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PT Serif" panose="020A0603040505020204"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han Van" initials="NV" lastIdx="1" clrIdx="0">
    <p:extLst>
      <p:ext uri="{19B8F6BF-5375-455C-9EA6-DF929625EA0E}">
        <p15:presenceInfo xmlns:p15="http://schemas.microsoft.com/office/powerpoint/2012/main" userId="Nhan V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4C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5239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antoannamviet.com/tai-lieu-an-toan-lao-dong-san-xuat-den-pin/"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19022414">
            <a:off x="664627" y="3597314"/>
            <a:ext cx="5834576" cy="3141716"/>
          </a:xfrm>
          <a:prstGeom prst="rect">
            <a:avLst/>
          </a:prstGeom>
        </p:spPr>
      </p:pic>
      <p:sp>
        <p:nvSpPr>
          <p:cNvPr id="3" name="Text 0"/>
          <p:cNvSpPr/>
          <p:nvPr/>
        </p:nvSpPr>
        <p:spPr>
          <a:xfrm>
            <a:off x="6350438" y="1670732"/>
            <a:ext cx="8129238" cy="3310112"/>
          </a:xfrm>
          <a:prstGeom prst="rect">
            <a:avLst/>
          </a:prstGeom>
          <a:noFill/>
          <a:ln/>
        </p:spPr>
        <p:txBody>
          <a:bodyPr wrap="square" lIns="0" tIns="0" rIns="0" bIns="0" rtlCol="0" anchor="t"/>
          <a:lstStyle/>
          <a:p>
            <a:pPr marL="0" indent="0">
              <a:lnSpc>
                <a:spcPts val="8800"/>
              </a:lnSpc>
              <a:buNone/>
            </a:pPr>
            <a:r>
              <a:rPr lang="en-US" sz="6000" dirty="0">
                <a:solidFill>
                  <a:srgbClr val="020202"/>
                </a:solidFill>
                <a:latin typeface="PT Serif" pitchFamily="34" charset="0"/>
                <a:ea typeface="PT Serif" pitchFamily="34" charset="-122"/>
                <a:cs typeface="PT Serif" pitchFamily="34" charset="-120"/>
              </a:rPr>
              <a:t>An </a:t>
            </a:r>
            <a:r>
              <a:rPr lang="en-US" sz="6000" dirty="0" err="1">
                <a:solidFill>
                  <a:srgbClr val="020202"/>
                </a:solidFill>
                <a:latin typeface="PT Serif" pitchFamily="34" charset="0"/>
                <a:ea typeface="PT Serif" pitchFamily="34" charset="-122"/>
                <a:cs typeface="PT Serif" pitchFamily="34" charset="-120"/>
              </a:rPr>
              <a:t>toàn</a:t>
            </a:r>
            <a:r>
              <a:rPr lang="en-US" sz="6000" dirty="0">
                <a:solidFill>
                  <a:srgbClr val="020202"/>
                </a:solidFill>
                <a:latin typeface="PT Serif" pitchFamily="34" charset="0"/>
                <a:ea typeface="PT Serif" pitchFamily="34" charset="-122"/>
                <a:cs typeface="PT Serif" pitchFamily="34" charset="-120"/>
              </a:rPr>
              <a:t> lao động trong ngành sản </a:t>
            </a:r>
            <a:r>
              <a:rPr lang="en-US" sz="6000" dirty="0" err="1">
                <a:solidFill>
                  <a:srgbClr val="020202"/>
                </a:solidFill>
                <a:latin typeface="PT Serif" pitchFamily="34" charset="0"/>
                <a:ea typeface="PT Serif" pitchFamily="34" charset="-122"/>
                <a:cs typeface="PT Serif" pitchFamily="34" charset="-120"/>
              </a:rPr>
              <a:t>xuất</a:t>
            </a:r>
            <a:r>
              <a:rPr lang="en-US" sz="6000" dirty="0">
                <a:solidFill>
                  <a:srgbClr val="020202"/>
                </a:solidFill>
                <a:latin typeface="PT Serif" pitchFamily="34" charset="0"/>
                <a:ea typeface="PT Serif" pitchFamily="34" charset="-122"/>
                <a:cs typeface="PT Serif" pitchFamily="34" charset="-120"/>
              </a:rPr>
              <a:t> </a:t>
            </a:r>
          </a:p>
          <a:p>
            <a:pPr marL="0" indent="0">
              <a:lnSpc>
                <a:spcPts val="8800"/>
              </a:lnSpc>
              <a:buNone/>
            </a:pPr>
            <a:r>
              <a:rPr lang="en-US" sz="6000" b="1" dirty="0" err="1">
                <a:solidFill>
                  <a:srgbClr val="020202"/>
                </a:solidFill>
                <a:latin typeface="PT Serif" pitchFamily="34" charset="0"/>
                <a:ea typeface="PT Serif" pitchFamily="34" charset="-122"/>
                <a:cs typeface="PT Serif" pitchFamily="34" charset="-120"/>
              </a:rPr>
              <a:t>Đèn</a:t>
            </a:r>
            <a:r>
              <a:rPr lang="en-US" sz="6000" b="1" dirty="0">
                <a:solidFill>
                  <a:srgbClr val="020202"/>
                </a:solidFill>
                <a:latin typeface="PT Serif" pitchFamily="34" charset="0"/>
                <a:ea typeface="PT Serif" pitchFamily="34" charset="-122"/>
                <a:cs typeface="PT Serif" pitchFamily="34" charset="-120"/>
              </a:rPr>
              <a:t> Pin</a:t>
            </a:r>
            <a:endParaRPr lang="en-US" sz="6000" b="1" dirty="0"/>
          </a:p>
        </p:txBody>
      </p:sp>
      <p:sp>
        <p:nvSpPr>
          <p:cNvPr id="4" name="Text 1"/>
          <p:cNvSpPr/>
          <p:nvPr/>
        </p:nvSpPr>
        <p:spPr>
          <a:xfrm>
            <a:off x="6350437" y="5588556"/>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Báo cáo về an toàn lao động trong ngành sản xuất đèn pin tại Việt Nam, tập trung vào các nguy cơ và biện pháp phòng ngừa trong từng khâu sản xuất.</a:t>
            </a:r>
            <a:endParaRPr lang="en-US" sz="1900" dirty="0"/>
          </a:p>
        </p:txBody>
      </p:sp>
      <p:sp>
        <p:nvSpPr>
          <p:cNvPr id="5" name="Shape 2"/>
          <p:cNvSpPr/>
          <p:nvPr/>
        </p:nvSpPr>
        <p:spPr>
          <a:xfrm>
            <a:off x="6350437" y="7069812"/>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7077432"/>
            <a:ext cx="379690" cy="379690"/>
          </a:xfrm>
          <a:prstGeom prst="rect">
            <a:avLst/>
          </a:prstGeom>
        </p:spPr>
      </p:pic>
      <p:sp>
        <p:nvSpPr>
          <p:cNvPr id="7" name="Text 3"/>
          <p:cNvSpPr/>
          <p:nvPr/>
        </p:nvSpPr>
        <p:spPr>
          <a:xfrm>
            <a:off x="6868716" y="7051358"/>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PT Serif" panose="020A0603040505020204" pitchFamily="18" charset="0"/>
                <a:ea typeface="DM Sans Bold" pitchFamily="34" charset="-122"/>
                <a:cs typeface="DM Sans Bold" pitchFamily="34" charset="-120"/>
              </a:rPr>
              <a:t>Bản</a:t>
            </a:r>
            <a:r>
              <a:rPr lang="en-US" sz="2400" b="1" dirty="0">
                <a:solidFill>
                  <a:srgbClr val="383838"/>
                </a:solidFill>
                <a:latin typeface="PT Serif" panose="020A0603040505020204" pitchFamily="18" charset="0"/>
                <a:ea typeface="DM Sans Bold" pitchFamily="34" charset="-122"/>
                <a:cs typeface="DM Sans Bold" pitchFamily="34" charset="-120"/>
              </a:rPr>
              <a:t> </a:t>
            </a:r>
            <a:r>
              <a:rPr lang="en-US" sz="2400" b="1" dirty="0" err="1">
                <a:solidFill>
                  <a:srgbClr val="383838"/>
                </a:solidFill>
                <a:latin typeface="PT Serif" panose="020A0603040505020204" pitchFamily="18" charset="0"/>
                <a:ea typeface="DM Sans Bold" pitchFamily="34" charset="-122"/>
                <a:cs typeface="DM Sans Bold" pitchFamily="34" charset="-120"/>
              </a:rPr>
              <a:t>quyền</a:t>
            </a:r>
            <a:r>
              <a:rPr lang="en-US" sz="2400" b="1" dirty="0">
                <a:solidFill>
                  <a:srgbClr val="383838"/>
                </a:solidFill>
                <a:latin typeface="PT Serif" panose="020A0603040505020204" pitchFamily="18" charset="0"/>
                <a:ea typeface="DM Sans Bold" pitchFamily="34" charset="-122"/>
                <a:cs typeface="DM Sans Bold" pitchFamily="34" charset="-120"/>
              </a:rPr>
              <a:t> </a:t>
            </a:r>
            <a:r>
              <a:rPr lang="en-US" sz="2400" b="1" dirty="0" err="1">
                <a:solidFill>
                  <a:srgbClr val="383838"/>
                </a:solidFill>
                <a:latin typeface="PT Serif" panose="020A0603040505020204" pitchFamily="18" charset="0"/>
                <a:ea typeface="DM Sans Bold" pitchFamily="34" charset="-122"/>
                <a:cs typeface="DM Sans Bold" pitchFamily="34" charset="-120"/>
              </a:rPr>
              <a:t>thuộc</a:t>
            </a:r>
            <a:r>
              <a:rPr lang="en-US" sz="2400" b="1" dirty="0">
                <a:solidFill>
                  <a:srgbClr val="383838"/>
                </a:solidFill>
                <a:latin typeface="PT Serif" panose="020A0603040505020204" pitchFamily="18"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F03ED9B2-802E-2656-E824-6E161F23BF1D}"/>
              </a:ext>
            </a:extLst>
          </p:cNvPr>
          <p:cNvPicPr>
            <a:picLocks noChangeAspect="1"/>
          </p:cNvPicPr>
          <p:nvPr/>
        </p:nvPicPr>
        <p:blipFill>
          <a:blip r:embed="rId5"/>
          <a:stretch>
            <a:fillRect/>
          </a:stretch>
        </p:blipFill>
        <p:spPr>
          <a:xfrm>
            <a:off x="11754998" y="7406100"/>
            <a:ext cx="2663561" cy="82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173337" y="2927628"/>
            <a:ext cx="6190926" cy="3521187"/>
          </a:xfrm>
          <a:prstGeom prst="rect">
            <a:avLst/>
          </a:prstGeom>
        </p:spPr>
      </p:pic>
      <p:sp>
        <p:nvSpPr>
          <p:cNvPr id="3" name="Text 0"/>
          <p:cNvSpPr/>
          <p:nvPr/>
        </p:nvSpPr>
        <p:spPr>
          <a:xfrm>
            <a:off x="759023" y="596860"/>
            <a:ext cx="5693331" cy="711637"/>
          </a:xfrm>
          <a:prstGeom prst="rect">
            <a:avLst/>
          </a:prstGeom>
          <a:noFill/>
          <a:ln/>
        </p:spPr>
        <p:txBody>
          <a:bodyPr wrap="none" lIns="0" tIns="0" rIns="0" bIns="0" rtlCol="0" anchor="t"/>
          <a:lstStyle/>
          <a:p>
            <a:pPr marL="0" indent="0">
              <a:lnSpc>
                <a:spcPts val="5600"/>
              </a:lnSpc>
              <a:buNone/>
            </a:pPr>
            <a:r>
              <a:rPr lang="en-US" sz="4450" b="1" dirty="0">
                <a:solidFill>
                  <a:srgbClr val="020202"/>
                </a:solidFill>
                <a:latin typeface="PT Serif" pitchFamily="34" charset="0"/>
                <a:ea typeface="PT Serif" pitchFamily="34" charset="-122"/>
                <a:cs typeface="PT Serif" pitchFamily="34" charset="-120"/>
              </a:rPr>
              <a:t>Tình hình chung</a:t>
            </a:r>
            <a:endParaRPr lang="en-US" sz="4450" b="1" dirty="0"/>
          </a:p>
        </p:txBody>
      </p:sp>
      <p:sp>
        <p:nvSpPr>
          <p:cNvPr id="4" name="Shape 1"/>
          <p:cNvSpPr/>
          <p:nvPr/>
        </p:nvSpPr>
        <p:spPr>
          <a:xfrm>
            <a:off x="759023" y="1877735"/>
            <a:ext cx="487918" cy="487918"/>
          </a:xfrm>
          <a:prstGeom prst="roundRect">
            <a:avLst>
              <a:gd name="adj" fmla="val 6668"/>
            </a:avLst>
          </a:prstGeom>
          <a:solidFill>
            <a:srgbClr val="204C8E"/>
          </a:solidFill>
          <a:ln/>
        </p:spPr>
      </p:sp>
      <p:sp>
        <p:nvSpPr>
          <p:cNvPr id="5" name="Text 2"/>
          <p:cNvSpPr/>
          <p:nvPr/>
        </p:nvSpPr>
        <p:spPr>
          <a:xfrm>
            <a:off x="911900" y="1950839"/>
            <a:ext cx="182166" cy="341590"/>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PT Serif" pitchFamily="34" charset="0"/>
                <a:ea typeface="PT Serif" pitchFamily="34" charset="-122"/>
                <a:cs typeface="PT Serif" pitchFamily="34" charset="-120"/>
              </a:rPr>
              <a:t>1</a:t>
            </a:r>
            <a:endParaRPr lang="en-US" sz="2650" dirty="0"/>
          </a:p>
        </p:txBody>
      </p:sp>
      <p:sp>
        <p:nvSpPr>
          <p:cNvPr id="6" name="Text 3"/>
          <p:cNvSpPr/>
          <p:nvPr/>
        </p:nvSpPr>
        <p:spPr>
          <a:xfrm>
            <a:off x="1463754" y="1877735"/>
            <a:ext cx="2846665" cy="355759"/>
          </a:xfrm>
          <a:prstGeom prst="rect">
            <a:avLst/>
          </a:prstGeom>
          <a:noFill/>
          <a:ln/>
        </p:spPr>
        <p:txBody>
          <a:bodyPr wrap="none" lIns="0" tIns="0" rIns="0" bIns="0" rtlCol="0" anchor="t"/>
          <a:lstStyle/>
          <a:p>
            <a:pPr marL="0" indent="0">
              <a:lnSpc>
                <a:spcPts val="2800"/>
              </a:lnSpc>
              <a:buNone/>
            </a:pPr>
            <a:r>
              <a:rPr lang="en-US" sz="2200" b="1" dirty="0">
                <a:solidFill>
                  <a:srgbClr val="383838"/>
                </a:solidFill>
                <a:latin typeface="PT Serif" pitchFamily="34" charset="0"/>
                <a:ea typeface="PT Serif" pitchFamily="34" charset="-122"/>
                <a:cs typeface="PT Serif" pitchFamily="34" charset="-120"/>
              </a:rPr>
              <a:t>Giảm Số Vụ</a:t>
            </a:r>
            <a:endParaRPr lang="en-US" sz="2200" b="1" dirty="0"/>
          </a:p>
        </p:txBody>
      </p:sp>
      <p:sp>
        <p:nvSpPr>
          <p:cNvPr id="7" name="Text 4"/>
          <p:cNvSpPr/>
          <p:nvPr/>
        </p:nvSpPr>
        <p:spPr>
          <a:xfrm>
            <a:off x="1463754" y="2233494"/>
            <a:ext cx="6921222" cy="694134"/>
          </a:xfrm>
          <a:prstGeom prst="rect">
            <a:avLst/>
          </a:prstGeom>
          <a:noFill/>
          <a:ln/>
        </p:spPr>
        <p:txBody>
          <a:bodyPr wrap="square" lIns="0" tIns="0" rIns="0" bIns="0" rtlCol="0" anchor="t"/>
          <a:lstStyle/>
          <a:p>
            <a:pPr marL="0" indent="0">
              <a:lnSpc>
                <a:spcPts val="2700"/>
              </a:lnSpc>
              <a:buNone/>
            </a:pPr>
            <a:r>
              <a:rPr lang="en-US" sz="1700" dirty="0">
                <a:solidFill>
                  <a:srgbClr val="383838"/>
                </a:solidFill>
                <a:latin typeface="PT Serif" panose="020A0603040505020204" pitchFamily="18" charset="0"/>
                <a:ea typeface="DM Sans" pitchFamily="34" charset="-122"/>
                <a:cs typeface="DM Sans" pitchFamily="34" charset="-120"/>
              </a:rPr>
              <a:t>6 tháng đầu năm 2024, số vụ tai nạn lao động giảm 7,09% so với cùng kỳ năm 2023.</a:t>
            </a:r>
            <a:endParaRPr lang="en-US" sz="1700" dirty="0"/>
          </a:p>
        </p:txBody>
      </p:sp>
      <p:sp>
        <p:nvSpPr>
          <p:cNvPr id="8" name="Shape 5"/>
          <p:cNvSpPr/>
          <p:nvPr/>
        </p:nvSpPr>
        <p:spPr>
          <a:xfrm>
            <a:off x="759023" y="3518416"/>
            <a:ext cx="487918" cy="487918"/>
          </a:xfrm>
          <a:prstGeom prst="roundRect">
            <a:avLst>
              <a:gd name="adj" fmla="val 6668"/>
            </a:avLst>
          </a:prstGeom>
          <a:solidFill>
            <a:srgbClr val="204C8E"/>
          </a:solidFill>
          <a:ln/>
        </p:spPr>
      </p:sp>
      <p:sp>
        <p:nvSpPr>
          <p:cNvPr id="9" name="Text 6"/>
          <p:cNvSpPr/>
          <p:nvPr/>
        </p:nvSpPr>
        <p:spPr>
          <a:xfrm>
            <a:off x="911900" y="3591520"/>
            <a:ext cx="182166" cy="341590"/>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PT Serif" pitchFamily="34" charset="0"/>
                <a:ea typeface="PT Serif" pitchFamily="34" charset="-122"/>
                <a:cs typeface="PT Serif" pitchFamily="34" charset="-120"/>
              </a:rPr>
              <a:t>2</a:t>
            </a:r>
            <a:endParaRPr lang="en-US" sz="2650" dirty="0"/>
          </a:p>
        </p:txBody>
      </p:sp>
      <p:sp>
        <p:nvSpPr>
          <p:cNvPr id="10" name="Text 7"/>
          <p:cNvSpPr/>
          <p:nvPr/>
        </p:nvSpPr>
        <p:spPr>
          <a:xfrm>
            <a:off x="1463754" y="3518416"/>
            <a:ext cx="2859881" cy="355759"/>
          </a:xfrm>
          <a:prstGeom prst="rect">
            <a:avLst/>
          </a:prstGeom>
          <a:noFill/>
          <a:ln/>
        </p:spPr>
        <p:txBody>
          <a:bodyPr wrap="none" lIns="0" tIns="0" rIns="0" bIns="0" rtlCol="0" anchor="t"/>
          <a:lstStyle/>
          <a:p>
            <a:pPr marL="0" indent="0">
              <a:lnSpc>
                <a:spcPts val="2800"/>
              </a:lnSpc>
              <a:buNone/>
            </a:pPr>
            <a:r>
              <a:rPr lang="en-US" sz="2200" b="1" dirty="0">
                <a:solidFill>
                  <a:srgbClr val="383838"/>
                </a:solidFill>
                <a:latin typeface="PT Serif" pitchFamily="34" charset="0"/>
                <a:ea typeface="PT Serif" pitchFamily="34" charset="-122"/>
                <a:cs typeface="PT Serif" pitchFamily="34" charset="-120"/>
              </a:rPr>
              <a:t>Giảm Số Người Bị Nạn</a:t>
            </a:r>
            <a:endParaRPr lang="en-US" sz="2200" b="1" dirty="0"/>
          </a:p>
        </p:txBody>
      </p:sp>
      <p:sp>
        <p:nvSpPr>
          <p:cNvPr id="11" name="Text 8"/>
          <p:cNvSpPr/>
          <p:nvPr/>
        </p:nvSpPr>
        <p:spPr>
          <a:xfrm>
            <a:off x="1463754" y="3874175"/>
            <a:ext cx="6921222" cy="347067"/>
          </a:xfrm>
          <a:prstGeom prst="rect">
            <a:avLst/>
          </a:prstGeom>
          <a:noFill/>
          <a:ln/>
        </p:spPr>
        <p:txBody>
          <a:bodyPr wrap="none" lIns="0" tIns="0" rIns="0" bIns="0" rtlCol="0" anchor="t"/>
          <a:lstStyle/>
          <a:p>
            <a:pPr marL="0" indent="0">
              <a:lnSpc>
                <a:spcPts val="2700"/>
              </a:lnSpc>
              <a:buNone/>
            </a:pPr>
            <a:r>
              <a:rPr lang="en-US" sz="1700" dirty="0">
                <a:solidFill>
                  <a:srgbClr val="383838"/>
                </a:solidFill>
                <a:latin typeface="PT Serif" panose="020A0603040505020204" pitchFamily="18" charset="0"/>
                <a:ea typeface="DM Sans" pitchFamily="34" charset="-122"/>
                <a:cs typeface="DM Sans" pitchFamily="34" charset="-120"/>
              </a:rPr>
              <a:t>Số người bị nạn giảm 6,04% so với cùng kỳ năm 2023.</a:t>
            </a:r>
            <a:endParaRPr lang="en-US" sz="1700" dirty="0"/>
          </a:p>
        </p:txBody>
      </p:sp>
      <p:sp>
        <p:nvSpPr>
          <p:cNvPr id="12" name="Shape 9"/>
          <p:cNvSpPr/>
          <p:nvPr/>
        </p:nvSpPr>
        <p:spPr>
          <a:xfrm>
            <a:off x="759023" y="4968020"/>
            <a:ext cx="487918" cy="487918"/>
          </a:xfrm>
          <a:prstGeom prst="roundRect">
            <a:avLst>
              <a:gd name="adj" fmla="val 6668"/>
            </a:avLst>
          </a:prstGeom>
          <a:solidFill>
            <a:srgbClr val="204C8E"/>
          </a:solidFill>
          <a:ln/>
        </p:spPr>
      </p:sp>
      <p:sp>
        <p:nvSpPr>
          <p:cNvPr id="13" name="Text 10"/>
          <p:cNvSpPr/>
          <p:nvPr/>
        </p:nvSpPr>
        <p:spPr>
          <a:xfrm>
            <a:off x="911900" y="5041124"/>
            <a:ext cx="182166" cy="341590"/>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PT Serif" pitchFamily="34" charset="0"/>
                <a:ea typeface="PT Serif" pitchFamily="34" charset="-122"/>
                <a:cs typeface="PT Serif" pitchFamily="34" charset="-120"/>
              </a:rPr>
              <a:t>3</a:t>
            </a:r>
            <a:endParaRPr lang="en-US" sz="2650" dirty="0"/>
          </a:p>
        </p:txBody>
      </p:sp>
      <p:sp>
        <p:nvSpPr>
          <p:cNvPr id="14" name="Text 11"/>
          <p:cNvSpPr/>
          <p:nvPr/>
        </p:nvSpPr>
        <p:spPr>
          <a:xfrm>
            <a:off x="1463754" y="4968020"/>
            <a:ext cx="2846665" cy="355759"/>
          </a:xfrm>
          <a:prstGeom prst="rect">
            <a:avLst/>
          </a:prstGeom>
          <a:noFill/>
          <a:ln/>
        </p:spPr>
        <p:txBody>
          <a:bodyPr wrap="none" lIns="0" tIns="0" rIns="0" bIns="0" rtlCol="0" anchor="t"/>
          <a:lstStyle/>
          <a:p>
            <a:pPr marL="0" indent="0">
              <a:lnSpc>
                <a:spcPts val="2800"/>
              </a:lnSpc>
              <a:buNone/>
            </a:pPr>
            <a:r>
              <a:rPr lang="en-US" sz="2200" b="1" dirty="0">
                <a:solidFill>
                  <a:srgbClr val="383838"/>
                </a:solidFill>
                <a:latin typeface="PT Serif" pitchFamily="34" charset="0"/>
                <a:ea typeface="PT Serif" pitchFamily="34" charset="-122"/>
                <a:cs typeface="PT Serif" pitchFamily="34" charset="-120"/>
              </a:rPr>
              <a:t>Tai Nạn Chết Người</a:t>
            </a:r>
            <a:endParaRPr lang="en-US" sz="2200" b="1" dirty="0"/>
          </a:p>
        </p:txBody>
      </p:sp>
      <p:sp>
        <p:nvSpPr>
          <p:cNvPr id="15" name="Text 12"/>
          <p:cNvSpPr/>
          <p:nvPr/>
        </p:nvSpPr>
        <p:spPr>
          <a:xfrm>
            <a:off x="1463754" y="5323779"/>
            <a:ext cx="6921222" cy="694134"/>
          </a:xfrm>
          <a:prstGeom prst="rect">
            <a:avLst/>
          </a:prstGeom>
          <a:noFill/>
          <a:ln/>
        </p:spPr>
        <p:txBody>
          <a:bodyPr wrap="square" lIns="0" tIns="0" rIns="0" bIns="0" rtlCol="0" anchor="t"/>
          <a:lstStyle/>
          <a:p>
            <a:pPr marL="0" indent="0">
              <a:lnSpc>
                <a:spcPts val="2700"/>
              </a:lnSpc>
              <a:buNone/>
            </a:pPr>
            <a:r>
              <a:rPr lang="en-US" sz="1700" dirty="0">
                <a:solidFill>
                  <a:srgbClr val="383838"/>
                </a:solidFill>
                <a:latin typeface="PT Serif" panose="020A0603040505020204" pitchFamily="18" charset="0"/>
                <a:ea typeface="DM Sans" pitchFamily="34" charset="-122"/>
                <a:cs typeface="DM Sans" pitchFamily="34" charset="-120"/>
              </a:rPr>
              <a:t>Số vụ tai nạn lao động chết người giảm 7,25% so với cùng kỳ năm 2023.</a:t>
            </a:r>
            <a:endParaRPr lang="en-US" sz="1700" dirty="0"/>
          </a:p>
        </p:txBody>
      </p:sp>
      <p:sp>
        <p:nvSpPr>
          <p:cNvPr id="16" name="Shape 13"/>
          <p:cNvSpPr/>
          <p:nvPr/>
        </p:nvSpPr>
        <p:spPr>
          <a:xfrm>
            <a:off x="759023" y="6584870"/>
            <a:ext cx="487918" cy="487918"/>
          </a:xfrm>
          <a:prstGeom prst="roundRect">
            <a:avLst>
              <a:gd name="adj" fmla="val 6668"/>
            </a:avLst>
          </a:prstGeom>
          <a:solidFill>
            <a:srgbClr val="204C8E"/>
          </a:solidFill>
          <a:ln/>
        </p:spPr>
      </p:sp>
      <p:sp>
        <p:nvSpPr>
          <p:cNvPr id="17" name="Text 14"/>
          <p:cNvSpPr/>
          <p:nvPr/>
        </p:nvSpPr>
        <p:spPr>
          <a:xfrm>
            <a:off x="911900" y="6657975"/>
            <a:ext cx="182166" cy="341590"/>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PT Serif" pitchFamily="34" charset="0"/>
                <a:ea typeface="PT Serif" pitchFamily="34" charset="-122"/>
                <a:cs typeface="PT Serif" pitchFamily="34" charset="-120"/>
              </a:rPr>
              <a:t>4</a:t>
            </a:r>
            <a:endParaRPr lang="en-US" sz="2650" dirty="0"/>
          </a:p>
        </p:txBody>
      </p:sp>
      <p:sp>
        <p:nvSpPr>
          <p:cNvPr id="18" name="Text 15"/>
          <p:cNvSpPr/>
          <p:nvPr/>
        </p:nvSpPr>
        <p:spPr>
          <a:xfrm>
            <a:off x="1463754" y="6584870"/>
            <a:ext cx="3779877" cy="355759"/>
          </a:xfrm>
          <a:prstGeom prst="rect">
            <a:avLst/>
          </a:prstGeom>
          <a:noFill/>
          <a:ln/>
        </p:spPr>
        <p:txBody>
          <a:bodyPr wrap="none" lIns="0" tIns="0" rIns="0" bIns="0" rtlCol="0" anchor="t"/>
          <a:lstStyle/>
          <a:p>
            <a:pPr marL="0" indent="0">
              <a:lnSpc>
                <a:spcPts val="2800"/>
              </a:lnSpc>
              <a:buNone/>
            </a:pPr>
            <a:r>
              <a:rPr lang="en-US" sz="2200" b="1" dirty="0">
                <a:solidFill>
                  <a:srgbClr val="383838"/>
                </a:solidFill>
                <a:latin typeface="PT Serif" pitchFamily="34" charset="0"/>
                <a:ea typeface="PT Serif" pitchFamily="34" charset="-122"/>
                <a:cs typeface="PT Serif" pitchFamily="34" charset="-120"/>
              </a:rPr>
              <a:t>Tai Nạn Trong Sản Xuất Chảo</a:t>
            </a:r>
            <a:endParaRPr lang="en-US" sz="2200" b="1" dirty="0"/>
          </a:p>
        </p:txBody>
      </p:sp>
      <p:sp>
        <p:nvSpPr>
          <p:cNvPr id="19" name="Text 16"/>
          <p:cNvSpPr/>
          <p:nvPr/>
        </p:nvSpPr>
        <p:spPr>
          <a:xfrm>
            <a:off x="1463754" y="6940629"/>
            <a:ext cx="6921222" cy="694134"/>
          </a:xfrm>
          <a:prstGeom prst="rect">
            <a:avLst/>
          </a:prstGeom>
          <a:noFill/>
          <a:ln/>
        </p:spPr>
        <p:txBody>
          <a:bodyPr wrap="square" lIns="0" tIns="0" rIns="0" bIns="0" rtlCol="0" anchor="t"/>
          <a:lstStyle/>
          <a:p>
            <a:pPr marL="0" indent="0">
              <a:lnSpc>
                <a:spcPts val="2700"/>
              </a:lnSpc>
              <a:buNone/>
            </a:pPr>
            <a:r>
              <a:rPr lang="en-US" sz="1700" dirty="0">
                <a:solidFill>
                  <a:srgbClr val="383838"/>
                </a:solidFill>
                <a:latin typeface="PT Serif" panose="020A0603040505020204" pitchFamily="18" charset="0"/>
                <a:ea typeface="DM Sans" pitchFamily="34" charset="-122"/>
                <a:cs typeface="DM Sans" pitchFamily="34" charset="-120"/>
              </a:rPr>
              <a:t>Các tai nạn phổ biến bao gồm bỏng, chấn thương cơ học, ngộ độc hóa chất và tai nạn liên quan đến điện.</a:t>
            </a:r>
            <a:endParaRPr lang="en-US" sz="1700" dirty="0"/>
          </a:p>
        </p:txBody>
      </p:sp>
      <p:pic>
        <p:nvPicPr>
          <p:cNvPr id="20" name="Image 0" descr="preencoded.png">
            <a:extLst>
              <a:ext uri="{FF2B5EF4-FFF2-40B4-BE49-F238E27FC236}">
                <a16:creationId xmlns:a16="http://schemas.microsoft.com/office/drawing/2014/main" id="{186BABF6-7A3B-CAC3-96BB-162FC4AE7BF5}"/>
              </a:ext>
            </a:extLst>
          </p:cNvPr>
          <p:cNvPicPr>
            <a:picLocks noChangeAspect="1"/>
          </p:cNvPicPr>
          <p:nvPr/>
        </p:nvPicPr>
        <p:blipFill>
          <a:blip r:embed="rId4"/>
          <a:stretch>
            <a:fillRect/>
          </a:stretch>
        </p:blipFill>
        <p:spPr>
          <a:xfrm>
            <a:off x="11754998" y="7406100"/>
            <a:ext cx="2663561" cy="82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802065" y="2966723"/>
            <a:ext cx="6668564" cy="4618637"/>
          </a:xfrm>
          <a:prstGeom prst="rect">
            <a:avLst/>
          </a:prstGeom>
        </p:spPr>
      </p:pic>
      <p:sp>
        <p:nvSpPr>
          <p:cNvPr id="3" name="Text 0"/>
          <p:cNvSpPr/>
          <p:nvPr/>
        </p:nvSpPr>
        <p:spPr>
          <a:xfrm>
            <a:off x="750872" y="876631"/>
            <a:ext cx="13041273" cy="729972"/>
          </a:xfrm>
          <a:prstGeom prst="rect">
            <a:avLst/>
          </a:prstGeom>
          <a:noFill/>
          <a:ln/>
        </p:spPr>
        <p:txBody>
          <a:bodyPr wrap="none" lIns="0" tIns="0" rIns="0" bIns="0" rtlCol="0" anchor="t"/>
          <a:lstStyle/>
          <a:p>
            <a:pPr marL="0" indent="0">
              <a:lnSpc>
                <a:spcPts val="5700"/>
              </a:lnSpc>
              <a:buNone/>
            </a:pPr>
            <a:r>
              <a:rPr lang="en-US" sz="4550" b="1" dirty="0">
                <a:solidFill>
                  <a:srgbClr val="020202"/>
                </a:solidFill>
                <a:latin typeface="PT Serif" pitchFamily="34" charset="0"/>
                <a:ea typeface="PT Serif" pitchFamily="34" charset="-122"/>
                <a:cs typeface="PT Serif" pitchFamily="34" charset="-120"/>
              </a:rPr>
              <a:t>An toàn vệ sinh lao động </a:t>
            </a:r>
            <a:r>
              <a:rPr lang="en-US" sz="4550" b="1" dirty="0" err="1">
                <a:solidFill>
                  <a:srgbClr val="020202"/>
                </a:solidFill>
                <a:latin typeface="PT Serif" pitchFamily="34" charset="0"/>
                <a:ea typeface="PT Serif" pitchFamily="34" charset="-122"/>
                <a:cs typeface="PT Serif" pitchFamily="34" charset="-120"/>
              </a:rPr>
              <a:t>khi</a:t>
            </a:r>
            <a:r>
              <a:rPr lang="en-US" sz="4550" b="1" dirty="0">
                <a:solidFill>
                  <a:srgbClr val="020202"/>
                </a:solidFill>
                <a:latin typeface="PT Serif" pitchFamily="34" charset="0"/>
                <a:ea typeface="PT Serif" pitchFamily="34" charset="-122"/>
                <a:cs typeface="PT Serif" pitchFamily="34" charset="-120"/>
              </a:rPr>
              <a:t> </a:t>
            </a:r>
          </a:p>
          <a:p>
            <a:pPr marL="0" indent="0">
              <a:lnSpc>
                <a:spcPts val="5700"/>
              </a:lnSpc>
              <a:buNone/>
            </a:pPr>
            <a:r>
              <a:rPr lang="en-US" sz="4550" b="1" dirty="0" err="1">
                <a:solidFill>
                  <a:srgbClr val="020202"/>
                </a:solidFill>
                <a:latin typeface="PT Serif" pitchFamily="34" charset="0"/>
                <a:ea typeface="PT Serif" pitchFamily="34" charset="-122"/>
                <a:cs typeface="PT Serif" pitchFamily="34" charset="-120"/>
              </a:rPr>
              <a:t>gia</a:t>
            </a:r>
            <a:r>
              <a:rPr lang="en-US" sz="4550" b="1" dirty="0">
                <a:solidFill>
                  <a:srgbClr val="020202"/>
                </a:solidFill>
                <a:latin typeface="PT Serif" pitchFamily="34" charset="0"/>
                <a:ea typeface="PT Serif" pitchFamily="34" charset="-122"/>
                <a:cs typeface="PT Serif" pitchFamily="34" charset="-120"/>
              </a:rPr>
              <a:t> công các bộ phận</a:t>
            </a:r>
            <a:endParaRPr lang="en-US" sz="4550" b="1" dirty="0"/>
          </a:p>
        </p:txBody>
      </p:sp>
      <p:sp>
        <p:nvSpPr>
          <p:cNvPr id="5" name="Shape 2"/>
          <p:cNvSpPr/>
          <p:nvPr/>
        </p:nvSpPr>
        <p:spPr>
          <a:xfrm rot="16200000">
            <a:off x="2951953" y="3430692"/>
            <a:ext cx="30480" cy="778669"/>
          </a:xfrm>
          <a:prstGeom prst="roundRect">
            <a:avLst>
              <a:gd name="adj" fmla="val 109490"/>
            </a:avLst>
          </a:prstGeom>
          <a:solidFill>
            <a:srgbClr val="3965A7"/>
          </a:solidFill>
          <a:ln/>
        </p:spPr>
      </p:sp>
      <p:sp>
        <p:nvSpPr>
          <p:cNvPr id="6" name="Shape 3"/>
          <p:cNvSpPr/>
          <p:nvPr/>
        </p:nvSpPr>
        <p:spPr>
          <a:xfrm>
            <a:off x="2077438" y="3556364"/>
            <a:ext cx="500539" cy="500539"/>
          </a:xfrm>
          <a:prstGeom prst="roundRect">
            <a:avLst>
              <a:gd name="adj" fmla="val 6667"/>
            </a:avLst>
          </a:prstGeom>
          <a:solidFill>
            <a:srgbClr val="204C8E"/>
          </a:solidFill>
          <a:ln/>
        </p:spPr>
      </p:sp>
      <p:sp>
        <p:nvSpPr>
          <p:cNvPr id="7" name="Text 4"/>
          <p:cNvSpPr/>
          <p:nvPr/>
        </p:nvSpPr>
        <p:spPr>
          <a:xfrm>
            <a:off x="2234244" y="3631373"/>
            <a:ext cx="186809" cy="350401"/>
          </a:xfrm>
          <a:prstGeom prst="rect">
            <a:avLst/>
          </a:prstGeom>
          <a:noFill/>
          <a:ln/>
        </p:spPr>
        <p:txBody>
          <a:bodyPr wrap="none" lIns="0" tIns="0" rIns="0" bIns="0" rtlCol="0" anchor="t"/>
          <a:lstStyle/>
          <a:p>
            <a:pPr marL="0" indent="0" algn="ctr">
              <a:lnSpc>
                <a:spcPts val="2750"/>
              </a:lnSpc>
              <a:buNone/>
            </a:pPr>
            <a:r>
              <a:rPr lang="en-US" sz="2750" dirty="0">
                <a:solidFill>
                  <a:srgbClr val="FFFFFF"/>
                </a:solidFill>
                <a:latin typeface="PT Serif" pitchFamily="34" charset="0"/>
                <a:ea typeface="PT Serif" pitchFamily="34" charset="-122"/>
                <a:cs typeface="PT Serif" pitchFamily="34" charset="-120"/>
              </a:rPr>
              <a:t>1</a:t>
            </a:r>
            <a:endParaRPr lang="en-US" sz="2750" dirty="0"/>
          </a:p>
        </p:txBody>
      </p:sp>
      <p:sp>
        <p:nvSpPr>
          <p:cNvPr id="8" name="Text 5"/>
          <p:cNvSpPr/>
          <p:nvPr/>
        </p:nvSpPr>
        <p:spPr>
          <a:xfrm>
            <a:off x="2734782" y="3633471"/>
            <a:ext cx="2920008" cy="365046"/>
          </a:xfrm>
          <a:prstGeom prst="rect">
            <a:avLst/>
          </a:prstGeom>
          <a:noFill/>
          <a:ln/>
        </p:spPr>
        <p:txBody>
          <a:bodyPr wrap="none" lIns="0" tIns="0" rIns="0" bIns="0" rtlCol="0" anchor="t"/>
          <a:lstStyle/>
          <a:p>
            <a:pPr marL="0" indent="0" algn="ctr">
              <a:lnSpc>
                <a:spcPts val="2850"/>
              </a:lnSpc>
              <a:buNone/>
            </a:pPr>
            <a:r>
              <a:rPr lang="en-US" sz="2250" b="1" dirty="0">
                <a:solidFill>
                  <a:srgbClr val="383838"/>
                </a:solidFill>
                <a:latin typeface="PT Serif" pitchFamily="34" charset="0"/>
                <a:ea typeface="PT Serif" pitchFamily="34" charset="-122"/>
                <a:cs typeface="PT Serif" pitchFamily="34" charset="-120"/>
              </a:rPr>
              <a:t>Cắt và uốn</a:t>
            </a:r>
            <a:endParaRPr lang="en-US" sz="2250" b="1" dirty="0"/>
          </a:p>
        </p:txBody>
      </p:sp>
      <p:sp>
        <p:nvSpPr>
          <p:cNvPr id="9" name="Text 6"/>
          <p:cNvSpPr/>
          <p:nvPr/>
        </p:nvSpPr>
        <p:spPr>
          <a:xfrm>
            <a:off x="3432779" y="3894000"/>
            <a:ext cx="4083388" cy="711994"/>
          </a:xfrm>
          <a:prstGeom prst="rect">
            <a:avLst/>
          </a:prstGeom>
          <a:noFill/>
          <a:ln/>
        </p:spPr>
        <p:txBody>
          <a:bodyPr wrap="square" lIns="0" tIns="0" rIns="0" bIns="0" rtlCol="0" anchor="t"/>
          <a:lstStyle/>
          <a:p>
            <a:pPr marL="0" indent="0" algn="ctr">
              <a:lnSpc>
                <a:spcPts val="2800"/>
              </a:lnSpc>
              <a:buNone/>
            </a:pPr>
            <a:r>
              <a:rPr lang="en-US" sz="1750" dirty="0">
                <a:solidFill>
                  <a:srgbClr val="383838"/>
                </a:solidFill>
                <a:latin typeface="PT Serif" panose="020A0603040505020204" pitchFamily="18" charset="0"/>
                <a:ea typeface="DM Sans" pitchFamily="34" charset="-122"/>
                <a:cs typeface="DM Sans" pitchFamily="34" charset="-120"/>
              </a:rPr>
              <a:t>Nguy cơ: Cắt xẻo, gãy </a:t>
            </a:r>
            <a:r>
              <a:rPr lang="en-US" sz="1750" dirty="0" err="1">
                <a:solidFill>
                  <a:srgbClr val="383838"/>
                </a:solidFill>
                <a:latin typeface="PT Serif" panose="020A0603040505020204" pitchFamily="18" charset="0"/>
                <a:ea typeface="DM Sans" pitchFamily="34" charset="-122"/>
                <a:cs typeface="DM Sans" pitchFamily="34" charset="-120"/>
              </a:rPr>
              <a:t>tay</a:t>
            </a:r>
            <a:r>
              <a:rPr lang="en-US" sz="1750" dirty="0">
                <a:solidFill>
                  <a:srgbClr val="383838"/>
                </a:solidFill>
                <a:latin typeface="PT Serif" panose="020A0603040505020204" pitchFamily="18" charset="0"/>
                <a:ea typeface="DM Sans" pitchFamily="34" charset="-122"/>
                <a:cs typeface="DM Sans" pitchFamily="34" charset="-120"/>
              </a:rPr>
              <a:t> do máy móc.</a:t>
            </a:r>
            <a:endParaRPr lang="en-US" sz="1750" dirty="0"/>
          </a:p>
        </p:txBody>
      </p:sp>
      <p:sp>
        <p:nvSpPr>
          <p:cNvPr id="10" name="Shape 7"/>
          <p:cNvSpPr/>
          <p:nvPr/>
        </p:nvSpPr>
        <p:spPr>
          <a:xfrm rot="16200000">
            <a:off x="2951953" y="4719425"/>
            <a:ext cx="30480" cy="778669"/>
          </a:xfrm>
          <a:prstGeom prst="roundRect">
            <a:avLst>
              <a:gd name="adj" fmla="val 109490"/>
            </a:avLst>
          </a:prstGeom>
          <a:solidFill>
            <a:srgbClr val="3965A7"/>
          </a:solidFill>
          <a:ln/>
        </p:spPr>
      </p:sp>
      <p:sp>
        <p:nvSpPr>
          <p:cNvPr id="11" name="Shape 8"/>
          <p:cNvSpPr/>
          <p:nvPr/>
        </p:nvSpPr>
        <p:spPr>
          <a:xfrm>
            <a:off x="2077439" y="4843311"/>
            <a:ext cx="500539" cy="500539"/>
          </a:xfrm>
          <a:prstGeom prst="roundRect">
            <a:avLst>
              <a:gd name="adj" fmla="val 6667"/>
            </a:avLst>
          </a:prstGeom>
          <a:solidFill>
            <a:srgbClr val="204C8E"/>
          </a:solidFill>
          <a:ln/>
        </p:spPr>
      </p:sp>
      <p:sp>
        <p:nvSpPr>
          <p:cNvPr id="12" name="Text 9"/>
          <p:cNvSpPr/>
          <p:nvPr/>
        </p:nvSpPr>
        <p:spPr>
          <a:xfrm>
            <a:off x="2234244" y="4918320"/>
            <a:ext cx="186809" cy="350401"/>
          </a:xfrm>
          <a:prstGeom prst="rect">
            <a:avLst/>
          </a:prstGeom>
          <a:noFill/>
          <a:ln/>
        </p:spPr>
        <p:txBody>
          <a:bodyPr wrap="none" lIns="0" tIns="0" rIns="0" bIns="0" rtlCol="0" anchor="t"/>
          <a:lstStyle/>
          <a:p>
            <a:pPr marL="0" indent="0" algn="ctr">
              <a:lnSpc>
                <a:spcPts val="2750"/>
              </a:lnSpc>
              <a:buNone/>
            </a:pPr>
            <a:r>
              <a:rPr lang="en-US" sz="2750" dirty="0">
                <a:solidFill>
                  <a:srgbClr val="FFFFFF"/>
                </a:solidFill>
                <a:latin typeface="PT Serif" pitchFamily="34" charset="0"/>
                <a:ea typeface="PT Serif" pitchFamily="34" charset="-122"/>
                <a:cs typeface="PT Serif" pitchFamily="34" charset="-120"/>
              </a:rPr>
              <a:t>2</a:t>
            </a:r>
            <a:endParaRPr lang="en-US" sz="2750" dirty="0"/>
          </a:p>
        </p:txBody>
      </p:sp>
      <p:sp>
        <p:nvSpPr>
          <p:cNvPr id="13" name="Text 10"/>
          <p:cNvSpPr/>
          <p:nvPr/>
        </p:nvSpPr>
        <p:spPr>
          <a:xfrm>
            <a:off x="3101889" y="4910996"/>
            <a:ext cx="2920008" cy="365046"/>
          </a:xfrm>
          <a:prstGeom prst="rect">
            <a:avLst/>
          </a:prstGeom>
          <a:noFill/>
          <a:ln/>
        </p:spPr>
        <p:txBody>
          <a:bodyPr wrap="none" lIns="0" tIns="0" rIns="0" bIns="0" rtlCol="0" anchor="t"/>
          <a:lstStyle/>
          <a:p>
            <a:pPr marL="0" indent="0" algn="ctr">
              <a:lnSpc>
                <a:spcPts val="2850"/>
              </a:lnSpc>
              <a:buNone/>
            </a:pPr>
            <a:r>
              <a:rPr lang="en-US" sz="2250" b="1" dirty="0">
                <a:solidFill>
                  <a:srgbClr val="383838"/>
                </a:solidFill>
                <a:latin typeface="PT Serif" pitchFamily="34" charset="0"/>
                <a:ea typeface="PT Serif" pitchFamily="34" charset="-122"/>
                <a:cs typeface="PT Serif" pitchFamily="34" charset="-120"/>
              </a:rPr>
              <a:t>Gia công cơ khí</a:t>
            </a:r>
            <a:endParaRPr lang="en-US" sz="2250" b="1" dirty="0"/>
          </a:p>
        </p:txBody>
      </p:sp>
      <p:sp>
        <p:nvSpPr>
          <p:cNvPr id="14" name="Text 11"/>
          <p:cNvSpPr/>
          <p:nvPr/>
        </p:nvSpPr>
        <p:spPr>
          <a:xfrm>
            <a:off x="3432779" y="5268721"/>
            <a:ext cx="4314079" cy="711994"/>
          </a:xfrm>
          <a:prstGeom prst="rect">
            <a:avLst/>
          </a:prstGeom>
          <a:noFill/>
          <a:ln/>
        </p:spPr>
        <p:txBody>
          <a:bodyPr wrap="square" lIns="0" tIns="0" rIns="0" bIns="0" rtlCol="0" anchor="t"/>
          <a:lstStyle/>
          <a:p>
            <a:pPr marL="0" indent="0" algn="ctr">
              <a:lnSpc>
                <a:spcPts val="2800"/>
              </a:lnSpc>
              <a:buNone/>
            </a:pPr>
            <a:r>
              <a:rPr lang="en-US" sz="1750" dirty="0">
                <a:solidFill>
                  <a:srgbClr val="383838"/>
                </a:solidFill>
                <a:latin typeface="PT Serif" panose="020A0603040505020204" pitchFamily="18" charset="0"/>
                <a:ea typeface="DM Sans" pitchFamily="34" charset="-122"/>
                <a:cs typeface="DM Sans" pitchFamily="34" charset="-120"/>
              </a:rPr>
              <a:t>Nguy cơ: Bụi kim loại, mảnh vụn, hóa chất.</a:t>
            </a:r>
            <a:endParaRPr lang="en-US" sz="1750" dirty="0"/>
          </a:p>
        </p:txBody>
      </p:sp>
      <p:sp>
        <p:nvSpPr>
          <p:cNvPr id="15" name="Shape 12"/>
          <p:cNvSpPr/>
          <p:nvPr/>
        </p:nvSpPr>
        <p:spPr>
          <a:xfrm rot="16200000">
            <a:off x="2952072" y="6115227"/>
            <a:ext cx="30480" cy="778669"/>
          </a:xfrm>
          <a:prstGeom prst="roundRect">
            <a:avLst>
              <a:gd name="adj" fmla="val 109490"/>
            </a:avLst>
          </a:prstGeom>
          <a:solidFill>
            <a:srgbClr val="3965A7"/>
          </a:solidFill>
          <a:ln/>
        </p:spPr>
      </p:sp>
      <p:sp>
        <p:nvSpPr>
          <p:cNvPr id="16" name="Shape 13"/>
          <p:cNvSpPr/>
          <p:nvPr/>
        </p:nvSpPr>
        <p:spPr>
          <a:xfrm>
            <a:off x="2077439" y="6239113"/>
            <a:ext cx="500539" cy="500539"/>
          </a:xfrm>
          <a:prstGeom prst="roundRect">
            <a:avLst>
              <a:gd name="adj" fmla="val 6667"/>
            </a:avLst>
          </a:prstGeom>
          <a:solidFill>
            <a:srgbClr val="204C8E"/>
          </a:solidFill>
          <a:ln/>
        </p:spPr>
      </p:sp>
      <p:sp>
        <p:nvSpPr>
          <p:cNvPr id="17" name="Text 14"/>
          <p:cNvSpPr/>
          <p:nvPr/>
        </p:nvSpPr>
        <p:spPr>
          <a:xfrm>
            <a:off x="2234244" y="6314122"/>
            <a:ext cx="186809" cy="350401"/>
          </a:xfrm>
          <a:prstGeom prst="rect">
            <a:avLst/>
          </a:prstGeom>
          <a:noFill/>
          <a:ln/>
        </p:spPr>
        <p:txBody>
          <a:bodyPr wrap="none" lIns="0" tIns="0" rIns="0" bIns="0" rtlCol="0" anchor="t"/>
          <a:lstStyle/>
          <a:p>
            <a:pPr marL="0" indent="0" algn="ctr">
              <a:lnSpc>
                <a:spcPts val="2750"/>
              </a:lnSpc>
              <a:buNone/>
            </a:pPr>
            <a:r>
              <a:rPr lang="en-US" sz="2750" dirty="0">
                <a:solidFill>
                  <a:srgbClr val="FFFFFF"/>
                </a:solidFill>
                <a:latin typeface="PT Serif" pitchFamily="34" charset="0"/>
                <a:ea typeface="PT Serif" pitchFamily="34" charset="-122"/>
                <a:cs typeface="PT Serif" pitchFamily="34" charset="-120"/>
              </a:rPr>
              <a:t>3</a:t>
            </a:r>
            <a:endParaRPr lang="en-US" sz="2750" dirty="0"/>
          </a:p>
        </p:txBody>
      </p:sp>
      <p:sp>
        <p:nvSpPr>
          <p:cNvPr id="18" name="Text 15"/>
          <p:cNvSpPr/>
          <p:nvPr/>
        </p:nvSpPr>
        <p:spPr>
          <a:xfrm>
            <a:off x="3629323" y="6322038"/>
            <a:ext cx="3574852" cy="365046"/>
          </a:xfrm>
          <a:prstGeom prst="rect">
            <a:avLst/>
          </a:prstGeom>
          <a:noFill/>
          <a:ln/>
        </p:spPr>
        <p:txBody>
          <a:bodyPr wrap="none" lIns="0" tIns="0" rIns="0" bIns="0" rtlCol="0" anchor="t"/>
          <a:lstStyle/>
          <a:p>
            <a:pPr marL="0" indent="0" algn="ctr">
              <a:lnSpc>
                <a:spcPts val="2850"/>
              </a:lnSpc>
              <a:buNone/>
            </a:pPr>
            <a:r>
              <a:rPr lang="en-US" sz="2250" b="1" dirty="0">
                <a:solidFill>
                  <a:srgbClr val="383838"/>
                </a:solidFill>
                <a:latin typeface="PT Serif" pitchFamily="34" charset="0"/>
                <a:ea typeface="PT Serif" pitchFamily="34" charset="-122"/>
                <a:cs typeface="PT Serif" pitchFamily="34" charset="-120"/>
              </a:rPr>
              <a:t>Môi trường không đảm bảo</a:t>
            </a:r>
            <a:endParaRPr lang="en-US" sz="2250" b="1" dirty="0"/>
          </a:p>
        </p:txBody>
      </p:sp>
      <p:sp>
        <p:nvSpPr>
          <p:cNvPr id="19" name="Text 16"/>
          <p:cNvSpPr/>
          <p:nvPr/>
        </p:nvSpPr>
        <p:spPr>
          <a:xfrm>
            <a:off x="3307703" y="6641363"/>
            <a:ext cx="3764637" cy="355997"/>
          </a:xfrm>
          <a:prstGeom prst="rect">
            <a:avLst/>
          </a:prstGeom>
          <a:noFill/>
          <a:ln/>
        </p:spPr>
        <p:txBody>
          <a:bodyPr wrap="none" lIns="0" tIns="0" rIns="0" bIns="0" rtlCol="0" anchor="t"/>
          <a:lstStyle/>
          <a:p>
            <a:pPr marL="0" indent="0" algn="ctr">
              <a:lnSpc>
                <a:spcPts val="2800"/>
              </a:lnSpc>
              <a:buNone/>
            </a:pPr>
            <a:r>
              <a:rPr lang="en-US" sz="1750" dirty="0">
                <a:solidFill>
                  <a:srgbClr val="383838"/>
                </a:solidFill>
                <a:latin typeface="PT Serif" panose="020A0603040505020204" pitchFamily="18" charset="0"/>
                <a:ea typeface="DM Sans" pitchFamily="34" charset="-122"/>
                <a:cs typeface="DM Sans" pitchFamily="34" charset="-120"/>
              </a:rPr>
              <a:t>Trơn trượt, chập điện, cháy nổ,….</a:t>
            </a:r>
            <a:endParaRPr lang="en-US" sz="1750" dirty="0"/>
          </a:p>
        </p:txBody>
      </p:sp>
      <p:pic>
        <p:nvPicPr>
          <p:cNvPr id="20" name="Image 0" descr="preencoded.png">
            <a:extLst>
              <a:ext uri="{FF2B5EF4-FFF2-40B4-BE49-F238E27FC236}">
                <a16:creationId xmlns:a16="http://schemas.microsoft.com/office/drawing/2014/main" id="{D88F3013-5179-5577-994C-0154BB4825A0}"/>
              </a:ext>
            </a:extLst>
          </p:cNvPr>
          <p:cNvPicPr>
            <a:picLocks noChangeAspect="1"/>
          </p:cNvPicPr>
          <p:nvPr/>
        </p:nvPicPr>
        <p:blipFill>
          <a:blip r:embed="rId4"/>
          <a:stretch>
            <a:fillRect/>
          </a:stretch>
        </p:blipFill>
        <p:spPr>
          <a:xfrm>
            <a:off x="11754998" y="7406100"/>
            <a:ext cx="2663561" cy="82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4036" y="2935367"/>
            <a:ext cx="4457700" cy="4457700"/>
          </a:xfrm>
          <a:prstGeom prst="rect">
            <a:avLst/>
          </a:prstGeom>
        </p:spPr>
      </p:pic>
      <p:sp>
        <p:nvSpPr>
          <p:cNvPr id="3" name="Text 0"/>
          <p:cNvSpPr/>
          <p:nvPr/>
        </p:nvSpPr>
        <p:spPr>
          <a:xfrm>
            <a:off x="6350437" y="836533"/>
            <a:ext cx="7415927" cy="1619964"/>
          </a:xfrm>
          <a:prstGeom prst="rect">
            <a:avLst/>
          </a:prstGeom>
          <a:noFill/>
          <a:ln/>
        </p:spPr>
        <p:txBody>
          <a:bodyPr wrap="square" lIns="0" tIns="0" rIns="0" bIns="0" rtlCol="0" anchor="t"/>
          <a:lstStyle/>
          <a:p>
            <a:pPr marL="0" indent="0">
              <a:lnSpc>
                <a:spcPts val="6350"/>
              </a:lnSpc>
              <a:buNone/>
            </a:pPr>
            <a:r>
              <a:rPr lang="en-US" sz="5100" b="1" dirty="0" err="1">
                <a:solidFill>
                  <a:srgbClr val="020202"/>
                </a:solidFill>
                <a:latin typeface="PT Serif" pitchFamily="34" charset="0"/>
                <a:ea typeface="PT Serif" pitchFamily="34" charset="-122"/>
                <a:cs typeface="PT Serif" pitchFamily="34" charset="-120"/>
              </a:rPr>
              <a:t>Biện</a:t>
            </a:r>
            <a:r>
              <a:rPr lang="en-US" sz="5100" b="1" dirty="0">
                <a:solidFill>
                  <a:srgbClr val="020202"/>
                </a:solidFill>
                <a:latin typeface="PT Serif" pitchFamily="34" charset="0"/>
                <a:ea typeface="PT Serif" pitchFamily="34" charset="-122"/>
                <a:cs typeface="PT Serif" pitchFamily="34" charset="-120"/>
              </a:rPr>
              <a:t> </a:t>
            </a:r>
            <a:r>
              <a:rPr lang="en-US" sz="5100" b="1" dirty="0" err="1">
                <a:solidFill>
                  <a:srgbClr val="020202"/>
                </a:solidFill>
                <a:latin typeface="PT Serif" pitchFamily="34" charset="0"/>
                <a:ea typeface="PT Serif" pitchFamily="34" charset="-122"/>
                <a:cs typeface="PT Serif" pitchFamily="34" charset="-120"/>
              </a:rPr>
              <a:t>pháp</a:t>
            </a:r>
            <a:r>
              <a:rPr lang="en-US" sz="5100" b="1" dirty="0">
                <a:solidFill>
                  <a:srgbClr val="020202"/>
                </a:solidFill>
                <a:latin typeface="PT Serif" pitchFamily="34" charset="0"/>
                <a:ea typeface="PT Serif" pitchFamily="34" charset="-122"/>
                <a:cs typeface="PT Serif" pitchFamily="34" charset="-120"/>
              </a:rPr>
              <a:t> </a:t>
            </a:r>
            <a:r>
              <a:rPr lang="en-US" sz="5100" b="1" dirty="0" err="1">
                <a:solidFill>
                  <a:srgbClr val="020202"/>
                </a:solidFill>
                <a:latin typeface="PT Serif" pitchFamily="34" charset="0"/>
                <a:ea typeface="PT Serif" pitchFamily="34" charset="-122"/>
                <a:cs typeface="PT Serif" pitchFamily="34" charset="-120"/>
              </a:rPr>
              <a:t>phòng</a:t>
            </a:r>
            <a:r>
              <a:rPr lang="en-US" sz="5100" b="1" dirty="0">
                <a:solidFill>
                  <a:srgbClr val="020202"/>
                </a:solidFill>
                <a:latin typeface="PT Serif" pitchFamily="34" charset="0"/>
                <a:ea typeface="PT Serif" pitchFamily="34" charset="-122"/>
                <a:cs typeface="PT Serif" pitchFamily="34" charset="-120"/>
              </a:rPr>
              <a:t> </a:t>
            </a:r>
            <a:r>
              <a:rPr lang="en-US" sz="5100" b="1" dirty="0" err="1">
                <a:solidFill>
                  <a:srgbClr val="020202"/>
                </a:solidFill>
                <a:latin typeface="PT Serif" pitchFamily="34" charset="0"/>
                <a:ea typeface="PT Serif" pitchFamily="34" charset="-122"/>
                <a:cs typeface="PT Serif" pitchFamily="34" charset="-120"/>
              </a:rPr>
              <a:t>tránh</a:t>
            </a:r>
            <a:r>
              <a:rPr lang="en-US" sz="5100" b="1" dirty="0">
                <a:solidFill>
                  <a:srgbClr val="020202"/>
                </a:solidFill>
                <a:latin typeface="PT Serif" pitchFamily="34" charset="0"/>
                <a:ea typeface="PT Serif" pitchFamily="34" charset="-122"/>
                <a:cs typeface="PT Serif" pitchFamily="34" charset="-120"/>
              </a:rPr>
              <a:t> tai </a:t>
            </a:r>
            <a:r>
              <a:rPr lang="en-US" sz="5100" b="1" dirty="0" err="1">
                <a:solidFill>
                  <a:srgbClr val="020202"/>
                </a:solidFill>
                <a:latin typeface="PT Serif" pitchFamily="34" charset="0"/>
                <a:ea typeface="PT Serif" pitchFamily="34" charset="-122"/>
                <a:cs typeface="PT Serif" pitchFamily="34" charset="-120"/>
              </a:rPr>
              <a:t>nạn</a:t>
            </a:r>
            <a:r>
              <a:rPr lang="en-US" sz="5100" b="1" dirty="0">
                <a:solidFill>
                  <a:srgbClr val="020202"/>
                </a:solidFill>
                <a:latin typeface="PT Serif" pitchFamily="34" charset="0"/>
                <a:ea typeface="PT Serif" pitchFamily="34" charset="-122"/>
                <a:cs typeface="PT Serif" pitchFamily="34" charset="-120"/>
              </a:rPr>
              <a:t> </a:t>
            </a:r>
            <a:r>
              <a:rPr lang="en-US" sz="5100" b="1" dirty="0" err="1">
                <a:solidFill>
                  <a:srgbClr val="020202"/>
                </a:solidFill>
                <a:latin typeface="PT Serif" pitchFamily="34" charset="0"/>
                <a:ea typeface="PT Serif" pitchFamily="34" charset="-122"/>
                <a:cs typeface="PT Serif" pitchFamily="34" charset="-120"/>
              </a:rPr>
              <a:t>khi</a:t>
            </a:r>
            <a:r>
              <a:rPr lang="en-US" sz="5100" b="1" dirty="0">
                <a:solidFill>
                  <a:srgbClr val="020202"/>
                </a:solidFill>
                <a:latin typeface="PT Serif" pitchFamily="34" charset="0"/>
                <a:ea typeface="PT Serif" pitchFamily="34" charset="-122"/>
                <a:cs typeface="PT Serif" pitchFamily="34" charset="-120"/>
              </a:rPr>
              <a:t> </a:t>
            </a:r>
            <a:r>
              <a:rPr lang="en-US" sz="5100" b="1" dirty="0" err="1">
                <a:solidFill>
                  <a:srgbClr val="020202"/>
                </a:solidFill>
                <a:latin typeface="PT Serif" pitchFamily="34" charset="0"/>
                <a:ea typeface="PT Serif" pitchFamily="34" charset="-122"/>
                <a:cs typeface="PT Serif" pitchFamily="34" charset="-120"/>
              </a:rPr>
              <a:t>gia</a:t>
            </a:r>
            <a:r>
              <a:rPr lang="en-US" sz="5100" b="1" dirty="0">
                <a:solidFill>
                  <a:srgbClr val="020202"/>
                </a:solidFill>
                <a:latin typeface="PT Serif" pitchFamily="34" charset="0"/>
                <a:ea typeface="PT Serif" pitchFamily="34" charset="-122"/>
                <a:cs typeface="PT Serif" pitchFamily="34" charset="-120"/>
              </a:rPr>
              <a:t> </a:t>
            </a:r>
            <a:r>
              <a:rPr lang="en-US" sz="5100" b="1" dirty="0" err="1">
                <a:solidFill>
                  <a:srgbClr val="020202"/>
                </a:solidFill>
                <a:latin typeface="PT Serif" pitchFamily="34" charset="0"/>
                <a:ea typeface="PT Serif" pitchFamily="34" charset="-122"/>
                <a:cs typeface="PT Serif" pitchFamily="34" charset="-120"/>
              </a:rPr>
              <a:t>công</a:t>
            </a:r>
            <a:endParaRPr lang="en-US" sz="5100" b="1" dirty="0"/>
          </a:p>
        </p:txBody>
      </p:sp>
      <p:sp>
        <p:nvSpPr>
          <p:cNvPr id="4" name="Shape 1"/>
          <p:cNvSpPr/>
          <p:nvPr/>
        </p:nvSpPr>
        <p:spPr>
          <a:xfrm>
            <a:off x="6350437" y="3104436"/>
            <a:ext cx="555427" cy="555427"/>
          </a:xfrm>
          <a:prstGeom prst="roundRect">
            <a:avLst>
              <a:gd name="adj" fmla="val 6668"/>
            </a:avLst>
          </a:prstGeom>
          <a:solidFill>
            <a:srgbClr val="204C8E"/>
          </a:solidFill>
          <a:ln/>
        </p:spPr>
      </p:sp>
      <p:sp>
        <p:nvSpPr>
          <p:cNvPr id="5" name="Text 2"/>
          <p:cNvSpPr/>
          <p:nvPr/>
        </p:nvSpPr>
        <p:spPr>
          <a:xfrm>
            <a:off x="6524506" y="3187660"/>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7152680" y="3104436"/>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Bảo trì máy móc</a:t>
            </a:r>
            <a:endParaRPr lang="en-US" sz="2550" b="1" dirty="0"/>
          </a:p>
        </p:txBody>
      </p:sp>
      <p:sp>
        <p:nvSpPr>
          <p:cNvPr id="7" name="Text 4"/>
          <p:cNvSpPr/>
          <p:nvPr/>
        </p:nvSpPr>
        <p:spPr>
          <a:xfrm>
            <a:off x="7152680" y="3462338"/>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Duy trì và bảo trì định kỳ để đảm bảo hoạt động ổn định.</a:t>
            </a:r>
            <a:endParaRPr lang="en-US" sz="1900" dirty="0"/>
          </a:p>
        </p:txBody>
      </p:sp>
      <p:sp>
        <p:nvSpPr>
          <p:cNvPr id="8" name="Shape 5"/>
          <p:cNvSpPr/>
          <p:nvPr/>
        </p:nvSpPr>
        <p:spPr>
          <a:xfrm>
            <a:off x="6350437" y="4577120"/>
            <a:ext cx="555427" cy="555427"/>
          </a:xfrm>
          <a:prstGeom prst="roundRect">
            <a:avLst>
              <a:gd name="adj" fmla="val 6668"/>
            </a:avLst>
          </a:prstGeom>
          <a:solidFill>
            <a:srgbClr val="204C8E"/>
          </a:solidFill>
          <a:ln/>
        </p:spPr>
      </p:sp>
      <p:sp>
        <p:nvSpPr>
          <p:cNvPr id="9" name="Text 6"/>
          <p:cNvSpPr/>
          <p:nvPr/>
        </p:nvSpPr>
        <p:spPr>
          <a:xfrm>
            <a:off x="6524506" y="466034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7152680" y="4577120"/>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Đào tạo công nhân</a:t>
            </a:r>
            <a:endParaRPr lang="en-US" sz="2550" b="1" dirty="0"/>
          </a:p>
        </p:txBody>
      </p:sp>
      <p:sp>
        <p:nvSpPr>
          <p:cNvPr id="11" name="Text 8"/>
          <p:cNvSpPr/>
          <p:nvPr/>
        </p:nvSpPr>
        <p:spPr>
          <a:xfrm>
            <a:off x="7152680" y="4935022"/>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Nắm vững quy trình vận hành máy móc và kỹ thuật an toàn, thiết bị bảo hộ cần thiết.</a:t>
            </a:r>
            <a:endParaRPr lang="en-US" sz="1900" dirty="0"/>
          </a:p>
        </p:txBody>
      </p:sp>
      <p:sp>
        <p:nvSpPr>
          <p:cNvPr id="12" name="Shape 9"/>
          <p:cNvSpPr/>
          <p:nvPr/>
        </p:nvSpPr>
        <p:spPr>
          <a:xfrm>
            <a:off x="6350437" y="6444853"/>
            <a:ext cx="555427" cy="555427"/>
          </a:xfrm>
          <a:prstGeom prst="roundRect">
            <a:avLst>
              <a:gd name="adj" fmla="val 6668"/>
            </a:avLst>
          </a:prstGeom>
          <a:solidFill>
            <a:srgbClr val="204C8E"/>
          </a:solidFill>
          <a:ln/>
        </p:spPr>
      </p:sp>
      <p:sp>
        <p:nvSpPr>
          <p:cNvPr id="13" name="Text 10"/>
          <p:cNvSpPr/>
          <p:nvPr/>
        </p:nvSpPr>
        <p:spPr>
          <a:xfrm>
            <a:off x="6524506" y="6528078"/>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7152680" y="6444853"/>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Môi trường làm việc</a:t>
            </a:r>
            <a:endParaRPr lang="en-US" sz="2550" b="1" dirty="0"/>
          </a:p>
        </p:txBody>
      </p:sp>
      <p:sp>
        <p:nvSpPr>
          <p:cNvPr id="15" name="Text 12"/>
          <p:cNvSpPr/>
          <p:nvPr/>
        </p:nvSpPr>
        <p:spPr>
          <a:xfrm>
            <a:off x="7152680" y="6802756"/>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Sạch sẽ, ngăn nắp, ánh sáng đủ, thông gió tốt.</a:t>
            </a:r>
            <a:endParaRPr lang="en-US" sz="1900" dirty="0"/>
          </a:p>
        </p:txBody>
      </p:sp>
      <p:pic>
        <p:nvPicPr>
          <p:cNvPr id="16" name="Image 0" descr="preencoded.png">
            <a:extLst>
              <a:ext uri="{FF2B5EF4-FFF2-40B4-BE49-F238E27FC236}">
                <a16:creationId xmlns:a16="http://schemas.microsoft.com/office/drawing/2014/main" id="{4BA3E4BD-8A71-98FB-537D-57F116250542}"/>
              </a:ext>
            </a:extLst>
          </p:cNvPr>
          <p:cNvPicPr>
            <a:picLocks noChangeAspect="1"/>
          </p:cNvPicPr>
          <p:nvPr/>
        </p:nvPicPr>
        <p:blipFill>
          <a:blip r:embed="rId4"/>
          <a:stretch>
            <a:fillRect/>
          </a:stretch>
        </p:blipFill>
        <p:spPr>
          <a:xfrm>
            <a:off x="11754998" y="7406100"/>
            <a:ext cx="2663561" cy="82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306896" y="398264"/>
            <a:ext cx="10016609" cy="475178"/>
          </a:xfrm>
          <a:prstGeom prst="rect">
            <a:avLst/>
          </a:prstGeom>
          <a:noFill/>
          <a:ln/>
        </p:spPr>
        <p:txBody>
          <a:bodyPr wrap="none" lIns="0" tIns="0" rIns="0" bIns="0" rtlCol="0" anchor="t"/>
          <a:lstStyle/>
          <a:p>
            <a:pPr marL="0" indent="0" algn="ctr">
              <a:lnSpc>
                <a:spcPts val="3700"/>
              </a:lnSpc>
              <a:buNone/>
            </a:pPr>
            <a:r>
              <a:rPr lang="en-US" sz="2950" b="1" dirty="0">
                <a:solidFill>
                  <a:srgbClr val="020202"/>
                </a:solidFill>
                <a:latin typeface="PT Serif" pitchFamily="34" charset="0"/>
                <a:ea typeface="PT Serif" pitchFamily="34" charset="-122"/>
                <a:cs typeface="PT Serif" pitchFamily="34" charset="-120"/>
              </a:rPr>
              <a:t>An toàn vệ sinh lao động khi sản xuất và lắp ráp mạch điện</a:t>
            </a:r>
            <a:endParaRPr lang="en-US" sz="2950" b="1" dirty="0"/>
          </a:p>
        </p:txBody>
      </p:sp>
      <p:pic>
        <p:nvPicPr>
          <p:cNvPr id="3" name="Image 0" descr="preencoded.png"/>
          <p:cNvPicPr>
            <a:picLocks noChangeAspect="1"/>
          </p:cNvPicPr>
          <p:nvPr/>
        </p:nvPicPr>
        <p:blipFill>
          <a:blip r:embed="rId3"/>
          <a:stretch>
            <a:fillRect/>
          </a:stretch>
        </p:blipFill>
        <p:spPr>
          <a:xfrm>
            <a:off x="4425747" y="398264"/>
            <a:ext cx="5503664" cy="5132903"/>
          </a:xfrm>
          <a:prstGeom prst="rect">
            <a:avLst/>
          </a:prstGeom>
        </p:spPr>
      </p:pic>
      <p:sp>
        <p:nvSpPr>
          <p:cNvPr id="4" name="Text 1"/>
          <p:cNvSpPr/>
          <p:nvPr/>
        </p:nvSpPr>
        <p:spPr>
          <a:xfrm>
            <a:off x="2719746" y="6207396"/>
            <a:ext cx="1901071" cy="237649"/>
          </a:xfrm>
          <a:prstGeom prst="rect">
            <a:avLst/>
          </a:prstGeom>
          <a:noFill/>
          <a:ln/>
        </p:spPr>
        <p:txBody>
          <a:bodyPr wrap="none" lIns="0" tIns="0" rIns="0" bIns="0" rtlCol="0" anchor="t"/>
          <a:lstStyle/>
          <a:p>
            <a:pPr marL="0" indent="0">
              <a:lnSpc>
                <a:spcPts val="1850"/>
              </a:lnSpc>
              <a:buNone/>
            </a:pPr>
            <a:endParaRPr lang="en-US" sz="1450" dirty="0"/>
          </a:p>
        </p:txBody>
      </p:sp>
      <p:sp>
        <p:nvSpPr>
          <p:cNvPr id="5" name="Text 2"/>
          <p:cNvSpPr/>
          <p:nvPr/>
        </p:nvSpPr>
        <p:spPr>
          <a:xfrm>
            <a:off x="2473166" y="6445045"/>
            <a:ext cx="6566416" cy="231815"/>
          </a:xfrm>
          <a:prstGeom prst="rect">
            <a:avLst/>
          </a:prstGeom>
          <a:noFill/>
          <a:ln/>
        </p:spPr>
        <p:txBody>
          <a:bodyPr wrap="none" lIns="0" tIns="0" rIns="0" bIns="0" rtlCol="0" anchor="t"/>
          <a:lstStyle/>
          <a:p>
            <a:pPr marL="342900" indent="-342900" algn="l">
              <a:lnSpc>
                <a:spcPts val="1800"/>
              </a:lnSpc>
              <a:buSzPct val="100000"/>
              <a:buChar char="•"/>
            </a:pPr>
            <a:endParaRPr lang="en-US" sz="1100" dirty="0"/>
          </a:p>
        </p:txBody>
      </p:sp>
      <p:sp>
        <p:nvSpPr>
          <p:cNvPr id="6" name="Text 3"/>
          <p:cNvSpPr/>
          <p:nvPr/>
        </p:nvSpPr>
        <p:spPr>
          <a:xfrm>
            <a:off x="2473166" y="6727461"/>
            <a:ext cx="6566416" cy="231815"/>
          </a:xfrm>
          <a:prstGeom prst="rect">
            <a:avLst/>
          </a:prstGeom>
          <a:noFill/>
          <a:ln/>
        </p:spPr>
        <p:txBody>
          <a:bodyPr wrap="none" lIns="0" tIns="0" rIns="0" bIns="0" rtlCol="0" anchor="t"/>
          <a:lstStyle/>
          <a:p>
            <a:pPr marL="342900" indent="-342900" algn="l">
              <a:lnSpc>
                <a:spcPts val="1800"/>
              </a:lnSpc>
              <a:buSzPct val="100000"/>
              <a:buChar char="•"/>
            </a:pPr>
            <a:endParaRPr lang="en-US" sz="1100" dirty="0"/>
          </a:p>
        </p:txBody>
      </p:sp>
      <p:sp>
        <p:nvSpPr>
          <p:cNvPr id="7" name="Text 4"/>
          <p:cNvSpPr/>
          <p:nvPr/>
        </p:nvSpPr>
        <p:spPr>
          <a:xfrm>
            <a:off x="2473166" y="7009878"/>
            <a:ext cx="6566416" cy="231815"/>
          </a:xfrm>
          <a:prstGeom prst="rect">
            <a:avLst/>
          </a:prstGeom>
          <a:noFill/>
          <a:ln/>
        </p:spPr>
        <p:txBody>
          <a:bodyPr wrap="none" lIns="0" tIns="0" rIns="0" bIns="0" rtlCol="0" anchor="t"/>
          <a:lstStyle/>
          <a:p>
            <a:pPr marL="342900" indent="-342900" algn="l">
              <a:lnSpc>
                <a:spcPts val="1800"/>
              </a:lnSpc>
              <a:buSzPct val="100000"/>
              <a:buChar char="•"/>
            </a:pPr>
            <a:endParaRPr lang="en-US" sz="1100" dirty="0"/>
          </a:p>
        </p:txBody>
      </p:sp>
      <p:sp>
        <p:nvSpPr>
          <p:cNvPr id="8" name="Text 5"/>
          <p:cNvSpPr/>
          <p:nvPr/>
        </p:nvSpPr>
        <p:spPr>
          <a:xfrm>
            <a:off x="9400580" y="6062617"/>
            <a:ext cx="1926550" cy="237649"/>
          </a:xfrm>
          <a:prstGeom prst="rect">
            <a:avLst/>
          </a:prstGeom>
          <a:noFill/>
          <a:ln/>
        </p:spPr>
        <p:txBody>
          <a:bodyPr wrap="none" lIns="0" tIns="0" rIns="0" bIns="0" rtlCol="0" anchor="t"/>
          <a:lstStyle/>
          <a:p>
            <a:pPr marL="0" indent="0">
              <a:lnSpc>
                <a:spcPts val="1850"/>
              </a:lnSpc>
              <a:buNone/>
            </a:pPr>
            <a:endParaRPr lang="en-US" sz="1450" dirty="0"/>
          </a:p>
        </p:txBody>
      </p:sp>
      <p:sp>
        <p:nvSpPr>
          <p:cNvPr id="9" name="Text 6"/>
          <p:cNvSpPr/>
          <p:nvPr/>
        </p:nvSpPr>
        <p:spPr>
          <a:xfrm>
            <a:off x="9400580" y="6445045"/>
            <a:ext cx="6566416" cy="231815"/>
          </a:xfrm>
          <a:prstGeom prst="rect">
            <a:avLst/>
          </a:prstGeom>
          <a:noFill/>
          <a:ln/>
        </p:spPr>
        <p:txBody>
          <a:bodyPr wrap="none" lIns="0" tIns="0" rIns="0" bIns="0" rtlCol="0" anchor="t"/>
          <a:lstStyle/>
          <a:p>
            <a:pPr marL="342900" indent="-342900" algn="l">
              <a:lnSpc>
                <a:spcPts val="1800"/>
              </a:lnSpc>
              <a:buSzPct val="100000"/>
              <a:buChar char="•"/>
            </a:pPr>
            <a:endParaRPr lang="en-US" sz="1100" dirty="0"/>
          </a:p>
        </p:txBody>
      </p:sp>
      <p:sp>
        <p:nvSpPr>
          <p:cNvPr id="10" name="Text 7"/>
          <p:cNvSpPr/>
          <p:nvPr/>
        </p:nvSpPr>
        <p:spPr>
          <a:xfrm>
            <a:off x="9400580" y="6727461"/>
            <a:ext cx="6566416" cy="231815"/>
          </a:xfrm>
          <a:prstGeom prst="rect">
            <a:avLst/>
          </a:prstGeom>
          <a:noFill/>
          <a:ln/>
        </p:spPr>
        <p:txBody>
          <a:bodyPr wrap="none" lIns="0" tIns="0" rIns="0" bIns="0" rtlCol="0" anchor="t"/>
          <a:lstStyle/>
          <a:p>
            <a:pPr marL="342900" indent="-342900" algn="l">
              <a:lnSpc>
                <a:spcPts val="1800"/>
              </a:lnSpc>
              <a:buSzPct val="100000"/>
              <a:buChar char="•"/>
            </a:pPr>
            <a:endParaRPr lang="en-US" sz="1100" dirty="0"/>
          </a:p>
        </p:txBody>
      </p:sp>
      <p:sp>
        <p:nvSpPr>
          <p:cNvPr id="11" name="Text 8"/>
          <p:cNvSpPr/>
          <p:nvPr/>
        </p:nvSpPr>
        <p:spPr>
          <a:xfrm>
            <a:off x="9400580" y="7009878"/>
            <a:ext cx="6566416" cy="231815"/>
          </a:xfrm>
          <a:prstGeom prst="rect">
            <a:avLst/>
          </a:prstGeom>
          <a:noFill/>
          <a:ln/>
        </p:spPr>
        <p:txBody>
          <a:bodyPr wrap="none" lIns="0" tIns="0" rIns="0" bIns="0" rtlCol="0" anchor="t"/>
          <a:lstStyle/>
          <a:p>
            <a:pPr marL="342900" indent="-342900" algn="l">
              <a:lnSpc>
                <a:spcPts val="1800"/>
              </a:lnSpc>
              <a:buSzPct val="100000"/>
              <a:buChar char="•"/>
            </a:pPr>
            <a:endParaRPr lang="en-US" sz="1100" dirty="0"/>
          </a:p>
        </p:txBody>
      </p:sp>
      <p:graphicFrame>
        <p:nvGraphicFramePr>
          <p:cNvPr id="12" name="Table 11">
            <a:extLst>
              <a:ext uri="{FF2B5EF4-FFF2-40B4-BE49-F238E27FC236}">
                <a16:creationId xmlns:a16="http://schemas.microsoft.com/office/drawing/2014/main" id="{CF24DE21-53AA-B589-2D5A-72AC90B7893D}"/>
              </a:ext>
            </a:extLst>
          </p:cNvPr>
          <p:cNvGraphicFramePr>
            <a:graphicFrameLocks noGrp="1"/>
          </p:cNvGraphicFramePr>
          <p:nvPr>
            <p:extLst>
              <p:ext uri="{D42A27DB-BD31-4B8C-83A1-F6EECF244321}">
                <p14:modId xmlns:p14="http://schemas.microsoft.com/office/powerpoint/2010/main" val="648120595"/>
              </p:ext>
            </p:extLst>
          </p:nvPr>
        </p:nvGraphicFramePr>
        <p:xfrm>
          <a:off x="2403634" y="5586812"/>
          <a:ext cx="9753600" cy="1483360"/>
        </p:xfrm>
        <a:graphic>
          <a:graphicData uri="http://schemas.openxmlformats.org/drawingml/2006/table">
            <a:tbl>
              <a:tblPr firstRow="1" bandRow="1">
                <a:tableStyleId>{5C22544A-7EE6-4342-B048-85BDC9FD1C3A}</a:tableStyleId>
              </a:tblPr>
              <a:tblGrid>
                <a:gridCol w="4876800">
                  <a:extLst>
                    <a:ext uri="{9D8B030D-6E8A-4147-A177-3AD203B41FA5}">
                      <a16:colId xmlns:a16="http://schemas.microsoft.com/office/drawing/2014/main" val="1605379037"/>
                    </a:ext>
                  </a:extLst>
                </a:gridCol>
                <a:gridCol w="4876800">
                  <a:extLst>
                    <a:ext uri="{9D8B030D-6E8A-4147-A177-3AD203B41FA5}">
                      <a16:colId xmlns:a16="http://schemas.microsoft.com/office/drawing/2014/main" val="1305103322"/>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solidFill>
                            <a:schemeClr val="bg1"/>
                          </a:solidFill>
                          <a:latin typeface="PT Serif" pitchFamily="34" charset="0"/>
                          <a:ea typeface="PT Serif" pitchFamily="34" charset="-122"/>
                          <a:cs typeface="PT Serif" pitchFamily="34" charset="-120"/>
                        </a:rPr>
                        <a:t>Nguy</a:t>
                      </a:r>
                      <a:r>
                        <a:rPr lang="en-US" sz="1800" dirty="0">
                          <a:solidFill>
                            <a:schemeClr val="bg1"/>
                          </a:solidFill>
                          <a:latin typeface="PT Serif" pitchFamily="34" charset="0"/>
                          <a:ea typeface="PT Serif" pitchFamily="34" charset="-122"/>
                          <a:cs typeface="PT Serif" pitchFamily="34" charset="-120"/>
                        </a:rPr>
                        <a:t> </a:t>
                      </a:r>
                      <a:r>
                        <a:rPr lang="en-US" sz="1800" dirty="0" err="1">
                          <a:solidFill>
                            <a:schemeClr val="bg1"/>
                          </a:solidFill>
                          <a:latin typeface="PT Serif" pitchFamily="34" charset="0"/>
                          <a:ea typeface="PT Serif" pitchFamily="34" charset="-122"/>
                          <a:cs typeface="PT Serif" pitchFamily="34" charset="-120"/>
                        </a:rPr>
                        <a:t>cơ</a:t>
                      </a:r>
                      <a:endParaRPr lang="en-US" sz="1800" dirty="0">
                        <a:solidFill>
                          <a:schemeClr val="bg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solidFill>
                            <a:schemeClr val="bg1"/>
                          </a:solidFill>
                          <a:latin typeface="PT Serif" pitchFamily="34" charset="0"/>
                          <a:ea typeface="PT Serif" pitchFamily="34" charset="-122"/>
                          <a:cs typeface="PT Serif" pitchFamily="34" charset="-120"/>
                        </a:rPr>
                        <a:t>Biện</a:t>
                      </a:r>
                      <a:r>
                        <a:rPr lang="en-US" sz="1800" dirty="0">
                          <a:solidFill>
                            <a:schemeClr val="bg1"/>
                          </a:solidFill>
                          <a:latin typeface="PT Serif" pitchFamily="34" charset="0"/>
                          <a:ea typeface="PT Serif" pitchFamily="34" charset="-122"/>
                          <a:cs typeface="PT Serif" pitchFamily="34" charset="-120"/>
                        </a:rPr>
                        <a:t> </a:t>
                      </a:r>
                      <a:r>
                        <a:rPr lang="en-US" sz="1800" dirty="0" err="1">
                          <a:solidFill>
                            <a:schemeClr val="bg1"/>
                          </a:solidFill>
                          <a:latin typeface="PT Serif" pitchFamily="34" charset="0"/>
                          <a:ea typeface="PT Serif" pitchFamily="34" charset="-122"/>
                          <a:cs typeface="PT Serif" pitchFamily="34" charset="-120"/>
                        </a:rPr>
                        <a:t>pháp</a:t>
                      </a:r>
                      <a:r>
                        <a:rPr lang="en-US" sz="1800" dirty="0">
                          <a:solidFill>
                            <a:schemeClr val="bg1"/>
                          </a:solidFill>
                          <a:latin typeface="PT Serif" pitchFamily="34" charset="0"/>
                          <a:ea typeface="PT Serif" pitchFamily="34" charset="-122"/>
                          <a:cs typeface="PT Serif" pitchFamily="34" charset="-120"/>
                        </a:rPr>
                        <a:t> </a:t>
                      </a:r>
                      <a:r>
                        <a:rPr lang="en-US" sz="1800" dirty="0" err="1">
                          <a:solidFill>
                            <a:schemeClr val="bg1"/>
                          </a:solidFill>
                          <a:latin typeface="PT Serif" pitchFamily="34" charset="0"/>
                          <a:ea typeface="PT Serif" pitchFamily="34" charset="-122"/>
                          <a:cs typeface="PT Serif" pitchFamily="34" charset="-120"/>
                        </a:rPr>
                        <a:t>phòng</a:t>
                      </a:r>
                      <a:r>
                        <a:rPr lang="en-US" sz="1800" dirty="0">
                          <a:solidFill>
                            <a:schemeClr val="bg1"/>
                          </a:solidFill>
                          <a:latin typeface="PT Serif" pitchFamily="34" charset="0"/>
                          <a:ea typeface="PT Serif" pitchFamily="34" charset="-122"/>
                          <a:cs typeface="PT Serif" pitchFamily="34" charset="-120"/>
                        </a:rPr>
                        <a:t> </a:t>
                      </a:r>
                      <a:r>
                        <a:rPr lang="en-US" sz="1800" dirty="0" err="1">
                          <a:solidFill>
                            <a:schemeClr val="bg1"/>
                          </a:solidFill>
                          <a:latin typeface="PT Serif" pitchFamily="34" charset="0"/>
                          <a:ea typeface="PT Serif" pitchFamily="34" charset="-122"/>
                          <a:cs typeface="PT Serif" pitchFamily="34" charset="-120"/>
                        </a:rPr>
                        <a:t>ngừa</a:t>
                      </a:r>
                      <a:endParaRPr lang="en-US" sz="1800" dirty="0">
                        <a:solidFill>
                          <a:schemeClr val="bg1"/>
                        </a:solidFill>
                      </a:endParaRPr>
                    </a:p>
                  </a:txBody>
                  <a:tcPr/>
                </a:tc>
                <a:extLst>
                  <a:ext uri="{0D108BD9-81ED-4DB2-BD59-A6C34878D82A}">
                    <a16:rowId xmlns:a16="http://schemas.microsoft.com/office/drawing/2014/main" val="34455833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solidFill>
                            <a:srgbClr val="383838"/>
                          </a:solidFill>
                          <a:latin typeface="PT Serif" panose="020A0603040505020204" pitchFamily="18" charset="0"/>
                          <a:ea typeface="DM Sans" pitchFamily="34" charset="-122"/>
                          <a:cs typeface="DM Sans" pitchFamily="34" charset="-120"/>
                        </a:rPr>
                        <a:t>Tiếp</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xúc</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với</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điện</a:t>
                      </a:r>
                      <a:endParaRPr lang="en-US" sz="1800" dirty="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solidFill>
                            <a:srgbClr val="383838"/>
                          </a:solidFill>
                          <a:latin typeface="PT Serif" panose="020A0603040505020204" pitchFamily="18" charset="0"/>
                          <a:ea typeface="DM Sans" pitchFamily="34" charset="-122"/>
                          <a:cs typeface="DM Sans" pitchFamily="34" charset="-120"/>
                        </a:rPr>
                        <a:t>Đào</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tạo</a:t>
                      </a:r>
                      <a:r>
                        <a:rPr lang="en-US" sz="1800" dirty="0">
                          <a:solidFill>
                            <a:srgbClr val="383838"/>
                          </a:solidFill>
                          <a:latin typeface="PT Serif" panose="020A0603040505020204" pitchFamily="18" charset="0"/>
                          <a:ea typeface="DM Sans" pitchFamily="34" charset="-122"/>
                          <a:cs typeface="DM Sans" pitchFamily="34" charset="-120"/>
                        </a:rPr>
                        <a:t> an </a:t>
                      </a:r>
                      <a:r>
                        <a:rPr lang="en-US" sz="1800" dirty="0" err="1">
                          <a:solidFill>
                            <a:srgbClr val="383838"/>
                          </a:solidFill>
                          <a:latin typeface="PT Serif" panose="020A0603040505020204" pitchFamily="18" charset="0"/>
                          <a:ea typeface="DM Sans" pitchFamily="34" charset="-122"/>
                          <a:cs typeface="DM Sans" pitchFamily="34" charset="-120"/>
                        </a:rPr>
                        <a:t>toàn</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điện</a:t>
                      </a:r>
                      <a:endParaRPr lang="en-US" sz="1800" dirty="0"/>
                    </a:p>
                  </a:txBody>
                  <a:tcPr>
                    <a:solidFill>
                      <a:schemeClr val="accent1">
                        <a:lumMod val="20000"/>
                        <a:lumOff val="80000"/>
                      </a:schemeClr>
                    </a:solidFill>
                  </a:tcPr>
                </a:tc>
                <a:extLst>
                  <a:ext uri="{0D108BD9-81ED-4DB2-BD59-A6C34878D82A}">
                    <a16:rowId xmlns:a16="http://schemas.microsoft.com/office/drawing/2014/main" val="391351529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solidFill>
                            <a:srgbClr val="383838"/>
                          </a:solidFill>
                          <a:latin typeface="PT Serif" panose="020A0603040505020204" pitchFamily="18" charset="0"/>
                          <a:ea typeface="DM Sans" pitchFamily="34" charset="-122"/>
                          <a:cs typeface="DM Sans" pitchFamily="34" charset="-120"/>
                        </a:rPr>
                        <a:t>Cắt</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xẻo</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trầy</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xước</a:t>
                      </a:r>
                      <a:endParaRPr lang="en-US" sz="1800" dirty="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solidFill>
                            <a:srgbClr val="383838"/>
                          </a:solidFill>
                          <a:latin typeface="PT Serif" panose="020A0603040505020204" pitchFamily="18" charset="0"/>
                          <a:ea typeface="DM Sans" pitchFamily="34" charset="-122"/>
                          <a:cs typeface="DM Sans" pitchFamily="34" charset="-120"/>
                        </a:rPr>
                        <a:t>Bảo</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trì</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thiết</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bị</a:t>
                      </a:r>
                      <a:endParaRPr lang="en-US" sz="1800" dirty="0"/>
                    </a:p>
                  </a:txBody>
                  <a:tcPr>
                    <a:solidFill>
                      <a:schemeClr val="accent1">
                        <a:lumMod val="20000"/>
                        <a:lumOff val="80000"/>
                      </a:schemeClr>
                    </a:solidFill>
                  </a:tcPr>
                </a:tc>
                <a:extLst>
                  <a:ext uri="{0D108BD9-81ED-4DB2-BD59-A6C34878D82A}">
                    <a16:rowId xmlns:a16="http://schemas.microsoft.com/office/drawing/2014/main" val="2699270274"/>
                  </a:ext>
                </a:extLst>
              </a:tr>
              <a:tr h="370840">
                <a:tc>
                  <a:txBody>
                    <a:bodyPr/>
                    <a:lstStyle/>
                    <a:p>
                      <a:pPr marL="0" indent="0" algn="l">
                        <a:lnSpc>
                          <a:spcPts val="1800"/>
                        </a:lnSpc>
                        <a:buSzPct val="100000"/>
                        <a:buNone/>
                      </a:pPr>
                      <a:r>
                        <a:rPr lang="en-US" sz="1800" dirty="0" err="1">
                          <a:solidFill>
                            <a:srgbClr val="383838"/>
                          </a:solidFill>
                          <a:latin typeface="PT Serif" panose="020A0603040505020204" pitchFamily="18" charset="0"/>
                          <a:ea typeface="DM Sans" pitchFamily="34" charset="-122"/>
                          <a:cs typeface="DM Sans" pitchFamily="34" charset="-120"/>
                        </a:rPr>
                        <a:t>Bỏng</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cháy</a:t>
                      </a:r>
                      <a:r>
                        <a:rPr lang="en-US" sz="1800" dirty="0">
                          <a:solidFill>
                            <a:srgbClr val="383838"/>
                          </a:solidFill>
                          <a:latin typeface="PT Serif" panose="020A0603040505020204" pitchFamily="18" charset="0"/>
                          <a:ea typeface="DM Sans" pitchFamily="34" charset="-122"/>
                          <a:cs typeface="DM Sans" pitchFamily="34" charset="-120"/>
                        </a:rPr>
                        <a:t> do </a:t>
                      </a:r>
                      <a:r>
                        <a:rPr lang="en-US" sz="1800" dirty="0" err="1">
                          <a:solidFill>
                            <a:srgbClr val="383838"/>
                          </a:solidFill>
                          <a:latin typeface="PT Serif" panose="020A0603040505020204" pitchFamily="18" charset="0"/>
                          <a:ea typeface="DM Sans" pitchFamily="34" charset="-122"/>
                          <a:cs typeface="DM Sans" pitchFamily="34" charset="-120"/>
                        </a:rPr>
                        <a:t>hàn</a:t>
                      </a:r>
                      <a:endParaRPr lang="en-US" sz="1800" dirty="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solidFill>
                            <a:srgbClr val="383838"/>
                          </a:solidFill>
                          <a:latin typeface="PT Serif" panose="020A0603040505020204" pitchFamily="18" charset="0"/>
                          <a:ea typeface="DM Sans" pitchFamily="34" charset="-122"/>
                          <a:cs typeface="DM Sans" pitchFamily="34" charset="-120"/>
                        </a:rPr>
                        <a:t>Môi</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trường</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làm</a:t>
                      </a:r>
                      <a:r>
                        <a:rPr lang="en-US" sz="1800" dirty="0">
                          <a:solidFill>
                            <a:srgbClr val="383838"/>
                          </a:solidFill>
                          <a:latin typeface="PT Serif" panose="020A0603040505020204" pitchFamily="18" charset="0"/>
                          <a:ea typeface="DM Sans" pitchFamily="34" charset="-122"/>
                          <a:cs typeface="DM Sans" pitchFamily="34" charset="-120"/>
                        </a:rPr>
                        <a:t> </a:t>
                      </a:r>
                      <a:r>
                        <a:rPr lang="en-US" sz="1800" dirty="0" err="1">
                          <a:solidFill>
                            <a:srgbClr val="383838"/>
                          </a:solidFill>
                          <a:latin typeface="PT Serif" panose="020A0603040505020204" pitchFamily="18" charset="0"/>
                          <a:ea typeface="DM Sans" pitchFamily="34" charset="-122"/>
                          <a:cs typeface="DM Sans" pitchFamily="34" charset="-120"/>
                        </a:rPr>
                        <a:t>việc</a:t>
                      </a:r>
                      <a:r>
                        <a:rPr lang="en-US" sz="1800" dirty="0">
                          <a:solidFill>
                            <a:srgbClr val="383838"/>
                          </a:solidFill>
                          <a:latin typeface="PT Serif" panose="020A0603040505020204" pitchFamily="18" charset="0"/>
                          <a:ea typeface="DM Sans" pitchFamily="34" charset="-122"/>
                          <a:cs typeface="DM Sans" pitchFamily="34" charset="-120"/>
                        </a:rPr>
                        <a:t> an </a:t>
                      </a:r>
                      <a:r>
                        <a:rPr lang="en-US" sz="1800" dirty="0" err="1">
                          <a:solidFill>
                            <a:srgbClr val="383838"/>
                          </a:solidFill>
                          <a:latin typeface="PT Serif" panose="020A0603040505020204" pitchFamily="18" charset="0"/>
                          <a:ea typeface="DM Sans" pitchFamily="34" charset="-122"/>
                          <a:cs typeface="DM Sans" pitchFamily="34" charset="-120"/>
                        </a:rPr>
                        <a:t>toàn</a:t>
                      </a:r>
                      <a:endParaRPr lang="en-US" sz="1800" dirty="0"/>
                    </a:p>
                  </a:txBody>
                  <a:tcPr>
                    <a:solidFill>
                      <a:schemeClr val="accent1">
                        <a:lumMod val="20000"/>
                        <a:lumOff val="80000"/>
                      </a:schemeClr>
                    </a:solidFill>
                  </a:tcPr>
                </a:tc>
                <a:extLst>
                  <a:ext uri="{0D108BD9-81ED-4DB2-BD59-A6C34878D82A}">
                    <a16:rowId xmlns:a16="http://schemas.microsoft.com/office/drawing/2014/main" val="1879765133"/>
                  </a:ext>
                </a:extLst>
              </a:tr>
            </a:tbl>
          </a:graphicData>
        </a:graphic>
      </p:graphicFrame>
      <p:pic>
        <p:nvPicPr>
          <p:cNvPr id="13" name="Image 0" descr="preencoded.png">
            <a:extLst>
              <a:ext uri="{FF2B5EF4-FFF2-40B4-BE49-F238E27FC236}">
                <a16:creationId xmlns:a16="http://schemas.microsoft.com/office/drawing/2014/main" id="{6FBC7A1B-2E94-5A64-4175-2F9200203078}"/>
              </a:ext>
            </a:extLst>
          </p:cNvPr>
          <p:cNvPicPr>
            <a:picLocks noChangeAspect="1"/>
          </p:cNvPicPr>
          <p:nvPr/>
        </p:nvPicPr>
        <p:blipFill>
          <a:blip r:embed="rId4"/>
          <a:stretch>
            <a:fillRect/>
          </a:stretch>
        </p:blipFill>
        <p:spPr>
          <a:xfrm>
            <a:off x="11754998" y="7406100"/>
            <a:ext cx="2663561" cy="82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4191"/>
          <a:stretch/>
        </p:blipFill>
        <p:spPr>
          <a:xfrm>
            <a:off x="766524" y="2791027"/>
            <a:ext cx="4419600" cy="3792415"/>
          </a:xfrm>
          <a:prstGeom prst="rect">
            <a:avLst/>
          </a:prstGeom>
        </p:spPr>
      </p:pic>
      <p:sp>
        <p:nvSpPr>
          <p:cNvPr id="3" name="Text 0"/>
          <p:cNvSpPr/>
          <p:nvPr/>
        </p:nvSpPr>
        <p:spPr>
          <a:xfrm>
            <a:off x="6252924" y="603528"/>
            <a:ext cx="7610951" cy="1437323"/>
          </a:xfrm>
          <a:prstGeom prst="rect">
            <a:avLst/>
          </a:prstGeom>
          <a:noFill/>
          <a:ln/>
        </p:spPr>
        <p:txBody>
          <a:bodyPr wrap="square" lIns="0" tIns="0" rIns="0" bIns="0" rtlCol="0" anchor="t"/>
          <a:lstStyle/>
          <a:p>
            <a:pPr marL="0" indent="0">
              <a:lnSpc>
                <a:spcPts val="5650"/>
              </a:lnSpc>
              <a:buNone/>
            </a:pPr>
            <a:r>
              <a:rPr lang="en-US" sz="4500" b="1" dirty="0">
                <a:solidFill>
                  <a:srgbClr val="020202"/>
                </a:solidFill>
                <a:latin typeface="PT Serif" pitchFamily="34" charset="0"/>
                <a:ea typeface="PT Serif" pitchFamily="34" charset="-122"/>
                <a:cs typeface="PT Serif" pitchFamily="34" charset="-120"/>
              </a:rPr>
              <a:t>An toàn vệ sinh lao động khi lắp ráp các bộ phận</a:t>
            </a:r>
            <a:endParaRPr lang="en-US" sz="4500" b="1" dirty="0"/>
          </a:p>
        </p:txBody>
      </p:sp>
      <p:pic>
        <p:nvPicPr>
          <p:cNvPr id="4" name="Image 1" descr="preencoded.png"/>
          <p:cNvPicPr>
            <a:picLocks noChangeAspect="1"/>
          </p:cNvPicPr>
          <p:nvPr/>
        </p:nvPicPr>
        <p:blipFill>
          <a:blip r:embed="rId4"/>
          <a:stretch>
            <a:fillRect/>
          </a:stretch>
        </p:blipFill>
        <p:spPr>
          <a:xfrm>
            <a:off x="6252924" y="2369344"/>
            <a:ext cx="1095137" cy="1752243"/>
          </a:xfrm>
          <a:prstGeom prst="rect">
            <a:avLst/>
          </a:prstGeom>
        </p:spPr>
      </p:pic>
      <p:sp>
        <p:nvSpPr>
          <p:cNvPr id="5" name="Text 1"/>
          <p:cNvSpPr/>
          <p:nvPr/>
        </p:nvSpPr>
        <p:spPr>
          <a:xfrm>
            <a:off x="7676555" y="2588300"/>
            <a:ext cx="2874764" cy="359331"/>
          </a:xfrm>
          <a:prstGeom prst="rect">
            <a:avLst/>
          </a:prstGeom>
          <a:noFill/>
          <a:ln/>
        </p:spPr>
        <p:txBody>
          <a:bodyPr wrap="none" lIns="0" tIns="0" rIns="0" bIns="0" rtlCol="0" anchor="t"/>
          <a:lstStyle/>
          <a:p>
            <a:pPr marL="0" indent="0" algn="l">
              <a:lnSpc>
                <a:spcPts val="2800"/>
              </a:lnSpc>
              <a:buNone/>
            </a:pPr>
            <a:r>
              <a:rPr lang="en-US" sz="2250" b="1" dirty="0">
                <a:solidFill>
                  <a:srgbClr val="383838"/>
                </a:solidFill>
                <a:latin typeface="PT Serif" pitchFamily="34" charset="0"/>
                <a:ea typeface="PT Serif" pitchFamily="34" charset="-122"/>
                <a:cs typeface="PT Serif" pitchFamily="34" charset="-120"/>
              </a:rPr>
              <a:t>Nguy cơ</a:t>
            </a:r>
            <a:endParaRPr lang="en-US" sz="2250" b="1" dirty="0"/>
          </a:p>
        </p:txBody>
      </p:sp>
      <p:sp>
        <p:nvSpPr>
          <p:cNvPr id="6" name="Text 2"/>
          <p:cNvSpPr/>
          <p:nvPr/>
        </p:nvSpPr>
        <p:spPr>
          <a:xfrm>
            <a:off x="7676555" y="3078956"/>
            <a:ext cx="6187321" cy="350520"/>
          </a:xfrm>
          <a:prstGeom prst="rect">
            <a:avLst/>
          </a:prstGeom>
          <a:noFill/>
          <a:ln/>
        </p:spPr>
        <p:txBody>
          <a:bodyPr wrap="none" lIns="0" tIns="0" rIns="0" bIns="0" rtlCol="0" anchor="t"/>
          <a:lstStyle/>
          <a:p>
            <a:pPr marL="0" indent="0" algn="l">
              <a:lnSpc>
                <a:spcPts val="2750"/>
              </a:lnSpc>
              <a:buNone/>
            </a:pPr>
            <a:r>
              <a:rPr lang="en-US" sz="1700" dirty="0">
                <a:solidFill>
                  <a:srgbClr val="383838"/>
                </a:solidFill>
                <a:latin typeface="PT Serif" panose="020A0603040505020204" pitchFamily="18" charset="0"/>
                <a:ea typeface="DM Sans" pitchFamily="34" charset="-122"/>
                <a:cs typeface="DM Sans" pitchFamily="34" charset="-120"/>
              </a:rPr>
              <a:t>Chấn thương do vật sắc nhọn, thiết bị hỏng hóc.</a:t>
            </a:r>
            <a:endParaRPr lang="en-US" sz="1700" dirty="0"/>
          </a:p>
        </p:txBody>
      </p:sp>
      <p:pic>
        <p:nvPicPr>
          <p:cNvPr id="7" name="Image 2" descr="preencoded.png"/>
          <p:cNvPicPr>
            <a:picLocks noChangeAspect="1"/>
          </p:cNvPicPr>
          <p:nvPr/>
        </p:nvPicPr>
        <p:blipFill>
          <a:blip r:embed="rId5"/>
          <a:stretch>
            <a:fillRect/>
          </a:stretch>
        </p:blipFill>
        <p:spPr>
          <a:xfrm>
            <a:off x="6252924" y="4121587"/>
            <a:ext cx="1095137" cy="1752243"/>
          </a:xfrm>
          <a:prstGeom prst="rect">
            <a:avLst/>
          </a:prstGeom>
        </p:spPr>
      </p:pic>
      <p:sp>
        <p:nvSpPr>
          <p:cNvPr id="8" name="Text 3"/>
          <p:cNvSpPr/>
          <p:nvPr/>
        </p:nvSpPr>
        <p:spPr>
          <a:xfrm>
            <a:off x="7676555" y="4340543"/>
            <a:ext cx="2913936" cy="359331"/>
          </a:xfrm>
          <a:prstGeom prst="rect">
            <a:avLst/>
          </a:prstGeom>
          <a:noFill/>
          <a:ln/>
        </p:spPr>
        <p:txBody>
          <a:bodyPr wrap="none" lIns="0" tIns="0" rIns="0" bIns="0" rtlCol="0" anchor="t"/>
          <a:lstStyle/>
          <a:p>
            <a:pPr marL="0" indent="0" algn="l">
              <a:lnSpc>
                <a:spcPts val="2800"/>
              </a:lnSpc>
              <a:buNone/>
            </a:pPr>
            <a:r>
              <a:rPr lang="en-US" sz="2250" b="1" dirty="0">
                <a:solidFill>
                  <a:srgbClr val="383838"/>
                </a:solidFill>
                <a:latin typeface="PT Serif" pitchFamily="34" charset="0"/>
                <a:ea typeface="PT Serif" pitchFamily="34" charset="-122"/>
                <a:cs typeface="PT Serif" pitchFamily="34" charset="-120"/>
              </a:rPr>
              <a:t>Biện pháp phòng ngừa</a:t>
            </a:r>
            <a:endParaRPr lang="en-US" sz="2250" b="1" dirty="0"/>
          </a:p>
        </p:txBody>
      </p:sp>
      <p:sp>
        <p:nvSpPr>
          <p:cNvPr id="9" name="Text 4"/>
          <p:cNvSpPr/>
          <p:nvPr/>
        </p:nvSpPr>
        <p:spPr>
          <a:xfrm>
            <a:off x="7676555" y="4831199"/>
            <a:ext cx="6187321" cy="350520"/>
          </a:xfrm>
          <a:prstGeom prst="rect">
            <a:avLst/>
          </a:prstGeom>
          <a:noFill/>
          <a:ln/>
        </p:spPr>
        <p:txBody>
          <a:bodyPr wrap="none" lIns="0" tIns="0" rIns="0" bIns="0" rtlCol="0" anchor="t"/>
          <a:lstStyle/>
          <a:p>
            <a:pPr marL="0" indent="0" algn="l">
              <a:lnSpc>
                <a:spcPts val="2750"/>
              </a:lnSpc>
              <a:buNone/>
            </a:pPr>
            <a:r>
              <a:rPr lang="en-US" sz="1700" dirty="0">
                <a:solidFill>
                  <a:srgbClr val="383838"/>
                </a:solidFill>
                <a:latin typeface="PT Serif" panose="020A0603040505020204" pitchFamily="18" charset="0"/>
                <a:ea typeface="DM Sans" pitchFamily="34" charset="-122"/>
                <a:cs typeface="DM Sans" pitchFamily="34" charset="-120"/>
              </a:rPr>
              <a:t>Đào tạo, bảo trì thiết bị, môi trường làm việc an toàn.</a:t>
            </a:r>
            <a:endParaRPr lang="en-US" sz="1700" dirty="0"/>
          </a:p>
        </p:txBody>
      </p:sp>
      <p:pic>
        <p:nvPicPr>
          <p:cNvPr id="10" name="Image 3" descr="preencoded.png"/>
          <p:cNvPicPr>
            <a:picLocks noChangeAspect="1"/>
          </p:cNvPicPr>
          <p:nvPr/>
        </p:nvPicPr>
        <p:blipFill>
          <a:blip r:embed="rId6"/>
          <a:stretch>
            <a:fillRect/>
          </a:stretch>
        </p:blipFill>
        <p:spPr>
          <a:xfrm>
            <a:off x="6252924" y="5873829"/>
            <a:ext cx="1095137" cy="1752243"/>
          </a:xfrm>
          <a:prstGeom prst="rect">
            <a:avLst/>
          </a:prstGeom>
        </p:spPr>
      </p:pic>
      <p:sp>
        <p:nvSpPr>
          <p:cNvPr id="11" name="Text 5"/>
          <p:cNvSpPr/>
          <p:nvPr/>
        </p:nvSpPr>
        <p:spPr>
          <a:xfrm>
            <a:off x="7676555" y="6092785"/>
            <a:ext cx="3010614" cy="359331"/>
          </a:xfrm>
          <a:prstGeom prst="rect">
            <a:avLst/>
          </a:prstGeom>
          <a:noFill/>
          <a:ln/>
        </p:spPr>
        <p:txBody>
          <a:bodyPr wrap="none" lIns="0" tIns="0" rIns="0" bIns="0" rtlCol="0" anchor="t"/>
          <a:lstStyle/>
          <a:p>
            <a:pPr marL="0" indent="0" algn="l">
              <a:lnSpc>
                <a:spcPts val="2800"/>
              </a:lnSpc>
              <a:buNone/>
            </a:pPr>
            <a:r>
              <a:rPr lang="en-US" sz="2250" b="1" dirty="0">
                <a:solidFill>
                  <a:srgbClr val="383838"/>
                </a:solidFill>
                <a:latin typeface="PT Serif" pitchFamily="34" charset="0"/>
                <a:ea typeface="PT Serif" pitchFamily="34" charset="-122"/>
                <a:cs typeface="PT Serif" pitchFamily="34" charset="-120"/>
              </a:rPr>
              <a:t>Sử dụng thiết bị bảo hộ</a:t>
            </a:r>
            <a:endParaRPr lang="en-US" sz="2250" b="1" dirty="0"/>
          </a:p>
        </p:txBody>
      </p:sp>
      <p:sp>
        <p:nvSpPr>
          <p:cNvPr id="12" name="Text 6"/>
          <p:cNvSpPr/>
          <p:nvPr/>
        </p:nvSpPr>
        <p:spPr>
          <a:xfrm>
            <a:off x="7676555" y="6583442"/>
            <a:ext cx="6187321" cy="350520"/>
          </a:xfrm>
          <a:prstGeom prst="rect">
            <a:avLst/>
          </a:prstGeom>
          <a:noFill/>
          <a:ln/>
        </p:spPr>
        <p:txBody>
          <a:bodyPr wrap="none" lIns="0" tIns="0" rIns="0" bIns="0" rtlCol="0" anchor="t"/>
          <a:lstStyle/>
          <a:p>
            <a:pPr marL="0" indent="0" algn="l">
              <a:lnSpc>
                <a:spcPts val="2750"/>
              </a:lnSpc>
              <a:buNone/>
            </a:pPr>
            <a:r>
              <a:rPr lang="en-US" sz="1700" dirty="0">
                <a:solidFill>
                  <a:srgbClr val="383838"/>
                </a:solidFill>
                <a:latin typeface="PT Serif" panose="020A0603040505020204" pitchFamily="18" charset="0"/>
                <a:ea typeface="DM Sans" pitchFamily="34" charset="-122"/>
                <a:cs typeface="DM Sans" pitchFamily="34" charset="-120"/>
              </a:rPr>
              <a:t>Găng tay, kính bảo hộ, áo chống cắt.</a:t>
            </a:r>
            <a:endParaRPr lang="en-US" sz="1700" dirty="0"/>
          </a:p>
        </p:txBody>
      </p:sp>
      <p:pic>
        <p:nvPicPr>
          <p:cNvPr id="13" name="Image 0" descr="preencoded.png">
            <a:extLst>
              <a:ext uri="{FF2B5EF4-FFF2-40B4-BE49-F238E27FC236}">
                <a16:creationId xmlns:a16="http://schemas.microsoft.com/office/drawing/2014/main" id="{685A94E1-87C6-CD91-C104-40F3610F87C5}"/>
              </a:ext>
            </a:extLst>
          </p:cNvPr>
          <p:cNvPicPr>
            <a:picLocks noChangeAspect="1"/>
          </p:cNvPicPr>
          <p:nvPr/>
        </p:nvPicPr>
        <p:blipFill>
          <a:blip r:embed="rId7"/>
          <a:stretch>
            <a:fillRect/>
          </a:stretch>
        </p:blipFill>
        <p:spPr>
          <a:xfrm>
            <a:off x="11754998" y="7406100"/>
            <a:ext cx="2663561" cy="82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70215" y="2288500"/>
            <a:ext cx="4457700" cy="4457700"/>
          </a:xfrm>
          <a:prstGeom prst="rect">
            <a:avLst/>
          </a:prstGeom>
        </p:spPr>
      </p:pic>
      <p:sp>
        <p:nvSpPr>
          <p:cNvPr id="3" name="Text 0"/>
          <p:cNvSpPr/>
          <p:nvPr/>
        </p:nvSpPr>
        <p:spPr>
          <a:xfrm>
            <a:off x="864037" y="891495"/>
            <a:ext cx="9381650" cy="1619964"/>
          </a:xfrm>
          <a:prstGeom prst="rect">
            <a:avLst/>
          </a:prstGeom>
          <a:noFill/>
          <a:ln/>
        </p:spPr>
        <p:txBody>
          <a:bodyPr wrap="square" lIns="0" tIns="0" rIns="0" bIns="0" rtlCol="0" anchor="t"/>
          <a:lstStyle/>
          <a:p>
            <a:pPr marL="0" indent="0">
              <a:lnSpc>
                <a:spcPts val="6350"/>
              </a:lnSpc>
              <a:buNone/>
            </a:pPr>
            <a:r>
              <a:rPr lang="en-US" sz="5100" b="1" dirty="0">
                <a:solidFill>
                  <a:srgbClr val="020202"/>
                </a:solidFill>
                <a:latin typeface="PT Serif" pitchFamily="34" charset="0"/>
                <a:ea typeface="PT Serif" pitchFamily="34" charset="-122"/>
                <a:cs typeface="PT Serif" pitchFamily="34" charset="-120"/>
              </a:rPr>
              <a:t>An toàn vệ sinh lao động khi kiểm tra chất lượng</a:t>
            </a:r>
            <a:endParaRPr lang="en-US" sz="5100" b="1" dirty="0"/>
          </a:p>
        </p:txBody>
      </p:sp>
      <p:sp>
        <p:nvSpPr>
          <p:cNvPr id="4" name="Shape 1"/>
          <p:cNvSpPr/>
          <p:nvPr/>
        </p:nvSpPr>
        <p:spPr>
          <a:xfrm>
            <a:off x="864037" y="3639860"/>
            <a:ext cx="7415927" cy="2940129"/>
          </a:xfrm>
          <a:prstGeom prst="roundRect">
            <a:avLst>
              <a:gd name="adj" fmla="val 1260"/>
            </a:avLst>
          </a:prstGeom>
          <a:noFill/>
          <a:ln w="15240">
            <a:solidFill>
              <a:srgbClr val="000000">
                <a:alpha val="8000"/>
              </a:srgbClr>
            </a:solidFill>
            <a:prstDash val="solid"/>
          </a:ln>
        </p:spPr>
      </p:sp>
      <p:sp>
        <p:nvSpPr>
          <p:cNvPr id="5" name="Shape 2"/>
          <p:cNvSpPr/>
          <p:nvPr/>
        </p:nvSpPr>
        <p:spPr>
          <a:xfrm>
            <a:off x="879277" y="3655100"/>
            <a:ext cx="7385447" cy="706517"/>
          </a:xfrm>
          <a:prstGeom prst="rect">
            <a:avLst/>
          </a:prstGeom>
          <a:solidFill>
            <a:srgbClr val="FFFFFF">
              <a:alpha val="4000"/>
            </a:srgbClr>
          </a:solidFill>
          <a:ln/>
        </p:spPr>
      </p:sp>
      <p:sp>
        <p:nvSpPr>
          <p:cNvPr id="6" name="Text 3"/>
          <p:cNvSpPr/>
          <p:nvPr/>
        </p:nvSpPr>
        <p:spPr>
          <a:xfrm>
            <a:off x="1126093" y="3810833"/>
            <a:ext cx="3195280" cy="395049"/>
          </a:xfrm>
          <a:prstGeom prst="rect">
            <a:avLst/>
          </a:prstGeom>
          <a:noFill/>
          <a:ln/>
        </p:spPr>
        <p:txBody>
          <a:bodyPr wrap="none" lIns="0" tIns="0" rIns="0" bIns="0" rtlCol="0" anchor="t"/>
          <a:lstStyle/>
          <a:p>
            <a:pPr marL="0" indent="0">
              <a:lnSpc>
                <a:spcPts val="3100"/>
              </a:lnSpc>
              <a:buNone/>
            </a:pPr>
            <a:r>
              <a:rPr lang="en-US" sz="1900" b="1" dirty="0">
                <a:solidFill>
                  <a:srgbClr val="383838"/>
                </a:solidFill>
                <a:latin typeface="PT Serif" panose="020A0603040505020204" pitchFamily="18" charset="0"/>
                <a:ea typeface="DM Sans" pitchFamily="34" charset="-122"/>
                <a:cs typeface="DM Sans" pitchFamily="34" charset="-120"/>
              </a:rPr>
              <a:t>Nguy cơ</a:t>
            </a:r>
            <a:endParaRPr lang="en-US" sz="1900" b="1" dirty="0">
              <a:latin typeface="PT Serif" panose="020A0603040505020204" pitchFamily="18" charset="0"/>
            </a:endParaRPr>
          </a:p>
        </p:txBody>
      </p:sp>
      <p:sp>
        <p:nvSpPr>
          <p:cNvPr id="7" name="Text 4"/>
          <p:cNvSpPr/>
          <p:nvPr/>
        </p:nvSpPr>
        <p:spPr>
          <a:xfrm>
            <a:off x="4822627" y="3810833"/>
            <a:ext cx="3195280" cy="395049"/>
          </a:xfrm>
          <a:prstGeom prst="rect">
            <a:avLst/>
          </a:prstGeom>
          <a:noFill/>
          <a:ln/>
        </p:spPr>
        <p:txBody>
          <a:bodyPr wrap="none" lIns="0" tIns="0" rIns="0" bIns="0" rtlCol="0" anchor="t"/>
          <a:lstStyle/>
          <a:p>
            <a:pPr marL="0" indent="0">
              <a:lnSpc>
                <a:spcPts val="3100"/>
              </a:lnSpc>
              <a:buNone/>
            </a:pPr>
            <a:r>
              <a:rPr lang="en-US" sz="1900" b="1" dirty="0">
                <a:solidFill>
                  <a:srgbClr val="383838"/>
                </a:solidFill>
                <a:latin typeface="PT Serif" panose="020A0603040505020204" pitchFamily="18" charset="0"/>
                <a:ea typeface="DM Sans" pitchFamily="34" charset="-122"/>
                <a:cs typeface="DM Sans" pitchFamily="34" charset="-120"/>
              </a:rPr>
              <a:t>Biện pháp phòng ngừa</a:t>
            </a:r>
            <a:endParaRPr lang="en-US" sz="1900" b="1" dirty="0">
              <a:latin typeface="PT Serif" panose="020A0603040505020204" pitchFamily="18" charset="0"/>
            </a:endParaRPr>
          </a:p>
        </p:txBody>
      </p:sp>
      <p:sp>
        <p:nvSpPr>
          <p:cNvPr id="8" name="Shape 5"/>
          <p:cNvSpPr/>
          <p:nvPr/>
        </p:nvSpPr>
        <p:spPr>
          <a:xfrm>
            <a:off x="879277" y="4361617"/>
            <a:ext cx="7385447" cy="1101566"/>
          </a:xfrm>
          <a:prstGeom prst="rect">
            <a:avLst/>
          </a:prstGeom>
          <a:solidFill>
            <a:srgbClr val="000000">
              <a:alpha val="4000"/>
            </a:srgbClr>
          </a:solidFill>
          <a:ln/>
        </p:spPr>
      </p:sp>
      <p:sp>
        <p:nvSpPr>
          <p:cNvPr id="9" name="Text 6"/>
          <p:cNvSpPr/>
          <p:nvPr/>
        </p:nvSpPr>
        <p:spPr>
          <a:xfrm>
            <a:off x="1126093" y="4517350"/>
            <a:ext cx="3195280"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Điện giật</a:t>
            </a:r>
            <a:endParaRPr lang="en-US" sz="1900" dirty="0">
              <a:latin typeface="PT Serif" panose="020A0603040505020204" pitchFamily="18" charset="0"/>
            </a:endParaRPr>
          </a:p>
        </p:txBody>
      </p:sp>
      <p:sp>
        <p:nvSpPr>
          <p:cNvPr id="10" name="Text 7"/>
          <p:cNvSpPr/>
          <p:nvPr/>
        </p:nvSpPr>
        <p:spPr>
          <a:xfrm>
            <a:off x="4822627" y="4517350"/>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Kiểm tra thiết bị, sử dụng thiết bị bảo hộ.</a:t>
            </a:r>
            <a:endParaRPr lang="en-US" sz="1900" dirty="0">
              <a:latin typeface="PT Serif" panose="020A0603040505020204" pitchFamily="18" charset="0"/>
            </a:endParaRPr>
          </a:p>
        </p:txBody>
      </p:sp>
      <p:sp>
        <p:nvSpPr>
          <p:cNvPr id="11" name="Shape 8"/>
          <p:cNvSpPr/>
          <p:nvPr/>
        </p:nvSpPr>
        <p:spPr>
          <a:xfrm>
            <a:off x="879277" y="5463183"/>
            <a:ext cx="7385447" cy="1101566"/>
          </a:xfrm>
          <a:prstGeom prst="rect">
            <a:avLst/>
          </a:prstGeom>
          <a:solidFill>
            <a:srgbClr val="FFFFFF">
              <a:alpha val="4000"/>
            </a:srgbClr>
          </a:solidFill>
          <a:ln/>
        </p:spPr>
      </p:sp>
      <p:sp>
        <p:nvSpPr>
          <p:cNvPr id="12" name="Text 9"/>
          <p:cNvSpPr/>
          <p:nvPr/>
        </p:nvSpPr>
        <p:spPr>
          <a:xfrm>
            <a:off x="1126093" y="5618917"/>
            <a:ext cx="3195280"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Chấn thương do mảnh vụn</a:t>
            </a:r>
            <a:endParaRPr lang="en-US" sz="1900" dirty="0">
              <a:latin typeface="PT Serif" panose="020A0603040505020204" pitchFamily="18" charset="0"/>
            </a:endParaRPr>
          </a:p>
        </p:txBody>
      </p:sp>
      <p:sp>
        <p:nvSpPr>
          <p:cNvPr id="13" name="Text 10"/>
          <p:cNvSpPr/>
          <p:nvPr/>
        </p:nvSpPr>
        <p:spPr>
          <a:xfrm>
            <a:off x="4822627" y="5618917"/>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Bảo trì thiết bị, sử dụng thiết bị bảo hộ.</a:t>
            </a:r>
            <a:endParaRPr lang="en-US" sz="1900" dirty="0">
              <a:latin typeface="PT Serif" panose="020A0603040505020204" pitchFamily="18" charset="0"/>
            </a:endParaRPr>
          </a:p>
        </p:txBody>
      </p:sp>
      <p:pic>
        <p:nvPicPr>
          <p:cNvPr id="14" name="Image 0" descr="preencoded.png">
            <a:extLst>
              <a:ext uri="{FF2B5EF4-FFF2-40B4-BE49-F238E27FC236}">
                <a16:creationId xmlns:a16="http://schemas.microsoft.com/office/drawing/2014/main" id="{30F91653-AC5A-D25C-AC92-DFBB7A65DEEC}"/>
              </a:ext>
            </a:extLst>
          </p:cNvPr>
          <p:cNvPicPr>
            <a:picLocks noChangeAspect="1"/>
          </p:cNvPicPr>
          <p:nvPr/>
        </p:nvPicPr>
        <p:blipFill>
          <a:blip r:embed="rId4"/>
          <a:stretch>
            <a:fillRect/>
          </a:stretch>
        </p:blipFill>
        <p:spPr>
          <a:xfrm>
            <a:off x="11754998" y="7406100"/>
            <a:ext cx="2663561" cy="82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949350" y="289000"/>
            <a:ext cx="2731699" cy="2731699"/>
          </a:xfrm>
          <a:prstGeom prst="rect">
            <a:avLst/>
          </a:prstGeom>
        </p:spPr>
      </p:pic>
      <p:sp>
        <p:nvSpPr>
          <p:cNvPr id="3" name="Text 0"/>
          <p:cNvSpPr/>
          <p:nvPr/>
        </p:nvSpPr>
        <p:spPr>
          <a:xfrm>
            <a:off x="722590" y="3081051"/>
            <a:ext cx="13058061" cy="1474232"/>
          </a:xfrm>
          <a:prstGeom prst="rect">
            <a:avLst/>
          </a:prstGeom>
          <a:noFill/>
          <a:ln/>
        </p:spPr>
        <p:txBody>
          <a:bodyPr wrap="square" lIns="0" tIns="0" rIns="0" bIns="0" rtlCol="0" anchor="t"/>
          <a:lstStyle/>
          <a:p>
            <a:pPr marL="0" indent="0" algn="ctr">
              <a:lnSpc>
                <a:spcPts val="5800"/>
              </a:lnSpc>
              <a:buNone/>
            </a:pPr>
            <a:r>
              <a:rPr lang="en-US" sz="4600" b="1" dirty="0">
                <a:solidFill>
                  <a:srgbClr val="020202"/>
                </a:solidFill>
                <a:latin typeface="PT Serif" pitchFamily="34" charset="0"/>
                <a:ea typeface="PT Serif" pitchFamily="34" charset="-122"/>
                <a:cs typeface="PT Serif" pitchFamily="34" charset="-120"/>
              </a:rPr>
              <a:t>Biện pháp phòng tránh tai nạn </a:t>
            </a:r>
            <a:r>
              <a:rPr lang="en-US" sz="4600" b="1" dirty="0" err="1">
                <a:solidFill>
                  <a:srgbClr val="020202"/>
                </a:solidFill>
                <a:latin typeface="PT Serif" pitchFamily="34" charset="0"/>
                <a:ea typeface="PT Serif" pitchFamily="34" charset="-122"/>
                <a:cs typeface="PT Serif" pitchFamily="34" charset="-120"/>
              </a:rPr>
              <a:t>khi</a:t>
            </a:r>
            <a:r>
              <a:rPr lang="en-US" sz="4600" b="1" dirty="0">
                <a:solidFill>
                  <a:srgbClr val="020202"/>
                </a:solidFill>
                <a:latin typeface="PT Serif" pitchFamily="34" charset="0"/>
                <a:ea typeface="PT Serif" pitchFamily="34" charset="-122"/>
                <a:cs typeface="PT Serif" pitchFamily="34" charset="-120"/>
              </a:rPr>
              <a:t> </a:t>
            </a:r>
          </a:p>
          <a:p>
            <a:pPr marL="0" indent="0" algn="ctr">
              <a:lnSpc>
                <a:spcPts val="5800"/>
              </a:lnSpc>
              <a:buNone/>
            </a:pPr>
            <a:r>
              <a:rPr lang="en-US" sz="4600" b="1" dirty="0" err="1">
                <a:solidFill>
                  <a:srgbClr val="020202"/>
                </a:solidFill>
                <a:latin typeface="PT Serif" pitchFamily="34" charset="0"/>
                <a:ea typeface="PT Serif" pitchFamily="34" charset="-122"/>
                <a:cs typeface="PT Serif" pitchFamily="34" charset="-120"/>
              </a:rPr>
              <a:t>kiểm</a:t>
            </a:r>
            <a:r>
              <a:rPr lang="en-US" sz="4600" b="1" dirty="0">
                <a:solidFill>
                  <a:srgbClr val="020202"/>
                </a:solidFill>
                <a:latin typeface="PT Serif" pitchFamily="34" charset="0"/>
                <a:ea typeface="PT Serif" pitchFamily="34" charset="-122"/>
                <a:cs typeface="PT Serif" pitchFamily="34" charset="-120"/>
              </a:rPr>
              <a:t> tra chất lượng</a:t>
            </a:r>
            <a:endParaRPr lang="en-US" sz="4600" b="1" dirty="0"/>
          </a:p>
        </p:txBody>
      </p:sp>
      <p:pic>
        <p:nvPicPr>
          <p:cNvPr id="4" name="Image 1" descr="preencoded.png"/>
          <p:cNvPicPr>
            <a:picLocks noChangeAspect="1"/>
          </p:cNvPicPr>
          <p:nvPr/>
        </p:nvPicPr>
        <p:blipFill>
          <a:blip r:embed="rId4"/>
          <a:stretch>
            <a:fillRect/>
          </a:stretch>
        </p:blipFill>
        <p:spPr>
          <a:xfrm>
            <a:off x="786170" y="5420201"/>
            <a:ext cx="561499" cy="561499"/>
          </a:xfrm>
          <a:prstGeom prst="rect">
            <a:avLst/>
          </a:prstGeom>
        </p:spPr>
      </p:pic>
      <p:sp>
        <p:nvSpPr>
          <p:cNvPr id="5" name="Text 1"/>
          <p:cNvSpPr/>
          <p:nvPr/>
        </p:nvSpPr>
        <p:spPr>
          <a:xfrm>
            <a:off x="817958" y="6118670"/>
            <a:ext cx="2948226" cy="368498"/>
          </a:xfrm>
          <a:prstGeom prst="rect">
            <a:avLst/>
          </a:prstGeom>
          <a:noFill/>
          <a:ln/>
        </p:spPr>
        <p:txBody>
          <a:bodyPr wrap="none" lIns="0" tIns="0" rIns="0" bIns="0" rtlCol="0" anchor="t"/>
          <a:lstStyle/>
          <a:p>
            <a:pPr marL="0" indent="0" algn="l">
              <a:lnSpc>
                <a:spcPts val="2900"/>
              </a:lnSpc>
              <a:buNone/>
            </a:pPr>
            <a:r>
              <a:rPr lang="en-US" sz="2000" b="1" dirty="0">
                <a:solidFill>
                  <a:srgbClr val="383838"/>
                </a:solidFill>
                <a:latin typeface="PT Serif" pitchFamily="34" charset="0"/>
                <a:ea typeface="PT Serif" pitchFamily="34" charset="-122"/>
                <a:cs typeface="PT Serif" pitchFamily="34" charset="-120"/>
              </a:rPr>
              <a:t>An toàn điện</a:t>
            </a:r>
            <a:endParaRPr lang="en-US" sz="2000" b="1" dirty="0"/>
          </a:p>
        </p:txBody>
      </p:sp>
      <p:sp>
        <p:nvSpPr>
          <p:cNvPr id="6" name="Text 2"/>
          <p:cNvSpPr/>
          <p:nvPr/>
        </p:nvSpPr>
        <p:spPr>
          <a:xfrm>
            <a:off x="851774" y="6487168"/>
            <a:ext cx="3011805" cy="718899"/>
          </a:xfrm>
          <a:prstGeom prst="rect">
            <a:avLst/>
          </a:prstGeom>
          <a:noFill/>
          <a:ln/>
        </p:spPr>
        <p:txBody>
          <a:bodyPr wrap="square" lIns="0" tIns="0" rIns="0" bIns="0" rtlCol="0" anchor="t"/>
          <a:lstStyle/>
          <a:p>
            <a:pPr marL="0" indent="0" algn="l">
              <a:lnSpc>
                <a:spcPts val="2800"/>
              </a:lnSpc>
              <a:buNone/>
            </a:pPr>
            <a:r>
              <a:rPr lang="en-US" sz="1750" dirty="0">
                <a:solidFill>
                  <a:srgbClr val="383838"/>
                </a:solidFill>
                <a:latin typeface="PT Serif" panose="020A0603040505020204" pitchFamily="18" charset="0"/>
                <a:ea typeface="DM Sans" pitchFamily="34" charset="-122"/>
                <a:cs typeface="DM Sans" pitchFamily="34" charset="-120"/>
              </a:rPr>
              <a:t>Kiểm tra và bảo trì thiết bị, </a:t>
            </a:r>
          </a:p>
          <a:p>
            <a:pPr marL="0" indent="0" algn="l">
              <a:lnSpc>
                <a:spcPts val="2800"/>
              </a:lnSpc>
              <a:buNone/>
            </a:pPr>
            <a:r>
              <a:rPr lang="en-US" sz="1750" dirty="0" err="1">
                <a:solidFill>
                  <a:srgbClr val="383838"/>
                </a:solidFill>
                <a:latin typeface="PT Serif" panose="020A0603040505020204" pitchFamily="18" charset="0"/>
                <a:ea typeface="DM Sans" pitchFamily="34" charset="-122"/>
                <a:cs typeface="DM Sans" pitchFamily="34" charset="-120"/>
              </a:rPr>
              <a:t>sử</a:t>
            </a:r>
            <a:r>
              <a:rPr lang="en-US" sz="1750" dirty="0">
                <a:solidFill>
                  <a:srgbClr val="383838"/>
                </a:solidFill>
                <a:latin typeface="PT Serif" panose="020A0603040505020204" pitchFamily="18" charset="0"/>
                <a:ea typeface="DM Sans" pitchFamily="34" charset="-122"/>
                <a:cs typeface="DM Sans" pitchFamily="34" charset="-120"/>
              </a:rPr>
              <a:t> dụng thiết bị bảo hộ.</a:t>
            </a:r>
            <a:endParaRPr lang="en-US" sz="1750" dirty="0"/>
          </a:p>
        </p:txBody>
      </p:sp>
      <p:pic>
        <p:nvPicPr>
          <p:cNvPr id="7" name="Image 2" descr="preencoded.png"/>
          <p:cNvPicPr>
            <a:picLocks noChangeAspect="1"/>
          </p:cNvPicPr>
          <p:nvPr/>
        </p:nvPicPr>
        <p:blipFill>
          <a:blip r:embed="rId5"/>
          <a:stretch>
            <a:fillRect/>
          </a:stretch>
        </p:blipFill>
        <p:spPr>
          <a:xfrm>
            <a:off x="4134922" y="5420201"/>
            <a:ext cx="561499" cy="561499"/>
          </a:xfrm>
          <a:prstGeom prst="rect">
            <a:avLst/>
          </a:prstGeom>
        </p:spPr>
      </p:pic>
      <p:sp>
        <p:nvSpPr>
          <p:cNvPr id="8" name="Text 3"/>
          <p:cNvSpPr/>
          <p:nvPr/>
        </p:nvSpPr>
        <p:spPr>
          <a:xfrm>
            <a:off x="4151828" y="6118670"/>
            <a:ext cx="2948226" cy="368498"/>
          </a:xfrm>
          <a:prstGeom prst="rect">
            <a:avLst/>
          </a:prstGeom>
          <a:noFill/>
          <a:ln/>
        </p:spPr>
        <p:txBody>
          <a:bodyPr wrap="none" lIns="0" tIns="0" rIns="0" bIns="0" rtlCol="0" anchor="t"/>
          <a:lstStyle/>
          <a:p>
            <a:pPr marL="0" indent="0" algn="l">
              <a:lnSpc>
                <a:spcPts val="2900"/>
              </a:lnSpc>
              <a:buNone/>
            </a:pPr>
            <a:r>
              <a:rPr lang="en-US" sz="2000" b="1" dirty="0">
                <a:solidFill>
                  <a:srgbClr val="383838"/>
                </a:solidFill>
                <a:latin typeface="PT Serif" pitchFamily="34" charset="0"/>
                <a:ea typeface="PT Serif" pitchFamily="34" charset="-122"/>
                <a:cs typeface="PT Serif" pitchFamily="34" charset="-120"/>
              </a:rPr>
              <a:t>Môi trường làm việc</a:t>
            </a:r>
            <a:endParaRPr lang="en-US" sz="2000" b="1" dirty="0"/>
          </a:p>
        </p:txBody>
      </p:sp>
      <p:sp>
        <p:nvSpPr>
          <p:cNvPr id="9" name="Text 4"/>
          <p:cNvSpPr/>
          <p:nvPr/>
        </p:nvSpPr>
        <p:spPr>
          <a:xfrm>
            <a:off x="4136947" y="6487168"/>
            <a:ext cx="3011805" cy="718899"/>
          </a:xfrm>
          <a:prstGeom prst="rect">
            <a:avLst/>
          </a:prstGeom>
          <a:noFill/>
          <a:ln/>
        </p:spPr>
        <p:txBody>
          <a:bodyPr wrap="square" lIns="0" tIns="0" rIns="0" bIns="0" rtlCol="0" anchor="t"/>
          <a:lstStyle/>
          <a:p>
            <a:pPr marL="0" indent="0" algn="l">
              <a:lnSpc>
                <a:spcPts val="2800"/>
              </a:lnSpc>
              <a:buNone/>
            </a:pPr>
            <a:r>
              <a:rPr lang="en-US" sz="1750" dirty="0">
                <a:solidFill>
                  <a:srgbClr val="383838"/>
                </a:solidFill>
                <a:latin typeface="PT Serif" panose="020A0603040505020204" pitchFamily="18" charset="0"/>
                <a:ea typeface="DM Sans" pitchFamily="34" charset="-122"/>
                <a:cs typeface="DM Sans" pitchFamily="34" charset="-120"/>
              </a:rPr>
              <a:t>Sạch sẽ, tổ chức hợp lý, </a:t>
            </a:r>
          </a:p>
          <a:p>
            <a:pPr marL="0" indent="0" algn="l">
              <a:lnSpc>
                <a:spcPts val="2800"/>
              </a:lnSpc>
              <a:buNone/>
            </a:pPr>
            <a:r>
              <a:rPr lang="en-US" sz="1750" dirty="0" err="1">
                <a:solidFill>
                  <a:srgbClr val="383838"/>
                </a:solidFill>
                <a:latin typeface="PT Serif" panose="020A0603040505020204" pitchFamily="18" charset="0"/>
                <a:ea typeface="DM Sans" pitchFamily="34" charset="-122"/>
                <a:cs typeface="DM Sans" pitchFamily="34" charset="-120"/>
              </a:rPr>
              <a:t>đủ</a:t>
            </a:r>
            <a:r>
              <a:rPr lang="en-US" sz="1750" dirty="0">
                <a:solidFill>
                  <a:srgbClr val="383838"/>
                </a:solidFill>
                <a:latin typeface="PT Serif" panose="020A0603040505020204" pitchFamily="18" charset="0"/>
                <a:ea typeface="DM Sans" pitchFamily="34" charset="-122"/>
                <a:cs typeface="DM Sans" pitchFamily="34" charset="-120"/>
              </a:rPr>
              <a:t> ánh sáng.</a:t>
            </a:r>
            <a:endParaRPr lang="en-US" sz="1750" dirty="0"/>
          </a:p>
        </p:txBody>
      </p:sp>
      <p:pic>
        <p:nvPicPr>
          <p:cNvPr id="10" name="Image 3" descr="preencoded.png"/>
          <p:cNvPicPr>
            <a:picLocks noChangeAspect="1"/>
          </p:cNvPicPr>
          <p:nvPr/>
        </p:nvPicPr>
        <p:blipFill>
          <a:blip r:embed="rId6"/>
          <a:stretch>
            <a:fillRect/>
          </a:stretch>
        </p:blipFill>
        <p:spPr>
          <a:xfrm>
            <a:off x="7483673" y="5420201"/>
            <a:ext cx="561499" cy="561499"/>
          </a:xfrm>
          <a:prstGeom prst="rect">
            <a:avLst/>
          </a:prstGeom>
        </p:spPr>
      </p:pic>
      <p:sp>
        <p:nvSpPr>
          <p:cNvPr id="11" name="Text 5"/>
          <p:cNvSpPr/>
          <p:nvPr/>
        </p:nvSpPr>
        <p:spPr>
          <a:xfrm>
            <a:off x="7493139" y="6118670"/>
            <a:ext cx="2948226" cy="368498"/>
          </a:xfrm>
          <a:prstGeom prst="rect">
            <a:avLst/>
          </a:prstGeom>
          <a:noFill/>
          <a:ln/>
        </p:spPr>
        <p:txBody>
          <a:bodyPr wrap="none" lIns="0" tIns="0" rIns="0" bIns="0" rtlCol="0" anchor="t"/>
          <a:lstStyle/>
          <a:p>
            <a:pPr marL="0" indent="0" algn="l">
              <a:lnSpc>
                <a:spcPts val="2900"/>
              </a:lnSpc>
              <a:buNone/>
            </a:pPr>
            <a:r>
              <a:rPr lang="en-US" sz="2000" b="1" dirty="0">
                <a:solidFill>
                  <a:srgbClr val="383838"/>
                </a:solidFill>
                <a:latin typeface="PT Serif" pitchFamily="34" charset="0"/>
                <a:ea typeface="PT Serif" pitchFamily="34" charset="-122"/>
                <a:cs typeface="PT Serif" pitchFamily="34" charset="-120"/>
              </a:rPr>
              <a:t>Đào tạo công nhân</a:t>
            </a:r>
            <a:endParaRPr lang="en-US" sz="2000" b="1" dirty="0"/>
          </a:p>
        </p:txBody>
      </p:sp>
      <p:sp>
        <p:nvSpPr>
          <p:cNvPr id="12" name="Text 6"/>
          <p:cNvSpPr/>
          <p:nvPr/>
        </p:nvSpPr>
        <p:spPr>
          <a:xfrm>
            <a:off x="7485698" y="6487168"/>
            <a:ext cx="3011805" cy="718899"/>
          </a:xfrm>
          <a:prstGeom prst="rect">
            <a:avLst/>
          </a:prstGeom>
          <a:noFill/>
          <a:ln/>
        </p:spPr>
        <p:txBody>
          <a:bodyPr wrap="square" lIns="0" tIns="0" rIns="0" bIns="0" rtlCol="0" anchor="t"/>
          <a:lstStyle/>
          <a:p>
            <a:pPr marL="0" indent="0" algn="l">
              <a:lnSpc>
                <a:spcPts val="2800"/>
              </a:lnSpc>
              <a:buNone/>
            </a:pPr>
            <a:r>
              <a:rPr lang="en-US" sz="1750" dirty="0">
                <a:solidFill>
                  <a:srgbClr val="383838"/>
                </a:solidFill>
                <a:latin typeface="PT Serif" panose="020A0603040505020204" pitchFamily="18" charset="0"/>
                <a:ea typeface="DM Sans" pitchFamily="34" charset="-122"/>
                <a:cs typeface="DM Sans" pitchFamily="34" charset="-120"/>
              </a:rPr>
              <a:t>Nắm vững quy trình </a:t>
            </a:r>
            <a:r>
              <a:rPr lang="en-US" sz="1750" dirty="0" err="1">
                <a:solidFill>
                  <a:srgbClr val="383838"/>
                </a:solidFill>
                <a:latin typeface="PT Serif" panose="020A0603040505020204" pitchFamily="18" charset="0"/>
                <a:ea typeface="DM Sans" pitchFamily="34" charset="-122"/>
                <a:cs typeface="DM Sans" pitchFamily="34" charset="-120"/>
              </a:rPr>
              <a:t>kiểm</a:t>
            </a:r>
            <a:r>
              <a:rPr lang="en-US" sz="1750" dirty="0">
                <a:solidFill>
                  <a:srgbClr val="383838"/>
                </a:solidFill>
                <a:latin typeface="PT Serif" panose="020A0603040505020204" pitchFamily="18" charset="0"/>
                <a:ea typeface="DM Sans" pitchFamily="34" charset="-122"/>
                <a:cs typeface="DM Sans" pitchFamily="34" charset="-120"/>
              </a:rPr>
              <a:t> </a:t>
            </a:r>
          </a:p>
          <a:p>
            <a:pPr marL="0" indent="0" algn="l">
              <a:lnSpc>
                <a:spcPts val="2800"/>
              </a:lnSpc>
              <a:buNone/>
            </a:pPr>
            <a:r>
              <a:rPr lang="en-US" sz="1750" dirty="0" err="1">
                <a:solidFill>
                  <a:srgbClr val="383838"/>
                </a:solidFill>
                <a:latin typeface="PT Serif" panose="020A0603040505020204" pitchFamily="18" charset="0"/>
                <a:ea typeface="DM Sans" pitchFamily="34" charset="-122"/>
                <a:cs typeface="DM Sans" pitchFamily="34" charset="-120"/>
              </a:rPr>
              <a:t>tra</a:t>
            </a:r>
            <a:r>
              <a:rPr lang="en-US" sz="1750" dirty="0">
                <a:solidFill>
                  <a:srgbClr val="383838"/>
                </a:solidFill>
                <a:latin typeface="PT Serif" panose="020A0603040505020204" pitchFamily="18" charset="0"/>
                <a:ea typeface="DM Sans" pitchFamily="34" charset="-122"/>
                <a:cs typeface="DM Sans" pitchFamily="34" charset="-120"/>
              </a:rPr>
              <a:t> và quy trình an toàn.</a:t>
            </a:r>
            <a:endParaRPr lang="en-US" sz="1750" dirty="0"/>
          </a:p>
        </p:txBody>
      </p:sp>
      <p:pic>
        <p:nvPicPr>
          <p:cNvPr id="13" name="Image 4" descr="preencoded.png"/>
          <p:cNvPicPr>
            <a:picLocks noChangeAspect="1"/>
          </p:cNvPicPr>
          <p:nvPr/>
        </p:nvPicPr>
        <p:blipFill>
          <a:blip r:embed="rId7"/>
          <a:stretch>
            <a:fillRect/>
          </a:stretch>
        </p:blipFill>
        <p:spPr>
          <a:xfrm>
            <a:off x="10832425" y="5420201"/>
            <a:ext cx="561499" cy="561499"/>
          </a:xfrm>
          <a:prstGeom prst="rect">
            <a:avLst/>
          </a:prstGeom>
        </p:spPr>
      </p:pic>
      <p:sp>
        <p:nvSpPr>
          <p:cNvPr id="14" name="Text 7"/>
          <p:cNvSpPr/>
          <p:nvPr/>
        </p:nvSpPr>
        <p:spPr>
          <a:xfrm>
            <a:off x="10830400" y="6118670"/>
            <a:ext cx="2948226" cy="368498"/>
          </a:xfrm>
          <a:prstGeom prst="rect">
            <a:avLst/>
          </a:prstGeom>
          <a:noFill/>
          <a:ln/>
        </p:spPr>
        <p:txBody>
          <a:bodyPr wrap="none" lIns="0" tIns="0" rIns="0" bIns="0" rtlCol="0" anchor="t"/>
          <a:lstStyle/>
          <a:p>
            <a:pPr marL="0" indent="0" algn="l">
              <a:lnSpc>
                <a:spcPts val="2900"/>
              </a:lnSpc>
              <a:buNone/>
            </a:pPr>
            <a:r>
              <a:rPr lang="en-US" sz="2000" b="1" dirty="0">
                <a:solidFill>
                  <a:srgbClr val="383838"/>
                </a:solidFill>
                <a:latin typeface="PT Serif" pitchFamily="34" charset="0"/>
                <a:ea typeface="PT Serif" pitchFamily="34" charset="-122"/>
                <a:cs typeface="PT Serif" pitchFamily="34" charset="-120"/>
              </a:rPr>
              <a:t>Báo cáo và phản hồi</a:t>
            </a:r>
            <a:endParaRPr lang="en-US" sz="2000" b="1" dirty="0"/>
          </a:p>
        </p:txBody>
      </p:sp>
      <p:sp>
        <p:nvSpPr>
          <p:cNvPr id="15" name="Text 8"/>
          <p:cNvSpPr/>
          <p:nvPr/>
        </p:nvSpPr>
        <p:spPr>
          <a:xfrm>
            <a:off x="10834450" y="6487168"/>
            <a:ext cx="3011805" cy="718899"/>
          </a:xfrm>
          <a:prstGeom prst="rect">
            <a:avLst/>
          </a:prstGeom>
          <a:noFill/>
          <a:ln/>
        </p:spPr>
        <p:txBody>
          <a:bodyPr wrap="square" lIns="0" tIns="0" rIns="0" bIns="0" rtlCol="0" anchor="t"/>
          <a:lstStyle/>
          <a:p>
            <a:pPr marL="0" indent="0" algn="l">
              <a:lnSpc>
                <a:spcPts val="2800"/>
              </a:lnSpc>
              <a:buNone/>
            </a:pPr>
            <a:r>
              <a:rPr lang="en-US" sz="1750" dirty="0">
                <a:solidFill>
                  <a:srgbClr val="383838"/>
                </a:solidFill>
                <a:latin typeface="PT Serif" panose="020A0603040505020204" pitchFamily="18" charset="0"/>
                <a:ea typeface="DM Sans" pitchFamily="34" charset="-122"/>
                <a:cs typeface="DM Sans" pitchFamily="34" charset="-120"/>
              </a:rPr>
              <a:t>Cải thiện quy trình làm việc và phòng tránh tai nạn.</a:t>
            </a:r>
            <a:endParaRPr lang="en-US" sz="1750" dirty="0"/>
          </a:p>
        </p:txBody>
      </p:sp>
      <p:pic>
        <p:nvPicPr>
          <p:cNvPr id="16" name="Image 0" descr="preencoded.png">
            <a:extLst>
              <a:ext uri="{FF2B5EF4-FFF2-40B4-BE49-F238E27FC236}">
                <a16:creationId xmlns:a16="http://schemas.microsoft.com/office/drawing/2014/main" id="{7E83C88C-B921-D8AF-DC61-115705868EBC}"/>
              </a:ext>
            </a:extLst>
          </p:cNvPr>
          <p:cNvPicPr>
            <a:picLocks noChangeAspect="1"/>
          </p:cNvPicPr>
          <p:nvPr/>
        </p:nvPicPr>
        <p:blipFill>
          <a:blip r:embed="rId8"/>
          <a:stretch>
            <a:fillRect/>
          </a:stretch>
        </p:blipFill>
        <p:spPr>
          <a:xfrm>
            <a:off x="11754998" y="7406100"/>
            <a:ext cx="2663561" cy="82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723471" y="3824466"/>
            <a:ext cx="4868823" cy="1505307"/>
          </a:xfrm>
          <a:prstGeom prst="rect">
            <a:avLst/>
          </a:prstGeom>
        </p:spPr>
      </p:pic>
      <p:sp>
        <p:nvSpPr>
          <p:cNvPr id="3" name="Text 0"/>
          <p:cNvSpPr/>
          <p:nvPr/>
        </p:nvSpPr>
        <p:spPr>
          <a:xfrm>
            <a:off x="864037" y="1241465"/>
            <a:ext cx="6480810" cy="809982"/>
          </a:xfrm>
          <a:prstGeom prst="rect">
            <a:avLst/>
          </a:prstGeom>
          <a:noFill/>
          <a:ln/>
        </p:spPr>
        <p:txBody>
          <a:bodyPr wrap="none" lIns="0" tIns="0" rIns="0" bIns="0" rtlCol="0" anchor="t"/>
          <a:lstStyle/>
          <a:p>
            <a:pPr marL="0" indent="0">
              <a:lnSpc>
                <a:spcPts val="6350"/>
              </a:lnSpc>
              <a:buNone/>
            </a:pPr>
            <a:r>
              <a:rPr lang="en-US" sz="6000" b="1" dirty="0">
                <a:solidFill>
                  <a:srgbClr val="020202"/>
                </a:solidFill>
                <a:latin typeface="PT Serif" pitchFamily="34" charset="0"/>
                <a:ea typeface="PT Serif" pitchFamily="34" charset="-122"/>
                <a:cs typeface="PT Serif" pitchFamily="34" charset="-120"/>
              </a:rPr>
              <a:t>Tham khảo thêm</a:t>
            </a:r>
            <a:endParaRPr lang="en-US" sz="6000" b="1" dirty="0"/>
          </a:p>
        </p:txBody>
      </p:sp>
      <p:sp>
        <p:nvSpPr>
          <p:cNvPr id="4" name="Shape 1"/>
          <p:cNvSpPr/>
          <p:nvPr/>
        </p:nvSpPr>
        <p:spPr>
          <a:xfrm>
            <a:off x="864037" y="2699385"/>
            <a:ext cx="555427" cy="555427"/>
          </a:xfrm>
          <a:prstGeom prst="roundRect">
            <a:avLst>
              <a:gd name="adj" fmla="val 6668"/>
            </a:avLst>
          </a:prstGeom>
          <a:solidFill>
            <a:srgbClr val="204C8E"/>
          </a:solidFill>
          <a:ln/>
        </p:spPr>
      </p:sp>
      <p:sp>
        <p:nvSpPr>
          <p:cNvPr id="5" name="Text 2"/>
          <p:cNvSpPr/>
          <p:nvPr/>
        </p:nvSpPr>
        <p:spPr>
          <a:xfrm>
            <a:off x="1038106" y="2782610"/>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1666280" y="2699385"/>
            <a:ext cx="425636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Bài kiểm tra an toàn lao động</a:t>
            </a:r>
            <a:endParaRPr lang="en-US" sz="2550" b="1" dirty="0"/>
          </a:p>
        </p:txBody>
      </p:sp>
      <p:sp>
        <p:nvSpPr>
          <p:cNvPr id="7" name="Text 4"/>
          <p:cNvSpPr/>
          <p:nvPr/>
        </p:nvSpPr>
        <p:spPr>
          <a:xfrm>
            <a:off x="1666280" y="3085843"/>
            <a:ext cx="6613684" cy="395049"/>
          </a:xfrm>
          <a:prstGeom prst="rect">
            <a:avLst/>
          </a:prstGeom>
          <a:noFill/>
          <a:ln/>
        </p:spPr>
        <p:txBody>
          <a:bodyPr wrap="none" lIns="0" tIns="0" rIns="0" bIns="0" rtlCol="0" anchor="t"/>
          <a:lstStyle/>
          <a:p>
            <a:pPr marL="0" indent="0">
              <a:lnSpc>
                <a:spcPts val="3100"/>
              </a:lnSpc>
              <a:buNone/>
            </a:pPr>
            <a:r>
              <a:rPr lang="en-US" sz="1900" u="sng" dirty="0">
                <a:solidFill>
                  <a:srgbClr val="204C8E"/>
                </a:solidFill>
                <a:latin typeface="PT Serif" panose="020A0603040505020204" pitchFamily="18"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900" dirty="0">
              <a:solidFill>
                <a:srgbClr val="204C8E"/>
              </a:solidFill>
            </a:endParaRPr>
          </a:p>
        </p:txBody>
      </p:sp>
      <p:sp>
        <p:nvSpPr>
          <p:cNvPr id="8" name="Shape 5"/>
          <p:cNvSpPr/>
          <p:nvPr/>
        </p:nvSpPr>
        <p:spPr>
          <a:xfrm>
            <a:off x="864037" y="4172069"/>
            <a:ext cx="555427" cy="555427"/>
          </a:xfrm>
          <a:prstGeom prst="roundRect">
            <a:avLst>
              <a:gd name="adj" fmla="val 6668"/>
            </a:avLst>
          </a:prstGeom>
          <a:solidFill>
            <a:srgbClr val="204C8E"/>
          </a:solidFill>
          <a:ln/>
        </p:spPr>
      </p:sp>
      <p:sp>
        <p:nvSpPr>
          <p:cNvPr id="9" name="Text 6"/>
          <p:cNvSpPr/>
          <p:nvPr/>
        </p:nvSpPr>
        <p:spPr>
          <a:xfrm>
            <a:off x="1038106" y="425529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1666280" y="417206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Bảng báo giá dịch vụ</a:t>
            </a:r>
            <a:endParaRPr lang="en-US" sz="2550" b="1" dirty="0"/>
          </a:p>
        </p:txBody>
      </p:sp>
      <p:sp>
        <p:nvSpPr>
          <p:cNvPr id="11" name="Text 8"/>
          <p:cNvSpPr/>
          <p:nvPr/>
        </p:nvSpPr>
        <p:spPr>
          <a:xfrm>
            <a:off x="1666280" y="4558527"/>
            <a:ext cx="6613684" cy="395049"/>
          </a:xfrm>
          <a:prstGeom prst="rect">
            <a:avLst/>
          </a:prstGeom>
          <a:noFill/>
          <a:ln/>
        </p:spPr>
        <p:txBody>
          <a:bodyPr wrap="none" lIns="0" tIns="0" rIns="0" bIns="0" rtlCol="0" anchor="t"/>
          <a:lstStyle/>
          <a:p>
            <a:pPr marL="0" indent="0">
              <a:lnSpc>
                <a:spcPts val="3100"/>
              </a:lnSpc>
              <a:buNone/>
            </a:pPr>
            <a:r>
              <a:rPr lang="en-US" sz="1900" u="sng" dirty="0">
                <a:solidFill>
                  <a:srgbClr val="204C8E"/>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Xem chi tiết </a:t>
            </a:r>
            <a:endParaRPr lang="en-US" sz="1900" dirty="0">
              <a:solidFill>
                <a:srgbClr val="204C8E"/>
              </a:solidFill>
            </a:endParaRPr>
          </a:p>
        </p:txBody>
      </p:sp>
      <p:sp>
        <p:nvSpPr>
          <p:cNvPr id="12" name="Shape 9"/>
          <p:cNvSpPr/>
          <p:nvPr/>
        </p:nvSpPr>
        <p:spPr>
          <a:xfrm>
            <a:off x="864037" y="5644753"/>
            <a:ext cx="555427" cy="555427"/>
          </a:xfrm>
          <a:prstGeom prst="roundRect">
            <a:avLst>
              <a:gd name="adj" fmla="val 6668"/>
            </a:avLst>
          </a:prstGeom>
          <a:solidFill>
            <a:srgbClr val="204C8E"/>
          </a:solidFill>
          <a:ln/>
        </p:spPr>
      </p:sp>
      <p:sp>
        <p:nvSpPr>
          <p:cNvPr id="13" name="Text 10"/>
          <p:cNvSpPr/>
          <p:nvPr/>
        </p:nvSpPr>
        <p:spPr>
          <a:xfrm>
            <a:off x="1038106" y="5727978"/>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666280" y="5644753"/>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Tài liệu huấn luyện</a:t>
            </a:r>
            <a:endParaRPr lang="en-US" sz="2550" b="1" dirty="0"/>
          </a:p>
        </p:txBody>
      </p:sp>
      <p:sp>
        <p:nvSpPr>
          <p:cNvPr id="15" name="Text 12"/>
          <p:cNvSpPr/>
          <p:nvPr/>
        </p:nvSpPr>
        <p:spPr>
          <a:xfrm>
            <a:off x="1666280" y="6031212"/>
            <a:ext cx="6613684" cy="790099"/>
          </a:xfrm>
          <a:prstGeom prst="rect">
            <a:avLst/>
          </a:prstGeom>
          <a:noFill/>
          <a:ln/>
        </p:spPr>
        <p:txBody>
          <a:bodyPr wrap="square" lIns="0" tIns="0" rIns="0" bIns="0" rtlCol="0" anchor="t"/>
          <a:lstStyle/>
          <a:p>
            <a:pPr marL="0" indent="0">
              <a:lnSpc>
                <a:spcPts val="3100"/>
              </a:lnSpc>
              <a:buNone/>
            </a:pPr>
            <a:r>
              <a:rPr lang="en-US" sz="1900" u="sng" dirty="0">
                <a:solidFill>
                  <a:srgbClr val="204C8E"/>
                </a:solidFill>
                <a:latin typeface="PT Serif" panose="020A0603040505020204" pitchFamily="18" charset="0"/>
                <a:ea typeface="DM Sans" pitchFamily="34" charset="-122"/>
                <a:cs typeface="DM Sans" pitchFamily="34" charset="-120"/>
                <a:hlinkClick r:id="rId6">
                  <a:extLst>
                    <a:ext uri="{A12FA001-AC4F-418D-AE19-62706E023703}">
                      <ahyp:hlinkClr xmlns:ahyp="http://schemas.microsoft.com/office/drawing/2018/hyperlinkcolor" val="tx"/>
                    </a:ext>
                  </a:extLst>
                </a:hlinkClick>
              </a:rPr>
              <a:t>Tải về tài liệu huấn luyện an toàn lao động sản xuất đèn pin.</a:t>
            </a:r>
            <a:endParaRPr lang="en-US" sz="1900" dirty="0">
              <a:solidFill>
                <a:srgbClr val="204C8E"/>
              </a:solidFill>
            </a:endParaRPr>
          </a:p>
        </p:txBody>
      </p:sp>
      <p:pic>
        <p:nvPicPr>
          <p:cNvPr id="16" name="Image 0" descr="preencoded.png">
            <a:extLst>
              <a:ext uri="{FF2B5EF4-FFF2-40B4-BE49-F238E27FC236}">
                <a16:creationId xmlns:a16="http://schemas.microsoft.com/office/drawing/2014/main" id="{B65636C5-AB33-1F78-D1A5-F362F4F8E507}"/>
              </a:ext>
            </a:extLst>
          </p:cNvPr>
          <p:cNvPicPr>
            <a:picLocks noChangeAspect="1"/>
          </p:cNvPicPr>
          <p:nvPr/>
        </p:nvPicPr>
        <p:blipFill>
          <a:blip r:embed="rId3"/>
          <a:stretch>
            <a:fillRect/>
          </a:stretch>
        </p:blipFill>
        <p:spPr>
          <a:xfrm>
            <a:off x="11754998" y="7406100"/>
            <a:ext cx="2663561" cy="82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52610" y="2402607"/>
            <a:ext cx="4869061" cy="4063365"/>
          </a:xfrm>
          <a:prstGeom prst="rect">
            <a:avLst/>
          </a:prstGeom>
        </p:spPr>
      </p:pic>
      <p:sp>
        <p:nvSpPr>
          <p:cNvPr id="3" name="Text 0"/>
          <p:cNvSpPr/>
          <p:nvPr/>
        </p:nvSpPr>
        <p:spPr>
          <a:xfrm>
            <a:off x="864037" y="2734508"/>
            <a:ext cx="6480810" cy="809982"/>
          </a:xfrm>
          <a:prstGeom prst="rect">
            <a:avLst/>
          </a:prstGeom>
          <a:noFill/>
          <a:ln/>
        </p:spPr>
        <p:txBody>
          <a:bodyPr wrap="none" lIns="0" tIns="0" rIns="0" bIns="0" rtlCol="0" anchor="t"/>
          <a:lstStyle/>
          <a:p>
            <a:pPr marL="0" indent="0">
              <a:lnSpc>
                <a:spcPts val="6350"/>
              </a:lnSpc>
              <a:buNone/>
            </a:pPr>
            <a:r>
              <a:rPr lang="en-US" sz="5100" b="1" dirty="0">
                <a:solidFill>
                  <a:srgbClr val="020202"/>
                </a:solidFill>
                <a:latin typeface="PT Serif" pitchFamily="34" charset="0"/>
                <a:ea typeface="PT Serif" pitchFamily="34" charset="-122"/>
                <a:cs typeface="PT Serif" pitchFamily="34" charset="-120"/>
              </a:rPr>
              <a:t>Kết luận</a:t>
            </a:r>
            <a:endParaRPr lang="en-US" sz="5100" b="1" dirty="0"/>
          </a:p>
        </p:txBody>
      </p:sp>
      <p:sp>
        <p:nvSpPr>
          <p:cNvPr id="4" name="Text 1"/>
          <p:cNvSpPr/>
          <p:nvPr/>
        </p:nvSpPr>
        <p:spPr>
          <a:xfrm>
            <a:off x="864037" y="3914775"/>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An toàn lao động là yếu tố quan trọng trong ngành sản xuất đèn pin. Việc thực hiện các biện pháp phòng ngừa và đào tạo công nhân là cần thiết để đảm bảo an toàn cho người lao động và nâng cao hiệu quả sản xuất.</a:t>
            </a:r>
            <a:endParaRPr lang="en-US" sz="1900" dirty="0"/>
          </a:p>
        </p:txBody>
      </p:sp>
      <p:pic>
        <p:nvPicPr>
          <p:cNvPr id="5" name="Image 0" descr="preencoded.png">
            <a:extLst>
              <a:ext uri="{FF2B5EF4-FFF2-40B4-BE49-F238E27FC236}">
                <a16:creationId xmlns:a16="http://schemas.microsoft.com/office/drawing/2014/main" id="{100712A6-57C4-3D7C-658F-DE5FB5083D26}"/>
              </a:ext>
            </a:extLst>
          </p:cNvPr>
          <p:cNvPicPr>
            <a:picLocks noChangeAspect="1"/>
          </p:cNvPicPr>
          <p:nvPr/>
        </p:nvPicPr>
        <p:blipFill>
          <a:blip r:embed="rId4"/>
          <a:stretch>
            <a:fillRect/>
          </a:stretch>
        </p:blipFill>
        <p:spPr>
          <a:xfrm>
            <a:off x="11754998" y="7406100"/>
            <a:ext cx="2663561" cy="82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638</Words>
  <Application>Microsoft Office PowerPoint</Application>
  <PresentationFormat>Custom</PresentationFormat>
  <Paragraphs>96</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5</cp:revision>
  <dcterms:created xsi:type="dcterms:W3CDTF">2024-11-14T07:13:24Z</dcterms:created>
  <dcterms:modified xsi:type="dcterms:W3CDTF">2024-11-16T01:45:16Z</dcterms:modified>
</cp:coreProperties>
</file>