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4630400" cy="8229600"/>
  <p:notesSz cx="8229600" cy="14630400"/>
  <p:embeddedFontLst>
    <p:embeddedFont>
      <p:font typeface="Barlow ExtraBold" panose="00000900000000000000" pitchFamily="2" charset="0"/>
      <p:bold r:id="rId21"/>
    </p:embeddedFont>
    <p:embeddedFont>
      <p:font typeface="Open Sans" panose="020B0606030504020204" pitchFamily="34" charset="0"/>
      <p:regular r:id="rId22"/>
      <p:bold r:id="rId23"/>
    </p:embeddedFont>
    <p:embeddedFont>
      <p:font typeface="Open Sans Bold" panose="020B0806030504020204" pitchFamily="34" charset="0"/>
      <p:bold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2058" y="10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4460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image" Target="../media/image7.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hyperlink" Target="https://antoannamviet.com/tai-lieu-an-toan-lao-dong-san-xuat-do-bao-ho-di-xe-may/"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52610" y="2329458"/>
            <a:ext cx="4869061" cy="3570684"/>
          </a:xfrm>
          <a:prstGeom prst="rect">
            <a:avLst/>
          </a:prstGeom>
        </p:spPr>
      </p:pic>
      <p:sp>
        <p:nvSpPr>
          <p:cNvPr id="4" name="Text 0"/>
          <p:cNvSpPr/>
          <p:nvPr/>
        </p:nvSpPr>
        <p:spPr>
          <a:xfrm>
            <a:off x="864037" y="1052036"/>
            <a:ext cx="7656965" cy="5323284"/>
          </a:xfrm>
          <a:prstGeom prst="rect">
            <a:avLst/>
          </a:prstGeom>
          <a:noFill/>
          <a:ln/>
        </p:spPr>
        <p:txBody>
          <a:bodyPr wrap="square" lIns="0" tIns="0" rIns="0" bIns="0" rtlCol="0" anchor="t"/>
          <a:lstStyle/>
          <a:p>
            <a:pPr marL="0" indent="0">
              <a:lnSpc>
                <a:spcPts val="8350"/>
              </a:lnSpc>
              <a:buNone/>
            </a:pPr>
            <a:r>
              <a:rPr lang="en-US" sz="6700" b="1" dirty="0">
                <a:solidFill>
                  <a:schemeClr val="accent1">
                    <a:lumMod val="75000"/>
                  </a:schemeClr>
                </a:solidFill>
                <a:latin typeface="Barlow ExtraBold" panose="00000900000000000000" pitchFamily="2" charset="0"/>
                <a:ea typeface="Unbounded Bold" pitchFamily="34" charset="-122"/>
                <a:cs typeface="Unbounded Bold" pitchFamily="34" charset="-120"/>
              </a:rPr>
              <a:t>An toàn lao động trong sản </a:t>
            </a:r>
            <a:r>
              <a:rPr lang="en-US" sz="6700" b="1" dirty="0" err="1">
                <a:solidFill>
                  <a:schemeClr val="accent1">
                    <a:lumMod val="75000"/>
                  </a:schemeClr>
                </a:solidFill>
                <a:latin typeface="Barlow ExtraBold" panose="00000900000000000000" pitchFamily="2" charset="0"/>
                <a:ea typeface="Unbounded Bold" pitchFamily="34" charset="-122"/>
                <a:cs typeface="Unbounded Bold" pitchFamily="34" charset="-120"/>
              </a:rPr>
              <a:t>xuất</a:t>
            </a:r>
            <a:r>
              <a:rPr lang="en-US" sz="6700" b="1" dirty="0">
                <a:solidFill>
                  <a:schemeClr val="accent1">
                    <a:lumMod val="75000"/>
                  </a:schemeClr>
                </a:solidFill>
                <a:latin typeface="Barlow ExtraBold" panose="00000900000000000000" pitchFamily="2" charset="0"/>
                <a:ea typeface="Unbounded Bold" pitchFamily="34" charset="-122"/>
                <a:cs typeface="Unbounded Bold" pitchFamily="34" charset="-120"/>
              </a:rPr>
              <a:t> </a:t>
            </a:r>
            <a:r>
              <a:rPr lang="en-US" sz="6700" b="1" dirty="0" err="1">
                <a:solidFill>
                  <a:schemeClr val="accent1">
                    <a:lumMod val="75000"/>
                  </a:schemeClr>
                </a:solidFill>
                <a:latin typeface="Barlow ExtraBold" panose="00000900000000000000" pitchFamily="2" charset="0"/>
                <a:ea typeface="Unbounded Bold" pitchFamily="34" charset="-122"/>
                <a:cs typeface="Unbounded Bold" pitchFamily="34" charset="-120"/>
              </a:rPr>
              <a:t>đồ</a:t>
            </a:r>
            <a:endParaRPr lang="en-US" sz="6700" b="1" dirty="0">
              <a:solidFill>
                <a:schemeClr val="accent1">
                  <a:lumMod val="75000"/>
                </a:schemeClr>
              </a:solidFill>
              <a:latin typeface="Barlow ExtraBold" panose="00000900000000000000" pitchFamily="2" charset="0"/>
              <a:ea typeface="Unbounded Bold" pitchFamily="34" charset="-122"/>
              <a:cs typeface="Unbounded Bold" pitchFamily="34" charset="-120"/>
            </a:endParaRPr>
          </a:p>
          <a:p>
            <a:pPr marL="0" indent="0">
              <a:lnSpc>
                <a:spcPts val="8350"/>
              </a:lnSpc>
              <a:buNone/>
            </a:pPr>
            <a:r>
              <a:rPr lang="en-US" sz="7200" b="1" dirty="0">
                <a:solidFill>
                  <a:srgbClr val="333F70"/>
                </a:solidFill>
                <a:latin typeface="Barlow ExtraBold" panose="00000900000000000000" pitchFamily="2" charset="0"/>
                <a:ea typeface="Unbounded Bold" pitchFamily="34" charset="-122"/>
                <a:cs typeface="Unbounded Bold" pitchFamily="34" charset="-120"/>
              </a:rPr>
              <a:t>BẢO HỘ XE MÁY</a:t>
            </a:r>
            <a:endParaRPr lang="en-US" sz="7200" dirty="0"/>
          </a:p>
        </p:txBody>
      </p:sp>
      <p:sp>
        <p:nvSpPr>
          <p:cNvPr id="5" name="Shape 1"/>
          <p:cNvSpPr/>
          <p:nvPr/>
        </p:nvSpPr>
        <p:spPr>
          <a:xfrm>
            <a:off x="864037" y="6764060"/>
            <a:ext cx="394930" cy="394930"/>
          </a:xfrm>
          <a:prstGeom prst="roundRect">
            <a:avLst>
              <a:gd name="adj" fmla="val 23151155"/>
            </a:avLst>
          </a:prstGeom>
          <a:noFill/>
          <a:ln w="7620">
            <a:solidFill>
              <a:srgbClr val="FFFFFF"/>
            </a:solidFill>
            <a:prstDash val="solid"/>
          </a:ln>
        </p:spPr>
      </p:sp>
      <p:pic>
        <p:nvPicPr>
          <p:cNvPr id="6" name="Image 2" descr="preencoded.png"/>
          <p:cNvPicPr>
            <a:picLocks noChangeAspect="1"/>
          </p:cNvPicPr>
          <p:nvPr/>
        </p:nvPicPr>
        <p:blipFill>
          <a:blip r:embed="rId5"/>
          <a:stretch>
            <a:fillRect/>
          </a:stretch>
        </p:blipFill>
        <p:spPr>
          <a:xfrm>
            <a:off x="871657" y="6771680"/>
            <a:ext cx="379690" cy="379690"/>
          </a:xfrm>
          <a:prstGeom prst="rect">
            <a:avLst/>
          </a:prstGeom>
        </p:spPr>
      </p:pic>
      <p:sp>
        <p:nvSpPr>
          <p:cNvPr id="7" name="Text 2"/>
          <p:cNvSpPr/>
          <p:nvPr/>
        </p:nvSpPr>
        <p:spPr>
          <a:xfrm>
            <a:off x="1382316" y="6745605"/>
            <a:ext cx="3217664" cy="431959"/>
          </a:xfrm>
          <a:prstGeom prst="rect">
            <a:avLst/>
          </a:prstGeom>
          <a:noFill/>
          <a:ln/>
        </p:spPr>
        <p:txBody>
          <a:bodyPr wrap="none" lIns="0" tIns="0" rIns="0" bIns="0" rtlCol="0" anchor="t"/>
          <a:lstStyle/>
          <a:p>
            <a:pPr marL="0" indent="0" algn="l">
              <a:lnSpc>
                <a:spcPts val="3400"/>
              </a:lnSpc>
              <a:buNone/>
            </a:pPr>
            <a:r>
              <a:rPr lang="en-US" sz="2400" b="1" dirty="0" err="1">
                <a:solidFill>
                  <a:srgbClr val="333F70"/>
                </a:solidFill>
                <a:latin typeface="Open Sans Bold" pitchFamily="34" charset="0"/>
                <a:ea typeface="Open Sans Bold" pitchFamily="34" charset="-122"/>
                <a:cs typeface="Open Sans Bold" pitchFamily="34" charset="-120"/>
              </a:rPr>
              <a:t>Bản</a:t>
            </a:r>
            <a:r>
              <a:rPr lang="en-US" sz="2400" b="1" dirty="0">
                <a:solidFill>
                  <a:srgbClr val="333F70"/>
                </a:solidFill>
                <a:latin typeface="Open Sans Bold" pitchFamily="34" charset="0"/>
                <a:ea typeface="Open Sans Bold" pitchFamily="34" charset="-122"/>
                <a:cs typeface="Open Sans Bold" pitchFamily="34" charset="-120"/>
              </a:rPr>
              <a:t> </a:t>
            </a:r>
            <a:r>
              <a:rPr lang="en-US" sz="2400" b="1" dirty="0" err="1">
                <a:solidFill>
                  <a:srgbClr val="333F70"/>
                </a:solidFill>
                <a:latin typeface="Open Sans Bold" pitchFamily="34" charset="0"/>
                <a:ea typeface="Open Sans Bold" pitchFamily="34" charset="-122"/>
                <a:cs typeface="Open Sans Bold" pitchFamily="34" charset="-120"/>
              </a:rPr>
              <a:t>quyền</a:t>
            </a:r>
            <a:r>
              <a:rPr lang="en-US" sz="2400" b="1" dirty="0">
                <a:solidFill>
                  <a:srgbClr val="333F70"/>
                </a:solidFill>
                <a:latin typeface="Open Sans Bold" pitchFamily="34" charset="0"/>
                <a:ea typeface="Open Sans Bold" pitchFamily="34" charset="-122"/>
                <a:cs typeface="Open Sans Bold" pitchFamily="34" charset="-120"/>
              </a:rPr>
              <a:t> </a:t>
            </a:r>
            <a:r>
              <a:rPr lang="en-US" sz="2400" b="1" dirty="0" err="1">
                <a:solidFill>
                  <a:srgbClr val="333F70"/>
                </a:solidFill>
                <a:latin typeface="Open Sans Bold" pitchFamily="34" charset="0"/>
                <a:ea typeface="Open Sans Bold" pitchFamily="34" charset="-122"/>
                <a:cs typeface="Open Sans Bold" pitchFamily="34" charset="-120"/>
              </a:rPr>
              <a:t>thuộc</a:t>
            </a:r>
            <a:r>
              <a:rPr lang="en-US" sz="2400" b="1" dirty="0">
                <a:solidFill>
                  <a:srgbClr val="333F70"/>
                </a:solidFill>
                <a:latin typeface="Open Sans Bold" pitchFamily="34" charset="0"/>
                <a:ea typeface="Open Sans Bold" pitchFamily="34" charset="-122"/>
                <a:cs typeface="Open Sans Bold" pitchFamily="34" charset="-120"/>
              </a:rPr>
              <a:t> An Toàn Nam Việt</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6100"/>
          </a:xfrm>
          <a:prstGeom prst="rect">
            <a:avLst/>
          </a:prstGeom>
        </p:spPr>
      </p:pic>
      <p:pic>
        <p:nvPicPr>
          <p:cNvPr id="3" name="Image 1" descr="preencoded.png"/>
          <p:cNvPicPr>
            <a:picLocks noChangeAspect="1"/>
          </p:cNvPicPr>
          <p:nvPr/>
        </p:nvPicPr>
        <p:blipFill>
          <a:blip r:embed="rId4"/>
          <a:stretch>
            <a:fillRect/>
          </a:stretch>
        </p:blipFill>
        <p:spPr>
          <a:xfrm>
            <a:off x="5410200" y="449580"/>
            <a:ext cx="3810000" cy="2186940"/>
          </a:xfrm>
          <a:prstGeom prst="rect">
            <a:avLst/>
          </a:prstGeom>
        </p:spPr>
      </p:pic>
      <p:sp>
        <p:nvSpPr>
          <p:cNvPr id="4" name="Text 0"/>
          <p:cNvSpPr/>
          <p:nvPr/>
        </p:nvSpPr>
        <p:spPr>
          <a:xfrm>
            <a:off x="864037" y="4088606"/>
            <a:ext cx="9797772" cy="771525"/>
          </a:xfrm>
          <a:prstGeom prst="rect">
            <a:avLst/>
          </a:prstGeom>
          <a:noFill/>
          <a:ln/>
        </p:spPr>
        <p:txBody>
          <a:bodyPr wrap="none" lIns="0" tIns="0" rIns="0" bIns="0" rtlCol="0" anchor="t"/>
          <a:lstStyle/>
          <a:p>
            <a:pPr marL="0" indent="0">
              <a:lnSpc>
                <a:spcPts val="6050"/>
              </a:lnSpc>
              <a:buNone/>
            </a:pPr>
            <a:r>
              <a:rPr lang="en-US" sz="4850" b="1" dirty="0">
                <a:solidFill>
                  <a:srgbClr val="333F70"/>
                </a:solidFill>
                <a:latin typeface="Barlow ExtraBold" panose="00000900000000000000" pitchFamily="2" charset="0"/>
                <a:ea typeface="Unbounded Bold" pitchFamily="34" charset="-122"/>
                <a:cs typeface="Unbounded Bold" pitchFamily="34" charset="-120"/>
              </a:rPr>
              <a:t>Tình hình tai nạn lao động</a:t>
            </a:r>
            <a:endParaRPr lang="en-US" sz="4850" dirty="0"/>
          </a:p>
        </p:txBody>
      </p:sp>
      <p:sp>
        <p:nvSpPr>
          <p:cNvPr id="5" name="Shape 1"/>
          <p:cNvSpPr/>
          <p:nvPr/>
        </p:nvSpPr>
        <p:spPr>
          <a:xfrm>
            <a:off x="864037" y="5508069"/>
            <a:ext cx="555427" cy="555427"/>
          </a:xfrm>
          <a:prstGeom prst="roundRect">
            <a:avLst>
              <a:gd name="adj" fmla="val 18669"/>
            </a:avLst>
          </a:prstGeom>
          <a:solidFill>
            <a:srgbClr val="D6F5EE"/>
          </a:solidFill>
          <a:ln w="15240">
            <a:solidFill>
              <a:srgbClr val="BCDBD4"/>
            </a:solidFill>
            <a:prstDash val="solid"/>
          </a:ln>
        </p:spPr>
      </p:sp>
      <p:sp>
        <p:nvSpPr>
          <p:cNvPr id="6" name="Text 2"/>
          <p:cNvSpPr/>
          <p:nvPr/>
        </p:nvSpPr>
        <p:spPr>
          <a:xfrm>
            <a:off x="1045369" y="5600581"/>
            <a:ext cx="19264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Barlow ExtraBold" panose="00000900000000000000" pitchFamily="2" charset="0"/>
                <a:ea typeface="Unbounded Bold" pitchFamily="34" charset="-122"/>
                <a:cs typeface="Unbounded Bold" pitchFamily="34" charset="-120"/>
              </a:rPr>
              <a:t>1</a:t>
            </a:r>
            <a:endParaRPr lang="en-US" sz="2900" dirty="0"/>
          </a:p>
        </p:txBody>
      </p:sp>
      <p:sp>
        <p:nvSpPr>
          <p:cNvPr id="7" name="Text 3"/>
          <p:cNvSpPr/>
          <p:nvPr/>
        </p:nvSpPr>
        <p:spPr>
          <a:xfrm>
            <a:off x="1666280" y="550806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Số vụ tai nạn</a:t>
            </a:r>
            <a:endParaRPr lang="en-US" sz="2400" dirty="0"/>
          </a:p>
        </p:txBody>
      </p:sp>
      <p:sp>
        <p:nvSpPr>
          <p:cNvPr id="8" name="Text 4"/>
          <p:cNvSpPr/>
          <p:nvPr/>
        </p:nvSpPr>
        <p:spPr>
          <a:xfrm>
            <a:off x="1666280" y="6041946"/>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6 tháng đầu năm 2024 xảy ra 3.201 vụ, giảm 7,09% so với cùng kỳ 2023.</a:t>
            </a:r>
            <a:endParaRPr lang="en-US" sz="1900" dirty="0"/>
          </a:p>
        </p:txBody>
      </p:sp>
      <p:sp>
        <p:nvSpPr>
          <p:cNvPr id="9" name="Shape 5"/>
          <p:cNvSpPr/>
          <p:nvPr/>
        </p:nvSpPr>
        <p:spPr>
          <a:xfrm>
            <a:off x="5247084" y="5508069"/>
            <a:ext cx="555427" cy="555427"/>
          </a:xfrm>
          <a:prstGeom prst="roundRect">
            <a:avLst>
              <a:gd name="adj" fmla="val 18669"/>
            </a:avLst>
          </a:prstGeom>
          <a:solidFill>
            <a:srgbClr val="D6F5EE"/>
          </a:solidFill>
          <a:ln w="15240">
            <a:solidFill>
              <a:srgbClr val="BCDBD4"/>
            </a:solidFill>
            <a:prstDash val="solid"/>
          </a:ln>
        </p:spPr>
      </p:sp>
      <p:sp>
        <p:nvSpPr>
          <p:cNvPr id="10" name="Text 6"/>
          <p:cNvSpPr/>
          <p:nvPr/>
        </p:nvSpPr>
        <p:spPr>
          <a:xfrm>
            <a:off x="5370195" y="5600581"/>
            <a:ext cx="309205"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Barlow ExtraBold" panose="00000900000000000000" pitchFamily="2" charset="0"/>
                <a:ea typeface="Unbounded Bold" pitchFamily="34" charset="-122"/>
                <a:cs typeface="Unbounded Bold" pitchFamily="34" charset="-120"/>
              </a:rPr>
              <a:t>2</a:t>
            </a:r>
            <a:endParaRPr lang="en-US" sz="2900" dirty="0"/>
          </a:p>
        </p:txBody>
      </p:sp>
      <p:sp>
        <p:nvSpPr>
          <p:cNvPr id="11" name="Text 7"/>
          <p:cNvSpPr/>
          <p:nvPr/>
        </p:nvSpPr>
        <p:spPr>
          <a:xfrm>
            <a:off x="6049328" y="550806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Số người bị nạn</a:t>
            </a:r>
            <a:endParaRPr lang="en-US" sz="2400" dirty="0"/>
          </a:p>
        </p:txBody>
      </p:sp>
      <p:sp>
        <p:nvSpPr>
          <p:cNvPr id="12" name="Text 8"/>
          <p:cNvSpPr/>
          <p:nvPr/>
        </p:nvSpPr>
        <p:spPr>
          <a:xfrm>
            <a:off x="6049328" y="6041946"/>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3.065 người bị nạn, giảm 6,04% so với cùng kỳ 2023.</a:t>
            </a:r>
            <a:endParaRPr lang="en-US" sz="1900" dirty="0"/>
          </a:p>
        </p:txBody>
      </p:sp>
      <p:sp>
        <p:nvSpPr>
          <p:cNvPr id="13" name="Shape 9"/>
          <p:cNvSpPr/>
          <p:nvPr/>
        </p:nvSpPr>
        <p:spPr>
          <a:xfrm>
            <a:off x="9630132" y="5508069"/>
            <a:ext cx="555427" cy="555427"/>
          </a:xfrm>
          <a:prstGeom prst="roundRect">
            <a:avLst>
              <a:gd name="adj" fmla="val 18669"/>
            </a:avLst>
          </a:prstGeom>
          <a:solidFill>
            <a:srgbClr val="D6F5EE"/>
          </a:solidFill>
          <a:ln w="15240">
            <a:solidFill>
              <a:srgbClr val="BCDBD4"/>
            </a:solidFill>
            <a:prstDash val="solid"/>
          </a:ln>
        </p:spPr>
      </p:sp>
      <p:sp>
        <p:nvSpPr>
          <p:cNvPr id="14" name="Text 10"/>
          <p:cNvSpPr/>
          <p:nvPr/>
        </p:nvSpPr>
        <p:spPr>
          <a:xfrm>
            <a:off x="9752409" y="5600581"/>
            <a:ext cx="31075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Barlow ExtraBold" panose="00000900000000000000" pitchFamily="2" charset="0"/>
                <a:ea typeface="Unbounded Bold" pitchFamily="34" charset="-122"/>
                <a:cs typeface="Unbounded Bold" pitchFamily="34" charset="-120"/>
              </a:rPr>
              <a:t>3</a:t>
            </a:r>
            <a:endParaRPr lang="en-US" sz="2900" dirty="0"/>
          </a:p>
        </p:txBody>
      </p:sp>
      <p:sp>
        <p:nvSpPr>
          <p:cNvPr id="15" name="Text 11"/>
          <p:cNvSpPr/>
          <p:nvPr/>
        </p:nvSpPr>
        <p:spPr>
          <a:xfrm>
            <a:off x="10432375" y="5508069"/>
            <a:ext cx="3189208"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Số vụ chết người</a:t>
            </a:r>
            <a:endParaRPr lang="en-US" sz="2400" dirty="0"/>
          </a:p>
        </p:txBody>
      </p:sp>
      <p:sp>
        <p:nvSpPr>
          <p:cNvPr id="16" name="Text 12"/>
          <p:cNvSpPr/>
          <p:nvPr/>
        </p:nvSpPr>
        <p:spPr>
          <a:xfrm>
            <a:off x="10432375" y="6041946"/>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320 vụ, giảm 7,25% so với cùng kỳ 2023.</a:t>
            </a:r>
            <a:endParaRPr lang="en-US" sz="1900" dirty="0"/>
          </a:p>
        </p:txBody>
      </p:sp>
      <p:pic>
        <p:nvPicPr>
          <p:cNvPr id="19" name="Picture 18">
            <a:extLst>
              <a:ext uri="{FF2B5EF4-FFF2-40B4-BE49-F238E27FC236}">
                <a16:creationId xmlns:a16="http://schemas.microsoft.com/office/drawing/2014/main" id="{BD29936C-37D4-85FD-2850-6EFD5FBAB834}"/>
              </a:ext>
            </a:extLst>
          </p:cNvPr>
          <p:cNvPicPr>
            <a:picLocks noChangeAspect="1"/>
          </p:cNvPicPr>
          <p:nvPr/>
        </p:nvPicPr>
        <p:blipFill>
          <a:blip r:embed="rId5"/>
          <a:stretch>
            <a:fillRect/>
          </a:stretch>
        </p:blipFill>
        <p:spPr>
          <a:xfrm>
            <a:off x="11457357" y="7259479"/>
            <a:ext cx="3132933" cy="9701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71406" y="606743"/>
            <a:ext cx="7601188" cy="1377553"/>
          </a:xfrm>
          <a:prstGeom prst="rect">
            <a:avLst/>
          </a:prstGeom>
          <a:noFill/>
          <a:ln/>
        </p:spPr>
        <p:txBody>
          <a:bodyPr wrap="square" lIns="0" tIns="0" rIns="0" bIns="0" rtlCol="0" anchor="t"/>
          <a:lstStyle/>
          <a:p>
            <a:pPr marL="0" indent="0">
              <a:lnSpc>
                <a:spcPts val="5400"/>
              </a:lnSpc>
              <a:buNone/>
            </a:pPr>
            <a:r>
              <a:rPr lang="en-US" sz="4800" b="1" dirty="0">
                <a:solidFill>
                  <a:srgbClr val="333F70"/>
                </a:solidFill>
                <a:latin typeface="Barlow ExtraBold" panose="00000900000000000000" pitchFamily="2" charset="0"/>
                <a:ea typeface="Unbounded Bold" pitchFamily="34" charset="-122"/>
                <a:cs typeface="Unbounded Bold" pitchFamily="34" charset="-120"/>
              </a:rPr>
              <a:t>CÔNG ĐOẠN CẮT VẢI </a:t>
            </a:r>
          </a:p>
          <a:p>
            <a:pPr marL="0" indent="0">
              <a:lnSpc>
                <a:spcPts val="5400"/>
              </a:lnSpc>
              <a:buNone/>
            </a:pPr>
            <a:r>
              <a:rPr lang="en-US" sz="4800" b="1" dirty="0">
                <a:solidFill>
                  <a:srgbClr val="333F70"/>
                </a:solidFill>
                <a:latin typeface="Barlow ExtraBold" panose="00000900000000000000" pitchFamily="2" charset="0"/>
                <a:ea typeface="Unbounded Bold" pitchFamily="34" charset="-122"/>
                <a:cs typeface="Unbounded Bold" pitchFamily="34" charset="-120"/>
              </a:rPr>
              <a:t>VÀ VẬT LIỆU</a:t>
            </a:r>
            <a:endParaRPr lang="en-US" sz="4800" dirty="0"/>
          </a:p>
        </p:txBody>
      </p:sp>
      <p:sp>
        <p:nvSpPr>
          <p:cNvPr id="4" name="Shape 1"/>
          <p:cNvSpPr/>
          <p:nvPr/>
        </p:nvSpPr>
        <p:spPr>
          <a:xfrm>
            <a:off x="1086803" y="2314932"/>
            <a:ext cx="30480" cy="5307806"/>
          </a:xfrm>
          <a:prstGeom prst="roundRect">
            <a:avLst>
              <a:gd name="adj" fmla="val 303741"/>
            </a:avLst>
          </a:prstGeom>
          <a:solidFill>
            <a:srgbClr val="BCDBD4"/>
          </a:solidFill>
          <a:ln/>
        </p:spPr>
      </p:sp>
      <p:sp>
        <p:nvSpPr>
          <p:cNvPr id="5" name="Shape 2"/>
          <p:cNvSpPr/>
          <p:nvPr/>
        </p:nvSpPr>
        <p:spPr>
          <a:xfrm>
            <a:off x="1319510" y="2795468"/>
            <a:ext cx="771406" cy="30480"/>
          </a:xfrm>
          <a:prstGeom prst="roundRect">
            <a:avLst>
              <a:gd name="adj" fmla="val 303741"/>
            </a:avLst>
          </a:prstGeom>
          <a:solidFill>
            <a:srgbClr val="BCDBD4"/>
          </a:solidFill>
          <a:ln/>
        </p:spPr>
      </p:sp>
      <p:sp>
        <p:nvSpPr>
          <p:cNvPr id="6" name="Shape 3"/>
          <p:cNvSpPr/>
          <p:nvPr/>
        </p:nvSpPr>
        <p:spPr>
          <a:xfrm>
            <a:off x="854095" y="2562820"/>
            <a:ext cx="495895" cy="495895"/>
          </a:xfrm>
          <a:prstGeom prst="roundRect">
            <a:avLst>
              <a:gd name="adj" fmla="val 18669"/>
            </a:avLst>
          </a:prstGeom>
          <a:solidFill>
            <a:srgbClr val="D6F5EE"/>
          </a:solidFill>
          <a:ln w="7620">
            <a:solidFill>
              <a:srgbClr val="BCDBD4"/>
            </a:solidFill>
            <a:prstDash val="solid"/>
          </a:ln>
        </p:spPr>
      </p:sp>
      <p:sp>
        <p:nvSpPr>
          <p:cNvPr id="7" name="Text 4"/>
          <p:cNvSpPr/>
          <p:nvPr/>
        </p:nvSpPr>
        <p:spPr>
          <a:xfrm>
            <a:off x="1016020" y="2645450"/>
            <a:ext cx="171926" cy="330637"/>
          </a:xfrm>
          <a:prstGeom prst="rect">
            <a:avLst/>
          </a:prstGeom>
          <a:noFill/>
          <a:ln/>
        </p:spPr>
        <p:txBody>
          <a:bodyPr wrap="none" lIns="0" tIns="0" rIns="0" bIns="0" rtlCol="0" anchor="t"/>
          <a:lstStyle/>
          <a:p>
            <a:pPr marL="0" indent="0" algn="ctr">
              <a:lnSpc>
                <a:spcPts val="2600"/>
              </a:lnSpc>
              <a:buNone/>
            </a:pPr>
            <a:r>
              <a:rPr lang="en-US" sz="2600" b="1" dirty="0">
                <a:solidFill>
                  <a:srgbClr val="333F70"/>
                </a:solidFill>
                <a:latin typeface="Barlow ExtraBold" panose="00000900000000000000" pitchFamily="2" charset="0"/>
                <a:ea typeface="Unbounded Bold" pitchFamily="34" charset="-122"/>
                <a:cs typeface="Unbounded Bold" pitchFamily="34" charset="-120"/>
              </a:rPr>
              <a:t>1</a:t>
            </a:r>
            <a:endParaRPr lang="en-US" sz="2600" dirty="0"/>
          </a:p>
        </p:txBody>
      </p:sp>
      <p:sp>
        <p:nvSpPr>
          <p:cNvPr id="8" name="Text 5"/>
          <p:cNvSpPr/>
          <p:nvPr/>
        </p:nvSpPr>
        <p:spPr>
          <a:xfrm>
            <a:off x="2314337" y="2535317"/>
            <a:ext cx="3512939" cy="344329"/>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Barlow ExtraBold" panose="00000900000000000000" pitchFamily="2" charset="0"/>
                <a:ea typeface="Unbounded Bold" pitchFamily="34" charset="-122"/>
                <a:cs typeface="Unbounded Bold" pitchFamily="34" charset="-120"/>
              </a:rPr>
              <a:t>Chuẩn bị nguyên liệu</a:t>
            </a:r>
            <a:endParaRPr lang="en-US" sz="2150" dirty="0"/>
          </a:p>
        </p:txBody>
      </p:sp>
      <p:sp>
        <p:nvSpPr>
          <p:cNvPr id="9" name="Text 6"/>
          <p:cNvSpPr/>
          <p:nvPr/>
        </p:nvSpPr>
        <p:spPr>
          <a:xfrm>
            <a:off x="2314337" y="3011805"/>
            <a:ext cx="6058257" cy="705088"/>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Kiểm tra và làm sạch vải, cao su, nhựa chất lượng cao trước khi cắt.</a:t>
            </a:r>
            <a:endParaRPr lang="en-US" sz="1700" dirty="0"/>
          </a:p>
        </p:txBody>
      </p:sp>
      <p:sp>
        <p:nvSpPr>
          <p:cNvPr id="10" name="Shape 7"/>
          <p:cNvSpPr/>
          <p:nvPr/>
        </p:nvSpPr>
        <p:spPr>
          <a:xfrm>
            <a:off x="1319510" y="4638199"/>
            <a:ext cx="771406" cy="30480"/>
          </a:xfrm>
          <a:prstGeom prst="roundRect">
            <a:avLst>
              <a:gd name="adj" fmla="val 303741"/>
            </a:avLst>
          </a:prstGeom>
          <a:solidFill>
            <a:srgbClr val="BCDBD4"/>
          </a:solidFill>
          <a:ln/>
        </p:spPr>
      </p:sp>
      <p:sp>
        <p:nvSpPr>
          <p:cNvPr id="11" name="Shape 8"/>
          <p:cNvSpPr/>
          <p:nvPr/>
        </p:nvSpPr>
        <p:spPr>
          <a:xfrm>
            <a:off x="854095" y="4405551"/>
            <a:ext cx="495895" cy="495895"/>
          </a:xfrm>
          <a:prstGeom prst="roundRect">
            <a:avLst>
              <a:gd name="adj" fmla="val 18669"/>
            </a:avLst>
          </a:prstGeom>
          <a:solidFill>
            <a:srgbClr val="D6F5EE"/>
          </a:solidFill>
          <a:ln w="7620">
            <a:solidFill>
              <a:srgbClr val="BCDBD4"/>
            </a:solidFill>
            <a:prstDash val="solid"/>
          </a:ln>
        </p:spPr>
      </p:sp>
      <p:sp>
        <p:nvSpPr>
          <p:cNvPr id="12" name="Text 9"/>
          <p:cNvSpPr/>
          <p:nvPr/>
        </p:nvSpPr>
        <p:spPr>
          <a:xfrm>
            <a:off x="963990" y="4488180"/>
            <a:ext cx="275987" cy="330637"/>
          </a:xfrm>
          <a:prstGeom prst="rect">
            <a:avLst/>
          </a:prstGeom>
          <a:noFill/>
          <a:ln/>
        </p:spPr>
        <p:txBody>
          <a:bodyPr wrap="none" lIns="0" tIns="0" rIns="0" bIns="0" rtlCol="0" anchor="t"/>
          <a:lstStyle/>
          <a:p>
            <a:pPr marL="0" indent="0" algn="ctr">
              <a:lnSpc>
                <a:spcPts val="2600"/>
              </a:lnSpc>
              <a:buNone/>
            </a:pPr>
            <a:r>
              <a:rPr lang="en-US" sz="2600" b="1" dirty="0">
                <a:solidFill>
                  <a:srgbClr val="333F70"/>
                </a:solidFill>
                <a:latin typeface="Barlow ExtraBold" panose="00000900000000000000" pitchFamily="2" charset="0"/>
                <a:ea typeface="Unbounded Bold" pitchFamily="34" charset="-122"/>
                <a:cs typeface="Unbounded Bold" pitchFamily="34" charset="-120"/>
              </a:rPr>
              <a:t>2</a:t>
            </a:r>
            <a:endParaRPr lang="en-US" sz="2600" dirty="0"/>
          </a:p>
        </p:txBody>
      </p:sp>
      <p:sp>
        <p:nvSpPr>
          <p:cNvPr id="13" name="Text 10"/>
          <p:cNvSpPr/>
          <p:nvPr/>
        </p:nvSpPr>
        <p:spPr>
          <a:xfrm>
            <a:off x="2314337" y="4378047"/>
            <a:ext cx="2755344" cy="344329"/>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Barlow ExtraBold" panose="00000900000000000000" pitchFamily="2" charset="0"/>
                <a:ea typeface="Unbounded Bold" pitchFamily="34" charset="-122"/>
                <a:cs typeface="Unbounded Bold" pitchFamily="34" charset="-120"/>
              </a:rPr>
              <a:t>Cắt chính xác</a:t>
            </a:r>
            <a:endParaRPr lang="en-US" sz="2150" dirty="0"/>
          </a:p>
        </p:txBody>
      </p:sp>
      <p:sp>
        <p:nvSpPr>
          <p:cNvPr id="14" name="Text 11"/>
          <p:cNvSpPr/>
          <p:nvPr/>
        </p:nvSpPr>
        <p:spPr>
          <a:xfrm>
            <a:off x="2314337" y="4854535"/>
            <a:ext cx="6058257" cy="705088"/>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Sử dụng máy cắt công nghiệp để tạo mảnh vải đúng kích thước, hình dạng.</a:t>
            </a:r>
            <a:endParaRPr lang="en-US" sz="1700" dirty="0"/>
          </a:p>
        </p:txBody>
      </p:sp>
      <p:sp>
        <p:nvSpPr>
          <p:cNvPr id="15" name="Shape 12"/>
          <p:cNvSpPr/>
          <p:nvPr/>
        </p:nvSpPr>
        <p:spPr>
          <a:xfrm>
            <a:off x="1319510" y="6480929"/>
            <a:ext cx="771406" cy="30480"/>
          </a:xfrm>
          <a:prstGeom prst="roundRect">
            <a:avLst>
              <a:gd name="adj" fmla="val 303741"/>
            </a:avLst>
          </a:prstGeom>
          <a:solidFill>
            <a:srgbClr val="BCDBD4"/>
          </a:solidFill>
          <a:ln/>
        </p:spPr>
      </p:sp>
      <p:sp>
        <p:nvSpPr>
          <p:cNvPr id="16" name="Shape 13"/>
          <p:cNvSpPr/>
          <p:nvPr/>
        </p:nvSpPr>
        <p:spPr>
          <a:xfrm>
            <a:off x="854095" y="6248281"/>
            <a:ext cx="495895" cy="495895"/>
          </a:xfrm>
          <a:prstGeom prst="roundRect">
            <a:avLst>
              <a:gd name="adj" fmla="val 18669"/>
            </a:avLst>
          </a:prstGeom>
          <a:solidFill>
            <a:srgbClr val="D6F5EE"/>
          </a:solidFill>
          <a:ln w="7620">
            <a:solidFill>
              <a:srgbClr val="BCDBD4"/>
            </a:solidFill>
            <a:prstDash val="solid"/>
          </a:ln>
        </p:spPr>
      </p:sp>
      <p:sp>
        <p:nvSpPr>
          <p:cNvPr id="17" name="Text 14"/>
          <p:cNvSpPr/>
          <p:nvPr/>
        </p:nvSpPr>
        <p:spPr>
          <a:xfrm>
            <a:off x="963275" y="6330910"/>
            <a:ext cx="277416" cy="330637"/>
          </a:xfrm>
          <a:prstGeom prst="rect">
            <a:avLst/>
          </a:prstGeom>
          <a:noFill/>
          <a:ln/>
        </p:spPr>
        <p:txBody>
          <a:bodyPr wrap="none" lIns="0" tIns="0" rIns="0" bIns="0" rtlCol="0" anchor="t"/>
          <a:lstStyle/>
          <a:p>
            <a:pPr marL="0" indent="0" algn="ctr">
              <a:lnSpc>
                <a:spcPts val="2600"/>
              </a:lnSpc>
              <a:buNone/>
            </a:pPr>
            <a:r>
              <a:rPr lang="en-US" sz="2600" b="1" dirty="0">
                <a:solidFill>
                  <a:srgbClr val="333F70"/>
                </a:solidFill>
                <a:latin typeface="Barlow ExtraBold" panose="00000900000000000000" pitchFamily="2" charset="0"/>
                <a:ea typeface="Unbounded Bold" pitchFamily="34" charset="-122"/>
                <a:cs typeface="Unbounded Bold" pitchFamily="34" charset="-120"/>
              </a:rPr>
              <a:t>3</a:t>
            </a:r>
            <a:endParaRPr lang="en-US" sz="2600" dirty="0"/>
          </a:p>
        </p:txBody>
      </p:sp>
      <p:sp>
        <p:nvSpPr>
          <p:cNvPr id="18" name="Text 15"/>
          <p:cNvSpPr/>
          <p:nvPr/>
        </p:nvSpPr>
        <p:spPr>
          <a:xfrm>
            <a:off x="2314337" y="6220777"/>
            <a:ext cx="2852023" cy="344329"/>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Barlow ExtraBold" panose="00000900000000000000" pitchFamily="2" charset="0"/>
                <a:ea typeface="Unbounded Bold" pitchFamily="34" charset="-122"/>
                <a:cs typeface="Unbounded Bold" pitchFamily="34" charset="-120"/>
              </a:rPr>
              <a:t>Kiểm tra sau cắt</a:t>
            </a:r>
            <a:endParaRPr lang="en-US" sz="2150" dirty="0"/>
          </a:p>
        </p:txBody>
      </p:sp>
      <p:sp>
        <p:nvSpPr>
          <p:cNvPr id="19" name="Text 16"/>
          <p:cNvSpPr/>
          <p:nvPr/>
        </p:nvSpPr>
        <p:spPr>
          <a:xfrm>
            <a:off x="2314337" y="6697266"/>
            <a:ext cx="6058257" cy="705088"/>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Kiểm tra kỹ lưỡng các mảnh vải đã cắt trước khi chuyển sang công đoạn tiếp theo.</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6100"/>
          </a:xfrm>
          <a:prstGeom prst="rect">
            <a:avLst/>
          </a:prstGeom>
        </p:spPr>
      </p:pic>
      <p:pic>
        <p:nvPicPr>
          <p:cNvPr id="3" name="Image 1" descr="preencoded.png"/>
          <p:cNvPicPr>
            <a:picLocks noChangeAspect="1"/>
          </p:cNvPicPr>
          <p:nvPr/>
        </p:nvPicPr>
        <p:blipFill>
          <a:blip r:embed="rId4"/>
          <a:stretch>
            <a:fillRect/>
          </a:stretch>
        </p:blipFill>
        <p:spPr>
          <a:xfrm>
            <a:off x="5886331" y="308610"/>
            <a:ext cx="2857738" cy="2468880"/>
          </a:xfrm>
          <a:prstGeom prst="rect">
            <a:avLst/>
          </a:prstGeom>
        </p:spPr>
      </p:pic>
      <p:sp>
        <p:nvSpPr>
          <p:cNvPr id="4" name="Text 0"/>
          <p:cNvSpPr/>
          <p:nvPr/>
        </p:nvSpPr>
        <p:spPr>
          <a:xfrm>
            <a:off x="864037" y="3970020"/>
            <a:ext cx="10095309" cy="771525"/>
          </a:xfrm>
          <a:prstGeom prst="rect">
            <a:avLst/>
          </a:prstGeom>
          <a:noFill/>
          <a:ln/>
        </p:spPr>
        <p:txBody>
          <a:bodyPr wrap="none" lIns="0" tIns="0" rIns="0" bIns="0" rtlCol="0" anchor="t"/>
          <a:lstStyle/>
          <a:p>
            <a:pPr marL="0" indent="0">
              <a:lnSpc>
                <a:spcPts val="6050"/>
              </a:lnSpc>
              <a:buNone/>
            </a:pPr>
            <a:r>
              <a:rPr lang="en-US" sz="4850" b="1" dirty="0">
                <a:solidFill>
                  <a:srgbClr val="333F70"/>
                </a:solidFill>
                <a:latin typeface="Barlow ExtraBold" panose="00000900000000000000" pitchFamily="2" charset="0"/>
                <a:ea typeface="Unbounded Bold" pitchFamily="34" charset="-122"/>
                <a:cs typeface="Unbounded Bold" pitchFamily="34" charset="-120"/>
              </a:rPr>
              <a:t>Nguy cơ tai nạn khi cắt vải</a:t>
            </a:r>
            <a:endParaRPr lang="en-US" sz="4850" dirty="0"/>
          </a:p>
        </p:txBody>
      </p:sp>
      <p:sp>
        <p:nvSpPr>
          <p:cNvPr id="5" name="Shape 1"/>
          <p:cNvSpPr/>
          <p:nvPr/>
        </p:nvSpPr>
        <p:spPr>
          <a:xfrm>
            <a:off x="864037" y="5111829"/>
            <a:ext cx="4136231" cy="2233851"/>
          </a:xfrm>
          <a:prstGeom prst="roundRect">
            <a:avLst>
              <a:gd name="adj" fmla="val 4642"/>
            </a:avLst>
          </a:prstGeom>
          <a:solidFill>
            <a:srgbClr val="D6F5EE"/>
          </a:solidFill>
          <a:ln w="15240">
            <a:solidFill>
              <a:srgbClr val="BCDBD4"/>
            </a:solidFill>
            <a:prstDash val="solid"/>
          </a:ln>
        </p:spPr>
      </p:sp>
      <p:sp>
        <p:nvSpPr>
          <p:cNvPr id="6" name="Text 2"/>
          <p:cNvSpPr/>
          <p:nvPr/>
        </p:nvSpPr>
        <p:spPr>
          <a:xfrm>
            <a:off x="1126093" y="5373886"/>
            <a:ext cx="3130272"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Bị cắt/trầy xước</a:t>
            </a:r>
            <a:endParaRPr lang="en-US" sz="2400" dirty="0"/>
          </a:p>
        </p:txBody>
      </p:sp>
      <p:sp>
        <p:nvSpPr>
          <p:cNvPr id="7" name="Text 3"/>
          <p:cNvSpPr/>
          <p:nvPr/>
        </p:nvSpPr>
        <p:spPr>
          <a:xfrm>
            <a:off x="1126093" y="5907762"/>
            <a:ext cx="3612118"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Do tiếp xúc với lưỡi cắt sắc của máy cắt hoặc dao.</a:t>
            </a:r>
            <a:endParaRPr lang="en-US" sz="1900" dirty="0"/>
          </a:p>
        </p:txBody>
      </p:sp>
      <p:sp>
        <p:nvSpPr>
          <p:cNvPr id="8" name="Shape 4"/>
          <p:cNvSpPr/>
          <p:nvPr/>
        </p:nvSpPr>
        <p:spPr>
          <a:xfrm>
            <a:off x="5247084" y="5111829"/>
            <a:ext cx="4136231" cy="2233851"/>
          </a:xfrm>
          <a:prstGeom prst="roundRect">
            <a:avLst>
              <a:gd name="adj" fmla="val 4642"/>
            </a:avLst>
          </a:prstGeom>
          <a:solidFill>
            <a:srgbClr val="D6F5EE"/>
          </a:solidFill>
          <a:ln w="15240">
            <a:solidFill>
              <a:srgbClr val="BCDBD4"/>
            </a:solidFill>
            <a:prstDash val="solid"/>
          </a:ln>
        </p:spPr>
      </p:sp>
      <p:sp>
        <p:nvSpPr>
          <p:cNvPr id="9" name="Text 5"/>
          <p:cNvSpPr/>
          <p:nvPr/>
        </p:nvSpPr>
        <p:spPr>
          <a:xfrm>
            <a:off x="5509141" y="5373886"/>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Sự cố máy móc</a:t>
            </a:r>
            <a:endParaRPr lang="en-US" sz="2400" dirty="0"/>
          </a:p>
        </p:txBody>
      </p:sp>
      <p:sp>
        <p:nvSpPr>
          <p:cNvPr id="10" name="Text 6"/>
          <p:cNvSpPr/>
          <p:nvPr/>
        </p:nvSpPr>
        <p:spPr>
          <a:xfrm>
            <a:off x="5509141" y="5907762"/>
            <a:ext cx="3612118"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Máy cắt hỏng hóc có thể gây nguy hiểm cho công nhân.</a:t>
            </a:r>
            <a:endParaRPr lang="en-US" sz="1900" dirty="0"/>
          </a:p>
        </p:txBody>
      </p:sp>
      <p:sp>
        <p:nvSpPr>
          <p:cNvPr id="11" name="Shape 7"/>
          <p:cNvSpPr/>
          <p:nvPr/>
        </p:nvSpPr>
        <p:spPr>
          <a:xfrm>
            <a:off x="9630132" y="5111829"/>
            <a:ext cx="4136231" cy="2233851"/>
          </a:xfrm>
          <a:prstGeom prst="roundRect">
            <a:avLst>
              <a:gd name="adj" fmla="val 4642"/>
            </a:avLst>
          </a:prstGeom>
          <a:solidFill>
            <a:srgbClr val="D6F5EE"/>
          </a:solidFill>
          <a:ln w="15240">
            <a:solidFill>
              <a:srgbClr val="BCDBD4"/>
            </a:solidFill>
            <a:prstDash val="solid"/>
          </a:ln>
        </p:spPr>
      </p:sp>
      <p:sp>
        <p:nvSpPr>
          <p:cNvPr id="12" name="Text 8"/>
          <p:cNvSpPr/>
          <p:nvPr/>
        </p:nvSpPr>
        <p:spPr>
          <a:xfrm>
            <a:off x="9892189" y="5373886"/>
            <a:ext cx="3612118"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Môi trường không an toàn</a:t>
            </a:r>
            <a:endParaRPr lang="en-US" sz="2400" dirty="0"/>
          </a:p>
        </p:txBody>
      </p:sp>
      <p:sp>
        <p:nvSpPr>
          <p:cNvPr id="13" name="Text 9"/>
          <p:cNvSpPr/>
          <p:nvPr/>
        </p:nvSpPr>
        <p:spPr>
          <a:xfrm>
            <a:off x="9892189" y="6293525"/>
            <a:ext cx="3612118"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Khu vực làm việc bẩn, ẩm ướt, thiếu ánh sáng dễ gây tai nạn.</a:t>
            </a:r>
            <a:endParaRPr lang="en-US" sz="1900" dirty="0"/>
          </a:p>
        </p:txBody>
      </p:sp>
      <p:pic>
        <p:nvPicPr>
          <p:cNvPr id="14" name="Picture 13">
            <a:extLst>
              <a:ext uri="{FF2B5EF4-FFF2-40B4-BE49-F238E27FC236}">
                <a16:creationId xmlns:a16="http://schemas.microsoft.com/office/drawing/2014/main" id="{C708EBCA-4B7C-60D1-A367-49F85A31A137}"/>
              </a:ext>
            </a:extLst>
          </p:cNvPr>
          <p:cNvPicPr>
            <a:picLocks noChangeAspect="1"/>
          </p:cNvPicPr>
          <p:nvPr/>
        </p:nvPicPr>
        <p:blipFill>
          <a:blip r:embed="rId5"/>
          <a:stretch>
            <a:fillRect/>
          </a:stretch>
        </p:blipFill>
        <p:spPr>
          <a:xfrm>
            <a:off x="11457357" y="7259479"/>
            <a:ext cx="3132933" cy="97012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64037" y="2311360"/>
            <a:ext cx="12902327" cy="1543050"/>
          </a:xfrm>
          <a:prstGeom prst="rect">
            <a:avLst/>
          </a:prstGeom>
          <a:noFill/>
          <a:ln/>
        </p:spPr>
        <p:txBody>
          <a:bodyPr wrap="square" lIns="0" tIns="0" rIns="0" bIns="0" rtlCol="0" anchor="t"/>
          <a:lstStyle/>
          <a:p>
            <a:pPr marL="0" indent="0">
              <a:lnSpc>
                <a:spcPts val="6050"/>
              </a:lnSpc>
              <a:buNone/>
            </a:pPr>
            <a:r>
              <a:rPr lang="en-US" sz="4850" b="1" dirty="0">
                <a:solidFill>
                  <a:srgbClr val="333F70"/>
                </a:solidFill>
                <a:latin typeface="Barlow ExtraBold" panose="00000900000000000000" pitchFamily="2" charset="0"/>
                <a:ea typeface="Unbounded Bold" pitchFamily="34" charset="-122"/>
                <a:cs typeface="Unbounded Bold" pitchFamily="34" charset="-120"/>
              </a:rPr>
              <a:t>Biện pháp phòng ngừa tai nạn khi cắt vải</a:t>
            </a:r>
            <a:endParaRPr lang="en-US" sz="4850" dirty="0"/>
          </a:p>
        </p:txBody>
      </p:sp>
      <p:sp>
        <p:nvSpPr>
          <p:cNvPr id="3" name="Text 1"/>
          <p:cNvSpPr/>
          <p:nvPr/>
        </p:nvSpPr>
        <p:spPr>
          <a:xfrm>
            <a:off x="864037" y="4446865"/>
            <a:ext cx="3898821" cy="395049"/>
          </a:xfrm>
          <a:prstGeom prst="rect">
            <a:avLst/>
          </a:prstGeom>
          <a:noFill/>
          <a:ln/>
        </p:spPr>
        <p:txBody>
          <a:bodyPr wrap="none" lIns="0" tIns="0" rIns="0" bIns="0" rtlCol="0" anchor="t"/>
          <a:lstStyle/>
          <a:p>
            <a:pPr marL="0" indent="0">
              <a:lnSpc>
                <a:spcPts val="3100"/>
              </a:lnSpc>
              <a:buNone/>
            </a:pPr>
            <a:r>
              <a:rPr lang="en-US" sz="1900" b="1" dirty="0">
                <a:solidFill>
                  <a:srgbClr val="333F70"/>
                </a:solidFill>
                <a:latin typeface="Open Sans" pitchFamily="34" charset="0"/>
                <a:ea typeface="Open Sans" pitchFamily="34" charset="-122"/>
                <a:cs typeface="Open Sans" pitchFamily="34" charset="-120"/>
              </a:rPr>
              <a:t>Đào tạo an toàn</a:t>
            </a:r>
            <a:endParaRPr lang="en-US" sz="1900" dirty="0"/>
          </a:p>
        </p:txBody>
      </p:sp>
      <p:sp>
        <p:nvSpPr>
          <p:cNvPr id="4" name="Text 2"/>
          <p:cNvSpPr/>
          <p:nvPr/>
        </p:nvSpPr>
        <p:spPr>
          <a:xfrm>
            <a:off x="864037" y="5064085"/>
            <a:ext cx="3898821"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Hướng dẫn kỹ thuật cắt an toàn và sử dụng thiết bị bảo hộ đúng cách.</a:t>
            </a:r>
            <a:endParaRPr lang="en-US" sz="1550" dirty="0"/>
          </a:p>
        </p:txBody>
      </p:sp>
      <p:sp>
        <p:nvSpPr>
          <p:cNvPr id="5" name="Text 3"/>
          <p:cNvSpPr/>
          <p:nvPr/>
        </p:nvSpPr>
        <p:spPr>
          <a:xfrm>
            <a:off x="5372695" y="4446865"/>
            <a:ext cx="3898821" cy="395049"/>
          </a:xfrm>
          <a:prstGeom prst="rect">
            <a:avLst/>
          </a:prstGeom>
          <a:noFill/>
          <a:ln/>
        </p:spPr>
        <p:txBody>
          <a:bodyPr wrap="none" lIns="0" tIns="0" rIns="0" bIns="0" rtlCol="0" anchor="t"/>
          <a:lstStyle/>
          <a:p>
            <a:pPr marL="0" indent="0">
              <a:lnSpc>
                <a:spcPts val="3100"/>
              </a:lnSpc>
              <a:buNone/>
            </a:pPr>
            <a:r>
              <a:rPr lang="en-US" sz="1900" b="1" dirty="0">
                <a:solidFill>
                  <a:srgbClr val="333F70"/>
                </a:solidFill>
                <a:latin typeface="Open Sans" pitchFamily="34" charset="0"/>
                <a:ea typeface="Open Sans" pitchFamily="34" charset="-122"/>
                <a:cs typeface="Open Sans" pitchFamily="34" charset="-120"/>
              </a:rPr>
              <a:t>Bảo trì thiết bị</a:t>
            </a:r>
            <a:endParaRPr lang="en-US" sz="1900" dirty="0"/>
          </a:p>
        </p:txBody>
      </p:sp>
      <p:sp>
        <p:nvSpPr>
          <p:cNvPr id="6" name="Text 4"/>
          <p:cNvSpPr/>
          <p:nvPr/>
        </p:nvSpPr>
        <p:spPr>
          <a:xfrm>
            <a:off x="5372695" y="5064085"/>
            <a:ext cx="3898821"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Kiểm tra và bảo dưỡng máy cắt định kỳ để đảm bảo hoạt động ổn định.</a:t>
            </a:r>
            <a:endParaRPr lang="en-US" sz="1550" dirty="0"/>
          </a:p>
        </p:txBody>
      </p:sp>
      <p:sp>
        <p:nvSpPr>
          <p:cNvPr id="7" name="Text 5"/>
          <p:cNvSpPr/>
          <p:nvPr/>
        </p:nvSpPr>
        <p:spPr>
          <a:xfrm>
            <a:off x="9881354" y="4446865"/>
            <a:ext cx="3898821" cy="395049"/>
          </a:xfrm>
          <a:prstGeom prst="rect">
            <a:avLst/>
          </a:prstGeom>
          <a:noFill/>
          <a:ln/>
        </p:spPr>
        <p:txBody>
          <a:bodyPr wrap="none" lIns="0" tIns="0" rIns="0" bIns="0" rtlCol="0" anchor="t"/>
          <a:lstStyle/>
          <a:p>
            <a:pPr marL="0" indent="0">
              <a:lnSpc>
                <a:spcPts val="3100"/>
              </a:lnSpc>
              <a:buNone/>
            </a:pPr>
            <a:r>
              <a:rPr lang="en-US" sz="1900" b="1" dirty="0">
                <a:solidFill>
                  <a:srgbClr val="333F70"/>
                </a:solidFill>
                <a:latin typeface="Open Sans" pitchFamily="34" charset="0"/>
                <a:ea typeface="Open Sans" pitchFamily="34" charset="-122"/>
                <a:cs typeface="Open Sans" pitchFamily="34" charset="-120"/>
              </a:rPr>
              <a:t>Môi trường làm việc</a:t>
            </a:r>
            <a:endParaRPr lang="en-US" sz="1900" dirty="0"/>
          </a:p>
        </p:txBody>
      </p:sp>
      <p:sp>
        <p:nvSpPr>
          <p:cNvPr id="8" name="Text 6"/>
          <p:cNvSpPr/>
          <p:nvPr/>
        </p:nvSpPr>
        <p:spPr>
          <a:xfrm>
            <a:off x="9881354" y="5064085"/>
            <a:ext cx="3898821"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Duy trì khu vực làm việc sạch sẽ, đủ ánh sáng và thông thoáng.</a:t>
            </a:r>
            <a:endParaRPr lang="en-US" sz="1550" dirty="0"/>
          </a:p>
        </p:txBody>
      </p:sp>
      <p:pic>
        <p:nvPicPr>
          <p:cNvPr id="9" name="Picture 8">
            <a:extLst>
              <a:ext uri="{FF2B5EF4-FFF2-40B4-BE49-F238E27FC236}">
                <a16:creationId xmlns:a16="http://schemas.microsoft.com/office/drawing/2014/main" id="{C9434C83-40C5-52B9-AA3F-EDD616704879}"/>
              </a:ext>
            </a:extLst>
          </p:cNvPr>
          <p:cNvPicPr>
            <a:picLocks noChangeAspect="1"/>
          </p:cNvPicPr>
          <p:nvPr/>
        </p:nvPicPr>
        <p:blipFill>
          <a:blip r:embed="rId3"/>
          <a:stretch>
            <a:fillRect/>
          </a:stretch>
        </p:blipFill>
        <p:spPr>
          <a:xfrm>
            <a:off x="11457357" y="7259479"/>
            <a:ext cx="3132933" cy="9701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64037" y="1338145"/>
            <a:ext cx="7349521" cy="987503"/>
          </a:xfrm>
          <a:prstGeom prst="rect">
            <a:avLst/>
          </a:prstGeom>
          <a:noFill/>
          <a:ln/>
        </p:spPr>
        <p:txBody>
          <a:bodyPr wrap="none" lIns="0" tIns="0" rIns="0" bIns="0" rtlCol="0" anchor="t"/>
          <a:lstStyle/>
          <a:p>
            <a:pPr marL="0" indent="0">
              <a:lnSpc>
                <a:spcPts val="6050"/>
              </a:lnSpc>
              <a:buNone/>
            </a:pPr>
            <a:r>
              <a:rPr lang="en-US" sz="8800" b="1" dirty="0">
                <a:solidFill>
                  <a:srgbClr val="333F70"/>
                </a:solidFill>
                <a:latin typeface="Barlow ExtraBold" panose="00000900000000000000" pitchFamily="2" charset="0"/>
                <a:ea typeface="Unbounded Bold" pitchFamily="34" charset="-122"/>
                <a:cs typeface="Unbounded Bold" pitchFamily="34" charset="-120"/>
              </a:rPr>
              <a:t>GIA CÔNG CƠ BẢN</a:t>
            </a:r>
            <a:endParaRPr lang="en-US" sz="8800" dirty="0"/>
          </a:p>
        </p:txBody>
      </p:sp>
      <p:pic>
        <p:nvPicPr>
          <p:cNvPr id="3" name="Image 0" descr="preencoded.png"/>
          <p:cNvPicPr>
            <a:picLocks noChangeAspect="1"/>
          </p:cNvPicPr>
          <p:nvPr/>
        </p:nvPicPr>
        <p:blipFill>
          <a:blip r:embed="rId3"/>
          <a:stretch>
            <a:fillRect/>
          </a:stretch>
        </p:blipFill>
        <p:spPr>
          <a:xfrm>
            <a:off x="864037" y="2819400"/>
            <a:ext cx="4300776" cy="987504"/>
          </a:xfrm>
          <a:prstGeom prst="rect">
            <a:avLst/>
          </a:prstGeom>
        </p:spPr>
      </p:pic>
      <p:sp>
        <p:nvSpPr>
          <p:cNvPr id="4" name="Text 1"/>
          <p:cNvSpPr/>
          <p:nvPr/>
        </p:nvSpPr>
        <p:spPr>
          <a:xfrm>
            <a:off x="1110853" y="4177189"/>
            <a:ext cx="3807143" cy="395049"/>
          </a:xfrm>
          <a:prstGeom prst="rect">
            <a:avLst/>
          </a:prstGeom>
          <a:noFill/>
          <a:ln/>
        </p:spPr>
        <p:txBody>
          <a:bodyPr wrap="none" lIns="0" tIns="0" rIns="0" bIns="0" rtlCol="0" anchor="t"/>
          <a:lstStyle/>
          <a:p>
            <a:pPr marL="0" indent="0" algn="l">
              <a:lnSpc>
                <a:spcPts val="3100"/>
              </a:lnSpc>
              <a:buNone/>
            </a:pPr>
            <a:r>
              <a:rPr lang="en-US" sz="1900" b="1" dirty="0">
                <a:solidFill>
                  <a:srgbClr val="333F70"/>
                </a:solidFill>
                <a:latin typeface="Open Sans" pitchFamily="34" charset="0"/>
                <a:ea typeface="Open Sans" pitchFamily="34" charset="-122"/>
                <a:cs typeface="Open Sans" pitchFamily="34" charset="-120"/>
              </a:rPr>
              <a:t>Đặc điểm công việc</a:t>
            </a:r>
            <a:endParaRPr lang="en-US" sz="1900" dirty="0"/>
          </a:p>
        </p:txBody>
      </p:sp>
      <p:sp>
        <p:nvSpPr>
          <p:cNvPr id="5" name="Text 2"/>
          <p:cNvSpPr/>
          <p:nvPr/>
        </p:nvSpPr>
        <p:spPr>
          <a:xfrm>
            <a:off x="1110853" y="4720352"/>
            <a:ext cx="3807143" cy="1263968"/>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Giai đoạn quan trọng trong quá trình sản xuất đồ bảo hộ đi xe máy, nơi các mảnh vải và vật liệu được xử lý qua các máy gia công để tạo hình cơ bản.</a:t>
            </a:r>
            <a:endParaRPr lang="en-US" sz="1550" dirty="0"/>
          </a:p>
        </p:txBody>
      </p:sp>
      <p:pic>
        <p:nvPicPr>
          <p:cNvPr id="6" name="Image 1" descr="preencoded.png"/>
          <p:cNvPicPr>
            <a:picLocks noChangeAspect="1"/>
          </p:cNvPicPr>
          <p:nvPr/>
        </p:nvPicPr>
        <p:blipFill>
          <a:blip r:embed="rId4"/>
          <a:stretch>
            <a:fillRect/>
          </a:stretch>
        </p:blipFill>
        <p:spPr>
          <a:xfrm>
            <a:off x="5164812" y="2819400"/>
            <a:ext cx="4300776" cy="987504"/>
          </a:xfrm>
          <a:prstGeom prst="rect">
            <a:avLst/>
          </a:prstGeom>
        </p:spPr>
      </p:pic>
      <p:sp>
        <p:nvSpPr>
          <p:cNvPr id="7" name="Text 3"/>
          <p:cNvSpPr/>
          <p:nvPr/>
        </p:nvSpPr>
        <p:spPr>
          <a:xfrm>
            <a:off x="5411629" y="4177189"/>
            <a:ext cx="3807143" cy="395049"/>
          </a:xfrm>
          <a:prstGeom prst="rect">
            <a:avLst/>
          </a:prstGeom>
          <a:noFill/>
          <a:ln/>
        </p:spPr>
        <p:txBody>
          <a:bodyPr wrap="none" lIns="0" tIns="0" rIns="0" bIns="0" rtlCol="0" anchor="t"/>
          <a:lstStyle/>
          <a:p>
            <a:pPr marL="0" indent="0">
              <a:lnSpc>
                <a:spcPts val="3100"/>
              </a:lnSpc>
              <a:buNone/>
            </a:pPr>
            <a:r>
              <a:rPr lang="en-US" sz="1900" b="1" dirty="0">
                <a:solidFill>
                  <a:srgbClr val="333F70"/>
                </a:solidFill>
                <a:latin typeface="Open Sans" pitchFamily="34" charset="0"/>
                <a:ea typeface="Open Sans" pitchFamily="34" charset="-122"/>
                <a:cs typeface="Open Sans" pitchFamily="34" charset="-120"/>
              </a:rPr>
              <a:t>Các dạng tai nạn</a:t>
            </a:r>
            <a:endParaRPr lang="en-US" sz="1900" dirty="0"/>
          </a:p>
        </p:txBody>
      </p:sp>
      <p:sp>
        <p:nvSpPr>
          <p:cNvPr id="8" name="Text 4"/>
          <p:cNvSpPr/>
          <p:nvPr/>
        </p:nvSpPr>
        <p:spPr>
          <a:xfrm>
            <a:off x="5411629" y="4720352"/>
            <a:ext cx="3807143" cy="315992"/>
          </a:xfrm>
          <a:prstGeom prst="rect">
            <a:avLst/>
          </a:prstGeom>
          <a:noFill/>
          <a:ln/>
        </p:spPr>
        <p:txBody>
          <a:bodyPr wrap="none" lIns="0" tIns="0" rIns="0" bIns="0" rtlCol="0" anchor="t"/>
          <a:lstStyle/>
          <a:p>
            <a:pPr marL="0" indent="0" algn="l">
              <a:lnSpc>
                <a:spcPts val="2450"/>
              </a:lnSpc>
              <a:buNone/>
            </a:pPr>
            <a:r>
              <a:rPr lang="en-US" sz="1550" b="1" dirty="0">
                <a:solidFill>
                  <a:srgbClr val="333F70"/>
                </a:solidFill>
                <a:latin typeface="Open Sans" pitchFamily="34" charset="0"/>
                <a:ea typeface="Open Sans" pitchFamily="34" charset="-122"/>
                <a:cs typeface="Open Sans" pitchFamily="34" charset="-120"/>
              </a:rPr>
              <a:t>Bị thương</a:t>
            </a:r>
            <a:r>
              <a:rPr lang="en-US" sz="1550" dirty="0">
                <a:solidFill>
                  <a:srgbClr val="333F70"/>
                </a:solidFill>
                <a:latin typeface="Open Sans" pitchFamily="34" charset="0"/>
                <a:ea typeface="Open Sans" pitchFamily="34" charset="-122"/>
                <a:cs typeface="Open Sans" pitchFamily="34" charset="-120"/>
              </a:rPr>
              <a:t> do máy móc</a:t>
            </a:r>
            <a:endParaRPr lang="en-US" sz="1550" dirty="0"/>
          </a:p>
        </p:txBody>
      </p:sp>
      <p:sp>
        <p:nvSpPr>
          <p:cNvPr id="9" name="Text 5"/>
          <p:cNvSpPr/>
          <p:nvPr/>
        </p:nvSpPr>
        <p:spPr>
          <a:xfrm>
            <a:off x="5411629" y="5184458"/>
            <a:ext cx="3807143" cy="315992"/>
          </a:xfrm>
          <a:prstGeom prst="rect">
            <a:avLst/>
          </a:prstGeom>
          <a:noFill/>
          <a:ln/>
        </p:spPr>
        <p:txBody>
          <a:bodyPr wrap="none" lIns="0" tIns="0" rIns="0" bIns="0" rtlCol="0" anchor="t"/>
          <a:lstStyle/>
          <a:p>
            <a:pPr marL="0" indent="0" algn="l">
              <a:lnSpc>
                <a:spcPts val="2450"/>
              </a:lnSpc>
              <a:buNone/>
            </a:pPr>
            <a:r>
              <a:rPr lang="en-US" sz="1550" b="1" dirty="0">
                <a:solidFill>
                  <a:srgbClr val="333F70"/>
                </a:solidFill>
                <a:latin typeface="Open Sans" pitchFamily="34" charset="0"/>
                <a:ea typeface="Open Sans" pitchFamily="34" charset="-122"/>
                <a:cs typeface="Open Sans" pitchFamily="34" charset="-120"/>
              </a:rPr>
              <a:t>Môi trường</a:t>
            </a:r>
            <a:r>
              <a:rPr lang="en-US" sz="1550" dirty="0">
                <a:solidFill>
                  <a:srgbClr val="333F70"/>
                </a:solidFill>
                <a:latin typeface="Open Sans" pitchFamily="34" charset="0"/>
                <a:ea typeface="Open Sans" pitchFamily="34" charset="-122"/>
                <a:cs typeface="Open Sans" pitchFamily="34" charset="-120"/>
              </a:rPr>
              <a:t> làm việc không đảm bảo</a:t>
            </a:r>
            <a:endParaRPr lang="en-US" sz="1550" dirty="0"/>
          </a:p>
        </p:txBody>
      </p:sp>
      <p:sp>
        <p:nvSpPr>
          <p:cNvPr id="10" name="Text 6"/>
          <p:cNvSpPr/>
          <p:nvPr/>
        </p:nvSpPr>
        <p:spPr>
          <a:xfrm>
            <a:off x="5411629" y="5648563"/>
            <a:ext cx="3807143" cy="315992"/>
          </a:xfrm>
          <a:prstGeom prst="rect">
            <a:avLst/>
          </a:prstGeom>
          <a:noFill/>
          <a:ln/>
        </p:spPr>
        <p:txBody>
          <a:bodyPr wrap="none" lIns="0" tIns="0" rIns="0" bIns="0" rtlCol="0" anchor="t"/>
          <a:lstStyle/>
          <a:p>
            <a:pPr marL="0" indent="0" algn="l">
              <a:lnSpc>
                <a:spcPts val="2450"/>
              </a:lnSpc>
              <a:buNone/>
            </a:pPr>
            <a:r>
              <a:rPr lang="en-US" sz="1550" b="1" dirty="0">
                <a:solidFill>
                  <a:srgbClr val="333F70"/>
                </a:solidFill>
                <a:latin typeface="Open Sans" pitchFamily="34" charset="0"/>
                <a:ea typeface="Open Sans" pitchFamily="34" charset="-122"/>
                <a:cs typeface="Open Sans" pitchFamily="34" charset="-120"/>
              </a:rPr>
              <a:t>Thiết bị bảo hộ</a:t>
            </a:r>
            <a:r>
              <a:rPr lang="en-US" sz="1550" dirty="0">
                <a:solidFill>
                  <a:srgbClr val="333F70"/>
                </a:solidFill>
                <a:latin typeface="Open Sans" pitchFamily="34" charset="0"/>
                <a:ea typeface="Open Sans" pitchFamily="34" charset="-122"/>
                <a:cs typeface="Open Sans" pitchFamily="34" charset="-120"/>
              </a:rPr>
              <a:t> không được sử dụng</a:t>
            </a:r>
            <a:endParaRPr lang="en-US" sz="1550" dirty="0"/>
          </a:p>
        </p:txBody>
      </p:sp>
      <p:sp>
        <p:nvSpPr>
          <p:cNvPr id="11" name="Text 7"/>
          <p:cNvSpPr/>
          <p:nvPr/>
        </p:nvSpPr>
        <p:spPr>
          <a:xfrm>
            <a:off x="5411629" y="6112669"/>
            <a:ext cx="3807143" cy="315992"/>
          </a:xfrm>
          <a:prstGeom prst="rect">
            <a:avLst/>
          </a:prstGeom>
          <a:noFill/>
          <a:ln/>
        </p:spPr>
        <p:txBody>
          <a:bodyPr wrap="none" lIns="0" tIns="0" rIns="0" bIns="0" rtlCol="0" anchor="t"/>
          <a:lstStyle/>
          <a:p>
            <a:pPr marL="0" indent="0" algn="l">
              <a:lnSpc>
                <a:spcPts val="2450"/>
              </a:lnSpc>
              <a:buNone/>
            </a:pPr>
            <a:r>
              <a:rPr lang="en-US" sz="1550" b="1" dirty="0">
                <a:solidFill>
                  <a:srgbClr val="333F70"/>
                </a:solidFill>
                <a:latin typeface="Open Sans" pitchFamily="34" charset="0"/>
                <a:ea typeface="Open Sans" pitchFamily="34" charset="-122"/>
                <a:cs typeface="Open Sans" pitchFamily="34" charset="-120"/>
              </a:rPr>
              <a:t>Máy móc </a:t>
            </a:r>
            <a:r>
              <a:rPr lang="en-US" sz="1550" dirty="0">
                <a:solidFill>
                  <a:srgbClr val="333F70"/>
                </a:solidFill>
                <a:latin typeface="Open Sans" pitchFamily="34" charset="0"/>
                <a:ea typeface="Open Sans" pitchFamily="34" charset="-122"/>
                <a:cs typeface="Open Sans" pitchFamily="34" charset="-120"/>
              </a:rPr>
              <a:t>không được bảo trì định kỳ</a:t>
            </a:r>
            <a:endParaRPr lang="en-US" sz="1550" dirty="0"/>
          </a:p>
        </p:txBody>
      </p:sp>
      <p:pic>
        <p:nvPicPr>
          <p:cNvPr id="12" name="Image 2" descr="preencoded.png"/>
          <p:cNvPicPr>
            <a:picLocks noChangeAspect="1"/>
          </p:cNvPicPr>
          <p:nvPr/>
        </p:nvPicPr>
        <p:blipFill>
          <a:blip r:embed="rId5"/>
          <a:stretch>
            <a:fillRect/>
          </a:stretch>
        </p:blipFill>
        <p:spPr>
          <a:xfrm>
            <a:off x="9465588" y="2819400"/>
            <a:ext cx="4300776" cy="987504"/>
          </a:xfrm>
          <a:prstGeom prst="rect">
            <a:avLst/>
          </a:prstGeom>
        </p:spPr>
      </p:pic>
      <p:sp>
        <p:nvSpPr>
          <p:cNvPr id="13" name="Text 8"/>
          <p:cNvSpPr/>
          <p:nvPr/>
        </p:nvSpPr>
        <p:spPr>
          <a:xfrm>
            <a:off x="9712404" y="4177189"/>
            <a:ext cx="3807143" cy="395049"/>
          </a:xfrm>
          <a:prstGeom prst="rect">
            <a:avLst/>
          </a:prstGeom>
          <a:noFill/>
          <a:ln/>
        </p:spPr>
        <p:txBody>
          <a:bodyPr wrap="none" lIns="0" tIns="0" rIns="0" bIns="0" rtlCol="0" anchor="t"/>
          <a:lstStyle/>
          <a:p>
            <a:pPr marL="0" indent="0">
              <a:lnSpc>
                <a:spcPts val="3100"/>
              </a:lnSpc>
              <a:buNone/>
            </a:pPr>
            <a:r>
              <a:rPr lang="en-US" sz="1900" b="1" dirty="0">
                <a:solidFill>
                  <a:srgbClr val="333F70"/>
                </a:solidFill>
                <a:latin typeface="Open Sans" pitchFamily="34" charset="0"/>
                <a:ea typeface="Open Sans" pitchFamily="34" charset="-122"/>
                <a:cs typeface="Open Sans" pitchFamily="34" charset="-120"/>
              </a:rPr>
              <a:t>Nguyên nhân</a:t>
            </a:r>
            <a:endParaRPr lang="en-US" sz="1900" dirty="0"/>
          </a:p>
        </p:txBody>
      </p:sp>
      <p:sp>
        <p:nvSpPr>
          <p:cNvPr id="14" name="Text 9"/>
          <p:cNvSpPr/>
          <p:nvPr/>
        </p:nvSpPr>
        <p:spPr>
          <a:xfrm>
            <a:off x="9712404" y="4720352"/>
            <a:ext cx="3807143" cy="315992"/>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Sự cố vận hành của máy móc</a:t>
            </a:r>
            <a:endParaRPr lang="en-US" sz="1550" dirty="0"/>
          </a:p>
        </p:txBody>
      </p:sp>
      <p:sp>
        <p:nvSpPr>
          <p:cNvPr id="15" name="Text 10"/>
          <p:cNvSpPr/>
          <p:nvPr/>
        </p:nvSpPr>
        <p:spPr>
          <a:xfrm>
            <a:off x="9712404" y="5184458"/>
            <a:ext cx="3807143" cy="315992"/>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Điều kiện làm việc</a:t>
            </a:r>
            <a:endParaRPr lang="en-US" sz="1550" dirty="0"/>
          </a:p>
        </p:txBody>
      </p:sp>
      <p:sp>
        <p:nvSpPr>
          <p:cNvPr id="16" name="Text 11"/>
          <p:cNvSpPr/>
          <p:nvPr/>
        </p:nvSpPr>
        <p:spPr>
          <a:xfrm>
            <a:off x="9712404" y="5648563"/>
            <a:ext cx="3807143" cy="315992"/>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Thiếu tập trung</a:t>
            </a:r>
            <a:endParaRPr lang="en-US" sz="1550" dirty="0"/>
          </a:p>
        </p:txBody>
      </p:sp>
      <p:sp>
        <p:nvSpPr>
          <p:cNvPr id="17" name="Text 12"/>
          <p:cNvSpPr/>
          <p:nvPr/>
        </p:nvSpPr>
        <p:spPr>
          <a:xfrm>
            <a:off x="9712404" y="6112669"/>
            <a:ext cx="3807143" cy="315992"/>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Không tuân thủ đúng quy trình</a:t>
            </a:r>
            <a:endParaRPr lang="en-US" sz="1550" dirty="0"/>
          </a:p>
        </p:txBody>
      </p:sp>
      <p:pic>
        <p:nvPicPr>
          <p:cNvPr id="18" name="Picture 17">
            <a:extLst>
              <a:ext uri="{FF2B5EF4-FFF2-40B4-BE49-F238E27FC236}">
                <a16:creationId xmlns:a16="http://schemas.microsoft.com/office/drawing/2014/main" id="{487DAA0D-E925-EE6B-214D-6EDB5856CF70}"/>
              </a:ext>
            </a:extLst>
          </p:cNvPr>
          <p:cNvPicPr>
            <a:picLocks noChangeAspect="1"/>
          </p:cNvPicPr>
          <p:nvPr/>
        </p:nvPicPr>
        <p:blipFill>
          <a:blip r:embed="rId6"/>
          <a:stretch>
            <a:fillRect/>
          </a:stretch>
        </p:blipFill>
        <p:spPr>
          <a:xfrm>
            <a:off x="11457357" y="7259479"/>
            <a:ext cx="3132933" cy="9701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64037" y="1225748"/>
            <a:ext cx="6178391" cy="771525"/>
          </a:xfrm>
          <a:prstGeom prst="rect">
            <a:avLst/>
          </a:prstGeom>
          <a:noFill/>
          <a:ln/>
        </p:spPr>
        <p:txBody>
          <a:bodyPr wrap="none" lIns="0" tIns="0" rIns="0" bIns="0" rtlCol="0" anchor="t"/>
          <a:lstStyle/>
          <a:p>
            <a:pPr marL="0" indent="0">
              <a:lnSpc>
                <a:spcPts val="6050"/>
              </a:lnSpc>
              <a:buNone/>
            </a:pPr>
            <a:r>
              <a:rPr lang="en-US" sz="4850" b="1" dirty="0">
                <a:solidFill>
                  <a:srgbClr val="333F70"/>
                </a:solidFill>
                <a:latin typeface="Barlow ExtraBold" panose="00000900000000000000" pitchFamily="2" charset="0"/>
                <a:ea typeface="Unbounded Bold" pitchFamily="34" charset="-122"/>
                <a:cs typeface="Unbounded Bold" pitchFamily="34" charset="-120"/>
              </a:rPr>
              <a:t>GIA CÔNG CƠ BẢN</a:t>
            </a:r>
            <a:endParaRPr lang="en-US" sz="4850" dirty="0"/>
          </a:p>
        </p:txBody>
      </p:sp>
      <p:sp>
        <p:nvSpPr>
          <p:cNvPr id="3" name="Text 1"/>
          <p:cNvSpPr/>
          <p:nvPr/>
        </p:nvSpPr>
        <p:spPr>
          <a:xfrm>
            <a:off x="864037" y="2589728"/>
            <a:ext cx="4035147" cy="395049"/>
          </a:xfrm>
          <a:prstGeom prst="rect">
            <a:avLst/>
          </a:prstGeom>
          <a:noFill/>
          <a:ln/>
        </p:spPr>
        <p:txBody>
          <a:bodyPr wrap="none" lIns="0" tIns="0" rIns="0" bIns="0" rtlCol="0" anchor="t"/>
          <a:lstStyle/>
          <a:p>
            <a:pPr marL="0" indent="0" algn="ctr">
              <a:lnSpc>
                <a:spcPts val="3100"/>
              </a:lnSpc>
              <a:buNone/>
            </a:pPr>
            <a:r>
              <a:rPr lang="en-US" sz="1900" b="1" dirty="0">
                <a:solidFill>
                  <a:srgbClr val="333F70"/>
                </a:solidFill>
                <a:latin typeface="Open Sans" pitchFamily="34" charset="0"/>
                <a:ea typeface="Open Sans" pitchFamily="34" charset="-122"/>
                <a:cs typeface="Open Sans" pitchFamily="34" charset="-120"/>
              </a:rPr>
              <a:t>Biện pháp</a:t>
            </a:r>
            <a:endParaRPr lang="en-US" sz="1900" dirty="0"/>
          </a:p>
        </p:txBody>
      </p:sp>
      <p:sp>
        <p:nvSpPr>
          <p:cNvPr id="4" name="Text 2"/>
          <p:cNvSpPr/>
          <p:nvPr/>
        </p:nvSpPr>
        <p:spPr>
          <a:xfrm>
            <a:off x="864037" y="3206948"/>
            <a:ext cx="4035147" cy="315992"/>
          </a:xfrm>
          <a:prstGeom prst="rect">
            <a:avLst/>
          </a:prstGeom>
          <a:noFill/>
          <a:ln/>
        </p:spPr>
        <p:txBody>
          <a:bodyPr wrap="none" lIns="0" tIns="0" rIns="0" bIns="0" rtlCol="0" anchor="t"/>
          <a:lstStyle/>
          <a:p>
            <a:pPr marL="0" indent="0">
              <a:lnSpc>
                <a:spcPts val="2450"/>
              </a:lnSpc>
              <a:buNone/>
            </a:pPr>
            <a:r>
              <a:rPr lang="en-US" sz="1550" b="1" dirty="0">
                <a:solidFill>
                  <a:srgbClr val="333F70"/>
                </a:solidFill>
                <a:latin typeface="Open Sans" pitchFamily="34" charset="0"/>
                <a:ea typeface="Open Sans" pitchFamily="34" charset="-122"/>
                <a:cs typeface="Open Sans" pitchFamily="34" charset="-120"/>
              </a:rPr>
              <a:t>Đào tạo</a:t>
            </a:r>
            <a:r>
              <a:rPr lang="en-US" sz="1550" dirty="0">
                <a:solidFill>
                  <a:srgbClr val="333F70"/>
                </a:solidFill>
                <a:latin typeface="Open Sans" pitchFamily="34" charset="0"/>
                <a:ea typeface="Open Sans" pitchFamily="34" charset="-122"/>
                <a:cs typeface="Open Sans" pitchFamily="34" charset="-120"/>
              </a:rPr>
              <a:t> an toàn lao động</a:t>
            </a:r>
            <a:endParaRPr lang="en-US" sz="1550" dirty="0"/>
          </a:p>
        </p:txBody>
      </p:sp>
      <p:sp>
        <p:nvSpPr>
          <p:cNvPr id="5" name="Text 3"/>
          <p:cNvSpPr/>
          <p:nvPr/>
        </p:nvSpPr>
        <p:spPr>
          <a:xfrm>
            <a:off x="864037" y="3745111"/>
            <a:ext cx="4035147" cy="315992"/>
          </a:xfrm>
          <a:prstGeom prst="rect">
            <a:avLst/>
          </a:prstGeom>
          <a:noFill/>
          <a:ln/>
        </p:spPr>
        <p:txBody>
          <a:bodyPr wrap="none" lIns="0" tIns="0" rIns="0" bIns="0" rtlCol="0" anchor="t"/>
          <a:lstStyle/>
          <a:p>
            <a:pPr marL="0" indent="0">
              <a:lnSpc>
                <a:spcPts val="2450"/>
              </a:lnSpc>
              <a:buNone/>
            </a:pPr>
            <a:r>
              <a:rPr lang="en-US" sz="1550" b="1" dirty="0">
                <a:solidFill>
                  <a:srgbClr val="333F70"/>
                </a:solidFill>
                <a:latin typeface="Open Sans" pitchFamily="34" charset="0"/>
                <a:ea typeface="Open Sans" pitchFamily="34" charset="-122"/>
                <a:cs typeface="Open Sans" pitchFamily="34" charset="-120"/>
              </a:rPr>
              <a:t>Quan trắc</a:t>
            </a:r>
            <a:r>
              <a:rPr lang="en-US" sz="1550" dirty="0">
                <a:solidFill>
                  <a:srgbClr val="333F70"/>
                </a:solidFill>
                <a:latin typeface="Open Sans" pitchFamily="34" charset="0"/>
                <a:ea typeface="Open Sans" pitchFamily="34" charset="-122"/>
                <a:cs typeface="Open Sans" pitchFamily="34" charset="-120"/>
              </a:rPr>
              <a:t> môi trường lao động</a:t>
            </a:r>
            <a:endParaRPr lang="en-US" sz="1550" dirty="0"/>
          </a:p>
        </p:txBody>
      </p:sp>
      <p:sp>
        <p:nvSpPr>
          <p:cNvPr id="6" name="Text 4"/>
          <p:cNvSpPr/>
          <p:nvPr/>
        </p:nvSpPr>
        <p:spPr>
          <a:xfrm>
            <a:off x="864037" y="4283273"/>
            <a:ext cx="4035147" cy="315992"/>
          </a:xfrm>
          <a:prstGeom prst="rect">
            <a:avLst/>
          </a:prstGeom>
          <a:noFill/>
          <a:ln/>
        </p:spPr>
        <p:txBody>
          <a:bodyPr wrap="none" lIns="0" tIns="0" rIns="0" bIns="0" rtlCol="0" anchor="t"/>
          <a:lstStyle/>
          <a:p>
            <a:pPr marL="0" indent="0">
              <a:lnSpc>
                <a:spcPts val="2450"/>
              </a:lnSpc>
              <a:buNone/>
            </a:pPr>
            <a:r>
              <a:rPr lang="en-US" sz="1550" b="1" dirty="0">
                <a:solidFill>
                  <a:srgbClr val="333F70"/>
                </a:solidFill>
                <a:latin typeface="Open Sans" pitchFamily="34" charset="0"/>
                <a:ea typeface="Open Sans" pitchFamily="34" charset="-122"/>
                <a:cs typeface="Open Sans" pitchFamily="34" charset="-120"/>
              </a:rPr>
              <a:t>Bảo trì và kiểm tra</a:t>
            </a:r>
            <a:r>
              <a:rPr lang="en-US" sz="1550" dirty="0">
                <a:solidFill>
                  <a:srgbClr val="333F70"/>
                </a:solidFill>
                <a:latin typeface="Open Sans" pitchFamily="34" charset="0"/>
                <a:ea typeface="Open Sans" pitchFamily="34" charset="-122"/>
                <a:cs typeface="Open Sans" pitchFamily="34" charset="-120"/>
              </a:rPr>
              <a:t> thiết bị định kỳ</a:t>
            </a:r>
            <a:endParaRPr lang="en-US" sz="1550" dirty="0"/>
          </a:p>
        </p:txBody>
      </p:sp>
      <p:sp>
        <p:nvSpPr>
          <p:cNvPr id="7" name="Text 5"/>
          <p:cNvSpPr/>
          <p:nvPr/>
        </p:nvSpPr>
        <p:spPr>
          <a:xfrm>
            <a:off x="864037" y="4821436"/>
            <a:ext cx="4035147" cy="395049"/>
          </a:xfrm>
          <a:prstGeom prst="rect">
            <a:avLst/>
          </a:prstGeom>
          <a:noFill/>
          <a:ln/>
        </p:spPr>
        <p:txBody>
          <a:bodyPr wrap="none" lIns="0" tIns="0" rIns="0" bIns="0" rtlCol="0" anchor="t"/>
          <a:lstStyle/>
          <a:p>
            <a:pPr marL="0" indent="0">
              <a:lnSpc>
                <a:spcPts val="3100"/>
              </a:lnSpc>
              <a:buNone/>
            </a:pPr>
            <a:endParaRPr lang="en-US" sz="1900" dirty="0"/>
          </a:p>
        </p:txBody>
      </p:sp>
      <p:sp>
        <p:nvSpPr>
          <p:cNvPr id="8" name="Text 6"/>
          <p:cNvSpPr/>
          <p:nvPr/>
        </p:nvSpPr>
        <p:spPr>
          <a:xfrm>
            <a:off x="5509022" y="2589728"/>
            <a:ext cx="3831312" cy="395049"/>
          </a:xfrm>
          <a:prstGeom prst="rect">
            <a:avLst/>
          </a:prstGeom>
          <a:noFill/>
          <a:ln/>
        </p:spPr>
        <p:txBody>
          <a:bodyPr wrap="none" lIns="0" tIns="0" rIns="0" bIns="0" rtlCol="0" anchor="t"/>
          <a:lstStyle/>
          <a:p>
            <a:pPr marL="0" indent="0" algn="ctr">
              <a:lnSpc>
                <a:spcPts val="3100"/>
              </a:lnSpc>
              <a:buNone/>
            </a:pPr>
            <a:r>
              <a:rPr lang="en-US" sz="1900" b="1" dirty="0">
                <a:solidFill>
                  <a:srgbClr val="333F70"/>
                </a:solidFill>
                <a:latin typeface="Open Sans" pitchFamily="34" charset="0"/>
                <a:ea typeface="Open Sans" pitchFamily="34" charset="-122"/>
                <a:cs typeface="Open Sans" pitchFamily="34" charset="-120"/>
              </a:rPr>
              <a:t>Quy định</a:t>
            </a:r>
            <a:endParaRPr lang="en-US" sz="1900" dirty="0"/>
          </a:p>
        </p:txBody>
      </p:sp>
      <p:sp>
        <p:nvSpPr>
          <p:cNvPr id="9" name="Text 7"/>
          <p:cNvSpPr/>
          <p:nvPr/>
        </p:nvSpPr>
        <p:spPr>
          <a:xfrm>
            <a:off x="5509022" y="3206948"/>
            <a:ext cx="3831312" cy="315992"/>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An toàn lao động và thiết bị bảo hộ</a:t>
            </a:r>
            <a:endParaRPr lang="en-US" sz="1550" dirty="0"/>
          </a:p>
        </p:txBody>
      </p:sp>
      <p:sp>
        <p:nvSpPr>
          <p:cNvPr id="10" name="Text 8"/>
          <p:cNvSpPr/>
          <p:nvPr/>
        </p:nvSpPr>
        <p:spPr>
          <a:xfrm>
            <a:off x="5509022" y="3745111"/>
            <a:ext cx="3831312" cy="315992"/>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Môi trường làm việc</a:t>
            </a:r>
            <a:endParaRPr lang="en-US" sz="1550" dirty="0"/>
          </a:p>
        </p:txBody>
      </p:sp>
      <p:sp>
        <p:nvSpPr>
          <p:cNvPr id="11" name="Text 9"/>
          <p:cNvSpPr/>
          <p:nvPr/>
        </p:nvSpPr>
        <p:spPr>
          <a:xfrm>
            <a:off x="5509022" y="4283273"/>
            <a:ext cx="3831312" cy="315992"/>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Thời hạn kiểm tra và bảo trì thiết bị </a:t>
            </a:r>
            <a:endParaRPr lang="en-US" sz="1550" dirty="0"/>
          </a:p>
        </p:txBody>
      </p:sp>
      <p:sp>
        <p:nvSpPr>
          <p:cNvPr id="12" name="Text 10"/>
          <p:cNvSpPr/>
          <p:nvPr/>
        </p:nvSpPr>
        <p:spPr>
          <a:xfrm>
            <a:off x="9950172" y="2589728"/>
            <a:ext cx="3831312" cy="395049"/>
          </a:xfrm>
          <a:prstGeom prst="rect">
            <a:avLst/>
          </a:prstGeom>
          <a:noFill/>
          <a:ln/>
        </p:spPr>
        <p:txBody>
          <a:bodyPr wrap="none" lIns="0" tIns="0" rIns="0" bIns="0" rtlCol="0" anchor="t"/>
          <a:lstStyle/>
          <a:p>
            <a:pPr marL="0" indent="0" algn="ctr">
              <a:lnSpc>
                <a:spcPts val="3100"/>
              </a:lnSpc>
              <a:buNone/>
            </a:pPr>
            <a:r>
              <a:rPr lang="en-US" sz="1900" b="1" dirty="0">
                <a:solidFill>
                  <a:srgbClr val="333F70"/>
                </a:solidFill>
                <a:latin typeface="Open Sans" pitchFamily="34" charset="0"/>
                <a:ea typeface="Open Sans" pitchFamily="34" charset="-122"/>
                <a:cs typeface="Open Sans" pitchFamily="34" charset="-120"/>
              </a:rPr>
              <a:t>Xử lý tình huống</a:t>
            </a:r>
            <a:endParaRPr lang="en-US" sz="1900" dirty="0"/>
          </a:p>
        </p:txBody>
      </p:sp>
      <p:sp>
        <p:nvSpPr>
          <p:cNvPr id="13" name="Text 11"/>
          <p:cNvSpPr/>
          <p:nvPr/>
        </p:nvSpPr>
        <p:spPr>
          <a:xfrm>
            <a:off x="9950172" y="3206948"/>
            <a:ext cx="3831312" cy="631984"/>
          </a:xfrm>
          <a:prstGeom prst="rect">
            <a:avLst/>
          </a:prstGeom>
          <a:noFill/>
          <a:ln/>
        </p:spPr>
        <p:txBody>
          <a:bodyPr wrap="square" lIns="0" tIns="0" rIns="0" bIns="0" rtlCol="0" anchor="t"/>
          <a:lstStyle/>
          <a:p>
            <a:pPr marL="0" indent="0" algn="l">
              <a:lnSpc>
                <a:spcPts val="2450"/>
              </a:lnSpc>
              <a:buNone/>
            </a:pPr>
            <a:r>
              <a:rPr lang="en-US" sz="1550" b="1" dirty="0">
                <a:solidFill>
                  <a:srgbClr val="333F70"/>
                </a:solidFill>
                <a:latin typeface="Open Sans" pitchFamily="34" charset="0"/>
                <a:ea typeface="Open Sans" pitchFamily="34" charset="-122"/>
                <a:cs typeface="Open Sans" pitchFamily="34" charset="-120"/>
              </a:rPr>
              <a:t>Đầu tiên,</a:t>
            </a:r>
            <a:r>
              <a:rPr lang="en-US" sz="1550" dirty="0">
                <a:solidFill>
                  <a:srgbClr val="333F70"/>
                </a:solidFill>
                <a:latin typeface="Open Sans" pitchFamily="34" charset="0"/>
                <a:ea typeface="Open Sans" pitchFamily="34" charset="-122"/>
                <a:cs typeface="Open Sans" pitchFamily="34" charset="-120"/>
              </a:rPr>
              <a:t> dừng ngay hoạt động của máy móc</a:t>
            </a:r>
            <a:endParaRPr lang="en-US" sz="1550" dirty="0"/>
          </a:p>
        </p:txBody>
      </p:sp>
      <p:sp>
        <p:nvSpPr>
          <p:cNvPr id="14" name="Text 12"/>
          <p:cNvSpPr/>
          <p:nvPr/>
        </p:nvSpPr>
        <p:spPr>
          <a:xfrm>
            <a:off x="9950172" y="4061103"/>
            <a:ext cx="3831312" cy="631984"/>
          </a:xfrm>
          <a:prstGeom prst="rect">
            <a:avLst/>
          </a:prstGeom>
          <a:noFill/>
          <a:ln/>
        </p:spPr>
        <p:txBody>
          <a:bodyPr wrap="square" lIns="0" tIns="0" rIns="0" bIns="0" rtlCol="0" anchor="t"/>
          <a:lstStyle/>
          <a:p>
            <a:pPr marL="0" indent="0" algn="l">
              <a:lnSpc>
                <a:spcPts val="2450"/>
              </a:lnSpc>
              <a:buNone/>
            </a:pPr>
            <a:r>
              <a:rPr lang="en-US" sz="1550" b="1" dirty="0">
                <a:solidFill>
                  <a:srgbClr val="333F70"/>
                </a:solidFill>
                <a:latin typeface="Open Sans" pitchFamily="34" charset="0"/>
                <a:ea typeface="Open Sans" pitchFamily="34" charset="-122"/>
                <a:cs typeface="Open Sans" pitchFamily="34" charset="-120"/>
              </a:rPr>
              <a:t>Tiếp theo,</a:t>
            </a:r>
            <a:r>
              <a:rPr lang="en-US" sz="1550" dirty="0">
                <a:solidFill>
                  <a:srgbClr val="333F70"/>
                </a:solidFill>
                <a:latin typeface="Open Sans" pitchFamily="34" charset="0"/>
                <a:ea typeface="Open Sans" pitchFamily="34" charset="-122"/>
                <a:cs typeface="Open Sans" pitchFamily="34" charset="-120"/>
              </a:rPr>
              <a:t> thực hiện di dời và sơ cứu nếu cần thiết</a:t>
            </a:r>
            <a:endParaRPr lang="en-US" sz="1550" dirty="0"/>
          </a:p>
        </p:txBody>
      </p:sp>
      <p:sp>
        <p:nvSpPr>
          <p:cNvPr id="15" name="Text 13"/>
          <p:cNvSpPr/>
          <p:nvPr/>
        </p:nvSpPr>
        <p:spPr>
          <a:xfrm>
            <a:off x="9950172" y="4915257"/>
            <a:ext cx="3831312" cy="631984"/>
          </a:xfrm>
          <a:prstGeom prst="rect">
            <a:avLst/>
          </a:prstGeom>
          <a:noFill/>
          <a:ln/>
        </p:spPr>
        <p:txBody>
          <a:bodyPr wrap="square" lIns="0" tIns="0" rIns="0" bIns="0" rtlCol="0" anchor="t"/>
          <a:lstStyle/>
          <a:p>
            <a:pPr marL="0" indent="0" algn="l">
              <a:lnSpc>
                <a:spcPts val="2450"/>
              </a:lnSpc>
              <a:buNone/>
            </a:pPr>
            <a:r>
              <a:rPr lang="en-US" sz="1550" b="1" dirty="0">
                <a:solidFill>
                  <a:srgbClr val="333F70"/>
                </a:solidFill>
                <a:latin typeface="Open Sans" pitchFamily="34" charset="0"/>
                <a:ea typeface="Open Sans" pitchFamily="34" charset="-122"/>
                <a:cs typeface="Open Sans" pitchFamily="34" charset="-120"/>
              </a:rPr>
              <a:t>Báo cáo</a:t>
            </a:r>
            <a:r>
              <a:rPr lang="en-US" sz="1550" dirty="0">
                <a:solidFill>
                  <a:srgbClr val="333F70"/>
                </a:solidFill>
                <a:latin typeface="Open Sans" pitchFamily="34" charset="0"/>
                <a:ea typeface="Open Sans" pitchFamily="34" charset="-122"/>
                <a:cs typeface="Open Sans" pitchFamily="34" charset="-120"/>
              </a:rPr>
              <a:t> sự cố với người lao động và đội ngũ y tế</a:t>
            </a:r>
            <a:endParaRPr lang="en-US" sz="1550" dirty="0"/>
          </a:p>
        </p:txBody>
      </p:sp>
      <p:sp>
        <p:nvSpPr>
          <p:cNvPr id="16" name="Text 14"/>
          <p:cNvSpPr/>
          <p:nvPr/>
        </p:nvSpPr>
        <p:spPr>
          <a:xfrm>
            <a:off x="9950172" y="5769412"/>
            <a:ext cx="3831312" cy="395049"/>
          </a:xfrm>
          <a:prstGeom prst="rect">
            <a:avLst/>
          </a:prstGeom>
          <a:noFill/>
          <a:ln/>
        </p:spPr>
        <p:txBody>
          <a:bodyPr wrap="none" lIns="0" tIns="0" rIns="0" bIns="0" rtlCol="0" anchor="t"/>
          <a:lstStyle/>
          <a:p>
            <a:pPr marL="0" indent="0" algn="l">
              <a:lnSpc>
                <a:spcPts val="3100"/>
              </a:lnSpc>
              <a:buNone/>
            </a:pPr>
            <a:endParaRPr lang="en-US" sz="1900" dirty="0"/>
          </a:p>
        </p:txBody>
      </p:sp>
      <p:sp>
        <p:nvSpPr>
          <p:cNvPr id="17" name="Text 15"/>
          <p:cNvSpPr/>
          <p:nvPr/>
        </p:nvSpPr>
        <p:spPr>
          <a:xfrm>
            <a:off x="9950172" y="6386632"/>
            <a:ext cx="3831312" cy="395049"/>
          </a:xfrm>
          <a:prstGeom prst="rect">
            <a:avLst/>
          </a:prstGeom>
          <a:noFill/>
          <a:ln/>
        </p:spPr>
        <p:txBody>
          <a:bodyPr wrap="none" lIns="0" tIns="0" rIns="0" bIns="0" rtlCol="0" anchor="t"/>
          <a:lstStyle/>
          <a:p>
            <a:pPr marL="0" indent="0" algn="l">
              <a:lnSpc>
                <a:spcPts val="3100"/>
              </a:lnSpc>
              <a:buNone/>
            </a:pPr>
            <a:endParaRPr lang="en-US" sz="1900" dirty="0"/>
          </a:p>
        </p:txBody>
      </p:sp>
      <p:pic>
        <p:nvPicPr>
          <p:cNvPr id="18" name="Picture 17">
            <a:extLst>
              <a:ext uri="{FF2B5EF4-FFF2-40B4-BE49-F238E27FC236}">
                <a16:creationId xmlns:a16="http://schemas.microsoft.com/office/drawing/2014/main" id="{9B01C423-7DD8-9E58-979F-259366DEBA80}"/>
              </a:ext>
            </a:extLst>
          </p:cNvPr>
          <p:cNvPicPr>
            <a:picLocks noChangeAspect="1"/>
          </p:cNvPicPr>
          <p:nvPr/>
        </p:nvPicPr>
        <p:blipFill>
          <a:blip r:embed="rId3"/>
          <a:stretch>
            <a:fillRect/>
          </a:stretch>
        </p:blipFill>
        <p:spPr>
          <a:xfrm>
            <a:off x="11457357" y="7259479"/>
            <a:ext cx="3132933" cy="97012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77400" y="1905952"/>
            <a:ext cx="4419600" cy="4419600"/>
          </a:xfrm>
          <a:prstGeom prst="rect">
            <a:avLst/>
          </a:prstGeom>
        </p:spPr>
      </p:pic>
      <p:sp>
        <p:nvSpPr>
          <p:cNvPr id="3" name="Text 0"/>
          <p:cNvSpPr/>
          <p:nvPr/>
        </p:nvSpPr>
        <p:spPr>
          <a:xfrm>
            <a:off x="842248" y="745560"/>
            <a:ext cx="6016109" cy="751999"/>
          </a:xfrm>
          <a:prstGeom prst="rect">
            <a:avLst/>
          </a:prstGeom>
          <a:noFill/>
          <a:ln/>
        </p:spPr>
        <p:txBody>
          <a:bodyPr wrap="none" lIns="0" tIns="0" rIns="0" bIns="0" rtlCol="0" anchor="t"/>
          <a:lstStyle/>
          <a:p>
            <a:pPr marL="0" indent="0">
              <a:lnSpc>
                <a:spcPts val="5900"/>
              </a:lnSpc>
              <a:buNone/>
            </a:pPr>
            <a:r>
              <a:rPr lang="en-US" sz="8000" b="1" dirty="0">
                <a:solidFill>
                  <a:srgbClr val="333F70"/>
                </a:solidFill>
                <a:latin typeface="Barlow ExtraBold" panose="00000900000000000000" pitchFamily="2" charset="0"/>
                <a:ea typeface="Unbounded Bold" pitchFamily="34" charset="-122"/>
                <a:cs typeface="Unbounded Bold" pitchFamily="34" charset="-120"/>
              </a:rPr>
              <a:t>CÔNG ĐOẠN MAY</a:t>
            </a:r>
            <a:endParaRPr lang="en-US" sz="8000" dirty="0"/>
          </a:p>
        </p:txBody>
      </p:sp>
      <p:sp>
        <p:nvSpPr>
          <p:cNvPr id="4" name="Shape 1"/>
          <p:cNvSpPr/>
          <p:nvPr/>
        </p:nvSpPr>
        <p:spPr>
          <a:xfrm>
            <a:off x="1187887" y="1774627"/>
            <a:ext cx="30480" cy="5795129"/>
          </a:xfrm>
          <a:prstGeom prst="roundRect">
            <a:avLst>
              <a:gd name="adj" fmla="val 331602"/>
            </a:avLst>
          </a:prstGeom>
          <a:solidFill>
            <a:srgbClr val="BCDBD4"/>
          </a:solidFill>
          <a:ln/>
        </p:spPr>
      </p:sp>
      <p:sp>
        <p:nvSpPr>
          <p:cNvPr id="5" name="Shape 2"/>
          <p:cNvSpPr/>
          <p:nvPr/>
        </p:nvSpPr>
        <p:spPr>
          <a:xfrm>
            <a:off x="1443335" y="2300645"/>
            <a:ext cx="842248" cy="30480"/>
          </a:xfrm>
          <a:prstGeom prst="roundRect">
            <a:avLst>
              <a:gd name="adj" fmla="val 331602"/>
            </a:avLst>
          </a:prstGeom>
          <a:solidFill>
            <a:srgbClr val="BCDBD4"/>
          </a:solidFill>
          <a:ln/>
        </p:spPr>
      </p:sp>
      <p:sp>
        <p:nvSpPr>
          <p:cNvPr id="6" name="Shape 3"/>
          <p:cNvSpPr/>
          <p:nvPr/>
        </p:nvSpPr>
        <p:spPr>
          <a:xfrm>
            <a:off x="932438" y="2045256"/>
            <a:ext cx="541377" cy="541377"/>
          </a:xfrm>
          <a:prstGeom prst="roundRect">
            <a:avLst>
              <a:gd name="adj" fmla="val 18669"/>
            </a:avLst>
          </a:prstGeom>
          <a:solidFill>
            <a:srgbClr val="D6F5EE"/>
          </a:solidFill>
          <a:ln w="7620">
            <a:solidFill>
              <a:srgbClr val="BCDBD4"/>
            </a:solidFill>
            <a:prstDash val="solid"/>
          </a:ln>
        </p:spPr>
      </p:sp>
      <p:sp>
        <p:nvSpPr>
          <p:cNvPr id="7" name="Text 4"/>
          <p:cNvSpPr/>
          <p:nvPr/>
        </p:nvSpPr>
        <p:spPr>
          <a:xfrm>
            <a:off x="1109246" y="2135386"/>
            <a:ext cx="187762" cy="360998"/>
          </a:xfrm>
          <a:prstGeom prst="rect">
            <a:avLst/>
          </a:prstGeom>
          <a:noFill/>
          <a:ln/>
        </p:spPr>
        <p:txBody>
          <a:bodyPr wrap="none" lIns="0" tIns="0" rIns="0" bIns="0" rtlCol="0" anchor="t"/>
          <a:lstStyle/>
          <a:p>
            <a:pPr marL="0" indent="0" algn="ctr">
              <a:lnSpc>
                <a:spcPts val="2800"/>
              </a:lnSpc>
              <a:buNone/>
            </a:pPr>
            <a:r>
              <a:rPr lang="en-US" sz="2800" b="1" dirty="0">
                <a:solidFill>
                  <a:srgbClr val="333F70"/>
                </a:solidFill>
                <a:latin typeface="Barlow ExtraBold" panose="00000900000000000000" pitchFamily="2" charset="0"/>
                <a:ea typeface="Unbounded Bold" pitchFamily="34" charset="-122"/>
                <a:cs typeface="Unbounded Bold" pitchFamily="34" charset="-120"/>
              </a:rPr>
              <a:t>1</a:t>
            </a:r>
            <a:endParaRPr lang="en-US" sz="2800" dirty="0"/>
          </a:p>
        </p:txBody>
      </p:sp>
      <p:sp>
        <p:nvSpPr>
          <p:cNvPr id="8" name="Text 5"/>
          <p:cNvSpPr/>
          <p:nvPr/>
        </p:nvSpPr>
        <p:spPr>
          <a:xfrm>
            <a:off x="2526625" y="2015252"/>
            <a:ext cx="4018359" cy="375880"/>
          </a:xfrm>
          <a:prstGeom prst="rect">
            <a:avLst/>
          </a:prstGeom>
          <a:noFill/>
          <a:ln/>
        </p:spPr>
        <p:txBody>
          <a:bodyPr wrap="none" lIns="0" tIns="0" rIns="0" bIns="0" rtlCol="0" anchor="t"/>
          <a:lstStyle/>
          <a:p>
            <a:pPr marL="0" indent="0" algn="l">
              <a:lnSpc>
                <a:spcPts val="2950"/>
              </a:lnSpc>
              <a:buNone/>
            </a:pPr>
            <a:r>
              <a:rPr lang="en-US" sz="2350" b="1" dirty="0">
                <a:solidFill>
                  <a:srgbClr val="333F70"/>
                </a:solidFill>
                <a:latin typeface="Barlow ExtraBold" panose="00000900000000000000" pitchFamily="2" charset="0"/>
                <a:ea typeface="Unbounded Bold" pitchFamily="34" charset="-122"/>
                <a:cs typeface="Unbounded Bold" pitchFamily="34" charset="-120"/>
              </a:rPr>
              <a:t>Lắp ráp các mảnh vải</a:t>
            </a:r>
            <a:endParaRPr lang="en-US" sz="2350" dirty="0"/>
          </a:p>
        </p:txBody>
      </p:sp>
      <p:sp>
        <p:nvSpPr>
          <p:cNvPr id="9" name="Text 6"/>
          <p:cNvSpPr/>
          <p:nvPr/>
        </p:nvSpPr>
        <p:spPr>
          <a:xfrm>
            <a:off x="2526625" y="2535436"/>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333F70"/>
                </a:solidFill>
                <a:latin typeface="Open Sans" pitchFamily="34" charset="0"/>
                <a:ea typeface="Open Sans" pitchFamily="34" charset="-122"/>
                <a:cs typeface="Open Sans" pitchFamily="34" charset="-120"/>
              </a:rPr>
              <a:t>May các phần của sản phẩm như áo giáp, găng tay, quần bảo hộ.</a:t>
            </a:r>
            <a:endParaRPr lang="en-US" sz="1850" dirty="0"/>
          </a:p>
        </p:txBody>
      </p:sp>
      <p:sp>
        <p:nvSpPr>
          <p:cNvPr id="10" name="Shape 7"/>
          <p:cNvSpPr/>
          <p:nvPr/>
        </p:nvSpPr>
        <p:spPr>
          <a:xfrm>
            <a:off x="1443335" y="4312563"/>
            <a:ext cx="842248" cy="30480"/>
          </a:xfrm>
          <a:prstGeom prst="roundRect">
            <a:avLst>
              <a:gd name="adj" fmla="val 331602"/>
            </a:avLst>
          </a:prstGeom>
          <a:solidFill>
            <a:srgbClr val="BCDBD4"/>
          </a:solidFill>
          <a:ln/>
        </p:spPr>
      </p:sp>
      <p:sp>
        <p:nvSpPr>
          <p:cNvPr id="11" name="Shape 8"/>
          <p:cNvSpPr/>
          <p:nvPr/>
        </p:nvSpPr>
        <p:spPr>
          <a:xfrm>
            <a:off x="932438" y="4057174"/>
            <a:ext cx="541377" cy="541377"/>
          </a:xfrm>
          <a:prstGeom prst="roundRect">
            <a:avLst>
              <a:gd name="adj" fmla="val 18669"/>
            </a:avLst>
          </a:prstGeom>
          <a:solidFill>
            <a:srgbClr val="D6F5EE"/>
          </a:solidFill>
          <a:ln w="7620">
            <a:solidFill>
              <a:srgbClr val="BCDBD4"/>
            </a:solidFill>
            <a:prstDash val="solid"/>
          </a:ln>
        </p:spPr>
      </p:sp>
      <p:sp>
        <p:nvSpPr>
          <p:cNvPr id="12" name="Text 9"/>
          <p:cNvSpPr/>
          <p:nvPr/>
        </p:nvSpPr>
        <p:spPr>
          <a:xfrm>
            <a:off x="1052453" y="4147304"/>
            <a:ext cx="301347" cy="360998"/>
          </a:xfrm>
          <a:prstGeom prst="rect">
            <a:avLst/>
          </a:prstGeom>
          <a:noFill/>
          <a:ln/>
        </p:spPr>
        <p:txBody>
          <a:bodyPr wrap="none" lIns="0" tIns="0" rIns="0" bIns="0" rtlCol="0" anchor="t"/>
          <a:lstStyle/>
          <a:p>
            <a:pPr marL="0" indent="0" algn="ctr">
              <a:lnSpc>
                <a:spcPts val="2800"/>
              </a:lnSpc>
              <a:buNone/>
            </a:pPr>
            <a:r>
              <a:rPr lang="en-US" sz="2800" b="1" dirty="0">
                <a:solidFill>
                  <a:srgbClr val="333F70"/>
                </a:solidFill>
                <a:latin typeface="Barlow ExtraBold" panose="00000900000000000000" pitchFamily="2" charset="0"/>
                <a:ea typeface="Unbounded Bold" pitchFamily="34" charset="-122"/>
                <a:cs typeface="Unbounded Bold" pitchFamily="34" charset="-120"/>
              </a:rPr>
              <a:t>2</a:t>
            </a:r>
            <a:endParaRPr lang="en-US" sz="2800" dirty="0"/>
          </a:p>
        </p:txBody>
      </p:sp>
      <p:sp>
        <p:nvSpPr>
          <p:cNvPr id="13" name="Text 10"/>
          <p:cNvSpPr/>
          <p:nvPr/>
        </p:nvSpPr>
        <p:spPr>
          <a:xfrm>
            <a:off x="2526625" y="4027170"/>
            <a:ext cx="3818692" cy="375880"/>
          </a:xfrm>
          <a:prstGeom prst="rect">
            <a:avLst/>
          </a:prstGeom>
          <a:noFill/>
          <a:ln/>
        </p:spPr>
        <p:txBody>
          <a:bodyPr wrap="none" lIns="0" tIns="0" rIns="0" bIns="0" rtlCol="0" anchor="t"/>
          <a:lstStyle/>
          <a:p>
            <a:pPr marL="0" indent="0" algn="l">
              <a:lnSpc>
                <a:spcPts val="2950"/>
              </a:lnSpc>
              <a:buNone/>
            </a:pPr>
            <a:r>
              <a:rPr lang="en-US" sz="2350" b="1" dirty="0">
                <a:solidFill>
                  <a:srgbClr val="333F70"/>
                </a:solidFill>
                <a:latin typeface="Barlow ExtraBold" panose="00000900000000000000" pitchFamily="2" charset="0"/>
                <a:ea typeface="Unbounded Bold" pitchFamily="34" charset="-122"/>
                <a:cs typeface="Unbounded Bold" pitchFamily="34" charset="-120"/>
              </a:rPr>
              <a:t>Kiểm tra đường may</a:t>
            </a:r>
            <a:endParaRPr lang="en-US" sz="2350" dirty="0"/>
          </a:p>
        </p:txBody>
      </p:sp>
      <p:sp>
        <p:nvSpPr>
          <p:cNvPr id="14" name="Text 11"/>
          <p:cNvSpPr/>
          <p:nvPr/>
        </p:nvSpPr>
        <p:spPr>
          <a:xfrm>
            <a:off x="2526625" y="4547354"/>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333F70"/>
                </a:solidFill>
                <a:latin typeface="Open Sans" pitchFamily="34" charset="0"/>
                <a:ea typeface="Open Sans" pitchFamily="34" charset="-122"/>
                <a:cs typeface="Open Sans" pitchFamily="34" charset="-120"/>
              </a:rPr>
              <a:t>Đảm bảo đường may chính xác về kích thước và chắc chắn về chất lượng.</a:t>
            </a:r>
            <a:endParaRPr lang="en-US" sz="1850" dirty="0"/>
          </a:p>
        </p:txBody>
      </p:sp>
      <p:sp>
        <p:nvSpPr>
          <p:cNvPr id="15" name="Shape 12"/>
          <p:cNvSpPr/>
          <p:nvPr/>
        </p:nvSpPr>
        <p:spPr>
          <a:xfrm>
            <a:off x="1443335" y="6324481"/>
            <a:ext cx="842248" cy="30480"/>
          </a:xfrm>
          <a:prstGeom prst="roundRect">
            <a:avLst>
              <a:gd name="adj" fmla="val 331602"/>
            </a:avLst>
          </a:prstGeom>
          <a:solidFill>
            <a:srgbClr val="BCDBD4"/>
          </a:solidFill>
          <a:ln/>
        </p:spPr>
      </p:sp>
      <p:sp>
        <p:nvSpPr>
          <p:cNvPr id="16" name="Shape 13"/>
          <p:cNvSpPr/>
          <p:nvPr/>
        </p:nvSpPr>
        <p:spPr>
          <a:xfrm>
            <a:off x="932438" y="6069092"/>
            <a:ext cx="541377" cy="541377"/>
          </a:xfrm>
          <a:prstGeom prst="roundRect">
            <a:avLst>
              <a:gd name="adj" fmla="val 18669"/>
            </a:avLst>
          </a:prstGeom>
          <a:solidFill>
            <a:srgbClr val="D6F5EE"/>
          </a:solidFill>
          <a:ln w="7620">
            <a:solidFill>
              <a:srgbClr val="BCDBD4"/>
            </a:solidFill>
            <a:prstDash val="solid"/>
          </a:ln>
        </p:spPr>
      </p:sp>
      <p:sp>
        <p:nvSpPr>
          <p:cNvPr id="17" name="Text 14"/>
          <p:cNvSpPr/>
          <p:nvPr/>
        </p:nvSpPr>
        <p:spPr>
          <a:xfrm>
            <a:off x="1051620" y="6159222"/>
            <a:ext cx="302895" cy="360998"/>
          </a:xfrm>
          <a:prstGeom prst="rect">
            <a:avLst/>
          </a:prstGeom>
          <a:noFill/>
          <a:ln/>
        </p:spPr>
        <p:txBody>
          <a:bodyPr wrap="none" lIns="0" tIns="0" rIns="0" bIns="0" rtlCol="0" anchor="t"/>
          <a:lstStyle/>
          <a:p>
            <a:pPr marL="0" indent="0" algn="ctr">
              <a:lnSpc>
                <a:spcPts val="2800"/>
              </a:lnSpc>
              <a:buNone/>
            </a:pPr>
            <a:r>
              <a:rPr lang="en-US" sz="2800" b="1" dirty="0">
                <a:solidFill>
                  <a:srgbClr val="333F70"/>
                </a:solidFill>
                <a:latin typeface="Barlow ExtraBold" panose="00000900000000000000" pitchFamily="2" charset="0"/>
                <a:ea typeface="Unbounded Bold" pitchFamily="34" charset="-122"/>
                <a:cs typeface="Unbounded Bold" pitchFamily="34" charset="-120"/>
              </a:rPr>
              <a:t>3</a:t>
            </a:r>
            <a:endParaRPr lang="en-US" sz="2800" dirty="0"/>
          </a:p>
        </p:txBody>
      </p:sp>
      <p:sp>
        <p:nvSpPr>
          <p:cNvPr id="18" name="Text 15"/>
          <p:cNvSpPr/>
          <p:nvPr/>
        </p:nvSpPr>
        <p:spPr>
          <a:xfrm>
            <a:off x="2526625" y="6039088"/>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333F70"/>
                </a:solidFill>
                <a:latin typeface="Barlow ExtraBold" panose="00000900000000000000" pitchFamily="2" charset="0"/>
                <a:ea typeface="Unbounded Bold" pitchFamily="34" charset="-122"/>
                <a:cs typeface="Unbounded Bold" pitchFamily="34" charset="-120"/>
              </a:rPr>
              <a:t>Sửa chữa lỗi</a:t>
            </a:r>
            <a:endParaRPr lang="en-US" sz="2350" dirty="0"/>
          </a:p>
        </p:txBody>
      </p:sp>
      <p:sp>
        <p:nvSpPr>
          <p:cNvPr id="19" name="Text 16"/>
          <p:cNvSpPr/>
          <p:nvPr/>
        </p:nvSpPr>
        <p:spPr>
          <a:xfrm>
            <a:off x="2526625" y="6559272"/>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333F70"/>
                </a:solidFill>
                <a:latin typeface="Open Sans" pitchFamily="34" charset="0"/>
                <a:ea typeface="Open Sans" pitchFamily="34" charset="-122"/>
                <a:cs typeface="Open Sans" pitchFamily="34" charset="-120"/>
              </a:rPr>
              <a:t>Phát hiện và sửa chữa kịp thời các lỗi may để đảm bảo chất lượng.</a:t>
            </a:r>
            <a:endParaRPr lang="en-US" sz="1850" dirty="0"/>
          </a:p>
        </p:txBody>
      </p:sp>
      <p:pic>
        <p:nvPicPr>
          <p:cNvPr id="20" name="Picture 19">
            <a:extLst>
              <a:ext uri="{FF2B5EF4-FFF2-40B4-BE49-F238E27FC236}">
                <a16:creationId xmlns:a16="http://schemas.microsoft.com/office/drawing/2014/main" id="{87E831D0-6496-C841-7BF5-3ABDD83C57D2}"/>
              </a:ext>
            </a:extLst>
          </p:cNvPr>
          <p:cNvPicPr>
            <a:picLocks noChangeAspect="1"/>
          </p:cNvPicPr>
          <p:nvPr/>
        </p:nvPicPr>
        <p:blipFill>
          <a:blip r:embed="rId4"/>
          <a:stretch>
            <a:fillRect/>
          </a:stretch>
        </p:blipFill>
        <p:spPr>
          <a:xfrm>
            <a:off x="11457357" y="7259479"/>
            <a:ext cx="3132933" cy="9701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250627" y="1622227"/>
            <a:ext cx="4985147" cy="4985147"/>
          </a:xfrm>
          <a:prstGeom prst="rect">
            <a:avLst/>
          </a:prstGeom>
        </p:spPr>
      </p:pic>
      <p:sp>
        <p:nvSpPr>
          <p:cNvPr id="4" name="Text 0"/>
          <p:cNvSpPr/>
          <p:nvPr/>
        </p:nvSpPr>
        <p:spPr>
          <a:xfrm>
            <a:off x="6188273" y="865584"/>
            <a:ext cx="7456765" cy="626626"/>
          </a:xfrm>
          <a:prstGeom prst="rect">
            <a:avLst/>
          </a:prstGeom>
          <a:noFill/>
          <a:ln/>
        </p:spPr>
        <p:txBody>
          <a:bodyPr wrap="none" lIns="0" tIns="0" rIns="0" bIns="0" rtlCol="0" anchor="t"/>
          <a:lstStyle/>
          <a:p>
            <a:pPr marL="0" indent="0">
              <a:lnSpc>
                <a:spcPts val="4900"/>
              </a:lnSpc>
              <a:buNone/>
            </a:pPr>
            <a:r>
              <a:rPr lang="en-US" sz="3900" b="1" dirty="0">
                <a:solidFill>
                  <a:srgbClr val="333F70"/>
                </a:solidFill>
                <a:latin typeface="Barlow ExtraBold" panose="00000900000000000000" pitchFamily="2" charset="0"/>
                <a:ea typeface="Unbounded Bold" pitchFamily="34" charset="-122"/>
                <a:cs typeface="Unbounded Bold" pitchFamily="34" charset="-120"/>
              </a:rPr>
              <a:t>Nguy cơ tai nạn khi may</a:t>
            </a:r>
            <a:endParaRPr lang="en-US" sz="3900" dirty="0"/>
          </a:p>
        </p:txBody>
      </p:sp>
      <p:pic>
        <p:nvPicPr>
          <p:cNvPr id="5" name="Image 2" descr="preencoded.png"/>
          <p:cNvPicPr>
            <a:picLocks noChangeAspect="1"/>
          </p:cNvPicPr>
          <p:nvPr/>
        </p:nvPicPr>
        <p:blipFill>
          <a:blip r:embed="rId5"/>
          <a:stretch>
            <a:fillRect/>
          </a:stretch>
        </p:blipFill>
        <p:spPr>
          <a:xfrm>
            <a:off x="6188273" y="1792962"/>
            <a:ext cx="501253" cy="501253"/>
          </a:xfrm>
          <a:prstGeom prst="rect">
            <a:avLst/>
          </a:prstGeom>
        </p:spPr>
      </p:pic>
      <p:sp>
        <p:nvSpPr>
          <p:cNvPr id="6" name="Text 1"/>
          <p:cNvSpPr/>
          <p:nvPr/>
        </p:nvSpPr>
        <p:spPr>
          <a:xfrm>
            <a:off x="6188273" y="2494717"/>
            <a:ext cx="2506623" cy="313253"/>
          </a:xfrm>
          <a:prstGeom prst="rect">
            <a:avLst/>
          </a:prstGeom>
          <a:noFill/>
          <a:ln/>
        </p:spPr>
        <p:txBody>
          <a:bodyPr wrap="none" lIns="0" tIns="0" rIns="0" bIns="0" rtlCol="0" anchor="t"/>
          <a:lstStyle/>
          <a:p>
            <a:pPr marL="0" indent="0" algn="l">
              <a:lnSpc>
                <a:spcPts val="2450"/>
              </a:lnSpc>
              <a:buNone/>
            </a:pPr>
            <a:r>
              <a:rPr lang="en-US" sz="1950" b="1" dirty="0">
                <a:solidFill>
                  <a:srgbClr val="333F70"/>
                </a:solidFill>
                <a:latin typeface="Barlow ExtraBold" panose="00000900000000000000" pitchFamily="2" charset="0"/>
                <a:ea typeface="Unbounded Bold" pitchFamily="34" charset="-122"/>
                <a:cs typeface="Unbounded Bold" pitchFamily="34" charset="-120"/>
              </a:rPr>
              <a:t>Kim đâm</a:t>
            </a:r>
            <a:endParaRPr lang="en-US" sz="1950" dirty="0"/>
          </a:p>
        </p:txBody>
      </p:sp>
      <p:sp>
        <p:nvSpPr>
          <p:cNvPr id="7" name="Text 2"/>
          <p:cNvSpPr/>
          <p:nvPr/>
        </p:nvSpPr>
        <p:spPr>
          <a:xfrm>
            <a:off x="6188273" y="2928223"/>
            <a:ext cx="7740253" cy="320754"/>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Nguy cơ bị kim máy may đâm vào tay khi thao tác.</a:t>
            </a:r>
            <a:endParaRPr lang="en-US" sz="1550" dirty="0"/>
          </a:p>
        </p:txBody>
      </p:sp>
      <p:pic>
        <p:nvPicPr>
          <p:cNvPr id="8" name="Image 3" descr="preencoded.png"/>
          <p:cNvPicPr>
            <a:picLocks noChangeAspect="1"/>
          </p:cNvPicPr>
          <p:nvPr/>
        </p:nvPicPr>
        <p:blipFill>
          <a:blip r:embed="rId6"/>
          <a:stretch>
            <a:fillRect/>
          </a:stretch>
        </p:blipFill>
        <p:spPr>
          <a:xfrm>
            <a:off x="6188273" y="3850481"/>
            <a:ext cx="501253" cy="501253"/>
          </a:xfrm>
          <a:prstGeom prst="rect">
            <a:avLst/>
          </a:prstGeom>
        </p:spPr>
      </p:pic>
      <p:sp>
        <p:nvSpPr>
          <p:cNvPr id="9" name="Text 3"/>
          <p:cNvSpPr/>
          <p:nvPr/>
        </p:nvSpPr>
        <p:spPr>
          <a:xfrm>
            <a:off x="6188273" y="4552236"/>
            <a:ext cx="2506623" cy="313253"/>
          </a:xfrm>
          <a:prstGeom prst="rect">
            <a:avLst/>
          </a:prstGeom>
          <a:noFill/>
          <a:ln/>
        </p:spPr>
        <p:txBody>
          <a:bodyPr wrap="none" lIns="0" tIns="0" rIns="0" bIns="0" rtlCol="0" anchor="t"/>
          <a:lstStyle/>
          <a:p>
            <a:pPr marL="0" indent="0" algn="l">
              <a:lnSpc>
                <a:spcPts val="2450"/>
              </a:lnSpc>
              <a:buNone/>
            </a:pPr>
            <a:r>
              <a:rPr lang="en-US" sz="1950" b="1" dirty="0">
                <a:solidFill>
                  <a:srgbClr val="333F70"/>
                </a:solidFill>
                <a:latin typeface="Barlow ExtraBold" panose="00000900000000000000" pitchFamily="2" charset="0"/>
                <a:ea typeface="Unbounded Bold" pitchFamily="34" charset="-122"/>
                <a:cs typeface="Unbounded Bold" pitchFamily="34" charset="-120"/>
              </a:rPr>
              <a:t>Kẹt tay</a:t>
            </a:r>
            <a:endParaRPr lang="en-US" sz="1950" dirty="0"/>
          </a:p>
        </p:txBody>
      </p:sp>
      <p:sp>
        <p:nvSpPr>
          <p:cNvPr id="10" name="Text 4"/>
          <p:cNvSpPr/>
          <p:nvPr/>
        </p:nvSpPr>
        <p:spPr>
          <a:xfrm>
            <a:off x="6188273" y="4985742"/>
            <a:ext cx="7740253" cy="320754"/>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Tay có thể bị kẹt vào các bộ phận chuyển động của máy may.</a:t>
            </a:r>
            <a:endParaRPr lang="en-US" sz="1550" dirty="0"/>
          </a:p>
        </p:txBody>
      </p:sp>
      <p:pic>
        <p:nvPicPr>
          <p:cNvPr id="11" name="Image 4" descr="preencoded.png"/>
          <p:cNvPicPr>
            <a:picLocks noChangeAspect="1"/>
          </p:cNvPicPr>
          <p:nvPr/>
        </p:nvPicPr>
        <p:blipFill>
          <a:blip r:embed="rId7"/>
          <a:stretch>
            <a:fillRect/>
          </a:stretch>
        </p:blipFill>
        <p:spPr>
          <a:xfrm>
            <a:off x="6188273" y="5908000"/>
            <a:ext cx="501253" cy="501253"/>
          </a:xfrm>
          <a:prstGeom prst="rect">
            <a:avLst/>
          </a:prstGeom>
        </p:spPr>
      </p:pic>
      <p:sp>
        <p:nvSpPr>
          <p:cNvPr id="12" name="Text 5"/>
          <p:cNvSpPr/>
          <p:nvPr/>
        </p:nvSpPr>
        <p:spPr>
          <a:xfrm>
            <a:off x="6188273" y="6609755"/>
            <a:ext cx="2506623" cy="313253"/>
          </a:xfrm>
          <a:prstGeom prst="rect">
            <a:avLst/>
          </a:prstGeom>
          <a:noFill/>
          <a:ln/>
        </p:spPr>
        <p:txBody>
          <a:bodyPr wrap="none" lIns="0" tIns="0" rIns="0" bIns="0" rtlCol="0" anchor="t"/>
          <a:lstStyle/>
          <a:p>
            <a:pPr marL="0" indent="0" algn="l">
              <a:lnSpc>
                <a:spcPts val="2450"/>
              </a:lnSpc>
              <a:buNone/>
            </a:pPr>
            <a:r>
              <a:rPr lang="en-US" sz="1950" b="1" dirty="0">
                <a:solidFill>
                  <a:srgbClr val="333F70"/>
                </a:solidFill>
                <a:latin typeface="Barlow ExtraBold" panose="00000900000000000000" pitchFamily="2" charset="0"/>
                <a:ea typeface="Unbounded Bold" pitchFamily="34" charset="-122"/>
                <a:cs typeface="Unbounded Bold" pitchFamily="34" charset="-120"/>
              </a:rPr>
              <a:t>Bụi vải</a:t>
            </a:r>
            <a:endParaRPr lang="en-US" sz="1950" dirty="0"/>
          </a:p>
        </p:txBody>
      </p:sp>
      <p:sp>
        <p:nvSpPr>
          <p:cNvPr id="13" name="Text 6"/>
          <p:cNvSpPr/>
          <p:nvPr/>
        </p:nvSpPr>
        <p:spPr>
          <a:xfrm>
            <a:off x="6188273" y="7043261"/>
            <a:ext cx="7740253" cy="320754"/>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Hít phải bụi vải có thể gây các vấn đề về hô hấp.</a:t>
            </a:r>
            <a:endParaRPr lang="en-US" sz="1550" dirty="0"/>
          </a:p>
        </p:txBody>
      </p:sp>
      <p:pic>
        <p:nvPicPr>
          <p:cNvPr id="14" name="Picture 13">
            <a:extLst>
              <a:ext uri="{FF2B5EF4-FFF2-40B4-BE49-F238E27FC236}">
                <a16:creationId xmlns:a16="http://schemas.microsoft.com/office/drawing/2014/main" id="{89A54AB6-AF59-F072-2C91-B3EE49DC6364}"/>
              </a:ext>
            </a:extLst>
          </p:cNvPr>
          <p:cNvPicPr>
            <a:picLocks noChangeAspect="1"/>
          </p:cNvPicPr>
          <p:nvPr/>
        </p:nvPicPr>
        <p:blipFill>
          <a:blip r:embed="rId8"/>
          <a:stretch>
            <a:fillRect/>
          </a:stretch>
        </p:blipFill>
        <p:spPr>
          <a:xfrm>
            <a:off x="11457357" y="7259479"/>
            <a:ext cx="3132933" cy="97012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210" y="1908810"/>
            <a:ext cx="4411980" cy="4411980"/>
          </a:xfrm>
          <a:prstGeom prst="rect">
            <a:avLst/>
          </a:prstGeom>
        </p:spPr>
      </p:pic>
      <p:sp>
        <p:nvSpPr>
          <p:cNvPr id="3" name="Text 0"/>
          <p:cNvSpPr/>
          <p:nvPr/>
        </p:nvSpPr>
        <p:spPr>
          <a:xfrm>
            <a:off x="763667" y="650915"/>
            <a:ext cx="7616666" cy="1363742"/>
          </a:xfrm>
          <a:prstGeom prst="rect">
            <a:avLst/>
          </a:prstGeom>
          <a:noFill/>
          <a:ln/>
        </p:spPr>
        <p:txBody>
          <a:bodyPr wrap="square" lIns="0" tIns="0" rIns="0" bIns="0" rtlCol="0" anchor="t"/>
          <a:lstStyle/>
          <a:p>
            <a:pPr marL="0" indent="0">
              <a:lnSpc>
                <a:spcPts val="5350"/>
              </a:lnSpc>
              <a:buNone/>
            </a:pPr>
            <a:r>
              <a:rPr lang="en-US" sz="4250" b="1" dirty="0">
                <a:solidFill>
                  <a:srgbClr val="333F70"/>
                </a:solidFill>
                <a:latin typeface="Barlow ExtraBold" panose="00000900000000000000" pitchFamily="2" charset="0"/>
                <a:ea typeface="Unbounded Bold" pitchFamily="34" charset="-122"/>
                <a:cs typeface="Unbounded Bold" pitchFamily="34" charset="-120"/>
              </a:rPr>
              <a:t>Biện pháp phòng ngừa tai nạn khi May</a:t>
            </a:r>
            <a:endParaRPr lang="en-US" sz="4250" dirty="0"/>
          </a:p>
        </p:txBody>
      </p:sp>
      <p:pic>
        <p:nvPicPr>
          <p:cNvPr id="4" name="Image 1" descr="preencoded.png"/>
          <p:cNvPicPr>
            <a:picLocks noChangeAspect="1"/>
          </p:cNvPicPr>
          <p:nvPr/>
        </p:nvPicPr>
        <p:blipFill>
          <a:blip r:embed="rId4"/>
          <a:stretch>
            <a:fillRect/>
          </a:stretch>
        </p:blipFill>
        <p:spPr>
          <a:xfrm>
            <a:off x="763667" y="2341840"/>
            <a:ext cx="1090970" cy="1745575"/>
          </a:xfrm>
          <a:prstGeom prst="rect">
            <a:avLst/>
          </a:prstGeom>
        </p:spPr>
      </p:pic>
      <p:sp>
        <p:nvSpPr>
          <p:cNvPr id="5" name="Text 1"/>
          <p:cNvSpPr/>
          <p:nvPr/>
        </p:nvSpPr>
        <p:spPr>
          <a:xfrm>
            <a:off x="2181820" y="2559963"/>
            <a:ext cx="5083135" cy="340876"/>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Barlow ExtraBold" panose="00000900000000000000" pitchFamily="2" charset="0"/>
                <a:ea typeface="Unbounded Bold" pitchFamily="34" charset="-122"/>
                <a:cs typeface="Unbounded Bold" pitchFamily="34" charset="-120"/>
              </a:rPr>
              <a:t>Đào tạo kỹ thuật may an toàn</a:t>
            </a:r>
            <a:endParaRPr lang="en-US" sz="2100" dirty="0"/>
          </a:p>
        </p:txBody>
      </p:sp>
      <p:sp>
        <p:nvSpPr>
          <p:cNvPr id="6" name="Text 2"/>
          <p:cNvSpPr/>
          <p:nvPr/>
        </p:nvSpPr>
        <p:spPr>
          <a:xfrm>
            <a:off x="2181820" y="3031688"/>
            <a:ext cx="6198513" cy="698183"/>
          </a:xfrm>
          <a:prstGeom prst="rect">
            <a:avLst/>
          </a:prstGeom>
          <a:noFill/>
          <a:ln/>
        </p:spPr>
        <p:txBody>
          <a:bodyPr wrap="square" lIns="0" tIns="0" rIns="0" bIns="0" rtlCol="0" anchor="t"/>
          <a:lstStyle/>
          <a:p>
            <a:pPr marL="0" indent="0" algn="l">
              <a:lnSpc>
                <a:spcPts val="2700"/>
              </a:lnSpc>
              <a:buNone/>
            </a:pPr>
            <a:r>
              <a:rPr lang="en-US" sz="1700" dirty="0">
                <a:solidFill>
                  <a:srgbClr val="333F70"/>
                </a:solidFill>
                <a:latin typeface="Open Sans" pitchFamily="34" charset="0"/>
                <a:ea typeface="Open Sans" pitchFamily="34" charset="-122"/>
                <a:cs typeface="Open Sans" pitchFamily="34" charset="-120"/>
              </a:rPr>
              <a:t>Hướng dẫn cách sử dụng máy may đúng cách và các biện pháp phòng ngừa.</a:t>
            </a:r>
            <a:endParaRPr lang="en-US" sz="1700" dirty="0"/>
          </a:p>
        </p:txBody>
      </p:sp>
      <p:pic>
        <p:nvPicPr>
          <p:cNvPr id="7" name="Image 2" descr="preencoded.png"/>
          <p:cNvPicPr>
            <a:picLocks noChangeAspect="1"/>
          </p:cNvPicPr>
          <p:nvPr/>
        </p:nvPicPr>
        <p:blipFill>
          <a:blip r:embed="rId5"/>
          <a:stretch>
            <a:fillRect/>
          </a:stretch>
        </p:blipFill>
        <p:spPr>
          <a:xfrm>
            <a:off x="763667" y="4087416"/>
            <a:ext cx="1090970" cy="1745575"/>
          </a:xfrm>
          <a:prstGeom prst="rect">
            <a:avLst/>
          </a:prstGeom>
        </p:spPr>
      </p:pic>
      <p:sp>
        <p:nvSpPr>
          <p:cNvPr id="8" name="Text 3"/>
          <p:cNvSpPr/>
          <p:nvPr/>
        </p:nvSpPr>
        <p:spPr>
          <a:xfrm>
            <a:off x="2181820" y="4305538"/>
            <a:ext cx="3885605" cy="340876"/>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Barlow ExtraBold" panose="00000900000000000000" pitchFamily="2" charset="0"/>
                <a:ea typeface="Unbounded Bold" pitchFamily="34" charset="-122"/>
                <a:cs typeface="Unbounded Bold" pitchFamily="34" charset="-120"/>
              </a:rPr>
              <a:t>Sử dụng thiết bị bảo hộ</a:t>
            </a:r>
            <a:endParaRPr lang="en-US" sz="2100" dirty="0"/>
          </a:p>
        </p:txBody>
      </p:sp>
      <p:sp>
        <p:nvSpPr>
          <p:cNvPr id="9" name="Text 4"/>
          <p:cNvSpPr/>
          <p:nvPr/>
        </p:nvSpPr>
        <p:spPr>
          <a:xfrm>
            <a:off x="2181820" y="4777264"/>
            <a:ext cx="6198513" cy="349091"/>
          </a:xfrm>
          <a:prstGeom prst="rect">
            <a:avLst/>
          </a:prstGeom>
          <a:noFill/>
          <a:ln/>
        </p:spPr>
        <p:txBody>
          <a:bodyPr wrap="none" lIns="0" tIns="0" rIns="0" bIns="0" rtlCol="0" anchor="t"/>
          <a:lstStyle/>
          <a:p>
            <a:pPr marL="0" indent="0" algn="l">
              <a:lnSpc>
                <a:spcPts val="2700"/>
              </a:lnSpc>
              <a:buNone/>
            </a:pPr>
            <a:r>
              <a:rPr lang="en-US" sz="1700" dirty="0">
                <a:solidFill>
                  <a:srgbClr val="333F70"/>
                </a:solidFill>
                <a:latin typeface="Open Sans" pitchFamily="34" charset="0"/>
                <a:ea typeface="Open Sans" pitchFamily="34" charset="-122"/>
                <a:cs typeface="Open Sans" pitchFamily="34" charset="-120"/>
              </a:rPr>
              <a:t>Đeo găng tay, kính bảo vệ mắt khi làm việc với máy may.</a:t>
            </a:r>
            <a:endParaRPr lang="en-US" sz="1700" dirty="0"/>
          </a:p>
        </p:txBody>
      </p:sp>
      <p:pic>
        <p:nvPicPr>
          <p:cNvPr id="10" name="Image 3" descr="preencoded.png"/>
          <p:cNvPicPr>
            <a:picLocks noChangeAspect="1"/>
          </p:cNvPicPr>
          <p:nvPr/>
        </p:nvPicPr>
        <p:blipFill>
          <a:blip r:embed="rId6"/>
          <a:stretch>
            <a:fillRect/>
          </a:stretch>
        </p:blipFill>
        <p:spPr>
          <a:xfrm>
            <a:off x="763667" y="5832991"/>
            <a:ext cx="1090970" cy="1745575"/>
          </a:xfrm>
          <a:prstGeom prst="rect">
            <a:avLst/>
          </a:prstGeom>
        </p:spPr>
      </p:pic>
      <p:sp>
        <p:nvSpPr>
          <p:cNvPr id="11" name="Text 5"/>
          <p:cNvSpPr/>
          <p:nvPr/>
        </p:nvSpPr>
        <p:spPr>
          <a:xfrm>
            <a:off x="2181820" y="6051113"/>
            <a:ext cx="2789277" cy="340876"/>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Barlow ExtraBold" panose="00000900000000000000" pitchFamily="2" charset="0"/>
                <a:ea typeface="Unbounded Bold" pitchFamily="34" charset="-122"/>
                <a:cs typeface="Unbounded Bold" pitchFamily="34" charset="-120"/>
              </a:rPr>
              <a:t>Bảo trì máy móc</a:t>
            </a:r>
            <a:endParaRPr lang="en-US" sz="2100" dirty="0"/>
          </a:p>
        </p:txBody>
      </p:sp>
      <p:sp>
        <p:nvSpPr>
          <p:cNvPr id="12" name="Text 6"/>
          <p:cNvSpPr/>
          <p:nvPr/>
        </p:nvSpPr>
        <p:spPr>
          <a:xfrm>
            <a:off x="2181820" y="6522839"/>
            <a:ext cx="6198513" cy="698183"/>
          </a:xfrm>
          <a:prstGeom prst="rect">
            <a:avLst/>
          </a:prstGeom>
          <a:noFill/>
          <a:ln/>
        </p:spPr>
        <p:txBody>
          <a:bodyPr wrap="square" lIns="0" tIns="0" rIns="0" bIns="0" rtlCol="0" anchor="t"/>
          <a:lstStyle/>
          <a:p>
            <a:pPr marL="0" indent="0" algn="l">
              <a:lnSpc>
                <a:spcPts val="2700"/>
              </a:lnSpc>
              <a:buNone/>
            </a:pPr>
            <a:r>
              <a:rPr lang="en-US" sz="1700" dirty="0">
                <a:solidFill>
                  <a:srgbClr val="333F70"/>
                </a:solidFill>
                <a:latin typeface="Open Sans" pitchFamily="34" charset="0"/>
                <a:ea typeface="Open Sans" pitchFamily="34" charset="-122"/>
                <a:cs typeface="Open Sans" pitchFamily="34" charset="-120"/>
              </a:rPr>
              <a:t>Kiểm tra và bảo dưỡng máy may thường xuyên để đảm bảo hoạt động ổn định.</a:t>
            </a:r>
            <a:endParaRPr lang="en-US" sz="1700" dirty="0"/>
          </a:p>
        </p:txBody>
      </p:sp>
      <p:pic>
        <p:nvPicPr>
          <p:cNvPr id="13" name="Picture 12">
            <a:extLst>
              <a:ext uri="{FF2B5EF4-FFF2-40B4-BE49-F238E27FC236}">
                <a16:creationId xmlns:a16="http://schemas.microsoft.com/office/drawing/2014/main" id="{241D4619-5220-C7E6-CEEB-BD2BA987131A}"/>
              </a:ext>
            </a:extLst>
          </p:cNvPr>
          <p:cNvPicPr>
            <a:picLocks noChangeAspect="1"/>
          </p:cNvPicPr>
          <p:nvPr/>
        </p:nvPicPr>
        <p:blipFill>
          <a:blip r:embed="rId7"/>
          <a:stretch>
            <a:fillRect/>
          </a:stretch>
        </p:blipFill>
        <p:spPr>
          <a:xfrm>
            <a:off x="11457357" y="7259479"/>
            <a:ext cx="3132933" cy="97012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263997" y="733663"/>
            <a:ext cx="2102406" cy="2519482"/>
          </a:xfrm>
          <a:prstGeom prst="rect">
            <a:avLst/>
          </a:prstGeom>
        </p:spPr>
      </p:pic>
      <p:pic>
        <p:nvPicPr>
          <p:cNvPr id="3" name="Image 1" descr="preencoded.png"/>
          <p:cNvPicPr>
            <a:picLocks noChangeAspect="1"/>
          </p:cNvPicPr>
          <p:nvPr/>
        </p:nvPicPr>
        <p:blipFill>
          <a:blip r:embed="rId4"/>
          <a:stretch>
            <a:fillRect/>
          </a:stretch>
        </p:blipFill>
        <p:spPr>
          <a:xfrm>
            <a:off x="756880" y="3496389"/>
            <a:ext cx="4372213" cy="864989"/>
          </a:xfrm>
          <a:prstGeom prst="rect">
            <a:avLst/>
          </a:prstGeom>
        </p:spPr>
      </p:pic>
      <p:sp>
        <p:nvSpPr>
          <p:cNvPr id="4" name="Text 0"/>
          <p:cNvSpPr/>
          <p:nvPr/>
        </p:nvSpPr>
        <p:spPr>
          <a:xfrm>
            <a:off x="973098" y="4685705"/>
            <a:ext cx="3939778" cy="345877"/>
          </a:xfrm>
          <a:prstGeom prst="rect">
            <a:avLst/>
          </a:prstGeom>
          <a:noFill/>
          <a:ln/>
        </p:spPr>
        <p:txBody>
          <a:bodyPr wrap="none" lIns="0" tIns="0" rIns="0" bIns="0" rtlCol="0" anchor="t"/>
          <a:lstStyle/>
          <a:p>
            <a:pPr marL="0" indent="0">
              <a:lnSpc>
                <a:spcPts val="2700"/>
              </a:lnSpc>
              <a:buNone/>
            </a:pPr>
            <a:r>
              <a:rPr lang="en-US" sz="1700" b="1" dirty="0">
                <a:solidFill>
                  <a:srgbClr val="333F70"/>
                </a:solidFill>
                <a:latin typeface="Open Sans" pitchFamily="34" charset="0"/>
                <a:ea typeface="Open Sans" pitchFamily="34" charset="-122"/>
                <a:cs typeface="Open Sans" pitchFamily="34" charset="-120"/>
              </a:rPr>
              <a:t>Biện pháp</a:t>
            </a:r>
            <a:endParaRPr lang="en-US" sz="1700" dirty="0"/>
          </a:p>
        </p:txBody>
      </p:sp>
      <p:sp>
        <p:nvSpPr>
          <p:cNvPr id="5" name="Text 1"/>
          <p:cNvSpPr/>
          <p:nvPr/>
        </p:nvSpPr>
        <p:spPr>
          <a:xfrm>
            <a:off x="973098" y="5161240"/>
            <a:ext cx="3939778" cy="553403"/>
          </a:xfrm>
          <a:prstGeom prst="rect">
            <a:avLst/>
          </a:prstGeom>
          <a:noFill/>
          <a:ln/>
        </p:spPr>
        <p:txBody>
          <a:bodyPr wrap="square" lIns="0" tIns="0" rIns="0" bIns="0" rtlCol="0" anchor="t"/>
          <a:lstStyle/>
          <a:p>
            <a:pPr marL="0" indent="0" algn="l">
              <a:lnSpc>
                <a:spcPts val="2150"/>
              </a:lnSpc>
              <a:buNone/>
            </a:pPr>
            <a:r>
              <a:rPr lang="en-US" sz="1350" b="1" dirty="0">
                <a:solidFill>
                  <a:srgbClr val="333F70"/>
                </a:solidFill>
                <a:latin typeface="Open Sans" pitchFamily="34" charset="0"/>
                <a:ea typeface="Open Sans" pitchFamily="34" charset="-122"/>
                <a:cs typeface="Open Sans" pitchFamily="34" charset="-120"/>
              </a:rPr>
              <a:t>Đào tạo</a:t>
            </a:r>
            <a:r>
              <a:rPr lang="en-US" sz="1350" dirty="0">
                <a:solidFill>
                  <a:srgbClr val="333F70"/>
                </a:solidFill>
                <a:latin typeface="Open Sans" pitchFamily="34" charset="0"/>
                <a:ea typeface="Open Sans" pitchFamily="34" charset="-122"/>
                <a:cs typeface="Open Sans" pitchFamily="34" charset="-120"/>
              </a:rPr>
              <a:t> bài bản về kỹ thuật may và an toàn lao động</a:t>
            </a:r>
            <a:endParaRPr lang="en-US" sz="1350" dirty="0"/>
          </a:p>
        </p:txBody>
      </p:sp>
      <p:sp>
        <p:nvSpPr>
          <p:cNvPr id="6" name="Text 2"/>
          <p:cNvSpPr/>
          <p:nvPr/>
        </p:nvSpPr>
        <p:spPr>
          <a:xfrm>
            <a:off x="973098" y="5844302"/>
            <a:ext cx="3939778" cy="276701"/>
          </a:xfrm>
          <a:prstGeom prst="rect">
            <a:avLst/>
          </a:prstGeom>
          <a:noFill/>
          <a:ln/>
        </p:spPr>
        <p:txBody>
          <a:bodyPr wrap="none" lIns="0" tIns="0" rIns="0" bIns="0" rtlCol="0" anchor="t"/>
          <a:lstStyle/>
          <a:p>
            <a:pPr marL="0" indent="0" algn="l">
              <a:lnSpc>
                <a:spcPts val="2150"/>
              </a:lnSpc>
              <a:buNone/>
            </a:pPr>
            <a:r>
              <a:rPr lang="en-US" sz="1350" b="1" dirty="0">
                <a:solidFill>
                  <a:srgbClr val="333F70"/>
                </a:solidFill>
                <a:latin typeface="Open Sans" pitchFamily="34" charset="0"/>
                <a:ea typeface="Open Sans" pitchFamily="34" charset="-122"/>
                <a:cs typeface="Open Sans" pitchFamily="34" charset="-120"/>
              </a:rPr>
              <a:t>Bảo trì</a:t>
            </a:r>
            <a:r>
              <a:rPr lang="en-US" sz="1350" dirty="0">
                <a:solidFill>
                  <a:srgbClr val="333F70"/>
                </a:solidFill>
                <a:latin typeface="Open Sans" pitchFamily="34" charset="0"/>
                <a:ea typeface="Open Sans" pitchFamily="34" charset="-122"/>
                <a:cs typeface="Open Sans" pitchFamily="34" charset="-120"/>
              </a:rPr>
              <a:t> và kiểm tra máy móc định kỳ</a:t>
            </a:r>
            <a:endParaRPr lang="en-US" sz="1350" dirty="0"/>
          </a:p>
        </p:txBody>
      </p:sp>
      <p:sp>
        <p:nvSpPr>
          <p:cNvPr id="7" name="Text 3"/>
          <p:cNvSpPr/>
          <p:nvPr/>
        </p:nvSpPr>
        <p:spPr>
          <a:xfrm>
            <a:off x="973098" y="6250662"/>
            <a:ext cx="3939778" cy="553403"/>
          </a:xfrm>
          <a:prstGeom prst="rect">
            <a:avLst/>
          </a:prstGeom>
          <a:noFill/>
          <a:ln/>
        </p:spPr>
        <p:txBody>
          <a:bodyPr wrap="square" lIns="0" tIns="0" rIns="0" bIns="0" rtlCol="0" anchor="t"/>
          <a:lstStyle/>
          <a:p>
            <a:pPr marL="0" indent="0" algn="l">
              <a:lnSpc>
                <a:spcPts val="2150"/>
              </a:lnSpc>
              <a:buNone/>
            </a:pPr>
            <a:r>
              <a:rPr lang="en-US" sz="1350" b="1" dirty="0">
                <a:solidFill>
                  <a:srgbClr val="333F70"/>
                </a:solidFill>
                <a:latin typeface="Open Sans" pitchFamily="34" charset="0"/>
                <a:ea typeface="Open Sans" pitchFamily="34" charset="-122"/>
                <a:cs typeface="Open Sans" pitchFamily="34" charset="-120"/>
              </a:rPr>
              <a:t>Điều kiện</a:t>
            </a:r>
            <a:r>
              <a:rPr lang="en-US" sz="1350" dirty="0">
                <a:solidFill>
                  <a:srgbClr val="333F70"/>
                </a:solidFill>
                <a:latin typeface="Open Sans" pitchFamily="34" charset="0"/>
                <a:ea typeface="Open Sans" pitchFamily="34" charset="-122"/>
                <a:cs typeface="Open Sans" pitchFamily="34" charset="-120"/>
              </a:rPr>
              <a:t> làm việc cần được duy trì ở mức độ an toàn</a:t>
            </a:r>
            <a:endParaRPr lang="en-US" sz="1350" dirty="0"/>
          </a:p>
        </p:txBody>
      </p:sp>
      <p:pic>
        <p:nvPicPr>
          <p:cNvPr id="8" name="Image 2" descr="preencoded.png"/>
          <p:cNvPicPr>
            <a:picLocks noChangeAspect="1"/>
          </p:cNvPicPr>
          <p:nvPr/>
        </p:nvPicPr>
        <p:blipFill>
          <a:blip r:embed="rId5"/>
          <a:stretch>
            <a:fillRect/>
          </a:stretch>
        </p:blipFill>
        <p:spPr>
          <a:xfrm>
            <a:off x="5129093" y="3496389"/>
            <a:ext cx="4372213" cy="864989"/>
          </a:xfrm>
          <a:prstGeom prst="rect">
            <a:avLst/>
          </a:prstGeom>
        </p:spPr>
      </p:pic>
      <p:sp>
        <p:nvSpPr>
          <p:cNvPr id="9" name="Text 4"/>
          <p:cNvSpPr/>
          <p:nvPr/>
        </p:nvSpPr>
        <p:spPr>
          <a:xfrm>
            <a:off x="5345311" y="4685705"/>
            <a:ext cx="3939778" cy="345877"/>
          </a:xfrm>
          <a:prstGeom prst="rect">
            <a:avLst/>
          </a:prstGeom>
          <a:noFill/>
          <a:ln/>
        </p:spPr>
        <p:txBody>
          <a:bodyPr wrap="none" lIns="0" tIns="0" rIns="0" bIns="0" rtlCol="0" anchor="t"/>
          <a:lstStyle/>
          <a:p>
            <a:pPr marL="0" indent="0">
              <a:lnSpc>
                <a:spcPts val="2700"/>
              </a:lnSpc>
              <a:buNone/>
            </a:pPr>
            <a:r>
              <a:rPr lang="en-US" sz="1700" b="1" dirty="0">
                <a:solidFill>
                  <a:srgbClr val="333F70"/>
                </a:solidFill>
                <a:latin typeface="Open Sans" pitchFamily="34" charset="0"/>
                <a:ea typeface="Open Sans" pitchFamily="34" charset="-122"/>
                <a:cs typeface="Open Sans" pitchFamily="34" charset="-120"/>
              </a:rPr>
              <a:t>Quy định</a:t>
            </a:r>
            <a:endParaRPr lang="en-US" sz="1700" dirty="0"/>
          </a:p>
        </p:txBody>
      </p:sp>
      <p:sp>
        <p:nvSpPr>
          <p:cNvPr id="10" name="Text 5"/>
          <p:cNvSpPr/>
          <p:nvPr/>
        </p:nvSpPr>
        <p:spPr>
          <a:xfrm>
            <a:off x="5345311" y="5161240"/>
            <a:ext cx="3939778" cy="553403"/>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Đào tạo thường xuyên và cập nhật các biện pháp an toàn</a:t>
            </a:r>
            <a:endParaRPr lang="en-US" sz="1350" dirty="0"/>
          </a:p>
        </p:txBody>
      </p:sp>
      <p:sp>
        <p:nvSpPr>
          <p:cNvPr id="11" name="Text 6"/>
          <p:cNvSpPr/>
          <p:nvPr/>
        </p:nvSpPr>
        <p:spPr>
          <a:xfrm>
            <a:off x="5345311" y="5844302"/>
            <a:ext cx="3939778" cy="276701"/>
          </a:xfrm>
          <a:prstGeom prst="rect">
            <a:avLst/>
          </a:prstGeom>
          <a:noFill/>
          <a:ln/>
        </p:spPr>
        <p:txBody>
          <a:bodyPr wrap="non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Sử dụng thiết bị bảo hộ cá nhân là bắt buộc</a:t>
            </a:r>
            <a:endParaRPr lang="en-US" sz="1350" dirty="0"/>
          </a:p>
        </p:txBody>
      </p:sp>
      <p:sp>
        <p:nvSpPr>
          <p:cNvPr id="12" name="Text 7"/>
          <p:cNvSpPr/>
          <p:nvPr/>
        </p:nvSpPr>
        <p:spPr>
          <a:xfrm>
            <a:off x="5345311" y="6250662"/>
            <a:ext cx="3939778" cy="276701"/>
          </a:xfrm>
          <a:prstGeom prst="rect">
            <a:avLst/>
          </a:prstGeom>
          <a:noFill/>
          <a:ln/>
        </p:spPr>
        <p:txBody>
          <a:bodyPr wrap="non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Quan trắc môi trường lao động</a:t>
            </a:r>
            <a:endParaRPr lang="en-US" sz="1350" dirty="0"/>
          </a:p>
        </p:txBody>
      </p:sp>
      <p:pic>
        <p:nvPicPr>
          <p:cNvPr id="13" name="Image 3" descr="preencoded.png"/>
          <p:cNvPicPr>
            <a:picLocks noChangeAspect="1"/>
          </p:cNvPicPr>
          <p:nvPr/>
        </p:nvPicPr>
        <p:blipFill>
          <a:blip r:embed="rId6"/>
          <a:stretch>
            <a:fillRect/>
          </a:stretch>
        </p:blipFill>
        <p:spPr>
          <a:xfrm>
            <a:off x="9501307" y="3496389"/>
            <a:ext cx="4372213" cy="864989"/>
          </a:xfrm>
          <a:prstGeom prst="rect">
            <a:avLst/>
          </a:prstGeom>
        </p:spPr>
      </p:pic>
      <p:sp>
        <p:nvSpPr>
          <p:cNvPr id="14" name="Text 8"/>
          <p:cNvSpPr/>
          <p:nvPr/>
        </p:nvSpPr>
        <p:spPr>
          <a:xfrm>
            <a:off x="9717524" y="4685705"/>
            <a:ext cx="3939778" cy="345877"/>
          </a:xfrm>
          <a:prstGeom prst="rect">
            <a:avLst/>
          </a:prstGeom>
          <a:noFill/>
          <a:ln/>
        </p:spPr>
        <p:txBody>
          <a:bodyPr wrap="none" lIns="0" tIns="0" rIns="0" bIns="0" rtlCol="0" anchor="t"/>
          <a:lstStyle/>
          <a:p>
            <a:pPr marL="0" indent="0">
              <a:lnSpc>
                <a:spcPts val="2700"/>
              </a:lnSpc>
              <a:buNone/>
            </a:pPr>
            <a:r>
              <a:rPr lang="en-US" sz="1700" b="1" dirty="0">
                <a:solidFill>
                  <a:srgbClr val="333F70"/>
                </a:solidFill>
                <a:latin typeface="Open Sans" pitchFamily="34" charset="0"/>
                <a:ea typeface="Open Sans" pitchFamily="34" charset="-122"/>
                <a:cs typeface="Open Sans" pitchFamily="34" charset="-120"/>
              </a:rPr>
              <a:t>Xử lý tình huống</a:t>
            </a:r>
            <a:endParaRPr lang="en-US" sz="1700" dirty="0"/>
          </a:p>
        </p:txBody>
      </p:sp>
      <p:sp>
        <p:nvSpPr>
          <p:cNvPr id="15" name="Text 9"/>
          <p:cNvSpPr/>
          <p:nvPr/>
        </p:nvSpPr>
        <p:spPr>
          <a:xfrm>
            <a:off x="9717524" y="5161240"/>
            <a:ext cx="3939778" cy="553403"/>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Dừng hoạt động của máy may và báo cho đồng nghiệp, quản lý về sự cố</a:t>
            </a:r>
            <a:endParaRPr lang="en-US" sz="1350" dirty="0"/>
          </a:p>
        </p:txBody>
      </p:sp>
      <p:sp>
        <p:nvSpPr>
          <p:cNvPr id="16" name="Text 10"/>
          <p:cNvSpPr/>
          <p:nvPr/>
        </p:nvSpPr>
        <p:spPr>
          <a:xfrm>
            <a:off x="9717524" y="5844302"/>
            <a:ext cx="3939778" cy="553403"/>
          </a:xfrm>
          <a:prstGeom prst="rect">
            <a:avLst/>
          </a:prstGeom>
          <a:noFill/>
          <a:ln/>
        </p:spPr>
        <p:txBody>
          <a:bodyPr wrap="square" lIns="0" tIns="0" rIns="0" bIns="0" rtlCol="0" anchor="t"/>
          <a:lstStyle/>
          <a:p>
            <a:pPr marL="0" indent="0" algn="l">
              <a:lnSpc>
                <a:spcPts val="2150"/>
              </a:lnSpc>
              <a:buNone/>
            </a:pPr>
            <a:r>
              <a:rPr lang="en-US" sz="1350" b="1" dirty="0">
                <a:solidFill>
                  <a:srgbClr val="333F70"/>
                </a:solidFill>
                <a:latin typeface="Open Sans" pitchFamily="34" charset="0"/>
                <a:ea typeface="Open Sans" pitchFamily="34" charset="-122"/>
                <a:cs typeface="Open Sans" pitchFamily="34" charset="-120"/>
              </a:rPr>
              <a:t>Tiếp theo,</a:t>
            </a:r>
            <a:r>
              <a:rPr lang="en-US" sz="1350" dirty="0">
                <a:solidFill>
                  <a:srgbClr val="333F70"/>
                </a:solidFill>
                <a:latin typeface="Open Sans" pitchFamily="34" charset="0"/>
                <a:ea typeface="Open Sans" pitchFamily="34" charset="-122"/>
                <a:cs typeface="Open Sans" pitchFamily="34" charset="-120"/>
              </a:rPr>
              <a:t> thực hiện di dời và sơ cứu nếu cần thiết</a:t>
            </a:r>
            <a:endParaRPr lang="en-US" sz="1350" dirty="0"/>
          </a:p>
        </p:txBody>
      </p:sp>
      <p:sp>
        <p:nvSpPr>
          <p:cNvPr id="17" name="Text 11"/>
          <p:cNvSpPr/>
          <p:nvPr/>
        </p:nvSpPr>
        <p:spPr>
          <a:xfrm>
            <a:off x="9717524" y="6527363"/>
            <a:ext cx="3939778" cy="276701"/>
          </a:xfrm>
          <a:prstGeom prst="rect">
            <a:avLst/>
          </a:prstGeom>
          <a:noFill/>
          <a:ln/>
        </p:spPr>
        <p:txBody>
          <a:bodyPr wrap="none" lIns="0" tIns="0" rIns="0" bIns="0" rtlCol="0" anchor="t"/>
          <a:lstStyle/>
          <a:p>
            <a:pPr marL="0" indent="0" algn="l">
              <a:lnSpc>
                <a:spcPts val="2150"/>
              </a:lnSpc>
              <a:buNone/>
            </a:pPr>
            <a:r>
              <a:rPr lang="en-US" sz="1350" b="1" dirty="0">
                <a:solidFill>
                  <a:srgbClr val="333F70"/>
                </a:solidFill>
                <a:latin typeface="Open Sans" pitchFamily="34" charset="0"/>
                <a:ea typeface="Open Sans" pitchFamily="34" charset="-122"/>
                <a:cs typeface="Open Sans" pitchFamily="34" charset="-120"/>
              </a:rPr>
              <a:t>Báo cáo</a:t>
            </a:r>
            <a:r>
              <a:rPr lang="en-US" sz="1350" dirty="0">
                <a:solidFill>
                  <a:srgbClr val="333F70"/>
                </a:solidFill>
                <a:latin typeface="Open Sans" pitchFamily="34" charset="0"/>
                <a:ea typeface="Open Sans" pitchFamily="34" charset="-122"/>
                <a:cs typeface="Open Sans" pitchFamily="34" charset="-120"/>
              </a:rPr>
              <a:t> sự cố với người lao động và đội ngũ y tế</a:t>
            </a:r>
            <a:endParaRPr lang="en-US" sz="1350" dirty="0"/>
          </a:p>
        </p:txBody>
      </p:sp>
      <p:sp>
        <p:nvSpPr>
          <p:cNvPr id="18" name="Text 12"/>
          <p:cNvSpPr/>
          <p:nvPr/>
        </p:nvSpPr>
        <p:spPr>
          <a:xfrm>
            <a:off x="9717524" y="6933724"/>
            <a:ext cx="3939778" cy="345877"/>
          </a:xfrm>
          <a:prstGeom prst="rect">
            <a:avLst/>
          </a:prstGeom>
          <a:noFill/>
          <a:ln/>
        </p:spPr>
        <p:txBody>
          <a:bodyPr wrap="none" lIns="0" tIns="0" rIns="0" bIns="0" rtlCol="0" anchor="t"/>
          <a:lstStyle/>
          <a:p>
            <a:pPr marL="0" indent="0" algn="l">
              <a:lnSpc>
                <a:spcPts val="2700"/>
              </a:lnSpc>
              <a:buNone/>
            </a:pPr>
            <a:endParaRPr lang="en-US" sz="1700" dirty="0"/>
          </a:p>
        </p:txBody>
      </p:sp>
      <p:pic>
        <p:nvPicPr>
          <p:cNvPr id="19" name="Picture 18">
            <a:extLst>
              <a:ext uri="{FF2B5EF4-FFF2-40B4-BE49-F238E27FC236}">
                <a16:creationId xmlns:a16="http://schemas.microsoft.com/office/drawing/2014/main" id="{860B51B5-3F5E-DD32-5462-612D4E6D81CF}"/>
              </a:ext>
            </a:extLst>
          </p:cNvPr>
          <p:cNvPicPr>
            <a:picLocks noChangeAspect="1"/>
          </p:cNvPicPr>
          <p:nvPr/>
        </p:nvPicPr>
        <p:blipFill>
          <a:blip r:embed="rId7"/>
          <a:stretch>
            <a:fillRect/>
          </a:stretch>
        </p:blipFill>
        <p:spPr>
          <a:xfrm>
            <a:off x="11457357" y="7259479"/>
            <a:ext cx="3132933" cy="97012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308610" y="2329458"/>
            <a:ext cx="4869061" cy="3570684"/>
          </a:xfrm>
          <a:prstGeom prst="rect">
            <a:avLst/>
          </a:prstGeom>
        </p:spPr>
      </p:pic>
      <p:sp>
        <p:nvSpPr>
          <p:cNvPr id="4" name="Text 0"/>
          <p:cNvSpPr/>
          <p:nvPr/>
        </p:nvSpPr>
        <p:spPr>
          <a:xfrm>
            <a:off x="6350437" y="3346371"/>
            <a:ext cx="6335792" cy="771525"/>
          </a:xfrm>
          <a:prstGeom prst="rect">
            <a:avLst/>
          </a:prstGeom>
          <a:noFill/>
          <a:ln/>
        </p:spPr>
        <p:txBody>
          <a:bodyPr wrap="none" lIns="0" tIns="0" rIns="0" bIns="0" rtlCol="0" anchor="t"/>
          <a:lstStyle/>
          <a:p>
            <a:pPr marL="0" indent="0">
              <a:lnSpc>
                <a:spcPts val="6050"/>
              </a:lnSpc>
              <a:buNone/>
            </a:pPr>
            <a:r>
              <a:rPr lang="en-US" sz="6000" b="1" dirty="0">
                <a:solidFill>
                  <a:srgbClr val="333F70"/>
                </a:solidFill>
                <a:latin typeface="Barlow ExtraBold" panose="00000900000000000000" pitchFamily="2" charset="0"/>
                <a:ea typeface="Unbounded Bold" pitchFamily="34" charset="-122"/>
                <a:cs typeface="Unbounded Bold" pitchFamily="34" charset="-120"/>
              </a:rPr>
              <a:t>LẮP RÁP PHỤ KIỆN</a:t>
            </a:r>
            <a:endParaRPr lang="en-US" sz="6000" dirty="0"/>
          </a:p>
        </p:txBody>
      </p:sp>
      <p:sp>
        <p:nvSpPr>
          <p:cNvPr id="5" name="Text 1"/>
          <p:cNvSpPr/>
          <p:nvPr/>
        </p:nvSpPr>
        <p:spPr>
          <a:xfrm>
            <a:off x="6350437" y="4488180"/>
            <a:ext cx="7415927" cy="395049"/>
          </a:xfrm>
          <a:prstGeom prst="rect">
            <a:avLst/>
          </a:prstGeom>
          <a:noFill/>
          <a:ln/>
        </p:spPr>
        <p:txBody>
          <a:bodyPr wrap="none" lIns="0" tIns="0" rIns="0" bIns="0" rtlCol="0" anchor="t"/>
          <a:lstStyle/>
          <a:p>
            <a:pPr marL="0" indent="0">
              <a:lnSpc>
                <a:spcPts val="3100"/>
              </a:lnSpc>
              <a:buNone/>
            </a:pPr>
            <a:endParaRPr lang="en-US" sz="1900" dirty="0"/>
          </a:p>
        </p:txBody>
      </p:sp>
      <p:pic>
        <p:nvPicPr>
          <p:cNvPr id="6" name="Picture 5">
            <a:extLst>
              <a:ext uri="{FF2B5EF4-FFF2-40B4-BE49-F238E27FC236}">
                <a16:creationId xmlns:a16="http://schemas.microsoft.com/office/drawing/2014/main" id="{3FCD8E40-E92C-7665-73C1-A0D41E5D2FD8}"/>
              </a:ext>
            </a:extLst>
          </p:cNvPr>
          <p:cNvPicPr>
            <a:picLocks noChangeAspect="1"/>
          </p:cNvPicPr>
          <p:nvPr/>
        </p:nvPicPr>
        <p:blipFill>
          <a:blip r:embed="rId5"/>
          <a:stretch>
            <a:fillRect/>
          </a:stretch>
        </p:blipFill>
        <p:spPr>
          <a:xfrm>
            <a:off x="11457357" y="7259479"/>
            <a:ext cx="3132933" cy="97012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259116" y="1376958"/>
            <a:ext cx="2112169" cy="2112169"/>
          </a:xfrm>
          <a:prstGeom prst="rect">
            <a:avLst/>
          </a:prstGeom>
        </p:spPr>
      </p:pic>
      <p:sp>
        <p:nvSpPr>
          <p:cNvPr id="3" name="Text 0"/>
          <p:cNvSpPr/>
          <p:nvPr/>
        </p:nvSpPr>
        <p:spPr>
          <a:xfrm>
            <a:off x="864037" y="3988951"/>
            <a:ext cx="3898821" cy="395049"/>
          </a:xfrm>
          <a:prstGeom prst="rect">
            <a:avLst/>
          </a:prstGeom>
          <a:noFill/>
          <a:ln/>
        </p:spPr>
        <p:txBody>
          <a:bodyPr wrap="none" lIns="0" tIns="0" rIns="0" bIns="0" rtlCol="0" anchor="t"/>
          <a:lstStyle/>
          <a:p>
            <a:pPr marL="0" indent="0">
              <a:lnSpc>
                <a:spcPts val="3100"/>
              </a:lnSpc>
              <a:buNone/>
            </a:pPr>
            <a:r>
              <a:rPr lang="en-US" sz="1900" b="1" dirty="0">
                <a:solidFill>
                  <a:srgbClr val="333F70"/>
                </a:solidFill>
                <a:latin typeface="Open Sans" pitchFamily="34" charset="0"/>
                <a:ea typeface="Open Sans" pitchFamily="34" charset="-122"/>
                <a:cs typeface="Open Sans" pitchFamily="34" charset="-120"/>
              </a:rPr>
              <a:t>Các dạng tai nạn</a:t>
            </a:r>
            <a:endParaRPr lang="en-US" sz="1900" dirty="0"/>
          </a:p>
        </p:txBody>
      </p:sp>
      <p:sp>
        <p:nvSpPr>
          <p:cNvPr id="4" name="Text 1"/>
          <p:cNvSpPr/>
          <p:nvPr/>
        </p:nvSpPr>
        <p:spPr>
          <a:xfrm>
            <a:off x="864037" y="4606171"/>
            <a:ext cx="3898821"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Bị thương do các công cụ và thiết bị lắp ráp</a:t>
            </a:r>
            <a:endParaRPr lang="en-US" sz="1550" dirty="0"/>
          </a:p>
        </p:txBody>
      </p:sp>
      <p:sp>
        <p:nvSpPr>
          <p:cNvPr id="5" name="Text 2"/>
          <p:cNvSpPr/>
          <p:nvPr/>
        </p:nvSpPr>
        <p:spPr>
          <a:xfrm>
            <a:off x="864037" y="5460325"/>
            <a:ext cx="3898821"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Va chạm hoặc Bị kẹp trong quá trình lắp ráp.</a:t>
            </a:r>
            <a:endParaRPr lang="en-US" sz="1550" dirty="0"/>
          </a:p>
        </p:txBody>
      </p:sp>
      <p:sp>
        <p:nvSpPr>
          <p:cNvPr id="6" name="Text 3"/>
          <p:cNvSpPr/>
          <p:nvPr/>
        </p:nvSpPr>
        <p:spPr>
          <a:xfrm>
            <a:off x="5372695" y="3988951"/>
            <a:ext cx="3898821" cy="395049"/>
          </a:xfrm>
          <a:prstGeom prst="rect">
            <a:avLst/>
          </a:prstGeom>
          <a:noFill/>
          <a:ln/>
        </p:spPr>
        <p:txBody>
          <a:bodyPr wrap="none" lIns="0" tIns="0" rIns="0" bIns="0" rtlCol="0" anchor="t"/>
          <a:lstStyle/>
          <a:p>
            <a:pPr marL="0" indent="0">
              <a:lnSpc>
                <a:spcPts val="3100"/>
              </a:lnSpc>
              <a:buNone/>
            </a:pPr>
            <a:r>
              <a:rPr lang="en-US" sz="1900" b="1" dirty="0">
                <a:solidFill>
                  <a:srgbClr val="333F70"/>
                </a:solidFill>
                <a:latin typeface="Open Sans" pitchFamily="34" charset="0"/>
                <a:ea typeface="Open Sans" pitchFamily="34" charset="-122"/>
                <a:cs typeface="Open Sans" pitchFamily="34" charset="-120"/>
              </a:rPr>
              <a:t>Nguyên nhân</a:t>
            </a:r>
            <a:endParaRPr lang="en-US" sz="1900" dirty="0"/>
          </a:p>
        </p:txBody>
      </p:sp>
      <p:sp>
        <p:nvSpPr>
          <p:cNvPr id="7" name="Text 4"/>
          <p:cNvSpPr/>
          <p:nvPr/>
        </p:nvSpPr>
        <p:spPr>
          <a:xfrm>
            <a:off x="5372695" y="4606171"/>
            <a:ext cx="3898821"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Sự thiếu cẩn thận và sai sót trong quá trình thao tác với các công cụ và phụ kiện</a:t>
            </a:r>
            <a:endParaRPr lang="en-US" sz="1550" dirty="0"/>
          </a:p>
        </p:txBody>
      </p:sp>
      <p:sp>
        <p:nvSpPr>
          <p:cNvPr id="8" name="Text 5"/>
          <p:cNvSpPr/>
          <p:nvPr/>
        </p:nvSpPr>
        <p:spPr>
          <a:xfrm>
            <a:off x="5372695" y="5460325"/>
            <a:ext cx="3898821" cy="315992"/>
          </a:xfrm>
          <a:prstGeom prst="rect">
            <a:avLst/>
          </a:prstGeom>
          <a:noFill/>
          <a:ln/>
        </p:spPr>
        <p:txBody>
          <a:bodyPr wrap="non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Điều kiện làm việc không tối ưu</a:t>
            </a:r>
            <a:endParaRPr lang="en-US" sz="1550" dirty="0"/>
          </a:p>
        </p:txBody>
      </p:sp>
      <p:sp>
        <p:nvSpPr>
          <p:cNvPr id="9" name="Text 6"/>
          <p:cNvSpPr/>
          <p:nvPr/>
        </p:nvSpPr>
        <p:spPr>
          <a:xfrm>
            <a:off x="5372695" y="5998488"/>
            <a:ext cx="3898821"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Sự bảo trì và kiểm tra thiết bị không đầy đủ</a:t>
            </a:r>
            <a:endParaRPr lang="en-US" sz="1550" dirty="0"/>
          </a:p>
        </p:txBody>
      </p:sp>
      <p:sp>
        <p:nvSpPr>
          <p:cNvPr id="10" name="Text 7"/>
          <p:cNvSpPr/>
          <p:nvPr/>
        </p:nvSpPr>
        <p:spPr>
          <a:xfrm>
            <a:off x="9881354" y="3988951"/>
            <a:ext cx="3898821" cy="395049"/>
          </a:xfrm>
          <a:prstGeom prst="rect">
            <a:avLst/>
          </a:prstGeom>
          <a:noFill/>
          <a:ln/>
        </p:spPr>
        <p:txBody>
          <a:bodyPr wrap="none" lIns="0" tIns="0" rIns="0" bIns="0" rtlCol="0" anchor="t"/>
          <a:lstStyle/>
          <a:p>
            <a:pPr marL="0" indent="0">
              <a:lnSpc>
                <a:spcPts val="3100"/>
              </a:lnSpc>
              <a:buNone/>
            </a:pPr>
            <a:r>
              <a:rPr lang="en-US" sz="1900" b="1" dirty="0">
                <a:solidFill>
                  <a:srgbClr val="333F70"/>
                </a:solidFill>
                <a:latin typeface="Open Sans" pitchFamily="34" charset="0"/>
                <a:ea typeface="Open Sans" pitchFamily="34" charset="-122"/>
                <a:cs typeface="Open Sans" pitchFamily="34" charset="-120"/>
              </a:rPr>
              <a:t>Biện pháp</a:t>
            </a:r>
            <a:endParaRPr lang="en-US" sz="1900" dirty="0"/>
          </a:p>
        </p:txBody>
      </p:sp>
      <p:sp>
        <p:nvSpPr>
          <p:cNvPr id="11" name="Text 8"/>
          <p:cNvSpPr/>
          <p:nvPr/>
        </p:nvSpPr>
        <p:spPr>
          <a:xfrm>
            <a:off x="9881354" y="4606171"/>
            <a:ext cx="3898821" cy="315992"/>
          </a:xfrm>
          <a:prstGeom prst="rect">
            <a:avLst/>
          </a:prstGeom>
          <a:noFill/>
          <a:ln/>
        </p:spPr>
        <p:txBody>
          <a:bodyPr wrap="non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Đào tạo an toàn lao động</a:t>
            </a:r>
            <a:endParaRPr lang="en-US" sz="1550" dirty="0"/>
          </a:p>
        </p:txBody>
      </p:sp>
      <p:sp>
        <p:nvSpPr>
          <p:cNvPr id="12" name="Text 9"/>
          <p:cNvSpPr/>
          <p:nvPr/>
        </p:nvSpPr>
        <p:spPr>
          <a:xfrm>
            <a:off x="9881354" y="5144333"/>
            <a:ext cx="3898821" cy="315992"/>
          </a:xfrm>
          <a:prstGeom prst="rect">
            <a:avLst/>
          </a:prstGeom>
          <a:noFill/>
          <a:ln/>
        </p:spPr>
        <p:txBody>
          <a:bodyPr wrap="non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Kiểm tra và cải thiện môi trường làm việc</a:t>
            </a:r>
            <a:endParaRPr lang="en-US" sz="1550" dirty="0"/>
          </a:p>
        </p:txBody>
      </p:sp>
      <p:pic>
        <p:nvPicPr>
          <p:cNvPr id="13" name="Picture 12">
            <a:extLst>
              <a:ext uri="{FF2B5EF4-FFF2-40B4-BE49-F238E27FC236}">
                <a16:creationId xmlns:a16="http://schemas.microsoft.com/office/drawing/2014/main" id="{BB3E41A6-137B-DEC1-1B47-558B8879C0D9}"/>
              </a:ext>
            </a:extLst>
          </p:cNvPr>
          <p:cNvPicPr>
            <a:picLocks noChangeAspect="1"/>
          </p:cNvPicPr>
          <p:nvPr/>
        </p:nvPicPr>
        <p:blipFill>
          <a:blip r:embed="rId4"/>
          <a:stretch>
            <a:fillRect/>
          </a:stretch>
        </p:blipFill>
        <p:spPr>
          <a:xfrm>
            <a:off x="11457357" y="7259479"/>
            <a:ext cx="3132933" cy="97012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14400" y="2286000"/>
            <a:ext cx="3657600" cy="3657600"/>
          </a:xfrm>
          <a:prstGeom prst="rect">
            <a:avLst/>
          </a:prstGeom>
        </p:spPr>
      </p:pic>
      <p:sp>
        <p:nvSpPr>
          <p:cNvPr id="4" name="Text 0"/>
          <p:cNvSpPr/>
          <p:nvPr/>
        </p:nvSpPr>
        <p:spPr>
          <a:xfrm>
            <a:off x="6350437" y="1558647"/>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Quy định</a:t>
            </a:r>
            <a:endParaRPr lang="en-US" sz="2400" dirty="0"/>
          </a:p>
        </p:txBody>
      </p:sp>
      <p:sp>
        <p:nvSpPr>
          <p:cNvPr id="5" name="Text 1"/>
          <p:cNvSpPr/>
          <p:nvPr/>
        </p:nvSpPr>
        <p:spPr>
          <a:xfrm>
            <a:off x="6350437" y="2222063"/>
            <a:ext cx="7415927"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Công nhân phải được đào tạo bài bản về các quy trình lắp ráp và sử dụng công cụ</a:t>
            </a:r>
            <a:endParaRPr lang="en-US" sz="1550" dirty="0"/>
          </a:p>
        </p:txBody>
      </p:sp>
      <p:sp>
        <p:nvSpPr>
          <p:cNvPr id="6" name="Text 2"/>
          <p:cNvSpPr/>
          <p:nvPr/>
        </p:nvSpPr>
        <p:spPr>
          <a:xfrm>
            <a:off x="6350437" y="3131701"/>
            <a:ext cx="7415927" cy="315992"/>
          </a:xfrm>
          <a:prstGeom prst="rect">
            <a:avLst/>
          </a:prstGeom>
          <a:noFill/>
          <a:ln/>
        </p:spPr>
        <p:txBody>
          <a:bodyPr wrap="non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Việc sử dụng thiết bị bảo hộ cá nhân là bắt buộc</a:t>
            </a:r>
            <a:endParaRPr lang="en-US" sz="1550" dirty="0"/>
          </a:p>
        </p:txBody>
      </p:sp>
      <p:sp>
        <p:nvSpPr>
          <p:cNvPr id="7" name="Text 3"/>
          <p:cNvSpPr/>
          <p:nvPr/>
        </p:nvSpPr>
        <p:spPr>
          <a:xfrm>
            <a:off x="6350437" y="3725347"/>
            <a:ext cx="7415927" cy="315992"/>
          </a:xfrm>
          <a:prstGeom prst="rect">
            <a:avLst/>
          </a:prstGeom>
          <a:noFill/>
          <a:ln/>
        </p:spPr>
        <p:txBody>
          <a:bodyPr wrap="non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Quy định về bảo trì thiết bị và tổ chức không gian làm việc</a:t>
            </a:r>
            <a:endParaRPr lang="en-US" sz="1550" dirty="0"/>
          </a:p>
        </p:txBody>
      </p:sp>
      <p:sp>
        <p:nvSpPr>
          <p:cNvPr id="8" name="Text 4"/>
          <p:cNvSpPr/>
          <p:nvPr/>
        </p:nvSpPr>
        <p:spPr>
          <a:xfrm>
            <a:off x="6350437" y="4411623"/>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Xử lý tình huống</a:t>
            </a:r>
            <a:endParaRPr lang="en-US" sz="2400" dirty="0"/>
          </a:p>
        </p:txBody>
      </p:sp>
      <p:sp>
        <p:nvSpPr>
          <p:cNvPr id="9" name="Text 5"/>
          <p:cNvSpPr/>
          <p:nvPr/>
        </p:nvSpPr>
        <p:spPr>
          <a:xfrm>
            <a:off x="6350437" y="5167670"/>
            <a:ext cx="7415927" cy="315992"/>
          </a:xfrm>
          <a:prstGeom prst="rect">
            <a:avLst/>
          </a:prstGeom>
          <a:noFill/>
          <a:ln/>
        </p:spPr>
        <p:txBody>
          <a:bodyPr wrap="none" lIns="0" tIns="0" rIns="0" bIns="0" rtlCol="0" anchor="t"/>
          <a:lstStyle/>
          <a:p>
            <a:pPr marL="0" indent="0">
              <a:lnSpc>
                <a:spcPts val="2450"/>
              </a:lnSpc>
              <a:buNone/>
            </a:pPr>
            <a:r>
              <a:rPr lang="en-US" sz="1550" b="1" dirty="0">
                <a:solidFill>
                  <a:srgbClr val="333F70"/>
                </a:solidFill>
                <a:latin typeface="Open Sans" pitchFamily="34" charset="0"/>
                <a:ea typeface="Open Sans" pitchFamily="34" charset="-122"/>
                <a:cs typeface="Open Sans" pitchFamily="34" charset="-120"/>
              </a:rPr>
              <a:t>Dừng </a:t>
            </a:r>
            <a:r>
              <a:rPr lang="en-US" sz="1550" dirty="0">
                <a:solidFill>
                  <a:srgbClr val="333F70"/>
                </a:solidFill>
                <a:latin typeface="Open Sans" pitchFamily="34" charset="0"/>
                <a:ea typeface="Open Sans" pitchFamily="34" charset="-122"/>
                <a:cs typeface="Open Sans" pitchFamily="34" charset="-120"/>
              </a:rPr>
              <a:t>hoạt động của máy may và báo cho đồng nghiệp, quản lý về sự cố</a:t>
            </a:r>
            <a:endParaRPr lang="en-US" sz="1550" dirty="0"/>
          </a:p>
        </p:txBody>
      </p:sp>
      <p:sp>
        <p:nvSpPr>
          <p:cNvPr id="10" name="Text 6"/>
          <p:cNvSpPr/>
          <p:nvPr/>
        </p:nvSpPr>
        <p:spPr>
          <a:xfrm>
            <a:off x="6350437" y="5761315"/>
            <a:ext cx="7415927" cy="315992"/>
          </a:xfrm>
          <a:prstGeom prst="rect">
            <a:avLst/>
          </a:prstGeom>
          <a:noFill/>
          <a:ln/>
        </p:spPr>
        <p:txBody>
          <a:bodyPr wrap="none" lIns="0" tIns="0" rIns="0" bIns="0" rtlCol="0" anchor="t"/>
          <a:lstStyle/>
          <a:p>
            <a:pPr marL="0" indent="0">
              <a:lnSpc>
                <a:spcPts val="2450"/>
              </a:lnSpc>
              <a:buNone/>
            </a:pPr>
            <a:r>
              <a:rPr lang="en-US" sz="1550" b="1" dirty="0">
                <a:solidFill>
                  <a:srgbClr val="333F70"/>
                </a:solidFill>
                <a:latin typeface="Open Sans" pitchFamily="34" charset="0"/>
                <a:ea typeface="Open Sans" pitchFamily="34" charset="-122"/>
                <a:cs typeface="Open Sans" pitchFamily="34" charset="-120"/>
              </a:rPr>
              <a:t>Tiếp theo,</a:t>
            </a:r>
            <a:r>
              <a:rPr lang="en-US" sz="1550" dirty="0">
                <a:solidFill>
                  <a:srgbClr val="333F70"/>
                </a:solidFill>
                <a:latin typeface="Open Sans" pitchFamily="34" charset="0"/>
                <a:ea typeface="Open Sans" pitchFamily="34" charset="-122"/>
                <a:cs typeface="Open Sans" pitchFamily="34" charset="-120"/>
              </a:rPr>
              <a:t> thực hiện di dời và sơ cứu nếu cần thiết</a:t>
            </a:r>
            <a:endParaRPr lang="en-US" sz="1550" dirty="0"/>
          </a:p>
        </p:txBody>
      </p:sp>
      <p:sp>
        <p:nvSpPr>
          <p:cNvPr id="11" name="Text 7"/>
          <p:cNvSpPr/>
          <p:nvPr/>
        </p:nvSpPr>
        <p:spPr>
          <a:xfrm>
            <a:off x="6350437" y="6354961"/>
            <a:ext cx="7415927" cy="315992"/>
          </a:xfrm>
          <a:prstGeom prst="rect">
            <a:avLst/>
          </a:prstGeom>
          <a:noFill/>
          <a:ln/>
        </p:spPr>
        <p:txBody>
          <a:bodyPr wrap="none" lIns="0" tIns="0" rIns="0" bIns="0" rtlCol="0" anchor="t"/>
          <a:lstStyle/>
          <a:p>
            <a:pPr marL="0" indent="0" algn="l">
              <a:lnSpc>
                <a:spcPts val="2450"/>
              </a:lnSpc>
              <a:buNone/>
            </a:pPr>
            <a:r>
              <a:rPr lang="en-US" sz="1550" b="1" dirty="0">
                <a:solidFill>
                  <a:srgbClr val="333F70"/>
                </a:solidFill>
                <a:latin typeface="Open Sans" pitchFamily="34" charset="0"/>
                <a:ea typeface="Open Sans" pitchFamily="34" charset="-122"/>
                <a:cs typeface="Open Sans" pitchFamily="34" charset="-120"/>
              </a:rPr>
              <a:t>Báo cáo</a:t>
            </a:r>
            <a:r>
              <a:rPr lang="en-US" sz="1550" dirty="0">
                <a:solidFill>
                  <a:srgbClr val="333F70"/>
                </a:solidFill>
                <a:latin typeface="Open Sans" pitchFamily="34" charset="0"/>
                <a:ea typeface="Open Sans" pitchFamily="34" charset="-122"/>
                <a:cs typeface="Open Sans" pitchFamily="34" charset="-120"/>
              </a:rPr>
              <a:t> sự cố với người lao động và đội ngũ y tế</a:t>
            </a:r>
            <a:endParaRPr lang="en-US" sz="1550" dirty="0"/>
          </a:p>
        </p:txBody>
      </p:sp>
      <p:pic>
        <p:nvPicPr>
          <p:cNvPr id="12" name="Picture 11">
            <a:extLst>
              <a:ext uri="{FF2B5EF4-FFF2-40B4-BE49-F238E27FC236}">
                <a16:creationId xmlns:a16="http://schemas.microsoft.com/office/drawing/2014/main" id="{0176BC2E-114B-C05C-1E7E-1820E97AA488}"/>
              </a:ext>
            </a:extLst>
          </p:cNvPr>
          <p:cNvPicPr>
            <a:picLocks noChangeAspect="1"/>
          </p:cNvPicPr>
          <p:nvPr/>
        </p:nvPicPr>
        <p:blipFill>
          <a:blip r:embed="rId5"/>
          <a:stretch>
            <a:fillRect/>
          </a:stretch>
        </p:blipFill>
        <p:spPr>
          <a:xfrm>
            <a:off x="11457357" y="7259479"/>
            <a:ext cx="3132933" cy="97012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35700" y="1376187"/>
            <a:ext cx="4494609" cy="385763"/>
          </a:xfrm>
          <a:prstGeom prst="rect">
            <a:avLst/>
          </a:prstGeom>
          <a:noFill/>
          <a:ln/>
        </p:spPr>
        <p:txBody>
          <a:bodyPr wrap="none" lIns="0" tIns="0" rIns="0" bIns="0" rtlCol="0" anchor="t"/>
          <a:lstStyle/>
          <a:p>
            <a:pPr marL="0" indent="0">
              <a:lnSpc>
                <a:spcPts val="3000"/>
              </a:lnSpc>
              <a:buNone/>
            </a:pPr>
            <a:r>
              <a:rPr lang="en-US" sz="4800" b="1" dirty="0">
                <a:solidFill>
                  <a:srgbClr val="333F70"/>
                </a:solidFill>
                <a:latin typeface="Barlow ExtraBold" panose="00000900000000000000" pitchFamily="2" charset="0"/>
                <a:ea typeface="Unbounded Bold" pitchFamily="34" charset="-122"/>
                <a:cs typeface="Unbounded Bold" pitchFamily="34" charset="-120"/>
              </a:rPr>
              <a:t>CÔNG VIỆC XỬ LÝ ĐẶC BIỆT</a:t>
            </a:r>
            <a:endParaRPr lang="en-US" sz="4800" dirty="0"/>
          </a:p>
        </p:txBody>
      </p:sp>
      <p:pic>
        <p:nvPicPr>
          <p:cNvPr id="3" name="Image 0" descr="preencoded.png"/>
          <p:cNvPicPr>
            <a:picLocks noChangeAspect="1"/>
          </p:cNvPicPr>
          <p:nvPr/>
        </p:nvPicPr>
        <p:blipFill>
          <a:blip r:embed="rId3"/>
          <a:stretch>
            <a:fillRect/>
          </a:stretch>
        </p:blipFill>
        <p:spPr>
          <a:xfrm>
            <a:off x="5442942" y="2897386"/>
            <a:ext cx="3744397" cy="2246590"/>
          </a:xfrm>
          <a:prstGeom prst="rect">
            <a:avLst/>
          </a:prstGeom>
        </p:spPr>
      </p:pic>
      <p:sp>
        <p:nvSpPr>
          <p:cNvPr id="4" name="Text 1"/>
          <p:cNvSpPr/>
          <p:nvPr/>
        </p:nvSpPr>
        <p:spPr>
          <a:xfrm>
            <a:off x="864037" y="5421630"/>
            <a:ext cx="12902327"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Sơn để tăng tính thẩm mỹ, hoặc sơn phủ chống thấm nước… công việc này thường phải tiếp xúc với hóa chất hoặc nhiệt độ cao.</a:t>
            </a:r>
            <a:endParaRPr lang="en-US" sz="1900" dirty="0"/>
          </a:p>
        </p:txBody>
      </p:sp>
      <p:pic>
        <p:nvPicPr>
          <p:cNvPr id="5" name="Picture 4">
            <a:extLst>
              <a:ext uri="{FF2B5EF4-FFF2-40B4-BE49-F238E27FC236}">
                <a16:creationId xmlns:a16="http://schemas.microsoft.com/office/drawing/2014/main" id="{251220E2-5539-49EE-8A2E-EE411B7D9036}"/>
              </a:ext>
            </a:extLst>
          </p:cNvPr>
          <p:cNvPicPr>
            <a:picLocks noChangeAspect="1"/>
          </p:cNvPicPr>
          <p:nvPr/>
        </p:nvPicPr>
        <p:blipFill>
          <a:blip r:embed="rId4"/>
          <a:stretch>
            <a:fillRect/>
          </a:stretch>
        </p:blipFill>
        <p:spPr>
          <a:xfrm>
            <a:off x="11457357" y="7259479"/>
            <a:ext cx="3132933" cy="97012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308610" y="2744033"/>
            <a:ext cx="4869061" cy="2741414"/>
          </a:xfrm>
          <a:prstGeom prst="rect">
            <a:avLst/>
          </a:prstGeom>
        </p:spPr>
      </p:pic>
      <p:sp>
        <p:nvSpPr>
          <p:cNvPr id="4" name="Text 0"/>
          <p:cNvSpPr/>
          <p:nvPr/>
        </p:nvSpPr>
        <p:spPr>
          <a:xfrm>
            <a:off x="6350437" y="1697474"/>
            <a:ext cx="3278386"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Các dạng tai nạn</a:t>
            </a:r>
            <a:endParaRPr lang="en-US" sz="2400" dirty="0"/>
          </a:p>
        </p:txBody>
      </p:sp>
      <p:sp>
        <p:nvSpPr>
          <p:cNvPr id="5" name="Text 1"/>
          <p:cNvSpPr/>
          <p:nvPr/>
        </p:nvSpPr>
        <p:spPr>
          <a:xfrm>
            <a:off x="6350437" y="2360890"/>
            <a:ext cx="7415927"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Bị bỏng hóa học, kích ứng da, hoặc tổn thương hô hấp khi tiếp xúc với hóa chất độc hại</a:t>
            </a:r>
            <a:endParaRPr lang="en-US" sz="1550" dirty="0"/>
          </a:p>
        </p:txBody>
      </p:sp>
      <p:sp>
        <p:nvSpPr>
          <p:cNvPr id="6" name="Text 2"/>
          <p:cNvSpPr/>
          <p:nvPr/>
        </p:nvSpPr>
        <p:spPr>
          <a:xfrm>
            <a:off x="6350437" y="3270528"/>
            <a:ext cx="7415927" cy="315992"/>
          </a:xfrm>
          <a:prstGeom prst="rect">
            <a:avLst/>
          </a:prstGeom>
          <a:noFill/>
          <a:ln/>
        </p:spPr>
        <p:txBody>
          <a:bodyPr wrap="non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Tai nạn do sự cố thiết bị: gặp trục trặc hoặc rò rỉ, cháy nổ</a:t>
            </a:r>
            <a:endParaRPr lang="en-US" sz="1550" dirty="0"/>
          </a:p>
        </p:txBody>
      </p:sp>
      <p:sp>
        <p:nvSpPr>
          <p:cNvPr id="7" name="Text 3"/>
          <p:cNvSpPr/>
          <p:nvPr/>
        </p:nvSpPr>
        <p:spPr>
          <a:xfrm>
            <a:off x="6350437" y="3956804"/>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Barlow ExtraBold" panose="00000900000000000000" pitchFamily="2" charset="0"/>
                <a:ea typeface="Unbounded Bold" pitchFamily="34" charset="-122"/>
                <a:cs typeface="Unbounded Bold" pitchFamily="34" charset="-120"/>
              </a:rPr>
              <a:t>Nguyên nhân</a:t>
            </a:r>
            <a:endParaRPr lang="en-US" sz="2400" dirty="0"/>
          </a:p>
        </p:txBody>
      </p:sp>
      <p:sp>
        <p:nvSpPr>
          <p:cNvPr id="8" name="Text 4"/>
          <p:cNvSpPr/>
          <p:nvPr/>
        </p:nvSpPr>
        <p:spPr>
          <a:xfrm>
            <a:off x="6350437" y="4712851"/>
            <a:ext cx="7415927" cy="631984"/>
          </a:xfrm>
          <a:prstGeom prst="rect">
            <a:avLst/>
          </a:prstGeom>
          <a:noFill/>
          <a:ln/>
        </p:spPr>
        <p:txBody>
          <a:bodyPr wrap="squar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Các tai nạn thường liên quan đến việc thiếu hoặc sai sót trong việc sử dụng thiết bị bảo hộ cá nhân</a:t>
            </a:r>
            <a:endParaRPr lang="en-US" sz="1550" dirty="0"/>
          </a:p>
        </p:txBody>
      </p:sp>
      <p:sp>
        <p:nvSpPr>
          <p:cNvPr id="9" name="Text 5"/>
          <p:cNvSpPr/>
          <p:nvPr/>
        </p:nvSpPr>
        <p:spPr>
          <a:xfrm>
            <a:off x="6350437" y="5622488"/>
            <a:ext cx="7415927" cy="315992"/>
          </a:xfrm>
          <a:prstGeom prst="rect">
            <a:avLst/>
          </a:prstGeom>
          <a:noFill/>
          <a:ln/>
        </p:spPr>
        <p:txBody>
          <a:bodyPr wrap="non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Điều kiện làm việc không được duy trì đúng cách</a:t>
            </a:r>
            <a:endParaRPr lang="en-US" sz="1550" dirty="0"/>
          </a:p>
        </p:txBody>
      </p:sp>
      <p:sp>
        <p:nvSpPr>
          <p:cNvPr id="10" name="Text 6"/>
          <p:cNvSpPr/>
          <p:nvPr/>
        </p:nvSpPr>
        <p:spPr>
          <a:xfrm>
            <a:off x="6350437" y="6216134"/>
            <a:ext cx="7415927" cy="315992"/>
          </a:xfrm>
          <a:prstGeom prst="rect">
            <a:avLst/>
          </a:prstGeom>
          <a:noFill/>
          <a:ln/>
        </p:spPr>
        <p:txBody>
          <a:bodyPr wrap="none" lIns="0" tIns="0" rIns="0" bIns="0" rtlCol="0" anchor="t"/>
          <a:lstStyle/>
          <a:p>
            <a:pPr marL="0" indent="0">
              <a:lnSpc>
                <a:spcPts val="2450"/>
              </a:lnSpc>
              <a:buNone/>
            </a:pPr>
            <a:r>
              <a:rPr lang="en-US" sz="1550" dirty="0">
                <a:solidFill>
                  <a:srgbClr val="333F70"/>
                </a:solidFill>
                <a:latin typeface="Open Sans" pitchFamily="34" charset="0"/>
                <a:ea typeface="Open Sans" pitchFamily="34" charset="-122"/>
                <a:cs typeface="Open Sans" pitchFamily="34" charset="-120"/>
              </a:rPr>
              <a:t>Sự cố thiết bị hoặc quy trình xử lý không đạt chuẩn </a:t>
            </a:r>
            <a:endParaRPr lang="en-US" sz="1550" dirty="0"/>
          </a:p>
        </p:txBody>
      </p:sp>
      <p:pic>
        <p:nvPicPr>
          <p:cNvPr id="11" name="Picture 10">
            <a:extLst>
              <a:ext uri="{FF2B5EF4-FFF2-40B4-BE49-F238E27FC236}">
                <a16:creationId xmlns:a16="http://schemas.microsoft.com/office/drawing/2014/main" id="{59549AD0-537C-B730-F5AC-A111074A1114}"/>
              </a:ext>
            </a:extLst>
          </p:cNvPr>
          <p:cNvPicPr>
            <a:picLocks noChangeAspect="1"/>
          </p:cNvPicPr>
          <p:nvPr/>
        </p:nvPicPr>
        <p:blipFill>
          <a:blip r:embed="rId5"/>
          <a:stretch>
            <a:fillRect/>
          </a:stretch>
        </p:blipFill>
        <p:spPr>
          <a:xfrm>
            <a:off x="11457357" y="7259479"/>
            <a:ext cx="3132933" cy="97012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12644" y="555308"/>
            <a:ext cx="2804993" cy="1807845"/>
          </a:xfrm>
          <a:prstGeom prst="rect">
            <a:avLst/>
          </a:prstGeom>
        </p:spPr>
      </p:pic>
      <p:pic>
        <p:nvPicPr>
          <p:cNvPr id="3" name="Image 1" descr="preencoded.png"/>
          <p:cNvPicPr>
            <a:picLocks noChangeAspect="1"/>
          </p:cNvPicPr>
          <p:nvPr/>
        </p:nvPicPr>
        <p:blipFill>
          <a:blip r:embed="rId4"/>
          <a:stretch>
            <a:fillRect/>
          </a:stretch>
        </p:blipFill>
        <p:spPr>
          <a:xfrm>
            <a:off x="706755" y="2590324"/>
            <a:ext cx="4405551" cy="807839"/>
          </a:xfrm>
          <a:prstGeom prst="rect">
            <a:avLst/>
          </a:prstGeom>
        </p:spPr>
      </p:pic>
      <p:sp>
        <p:nvSpPr>
          <p:cNvPr id="4" name="Text 0"/>
          <p:cNvSpPr/>
          <p:nvPr/>
        </p:nvSpPr>
        <p:spPr>
          <a:xfrm>
            <a:off x="908685" y="3701058"/>
            <a:ext cx="4001691" cy="323017"/>
          </a:xfrm>
          <a:prstGeom prst="rect">
            <a:avLst/>
          </a:prstGeom>
          <a:noFill/>
          <a:ln/>
        </p:spPr>
        <p:txBody>
          <a:bodyPr wrap="none" lIns="0" tIns="0" rIns="0" bIns="0" rtlCol="0" anchor="t"/>
          <a:lstStyle/>
          <a:p>
            <a:pPr marL="0" indent="0">
              <a:lnSpc>
                <a:spcPts val="2500"/>
              </a:lnSpc>
              <a:buNone/>
            </a:pPr>
            <a:r>
              <a:rPr lang="en-US" sz="1550" b="1" dirty="0">
                <a:solidFill>
                  <a:srgbClr val="333F70"/>
                </a:solidFill>
                <a:latin typeface="Open Sans" pitchFamily="34" charset="0"/>
                <a:ea typeface="Open Sans" pitchFamily="34" charset="-122"/>
                <a:cs typeface="Open Sans" pitchFamily="34" charset="-120"/>
              </a:rPr>
              <a:t>Biện pháp</a:t>
            </a:r>
            <a:endParaRPr lang="en-US" sz="1550" dirty="0"/>
          </a:p>
        </p:txBody>
      </p:sp>
      <p:sp>
        <p:nvSpPr>
          <p:cNvPr id="5" name="Text 1"/>
          <p:cNvSpPr/>
          <p:nvPr/>
        </p:nvSpPr>
        <p:spPr>
          <a:xfrm>
            <a:off x="908685" y="4145161"/>
            <a:ext cx="4001691" cy="775454"/>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Người lao động cần được đào tạo kỹ lưỡng về quy trình xử lý và cách sử dụng các thiết bị bảo hộ cá nhân</a:t>
            </a:r>
            <a:endParaRPr lang="en-US" sz="1250" dirty="0"/>
          </a:p>
        </p:txBody>
      </p:sp>
      <p:sp>
        <p:nvSpPr>
          <p:cNvPr id="6" name="Text 2"/>
          <p:cNvSpPr/>
          <p:nvPr/>
        </p:nvSpPr>
        <p:spPr>
          <a:xfrm>
            <a:off x="908685" y="5041702"/>
            <a:ext cx="4001691"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Môi trường làm việc cần được kiểm soát nghiêm ngặt để đảm bảo an toàn trong quá trình xử lý</a:t>
            </a:r>
            <a:endParaRPr lang="en-US" sz="1250" dirty="0"/>
          </a:p>
        </p:txBody>
      </p:sp>
      <p:sp>
        <p:nvSpPr>
          <p:cNvPr id="7" name="Text 3"/>
          <p:cNvSpPr/>
          <p:nvPr/>
        </p:nvSpPr>
        <p:spPr>
          <a:xfrm>
            <a:off x="908685" y="5679758"/>
            <a:ext cx="4001691"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Thiết bị cần được kiểm tra và bảo dưỡng định kỳ nghiêm ngặt</a:t>
            </a:r>
            <a:endParaRPr lang="en-US" sz="1250" dirty="0"/>
          </a:p>
        </p:txBody>
      </p:sp>
      <p:pic>
        <p:nvPicPr>
          <p:cNvPr id="8" name="Image 2" descr="preencoded.png"/>
          <p:cNvPicPr>
            <a:picLocks noChangeAspect="1"/>
          </p:cNvPicPr>
          <p:nvPr/>
        </p:nvPicPr>
        <p:blipFill>
          <a:blip r:embed="rId5"/>
          <a:stretch>
            <a:fillRect/>
          </a:stretch>
        </p:blipFill>
        <p:spPr>
          <a:xfrm>
            <a:off x="5112306" y="2590324"/>
            <a:ext cx="4405670" cy="807839"/>
          </a:xfrm>
          <a:prstGeom prst="rect">
            <a:avLst/>
          </a:prstGeom>
        </p:spPr>
      </p:pic>
      <p:sp>
        <p:nvSpPr>
          <p:cNvPr id="9" name="Text 4"/>
          <p:cNvSpPr/>
          <p:nvPr/>
        </p:nvSpPr>
        <p:spPr>
          <a:xfrm>
            <a:off x="5314236" y="3701058"/>
            <a:ext cx="4001810" cy="323017"/>
          </a:xfrm>
          <a:prstGeom prst="rect">
            <a:avLst/>
          </a:prstGeom>
          <a:noFill/>
          <a:ln/>
        </p:spPr>
        <p:txBody>
          <a:bodyPr wrap="none" lIns="0" tIns="0" rIns="0" bIns="0" rtlCol="0" anchor="t"/>
          <a:lstStyle/>
          <a:p>
            <a:pPr marL="0" indent="0">
              <a:lnSpc>
                <a:spcPts val="2500"/>
              </a:lnSpc>
              <a:buNone/>
            </a:pPr>
            <a:r>
              <a:rPr lang="en-US" sz="1550" b="1" dirty="0">
                <a:solidFill>
                  <a:srgbClr val="333F70"/>
                </a:solidFill>
                <a:latin typeface="Open Sans" pitchFamily="34" charset="0"/>
                <a:ea typeface="Open Sans" pitchFamily="34" charset="-122"/>
                <a:cs typeface="Open Sans" pitchFamily="34" charset="-120"/>
              </a:rPr>
              <a:t>Quy định</a:t>
            </a:r>
            <a:endParaRPr lang="en-US" sz="1550" dirty="0"/>
          </a:p>
        </p:txBody>
      </p:sp>
      <p:sp>
        <p:nvSpPr>
          <p:cNvPr id="10" name="Text 5"/>
          <p:cNvSpPr/>
          <p:nvPr/>
        </p:nvSpPr>
        <p:spPr>
          <a:xfrm>
            <a:off x="5314236" y="4145161"/>
            <a:ext cx="4001810" cy="258485"/>
          </a:xfrm>
          <a:prstGeom prst="rect">
            <a:avLst/>
          </a:prstGeom>
          <a:noFill/>
          <a:ln/>
        </p:spPr>
        <p:txBody>
          <a:bodyPr wrap="non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Đào tạo người lao động </a:t>
            </a:r>
            <a:endParaRPr lang="en-US" sz="1250" dirty="0"/>
          </a:p>
        </p:txBody>
      </p:sp>
      <p:sp>
        <p:nvSpPr>
          <p:cNvPr id="11" name="Text 6"/>
          <p:cNvSpPr/>
          <p:nvPr/>
        </p:nvSpPr>
        <p:spPr>
          <a:xfrm>
            <a:off x="5314236" y="4524732"/>
            <a:ext cx="4001810"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Đảm bảo khu vực làm việc tuân thủ các quy định như thông thoáng, ánh sáng, nhiệt độ,…</a:t>
            </a:r>
            <a:endParaRPr lang="en-US" sz="1250" dirty="0"/>
          </a:p>
        </p:txBody>
      </p:sp>
      <p:sp>
        <p:nvSpPr>
          <p:cNvPr id="12" name="Text 7"/>
          <p:cNvSpPr/>
          <p:nvPr/>
        </p:nvSpPr>
        <p:spPr>
          <a:xfrm>
            <a:off x="5314236" y="5162788"/>
            <a:ext cx="4001810"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Việc bảo trì và kiểm tra thiết bị định kỳ là rất quan trọng</a:t>
            </a:r>
            <a:endParaRPr lang="en-US" sz="1250" dirty="0"/>
          </a:p>
        </p:txBody>
      </p:sp>
      <p:sp>
        <p:nvSpPr>
          <p:cNvPr id="13" name="Text 8"/>
          <p:cNvSpPr/>
          <p:nvPr/>
        </p:nvSpPr>
        <p:spPr>
          <a:xfrm>
            <a:off x="5314236" y="5800844"/>
            <a:ext cx="4001810" cy="258485"/>
          </a:xfrm>
          <a:prstGeom prst="rect">
            <a:avLst/>
          </a:prstGeom>
          <a:noFill/>
          <a:ln/>
        </p:spPr>
        <p:txBody>
          <a:bodyPr wrap="none" lIns="0" tIns="0" rIns="0" bIns="0" rtlCol="0" anchor="t"/>
          <a:lstStyle/>
          <a:p>
            <a:pPr marL="0" indent="0" algn="l">
              <a:lnSpc>
                <a:spcPts val="2000"/>
              </a:lnSpc>
              <a:buNone/>
            </a:pPr>
            <a:endParaRPr lang="en-US" sz="1250" dirty="0"/>
          </a:p>
        </p:txBody>
      </p:sp>
      <p:pic>
        <p:nvPicPr>
          <p:cNvPr id="14" name="Image 3" descr="preencoded.png"/>
          <p:cNvPicPr>
            <a:picLocks noChangeAspect="1"/>
          </p:cNvPicPr>
          <p:nvPr/>
        </p:nvPicPr>
        <p:blipFill>
          <a:blip r:embed="rId6"/>
          <a:stretch>
            <a:fillRect/>
          </a:stretch>
        </p:blipFill>
        <p:spPr>
          <a:xfrm>
            <a:off x="9517975" y="2590324"/>
            <a:ext cx="4405670" cy="807839"/>
          </a:xfrm>
          <a:prstGeom prst="rect">
            <a:avLst/>
          </a:prstGeom>
        </p:spPr>
      </p:pic>
      <p:sp>
        <p:nvSpPr>
          <p:cNvPr id="15" name="Text 9"/>
          <p:cNvSpPr/>
          <p:nvPr/>
        </p:nvSpPr>
        <p:spPr>
          <a:xfrm>
            <a:off x="9719905" y="3701058"/>
            <a:ext cx="4001810" cy="323017"/>
          </a:xfrm>
          <a:prstGeom prst="rect">
            <a:avLst/>
          </a:prstGeom>
          <a:noFill/>
          <a:ln/>
        </p:spPr>
        <p:txBody>
          <a:bodyPr wrap="none" lIns="0" tIns="0" rIns="0" bIns="0" rtlCol="0" anchor="t"/>
          <a:lstStyle/>
          <a:p>
            <a:pPr marL="0" indent="0">
              <a:lnSpc>
                <a:spcPts val="2500"/>
              </a:lnSpc>
              <a:buNone/>
            </a:pPr>
            <a:r>
              <a:rPr lang="en-US" sz="1550" b="1" dirty="0">
                <a:solidFill>
                  <a:srgbClr val="333F70"/>
                </a:solidFill>
                <a:latin typeface="Open Sans" pitchFamily="34" charset="0"/>
                <a:ea typeface="Open Sans" pitchFamily="34" charset="-122"/>
                <a:cs typeface="Open Sans" pitchFamily="34" charset="-120"/>
              </a:rPr>
              <a:t>Xử lý tình huống</a:t>
            </a:r>
            <a:endParaRPr lang="en-US" sz="1550" dirty="0"/>
          </a:p>
        </p:txBody>
      </p:sp>
      <p:sp>
        <p:nvSpPr>
          <p:cNvPr id="16" name="Text 10"/>
          <p:cNvSpPr/>
          <p:nvPr/>
        </p:nvSpPr>
        <p:spPr>
          <a:xfrm>
            <a:off x="9719905" y="4145161"/>
            <a:ext cx="4001810"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Ngắt nguồn điện và khóa các van để ngăn chặn sự tiếp xúc thêm với hóa chất</a:t>
            </a:r>
            <a:endParaRPr lang="en-US" sz="1250" dirty="0"/>
          </a:p>
        </p:txBody>
      </p:sp>
      <p:sp>
        <p:nvSpPr>
          <p:cNvPr id="17" name="Text 11"/>
          <p:cNvSpPr/>
          <p:nvPr/>
        </p:nvSpPr>
        <p:spPr>
          <a:xfrm>
            <a:off x="9719905" y="4783217"/>
            <a:ext cx="4001810"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Nhanh chóng di dời công nhân ra khỏi khu vực bị ảnh hưởng.</a:t>
            </a:r>
            <a:endParaRPr lang="en-US" sz="1250" dirty="0"/>
          </a:p>
        </p:txBody>
      </p:sp>
      <p:sp>
        <p:nvSpPr>
          <p:cNvPr id="18" name="Text 12"/>
          <p:cNvSpPr/>
          <p:nvPr/>
        </p:nvSpPr>
        <p:spPr>
          <a:xfrm>
            <a:off x="9719905" y="5421273"/>
            <a:ext cx="4001810" cy="775454"/>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Rửa sạch hóa chất trên da hoặc mắt ngay lập tức bằng nước sạch và đưa người bị nạn đến cơ sở y tế gần nhất để được điều trị</a:t>
            </a:r>
            <a:endParaRPr lang="en-US" sz="1250" dirty="0"/>
          </a:p>
        </p:txBody>
      </p:sp>
      <p:sp>
        <p:nvSpPr>
          <p:cNvPr id="19" name="Text 13"/>
          <p:cNvSpPr/>
          <p:nvPr/>
        </p:nvSpPr>
        <p:spPr>
          <a:xfrm>
            <a:off x="9719905" y="6317813"/>
            <a:ext cx="4001810"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Thông báo cho các nhân viên y tế hoặc đội cứu hộ để xử lý sự cố.</a:t>
            </a:r>
            <a:endParaRPr lang="en-US" sz="1250" dirty="0"/>
          </a:p>
        </p:txBody>
      </p:sp>
      <p:sp>
        <p:nvSpPr>
          <p:cNvPr id="20" name="Text 14"/>
          <p:cNvSpPr/>
          <p:nvPr/>
        </p:nvSpPr>
        <p:spPr>
          <a:xfrm>
            <a:off x="9719905" y="6955869"/>
            <a:ext cx="4001810"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Tiến hành các biện pháp kiểm tra và khắc phục sự cố thiết bị ngay lập tức.</a:t>
            </a:r>
            <a:endParaRPr lang="en-US" sz="1250" dirty="0"/>
          </a:p>
        </p:txBody>
      </p:sp>
      <p:pic>
        <p:nvPicPr>
          <p:cNvPr id="21" name="Picture 20">
            <a:extLst>
              <a:ext uri="{FF2B5EF4-FFF2-40B4-BE49-F238E27FC236}">
                <a16:creationId xmlns:a16="http://schemas.microsoft.com/office/drawing/2014/main" id="{7DA49FD4-5F71-829B-55FC-9C5C9760F1E2}"/>
              </a:ext>
            </a:extLst>
          </p:cNvPr>
          <p:cNvPicPr>
            <a:picLocks noChangeAspect="1"/>
          </p:cNvPicPr>
          <p:nvPr/>
        </p:nvPicPr>
        <p:blipFill>
          <a:blip r:embed="rId7"/>
          <a:stretch>
            <a:fillRect/>
          </a:stretch>
        </p:blipFill>
        <p:spPr>
          <a:xfrm>
            <a:off x="11457357" y="7259479"/>
            <a:ext cx="3132933" cy="97012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DEC7089-2AF3-8CDF-74FA-0E82CE2D7186}"/>
              </a:ext>
            </a:extLst>
          </p:cNvPr>
          <p:cNvGrpSpPr/>
          <p:nvPr/>
        </p:nvGrpSpPr>
        <p:grpSpPr>
          <a:xfrm>
            <a:off x="521594" y="-41478"/>
            <a:ext cx="13956401" cy="8312555"/>
            <a:chOff x="633889" y="402105"/>
            <a:chExt cx="13956401" cy="8312555"/>
          </a:xfrm>
        </p:grpSpPr>
        <p:pic>
          <p:nvPicPr>
            <p:cNvPr id="2" name="Image 0" descr="preencoded.png"/>
            <p:cNvPicPr>
              <a:picLocks noChangeAspect="1"/>
            </p:cNvPicPr>
            <p:nvPr/>
          </p:nvPicPr>
          <p:blipFill>
            <a:blip r:embed="rId3"/>
            <a:stretch>
              <a:fillRect/>
            </a:stretch>
          </p:blipFill>
          <p:spPr>
            <a:xfrm>
              <a:off x="1885174" y="402105"/>
              <a:ext cx="10823468" cy="3349786"/>
            </a:xfrm>
            <a:prstGeom prst="rect">
              <a:avLst/>
            </a:prstGeom>
          </p:spPr>
        </p:pic>
        <p:sp>
          <p:nvSpPr>
            <p:cNvPr id="3" name="Text 0"/>
            <p:cNvSpPr/>
            <p:nvPr/>
          </p:nvSpPr>
          <p:spPr>
            <a:xfrm>
              <a:off x="633889" y="4678977"/>
              <a:ext cx="5821918" cy="452795"/>
            </a:xfrm>
            <a:prstGeom prst="rect">
              <a:avLst/>
            </a:prstGeom>
            <a:noFill/>
            <a:ln/>
          </p:spPr>
          <p:txBody>
            <a:bodyPr wrap="none" lIns="0" tIns="0" rIns="0" bIns="0" rtlCol="0" anchor="t"/>
            <a:lstStyle/>
            <a:p>
              <a:pPr marL="0" indent="0">
                <a:lnSpc>
                  <a:spcPts val="3550"/>
                </a:lnSpc>
                <a:buNone/>
              </a:pPr>
              <a:r>
                <a:rPr lang="en-US" sz="2850" b="1" dirty="0">
                  <a:solidFill>
                    <a:srgbClr val="333F70"/>
                  </a:solidFill>
                  <a:latin typeface="Barlow ExtraBold" panose="00000900000000000000" pitchFamily="2" charset="0"/>
                  <a:ea typeface="Unbounded Bold" pitchFamily="34" charset="-122"/>
                  <a:cs typeface="Unbounded Bold" pitchFamily="34" charset="-120"/>
                </a:rPr>
                <a:t>PHẦN III: Tham khảo thêm</a:t>
              </a:r>
              <a:endParaRPr lang="en-US" sz="2850" dirty="0"/>
            </a:p>
          </p:txBody>
        </p:sp>
        <p:sp>
          <p:nvSpPr>
            <p:cNvPr id="4" name="Text 1"/>
            <p:cNvSpPr/>
            <p:nvPr/>
          </p:nvSpPr>
          <p:spPr>
            <a:xfrm>
              <a:off x="633889" y="5629870"/>
              <a:ext cx="13362623" cy="289679"/>
            </a:xfrm>
            <a:prstGeom prst="rect">
              <a:avLst/>
            </a:prstGeom>
            <a:noFill/>
            <a:ln/>
          </p:spPr>
          <p:txBody>
            <a:bodyPr wrap="none" lIns="0" tIns="0" rIns="0" bIns="0" rtlCol="0" anchor="t"/>
            <a:lstStyle/>
            <a:p>
              <a:pPr marL="0" indent="0">
                <a:lnSpc>
                  <a:spcPts val="2250"/>
                </a:lnSpc>
                <a:buNone/>
              </a:pPr>
              <a:r>
                <a:rPr lang="en-US" sz="1400" dirty="0">
                  <a:solidFill>
                    <a:srgbClr val="333F70"/>
                  </a:solidFill>
                  <a:latin typeface="Open Sans" pitchFamily="34" charset="0"/>
                  <a:ea typeface="Open Sans" pitchFamily="34" charset="-122"/>
                  <a:cs typeface="Open Sans" pitchFamily="34" charset="-120"/>
                </a:rPr>
                <a:t>1. Bài kiểm tra an toàn lao động nhóm 3 </a:t>
              </a:r>
              <a:endParaRPr lang="en-US" sz="1400" dirty="0"/>
            </a:p>
          </p:txBody>
        </p:sp>
        <p:sp>
          <p:nvSpPr>
            <p:cNvPr id="5" name="Text 2"/>
            <p:cNvSpPr/>
            <p:nvPr/>
          </p:nvSpPr>
          <p:spPr>
            <a:xfrm>
              <a:off x="633889" y="6123265"/>
              <a:ext cx="13362623" cy="289679"/>
            </a:xfrm>
            <a:prstGeom prst="rect">
              <a:avLst/>
            </a:prstGeom>
            <a:noFill/>
            <a:ln/>
          </p:spPr>
          <p:txBody>
            <a:bodyPr wrap="none" lIns="0" tIns="0" rIns="0" bIns="0" rtlCol="0" anchor="t"/>
            <a:lstStyle/>
            <a:p>
              <a:pPr marL="0" indent="0">
                <a:lnSpc>
                  <a:spcPts val="2250"/>
                </a:lnSpc>
                <a:buNone/>
              </a:pPr>
              <a:r>
                <a:rPr lang="en-US" sz="1400" u="sng" dirty="0">
                  <a:solidFill>
                    <a:srgbClr val="26A688"/>
                  </a:solidFill>
                  <a:latin typeface="Open Sans" pitchFamily="34" charset="0"/>
                  <a:ea typeface="Open Sans" pitchFamily="34" charset="-122"/>
                  <a:cs typeface="Open Sans"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400" dirty="0"/>
            </a:p>
          </p:txBody>
        </p:sp>
        <p:sp>
          <p:nvSpPr>
            <p:cNvPr id="6" name="Text 3"/>
            <p:cNvSpPr/>
            <p:nvPr/>
          </p:nvSpPr>
          <p:spPr>
            <a:xfrm>
              <a:off x="633889" y="6616660"/>
              <a:ext cx="13362623" cy="289679"/>
            </a:xfrm>
            <a:prstGeom prst="rect">
              <a:avLst/>
            </a:prstGeom>
            <a:noFill/>
            <a:ln/>
          </p:spPr>
          <p:txBody>
            <a:bodyPr wrap="none" lIns="0" tIns="0" rIns="0" bIns="0" rtlCol="0" anchor="t"/>
            <a:lstStyle/>
            <a:p>
              <a:pPr marL="0" indent="0">
                <a:lnSpc>
                  <a:spcPts val="2250"/>
                </a:lnSpc>
                <a:buNone/>
              </a:pPr>
              <a:r>
                <a:rPr lang="en-US" sz="1400" dirty="0">
                  <a:solidFill>
                    <a:srgbClr val="333F70"/>
                  </a:solidFill>
                  <a:latin typeface="Open Sans" pitchFamily="34" charset="0"/>
                  <a:ea typeface="Open Sans" pitchFamily="34" charset="-122"/>
                  <a:cs typeface="Open Sans" pitchFamily="34" charset="-120"/>
                </a:rPr>
                <a:t>2. Bảng báo giá dịch vụ huấn luyện an toàn lao động </a:t>
              </a:r>
              <a:endParaRPr lang="en-US" sz="1400" dirty="0"/>
            </a:p>
          </p:txBody>
        </p:sp>
        <p:sp>
          <p:nvSpPr>
            <p:cNvPr id="7" name="Text 4"/>
            <p:cNvSpPr/>
            <p:nvPr/>
          </p:nvSpPr>
          <p:spPr>
            <a:xfrm>
              <a:off x="633889" y="7110055"/>
              <a:ext cx="13362623" cy="289679"/>
            </a:xfrm>
            <a:prstGeom prst="rect">
              <a:avLst/>
            </a:prstGeom>
            <a:noFill/>
            <a:ln/>
          </p:spPr>
          <p:txBody>
            <a:bodyPr wrap="none" lIns="0" tIns="0" rIns="0" bIns="0" rtlCol="0" anchor="t"/>
            <a:lstStyle/>
            <a:p>
              <a:pPr marL="0" indent="0">
                <a:lnSpc>
                  <a:spcPts val="2250"/>
                </a:lnSpc>
                <a:buNone/>
              </a:pPr>
              <a:r>
                <a:rPr lang="en-US" sz="1400" u="sng" dirty="0">
                  <a:solidFill>
                    <a:srgbClr val="26A688"/>
                  </a:solidFill>
                  <a:latin typeface="Open Sans" pitchFamily="34" charset="0"/>
                  <a:ea typeface="Open Sans" pitchFamily="34" charset="-122"/>
                  <a:cs typeface="Open Sans" pitchFamily="34" charset="-120"/>
                  <a:hlinkClick r:id="rId5">
                    <a:extLst>
                      <a:ext uri="{A12FA001-AC4F-418D-AE19-62706E023703}">
                        <ahyp:hlinkClr xmlns:ahyp="http://schemas.microsoft.com/office/drawing/2018/hyperlinkcolor" val="tx"/>
                      </a:ext>
                    </a:extLst>
                  </a:hlinkClick>
                </a:rPr>
                <a:t>Xem chi tiết</a:t>
              </a:r>
              <a:endParaRPr lang="en-US" sz="1400" dirty="0"/>
            </a:p>
          </p:txBody>
        </p:sp>
        <p:sp>
          <p:nvSpPr>
            <p:cNvPr id="8" name="Text 5"/>
            <p:cNvSpPr/>
            <p:nvPr/>
          </p:nvSpPr>
          <p:spPr>
            <a:xfrm>
              <a:off x="633889" y="7603450"/>
              <a:ext cx="13362623" cy="289679"/>
            </a:xfrm>
            <a:prstGeom prst="rect">
              <a:avLst/>
            </a:prstGeom>
            <a:noFill/>
            <a:ln/>
          </p:spPr>
          <p:txBody>
            <a:bodyPr wrap="none" lIns="0" tIns="0" rIns="0" bIns="0" rtlCol="0" anchor="t"/>
            <a:lstStyle/>
            <a:p>
              <a:pPr marL="0" indent="0">
                <a:lnSpc>
                  <a:spcPts val="2250"/>
                </a:lnSpc>
                <a:buNone/>
              </a:pPr>
              <a:r>
                <a:rPr lang="en-US" sz="1400" dirty="0">
                  <a:solidFill>
                    <a:srgbClr val="333F70"/>
                  </a:solidFill>
                  <a:latin typeface="Open Sans" pitchFamily="34" charset="0"/>
                  <a:ea typeface="Open Sans" pitchFamily="34" charset="-122"/>
                  <a:cs typeface="Open Sans" pitchFamily="34" charset="-120"/>
                </a:rPr>
                <a:t>3. Tải về tài liệu (download) </a:t>
              </a:r>
              <a:endParaRPr lang="en-US" sz="1400" dirty="0"/>
            </a:p>
          </p:txBody>
        </p:sp>
        <p:sp>
          <p:nvSpPr>
            <p:cNvPr id="9" name="Text 6"/>
            <p:cNvSpPr/>
            <p:nvPr/>
          </p:nvSpPr>
          <p:spPr>
            <a:xfrm>
              <a:off x="633889" y="8096845"/>
              <a:ext cx="13362623" cy="289679"/>
            </a:xfrm>
            <a:prstGeom prst="rect">
              <a:avLst/>
            </a:prstGeom>
            <a:noFill/>
            <a:ln/>
          </p:spPr>
          <p:txBody>
            <a:bodyPr wrap="none" lIns="0" tIns="0" rIns="0" bIns="0" rtlCol="0" anchor="t"/>
            <a:lstStyle/>
            <a:p>
              <a:pPr marL="0" indent="0">
                <a:lnSpc>
                  <a:spcPts val="2250"/>
                </a:lnSpc>
                <a:buNone/>
              </a:pPr>
              <a:r>
                <a:rPr lang="en-US" sz="1400" u="sng" dirty="0">
                  <a:solidFill>
                    <a:srgbClr val="26A688"/>
                  </a:solidFill>
                  <a:latin typeface="Open Sans" pitchFamily="34" charset="0"/>
                  <a:ea typeface="Open Sans" pitchFamily="34" charset="-122"/>
                  <a:cs typeface="Open Sans"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đồ bảo hộ đi xe máy</a:t>
              </a:r>
              <a:endParaRPr lang="en-US" sz="1400" dirty="0"/>
            </a:p>
          </p:txBody>
        </p:sp>
        <p:pic>
          <p:nvPicPr>
            <p:cNvPr id="10" name="Picture 9">
              <a:extLst>
                <a:ext uri="{FF2B5EF4-FFF2-40B4-BE49-F238E27FC236}">
                  <a16:creationId xmlns:a16="http://schemas.microsoft.com/office/drawing/2014/main" id="{5BEBA838-CF50-E1AD-0266-34852940DF97}"/>
                </a:ext>
              </a:extLst>
            </p:cNvPr>
            <p:cNvPicPr>
              <a:picLocks noChangeAspect="1"/>
            </p:cNvPicPr>
            <p:nvPr/>
          </p:nvPicPr>
          <p:blipFill>
            <a:blip r:embed="rId7"/>
            <a:stretch>
              <a:fillRect/>
            </a:stretch>
          </p:blipFill>
          <p:spPr>
            <a:xfrm>
              <a:off x="11457357" y="7744539"/>
              <a:ext cx="3132933" cy="970121"/>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1385</Words>
  <Application>Microsoft Office PowerPoint</Application>
  <PresentationFormat>Custom</PresentationFormat>
  <Paragraphs>167</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Open Sans Bold</vt:lpstr>
      <vt:lpstr>Arial</vt:lpstr>
      <vt:lpstr>Barlow ExtraBold</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2024-10-28T07:08:45Z</dcterms:created>
  <dcterms:modified xsi:type="dcterms:W3CDTF">2024-10-28T07:17:11Z</dcterms:modified>
</cp:coreProperties>
</file>