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Fraunces Extra Bold" panose="020B0604020202020204" charset="0"/>
      <p:regular r:id="rId16"/>
    </p:embeddedFont>
    <p:embeddedFont>
      <p:font typeface="Posterama" panose="020B0504020200020000" pitchFamily="3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80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hyperlink" Target="https://antoannamviet.com/tai-lieu-an-toan-lao-dong-san-xuat-dinh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" y="1901190"/>
            <a:ext cx="4427220" cy="44272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931551"/>
            <a:ext cx="6029132" cy="2129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</a:t>
            </a:r>
            <a:r>
              <a:rPr lang="en-US" sz="6700" b="1" dirty="0" err="1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toàn</a:t>
            </a:r>
            <a:r>
              <a:rPr lang="en-US" sz="67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 err="1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lao</a:t>
            </a:r>
            <a:r>
              <a:rPr lang="en-US" sz="67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động trong 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6350437" y="4114800"/>
            <a:ext cx="7415927" cy="1064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sản xuất Đinh</a:t>
            </a:r>
            <a:endParaRPr lang="en-US" sz="6700" dirty="0"/>
          </a:p>
        </p:txBody>
      </p:sp>
      <p:sp>
        <p:nvSpPr>
          <p:cNvPr id="5" name="Shape 2"/>
          <p:cNvSpPr/>
          <p:nvPr/>
        </p:nvSpPr>
        <p:spPr>
          <a:xfrm>
            <a:off x="6350437" y="5884545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057" y="5892165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68716" y="5866090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Bản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quyền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thuộc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An Toàn Nam Việt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9B426C-A621-96A4-13ED-FC3FA8C32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308610"/>
            <a:ext cx="2468880" cy="24688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4088606"/>
            <a:ext cx="811744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Tình hình tai nạn lao động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5508069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49298" y="5600581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666280" y="550806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vụ tai nạn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666280" y="6041946"/>
            <a:ext cx="333398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3.201 vụ tai nạn lao động xảy ra trong 6 tháng đầu năm 2024.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5247084" y="5508069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5403771" y="5600581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6049328" y="550806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049328" y="6041946"/>
            <a:ext cx="333398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3.065 người bị nạn, giảm 6,04% so với cùng kỳ năm trước.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9630132" y="5508069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9795986" y="5600581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0432375" y="550806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người chết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0432375" y="6041946"/>
            <a:ext cx="333398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346 người chết vì tai nạn lao động, giảm 1,98% so với năm trước.</a:t>
            </a:r>
            <a:endParaRPr lang="en-US" sz="1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9B2A8-EA8D-E226-000A-71A393960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  <p:sp>
        <p:nvSpPr>
          <p:cNvPr id="17" name="Text 3">
            <a:extLst>
              <a:ext uri="{FF2B5EF4-FFF2-40B4-BE49-F238E27FC236}">
                <a16:creationId xmlns:a16="http://schemas.microsoft.com/office/drawing/2014/main" id="{7F687820-86ED-52DF-F0E6-F6836979DA11}"/>
              </a:ext>
            </a:extLst>
          </p:cNvPr>
          <p:cNvSpPr/>
          <p:nvPr/>
        </p:nvSpPr>
        <p:spPr>
          <a:xfrm>
            <a:off x="6049328" y="558212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 err="1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</a:t>
            </a:r>
            <a:r>
              <a:rPr lang="en-US" sz="24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2400" b="1" dirty="0" err="1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người</a:t>
            </a:r>
            <a:r>
              <a:rPr lang="en-US" sz="24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2400" b="1" dirty="0" err="1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bị</a:t>
            </a:r>
            <a:r>
              <a:rPr lang="en-US" sz="24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tai </a:t>
            </a:r>
            <a:r>
              <a:rPr lang="en-US" sz="2400" b="1" dirty="0" err="1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nạn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32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0306" y="608052"/>
            <a:ext cx="5528548" cy="690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5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I. CÔNG ĐOẠN 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6260306" y="1630680"/>
            <a:ext cx="5528548" cy="690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5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Kéo dây thép</a:t>
            </a:r>
            <a:endParaRPr lang="en-US" sz="4350" dirty="0"/>
          </a:p>
        </p:txBody>
      </p:sp>
      <p:sp>
        <p:nvSpPr>
          <p:cNvPr id="5" name="Shape 2"/>
          <p:cNvSpPr/>
          <p:nvPr/>
        </p:nvSpPr>
        <p:spPr>
          <a:xfrm>
            <a:off x="6576774" y="2653308"/>
            <a:ext cx="30480" cy="4971931"/>
          </a:xfrm>
          <a:prstGeom prst="roundRect">
            <a:avLst>
              <a:gd name="adj" fmla="val 652977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810315" y="3135511"/>
            <a:ext cx="773906" cy="30480"/>
          </a:xfrm>
          <a:prstGeom prst="roundRect">
            <a:avLst>
              <a:gd name="adj" fmla="val 652977"/>
            </a:avLst>
          </a:prstGeom>
          <a:solidFill>
            <a:srgbClr val="CED9CE"/>
          </a:solidFill>
          <a:ln/>
        </p:spPr>
      </p:sp>
      <p:sp>
        <p:nvSpPr>
          <p:cNvPr id="7" name="Shape 4"/>
          <p:cNvSpPr/>
          <p:nvPr/>
        </p:nvSpPr>
        <p:spPr>
          <a:xfrm>
            <a:off x="6343233" y="2902029"/>
            <a:ext cx="497562" cy="497562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6509206" y="2984897"/>
            <a:ext cx="165497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7808238" y="2874407"/>
            <a:ext cx="2764274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Kéo thô</a:t>
            </a:r>
            <a:endParaRPr lang="en-US" sz="2150" dirty="0"/>
          </a:p>
        </p:txBody>
      </p:sp>
      <p:sp>
        <p:nvSpPr>
          <p:cNvPr id="10" name="Text 7"/>
          <p:cNvSpPr/>
          <p:nvPr/>
        </p:nvSpPr>
        <p:spPr>
          <a:xfrm>
            <a:off x="7808238" y="3352562"/>
            <a:ext cx="6048256" cy="707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Thép nguyên liệu được kéo qua máy cỡ lớn để giảm kích thước.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810315" y="4984432"/>
            <a:ext cx="773906" cy="30480"/>
          </a:xfrm>
          <a:prstGeom prst="roundRect">
            <a:avLst>
              <a:gd name="adj" fmla="val 652977"/>
            </a:avLst>
          </a:prstGeom>
          <a:solidFill>
            <a:srgbClr val="CED9CE"/>
          </a:solidFill>
          <a:ln/>
        </p:spPr>
      </p:sp>
      <p:sp>
        <p:nvSpPr>
          <p:cNvPr id="12" name="Shape 9"/>
          <p:cNvSpPr/>
          <p:nvPr/>
        </p:nvSpPr>
        <p:spPr>
          <a:xfrm>
            <a:off x="6343233" y="4750951"/>
            <a:ext cx="497562" cy="497562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6483608" y="4833818"/>
            <a:ext cx="216694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7808238" y="4723328"/>
            <a:ext cx="2764274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Kéo tinh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7808238" y="5201483"/>
            <a:ext cx="6048256" cy="707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Dây thép được kéo qua máy chính xác cao để đạt kích thước cuối cùng.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810315" y="6833354"/>
            <a:ext cx="773906" cy="30480"/>
          </a:xfrm>
          <a:prstGeom prst="roundRect">
            <a:avLst>
              <a:gd name="adj" fmla="val 652977"/>
            </a:avLst>
          </a:prstGeom>
          <a:solidFill>
            <a:srgbClr val="CED9CE"/>
          </a:solidFill>
          <a:ln/>
        </p:spPr>
      </p:sp>
      <p:sp>
        <p:nvSpPr>
          <p:cNvPr id="17" name="Shape 14"/>
          <p:cNvSpPr/>
          <p:nvPr/>
        </p:nvSpPr>
        <p:spPr>
          <a:xfrm>
            <a:off x="6343233" y="6599873"/>
            <a:ext cx="497562" cy="497562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18" name="Text 15"/>
          <p:cNvSpPr/>
          <p:nvPr/>
        </p:nvSpPr>
        <p:spPr>
          <a:xfrm>
            <a:off x="6491823" y="6682740"/>
            <a:ext cx="200382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7808238" y="6572250"/>
            <a:ext cx="2772251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tra chất lượng</a:t>
            </a:r>
            <a:endParaRPr lang="en-US" sz="2150" dirty="0"/>
          </a:p>
        </p:txBody>
      </p:sp>
      <p:sp>
        <p:nvSpPr>
          <p:cNvPr id="20" name="Text 17"/>
          <p:cNvSpPr/>
          <p:nvPr/>
        </p:nvSpPr>
        <p:spPr>
          <a:xfrm>
            <a:off x="7808238" y="7050405"/>
            <a:ext cx="6048256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Dây thép được kiểm tra độ đồng đều và chất lượng.</a:t>
            </a:r>
            <a:endParaRPr lang="en-US" sz="17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DC50A76-091E-E784-5F57-2B0632058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5347" y="2484834"/>
            <a:ext cx="4883587" cy="325981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43677" y="1233011"/>
            <a:ext cx="7348418" cy="753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 khi kéo dây thép</a:t>
            </a:r>
            <a:endParaRPr lang="en-US" sz="4700" dirty="0"/>
          </a:p>
        </p:txBody>
      </p:sp>
      <p:sp>
        <p:nvSpPr>
          <p:cNvPr id="5" name="Shape 1"/>
          <p:cNvSpPr/>
          <p:nvPr/>
        </p:nvSpPr>
        <p:spPr>
          <a:xfrm>
            <a:off x="843677" y="2347913"/>
            <a:ext cx="7456646" cy="1388864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084659" y="2588895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Kẹt tay</a:t>
            </a:r>
            <a:endParaRPr lang="en-US" sz="2350" dirty="0"/>
          </a:p>
        </p:txBody>
      </p:sp>
      <p:sp>
        <p:nvSpPr>
          <p:cNvPr id="7" name="Text 3"/>
          <p:cNvSpPr/>
          <p:nvPr/>
        </p:nvSpPr>
        <p:spPr>
          <a:xfrm>
            <a:off x="1084659" y="3110032"/>
            <a:ext cx="697468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Nguy cơ bị kẹt tay vào máy kéo dây cỡ lớn.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843677" y="3977759"/>
            <a:ext cx="7456646" cy="1388864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9" name="Text 5"/>
          <p:cNvSpPr/>
          <p:nvPr/>
        </p:nvSpPr>
        <p:spPr>
          <a:xfrm>
            <a:off x="1084659" y="4218742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Đứt dây</a:t>
            </a:r>
            <a:endParaRPr lang="en-US" sz="2350" dirty="0"/>
          </a:p>
        </p:txBody>
      </p:sp>
      <p:sp>
        <p:nvSpPr>
          <p:cNvPr id="10" name="Text 6"/>
          <p:cNvSpPr/>
          <p:nvPr/>
        </p:nvSpPr>
        <p:spPr>
          <a:xfrm>
            <a:off x="1084659" y="4739878"/>
            <a:ext cx="697468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Dây thép có thể đứt và gây thương tích cho người lao động.</a:t>
            </a:r>
            <a:endParaRPr lang="en-US" sz="1850" dirty="0"/>
          </a:p>
        </p:txBody>
      </p:sp>
      <p:sp>
        <p:nvSpPr>
          <p:cNvPr id="11" name="Shape 7"/>
          <p:cNvSpPr/>
          <p:nvPr/>
        </p:nvSpPr>
        <p:spPr>
          <a:xfrm>
            <a:off x="843677" y="5607606"/>
            <a:ext cx="7456646" cy="1388864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12" name="Text 8"/>
          <p:cNvSpPr/>
          <p:nvPr/>
        </p:nvSpPr>
        <p:spPr>
          <a:xfrm>
            <a:off x="1084659" y="5848588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Điện giật</a:t>
            </a:r>
            <a:endParaRPr lang="en-US" sz="2350" dirty="0"/>
          </a:p>
        </p:txBody>
      </p:sp>
      <p:sp>
        <p:nvSpPr>
          <p:cNvPr id="13" name="Text 9"/>
          <p:cNvSpPr/>
          <p:nvPr/>
        </p:nvSpPr>
        <p:spPr>
          <a:xfrm>
            <a:off x="1084659" y="6369725"/>
            <a:ext cx="697468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Nguy cơ điện giật khi vận hành máy kéo dây điện.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90" y="2405063"/>
            <a:ext cx="4955500" cy="34193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29469" y="584716"/>
            <a:ext cx="5308402" cy="663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II. CÔNG ĐOẠN</a:t>
            </a:r>
            <a:endParaRPr lang="en-US" sz="4150" dirty="0"/>
          </a:p>
        </p:txBody>
      </p:sp>
      <p:sp>
        <p:nvSpPr>
          <p:cNvPr id="5" name="Text 1"/>
          <p:cNvSpPr/>
          <p:nvPr/>
        </p:nvSpPr>
        <p:spPr>
          <a:xfrm>
            <a:off x="6229469" y="1566743"/>
            <a:ext cx="5308402" cy="663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Cắt đoạn dây thép</a:t>
            </a:r>
            <a:endParaRPr lang="en-US" sz="41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469" y="2548771"/>
            <a:ext cx="1061680" cy="169866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609642" y="2761059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Đưa dây vào máy</a:t>
            </a:r>
            <a:endParaRPr lang="en-US" sz="2050" dirty="0"/>
          </a:p>
        </p:txBody>
      </p:sp>
      <p:sp>
        <p:nvSpPr>
          <p:cNvPr id="8" name="Text 3"/>
          <p:cNvSpPr/>
          <p:nvPr/>
        </p:nvSpPr>
        <p:spPr>
          <a:xfrm>
            <a:off x="7609642" y="3220164"/>
            <a:ext cx="6277689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Dây thép được đưa vào máy cắt tự động.</a:t>
            </a:r>
            <a:endParaRPr lang="en-US" sz="16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469" y="4247436"/>
            <a:ext cx="1061680" cy="169866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609642" y="4459724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Cắt đoạn</a:t>
            </a:r>
            <a:endParaRPr lang="en-US" sz="2050" dirty="0"/>
          </a:p>
        </p:txBody>
      </p:sp>
      <p:sp>
        <p:nvSpPr>
          <p:cNvPr id="11" name="Text 5"/>
          <p:cNvSpPr/>
          <p:nvPr/>
        </p:nvSpPr>
        <p:spPr>
          <a:xfrm>
            <a:off x="7609642" y="4918829"/>
            <a:ext cx="6277689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Máy cắt dây thép thành từng đoạn có chiều dài chuẩn.</a:t>
            </a:r>
            <a:endParaRPr lang="en-US" sz="16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469" y="5946100"/>
            <a:ext cx="1061680" cy="169866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7609642" y="6158389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tra</a:t>
            </a:r>
            <a:endParaRPr lang="en-US" sz="2050" dirty="0"/>
          </a:p>
        </p:txBody>
      </p:sp>
      <p:sp>
        <p:nvSpPr>
          <p:cNvPr id="14" name="Text 7"/>
          <p:cNvSpPr/>
          <p:nvPr/>
        </p:nvSpPr>
        <p:spPr>
          <a:xfrm>
            <a:off x="7609642" y="6617494"/>
            <a:ext cx="6277689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Kiểm tra độ đồng đều của các đoạn dây đã cắt.</a:t>
            </a:r>
            <a:endParaRPr lang="en-US" sz="165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698848-D108-83D2-7254-B121212300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317" y="308609"/>
            <a:ext cx="2783394" cy="347837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3992880"/>
            <a:ext cx="9178409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cắt đoạn dây thép</a:t>
            </a:r>
            <a:endParaRPr lang="en-US" sz="48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37" y="5134689"/>
            <a:ext cx="617220" cy="61722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64037" y="599872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Găng tay bảo hộ</a:t>
            </a:r>
            <a:endParaRPr lang="en-US" sz="2400" dirty="0"/>
          </a:p>
        </p:txBody>
      </p:sp>
      <p:sp>
        <p:nvSpPr>
          <p:cNvPr id="7" name="Text 2"/>
          <p:cNvSpPr/>
          <p:nvPr/>
        </p:nvSpPr>
        <p:spPr>
          <a:xfrm>
            <a:off x="864037" y="6532602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găng tay bảo hộ khi vận hành máy cắt.</a:t>
            </a:r>
            <a:endParaRPr lang="en-US" sz="19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8161" y="5134689"/>
            <a:ext cx="617220" cy="61722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288161" y="599872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Kính bảo hộ</a:t>
            </a:r>
            <a:endParaRPr lang="en-US" sz="2400" dirty="0"/>
          </a:p>
        </p:txBody>
      </p:sp>
      <p:sp>
        <p:nvSpPr>
          <p:cNvPr id="10" name="Text 4"/>
          <p:cNvSpPr/>
          <p:nvPr/>
        </p:nvSpPr>
        <p:spPr>
          <a:xfrm>
            <a:off x="5288161" y="6532602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Đeo kính bảo hộ để tránh mảnh kim loại văng vào mắt.</a:t>
            </a:r>
            <a:endParaRPr lang="en-US" sz="19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2404" y="5134689"/>
            <a:ext cx="617220" cy="61722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9712404" y="599872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trì máy móc</a:t>
            </a:r>
            <a:endParaRPr lang="en-US" sz="2400" dirty="0"/>
          </a:p>
        </p:txBody>
      </p:sp>
      <p:sp>
        <p:nvSpPr>
          <p:cNvPr id="13" name="Text 6"/>
          <p:cNvSpPr/>
          <p:nvPr/>
        </p:nvSpPr>
        <p:spPr>
          <a:xfrm>
            <a:off x="9712404" y="6532602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Thường xuyên kiểm tra và bảo trì máy cắt.</a:t>
            </a:r>
            <a:endParaRPr lang="en-US" sz="1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67E735-579B-49B3-9174-1B9E6DD0FF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965716"/>
            <a:ext cx="9562981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III. CÔNG ĐOẠN Tạo hình đinh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3543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Tạo đầu đinh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298692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Máy nén và uốn đầu đinh theo hình dạng yêu cầu.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23543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Tạo thân đinh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298692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Gia công thân đinh để đạt độ cứng và kích thước chuẩn.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23543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Tạo mũi đinh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298692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Mũi đinh được tạo hình sắc nhọn để dễ đóng.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290" y="3854813"/>
            <a:ext cx="6733819" cy="38035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2D39B2-28F7-6DC9-736D-5E1B3EE15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866775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Nguy cơ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132052"/>
            <a:ext cx="6451163" cy="9875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10853" y="34898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Các dạng tai nạn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1110853" y="4023717"/>
            <a:ext cx="595753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Chấn thương do máy móc, thiết bị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110853" y="4566880"/>
            <a:ext cx="595753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Bệnh nghề nghiệp như đau cột sống, trật khớp,…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110853" y="5110043"/>
            <a:ext cx="595753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132052"/>
            <a:ext cx="6451163" cy="98750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562017" y="34898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Nguyên nhân</a:t>
            </a:r>
            <a:endParaRPr lang="en-US" sz="2400" dirty="0"/>
          </a:p>
        </p:txBody>
      </p:sp>
      <p:sp>
        <p:nvSpPr>
          <p:cNvPr id="10" name="Text 6"/>
          <p:cNvSpPr/>
          <p:nvPr/>
        </p:nvSpPr>
        <p:spPr>
          <a:xfrm>
            <a:off x="7562017" y="4023717"/>
            <a:ext cx="595753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Thao tác sai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7562017" y="4566880"/>
            <a:ext cx="595753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Không sử dụng thiết bị bải hộ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7562017" y="5110043"/>
            <a:ext cx="595753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Máy móc, thiết bị không được kiểm tra và bảo hành định kỳ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7562017" y="6048256"/>
            <a:ext cx="595753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Khu vực làm việc không đảm bảo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864037" y="6967776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7F6CF66-AE10-8BB1-6912-6B998E0F12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6170" y="617696"/>
            <a:ext cx="5615702" cy="701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Phòng tránh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70" y="1656636"/>
            <a:ext cx="4128016" cy="255127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170" y="4488656"/>
            <a:ext cx="2807851" cy="3508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Biện pháp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86170" y="4974312"/>
            <a:ext cx="4128016" cy="862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Người lao động cần được huấn luyện kỹ lưỡng về quy trình vận hành máy móc và các kỹ năng cần thiết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86170" y="5971342"/>
            <a:ext cx="4128016" cy="287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Có tư thế làm việc đúng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86170" y="6393537"/>
            <a:ext cx="4128016" cy="574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Máy móc, thiết bị phải được kiểm tra và bảo dưỡng định kỳ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86170" y="7103150"/>
            <a:ext cx="4128016" cy="287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Duy trì môi trường làm việc tốt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86170" y="7525345"/>
            <a:ext cx="4128016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133" y="1656636"/>
            <a:ext cx="4128016" cy="255127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251133" y="4488656"/>
            <a:ext cx="2807851" cy="3508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Quy định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251133" y="4974312"/>
            <a:ext cx="4128016" cy="1078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Đào tạo người lao động về: thiết bị bảo hộ lao động, thời hạn bảo dưỡng máy móc và môi trường làm việc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95" y="1656636"/>
            <a:ext cx="4128016" cy="255127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716095" y="4488656"/>
            <a:ext cx="2807851" cy="3508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Xử lý tình huống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9716095" y="4974312"/>
            <a:ext cx="4128016" cy="1437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Dừng ngay máy móc bị trục trặc —&gt; Tiến hành sơ cứu (nếu có) và sơ tán (nếu cần thiết) —&gt; Điều tra nguyên nhân và khắc phục</a:t>
            </a:r>
            <a:endParaRPr lang="en-US" sz="17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C5D2C67-48A6-8C1C-8E4A-8774892E5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1060" y="2272665"/>
            <a:ext cx="4912162" cy="368415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03910" y="654368"/>
            <a:ext cx="5742265" cy="717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r>
              <a:rPr lang="en-US" sz="45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IV. CÔNG ĐOẠN </a:t>
            </a:r>
            <a:endParaRPr lang="en-US" sz="4500" dirty="0"/>
          </a:p>
        </p:txBody>
      </p:sp>
      <p:sp>
        <p:nvSpPr>
          <p:cNvPr id="5" name="Text 1"/>
          <p:cNvSpPr/>
          <p:nvPr/>
        </p:nvSpPr>
        <p:spPr>
          <a:xfrm>
            <a:off x="803910" y="1716524"/>
            <a:ext cx="5742265" cy="717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r>
              <a:rPr lang="en-US" sz="450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Xử lý bề mặt đinh</a:t>
            </a:r>
            <a:endParaRPr lang="en-US" sz="4500" dirty="0"/>
          </a:p>
        </p:txBody>
      </p:sp>
      <p:sp>
        <p:nvSpPr>
          <p:cNvPr id="6" name="Shape 2"/>
          <p:cNvSpPr/>
          <p:nvPr/>
        </p:nvSpPr>
        <p:spPr>
          <a:xfrm>
            <a:off x="1133118" y="2778681"/>
            <a:ext cx="30480" cy="4796552"/>
          </a:xfrm>
          <a:prstGeom prst="roundRect">
            <a:avLst>
              <a:gd name="adj" fmla="val 678225"/>
            </a:avLst>
          </a:prstGeom>
          <a:solidFill>
            <a:srgbClr val="CED9CE"/>
          </a:solidFill>
          <a:ln/>
        </p:spPr>
      </p:sp>
      <p:sp>
        <p:nvSpPr>
          <p:cNvPr id="7" name="Shape 3"/>
          <p:cNvSpPr/>
          <p:nvPr/>
        </p:nvSpPr>
        <p:spPr>
          <a:xfrm>
            <a:off x="1376243" y="3280172"/>
            <a:ext cx="803910" cy="30480"/>
          </a:xfrm>
          <a:prstGeom prst="roundRect">
            <a:avLst>
              <a:gd name="adj" fmla="val 678225"/>
            </a:avLst>
          </a:prstGeom>
          <a:solidFill>
            <a:srgbClr val="CED9CE"/>
          </a:solidFill>
          <a:ln/>
        </p:spPr>
      </p:sp>
      <p:sp>
        <p:nvSpPr>
          <p:cNvPr id="8" name="Shape 4"/>
          <p:cNvSpPr/>
          <p:nvPr/>
        </p:nvSpPr>
        <p:spPr>
          <a:xfrm>
            <a:off x="889992" y="3037046"/>
            <a:ext cx="516731" cy="516731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9" name="Text 5"/>
          <p:cNvSpPr/>
          <p:nvPr/>
        </p:nvSpPr>
        <p:spPr>
          <a:xfrm>
            <a:off x="1062395" y="3123128"/>
            <a:ext cx="171926" cy="3445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700" dirty="0"/>
          </a:p>
        </p:txBody>
      </p:sp>
      <p:sp>
        <p:nvSpPr>
          <p:cNvPr id="10" name="Text 6"/>
          <p:cNvSpPr/>
          <p:nvPr/>
        </p:nvSpPr>
        <p:spPr>
          <a:xfrm>
            <a:off x="2411611" y="3008352"/>
            <a:ext cx="2871073" cy="358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Mạ kẽm</a:t>
            </a:r>
            <a:endParaRPr lang="en-US" sz="2250" dirty="0"/>
          </a:p>
        </p:txBody>
      </p:sp>
      <p:sp>
        <p:nvSpPr>
          <p:cNvPr id="11" name="Text 7"/>
          <p:cNvSpPr/>
          <p:nvPr/>
        </p:nvSpPr>
        <p:spPr>
          <a:xfrm>
            <a:off x="2411611" y="3504843"/>
            <a:ext cx="5928479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Đinh được mạ kẽm để chống gỉ và tăng độ bền.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1376243" y="4833104"/>
            <a:ext cx="803910" cy="30480"/>
          </a:xfrm>
          <a:prstGeom prst="roundRect">
            <a:avLst>
              <a:gd name="adj" fmla="val 678225"/>
            </a:avLst>
          </a:prstGeom>
          <a:solidFill>
            <a:srgbClr val="CED9CE"/>
          </a:solidFill>
          <a:ln/>
        </p:spPr>
      </p:sp>
      <p:sp>
        <p:nvSpPr>
          <p:cNvPr id="13" name="Shape 9"/>
          <p:cNvSpPr/>
          <p:nvPr/>
        </p:nvSpPr>
        <p:spPr>
          <a:xfrm>
            <a:off x="889992" y="4589978"/>
            <a:ext cx="516731" cy="516731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1035725" y="4676061"/>
            <a:ext cx="225147" cy="3445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700" dirty="0"/>
          </a:p>
        </p:txBody>
      </p:sp>
      <p:sp>
        <p:nvSpPr>
          <p:cNvPr id="15" name="Text 11"/>
          <p:cNvSpPr/>
          <p:nvPr/>
        </p:nvSpPr>
        <p:spPr>
          <a:xfrm>
            <a:off x="2411611" y="4561284"/>
            <a:ext cx="2871073" cy="358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Đánh bóng</a:t>
            </a:r>
            <a:endParaRPr lang="en-US" sz="2250" dirty="0"/>
          </a:p>
        </p:txBody>
      </p:sp>
      <p:sp>
        <p:nvSpPr>
          <p:cNvPr id="16" name="Text 12"/>
          <p:cNvSpPr/>
          <p:nvPr/>
        </p:nvSpPr>
        <p:spPr>
          <a:xfrm>
            <a:off x="2411611" y="5057775"/>
            <a:ext cx="5928479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Bề mặt đinh được đánh bóng để tạo tính thẩm mỹ.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1376243" y="6386036"/>
            <a:ext cx="803910" cy="30480"/>
          </a:xfrm>
          <a:prstGeom prst="roundRect">
            <a:avLst>
              <a:gd name="adj" fmla="val 678225"/>
            </a:avLst>
          </a:prstGeom>
          <a:solidFill>
            <a:srgbClr val="CED9CE"/>
          </a:solidFill>
          <a:ln/>
        </p:spPr>
      </p:sp>
      <p:sp>
        <p:nvSpPr>
          <p:cNvPr id="18" name="Shape 14"/>
          <p:cNvSpPr/>
          <p:nvPr/>
        </p:nvSpPr>
        <p:spPr>
          <a:xfrm>
            <a:off x="889992" y="6142911"/>
            <a:ext cx="516731" cy="516731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9" name="Text 15"/>
          <p:cNvSpPr/>
          <p:nvPr/>
        </p:nvSpPr>
        <p:spPr>
          <a:xfrm>
            <a:off x="1044297" y="6228993"/>
            <a:ext cx="208121" cy="3445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700" dirty="0"/>
          </a:p>
        </p:txBody>
      </p:sp>
      <p:sp>
        <p:nvSpPr>
          <p:cNvPr id="20" name="Text 16"/>
          <p:cNvSpPr/>
          <p:nvPr/>
        </p:nvSpPr>
        <p:spPr>
          <a:xfrm>
            <a:off x="2411611" y="6114217"/>
            <a:ext cx="2878455" cy="358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tra chất lượng</a:t>
            </a:r>
            <a:endParaRPr lang="en-US" sz="2250" dirty="0"/>
          </a:p>
        </p:txBody>
      </p:sp>
      <p:sp>
        <p:nvSpPr>
          <p:cNvPr id="21" name="Text 17"/>
          <p:cNvSpPr/>
          <p:nvPr/>
        </p:nvSpPr>
        <p:spPr>
          <a:xfrm>
            <a:off x="2411611" y="6610707"/>
            <a:ext cx="5928479" cy="734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Kiểm tra kích thước, độ cứng và chất lượng bề mặt đinh.</a:t>
            </a:r>
            <a:endParaRPr lang="en-US" sz="18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6BFB916-EE84-1ADA-1985-D33FC4BE3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968454"/>
            <a:ext cx="6651188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Nguy cơ và khắc phục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864037" y="2233732"/>
            <a:ext cx="4136231" cy="5027295"/>
          </a:xfrm>
          <a:prstGeom prst="roundRect">
            <a:avLst>
              <a:gd name="adj" fmla="val 5372"/>
            </a:avLst>
          </a:prstGeom>
          <a:solidFill>
            <a:srgbClr val="E8F3E8"/>
          </a:solidFill>
          <a:ln/>
        </p:spPr>
      </p:sp>
      <p:sp>
        <p:nvSpPr>
          <p:cNvPr id="4" name="Text 2"/>
          <p:cNvSpPr/>
          <p:nvPr/>
        </p:nvSpPr>
        <p:spPr>
          <a:xfrm>
            <a:off x="1110853" y="248054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Các dạng tai nạn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10853" y="3014424"/>
            <a:ext cx="364259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Bỏng hóa chất hoặc điện giật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110853" y="3557587"/>
            <a:ext cx="364259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Kẹt tay vào máy hoặc bị các mảnh kim loại văng vào người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110853" y="4495800"/>
            <a:ext cx="364259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Do các dụng cụ đo lường hoặc bị đinh cắt vào tay khi kiểm tra kích thước và độ cứng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247084" y="2233732"/>
            <a:ext cx="4136231" cy="5027295"/>
          </a:xfrm>
          <a:prstGeom prst="roundRect">
            <a:avLst>
              <a:gd name="adj" fmla="val 5372"/>
            </a:avLst>
          </a:prstGeom>
          <a:solidFill>
            <a:srgbClr val="E8F3E8"/>
          </a:solidFill>
          <a:ln/>
        </p:spPr>
      </p:sp>
      <p:sp>
        <p:nvSpPr>
          <p:cNvPr id="9" name="Text 7"/>
          <p:cNvSpPr/>
          <p:nvPr/>
        </p:nvSpPr>
        <p:spPr>
          <a:xfrm>
            <a:off x="5493901" y="248054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Nguyên nhân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493901" y="3014424"/>
            <a:ext cx="364259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Tiếp xúc với các hóa chất và thiết bị mạ điện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5493901" y="3952637"/>
            <a:ext cx="364259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Không sử dụng đúng cách thiết bị bảo hộ cá nhân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5493901" y="4890849"/>
            <a:ext cx="364259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Máy móc có tốc độ cao, không được bảo dưỡng và bảo trì đầy đủ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493901" y="6224111"/>
            <a:ext cx="364259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Thiếu chú ý và không tuân thủ các quy trình an toàn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9630132" y="2233732"/>
            <a:ext cx="4136231" cy="5027295"/>
          </a:xfrm>
          <a:prstGeom prst="roundRect">
            <a:avLst>
              <a:gd name="adj" fmla="val 5372"/>
            </a:avLst>
          </a:prstGeom>
          <a:solidFill>
            <a:srgbClr val="E8F3E8"/>
          </a:solidFill>
          <a:ln/>
        </p:spPr>
      </p:sp>
      <p:sp>
        <p:nvSpPr>
          <p:cNvPr id="15" name="Text 13"/>
          <p:cNvSpPr/>
          <p:nvPr/>
        </p:nvSpPr>
        <p:spPr>
          <a:xfrm>
            <a:off x="9876949" y="2480548"/>
            <a:ext cx="3642598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Biện pháp</a:t>
            </a:r>
            <a:endParaRPr lang="en-US" sz="2900" dirty="0"/>
          </a:p>
        </p:txBody>
      </p:sp>
      <p:sp>
        <p:nvSpPr>
          <p:cNvPr id="16" name="Text 14"/>
          <p:cNvSpPr/>
          <p:nvPr/>
        </p:nvSpPr>
        <p:spPr>
          <a:xfrm>
            <a:off x="9876949" y="3091458"/>
            <a:ext cx="364259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đầy đủ thiết bị bảo hộ cá nhân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9876949" y="4029670"/>
            <a:ext cx="364259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Huấn luyện an toàn lao động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9876949" y="4572833"/>
            <a:ext cx="364259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Máy móc cần được kiểm tra và bảo trì thường xuyên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9876949" y="5511046"/>
            <a:ext cx="364259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các biện pháp bảo vệ như chắn bảo vệ và khu vực làm việc an toàn, sạch sẽ</a:t>
            </a:r>
            <a:endParaRPr lang="en-US" sz="19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2422976-1ADA-ECFD-6EE2-595C58004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01977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Quy định về: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64037" y="2652355"/>
            <a:ext cx="389882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+mj-lt"/>
              <a:buAutoNum type="arabicPeriod"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Thiết bị bảo hộ lao động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3133725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+mj-lt"/>
              <a:buAutoNum type="arabicPeriod" startAt="2"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Huấn luyện an toàn lao động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010144"/>
            <a:ext cx="389882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+mj-lt"/>
              <a:buAutoNum type="arabicPeriod" startAt="3"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Bảo trì, bảo dưỡng thiết bị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64037" y="4491514"/>
            <a:ext cx="389882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+mj-lt"/>
              <a:buAutoNum type="arabicPeriod" startAt="4"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Môi trường làm việc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5372695" y="201977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Xử lý tình huống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372695" y="2652355"/>
            <a:ext cx="3900130" cy="631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Bước 1: Ngừng hoạt động và rời khỏi khu vực nguy hiểm 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5372695" y="3506510"/>
            <a:ext cx="3900130" cy="1579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Bước 2: Tiến hành sơ cứu nếu có (trường hợp liên quan đến hóa chất: rửa sạch vùng da bị nhiễm dưới vòi nước chảy trong ít nhất 15 phút và gọi cấp cứu) 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5372695" y="5308640"/>
            <a:ext cx="3900130" cy="631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Bước 3: Thông báo ngay cho đội an toàn lao động</a:t>
            </a:r>
            <a:endParaRPr lang="en-US" sz="155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4135" y="1399622"/>
            <a:ext cx="2936915" cy="522104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9882664" y="5839301"/>
            <a:ext cx="389882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5E3866-2E08-D58A-1E80-8F0C7BE69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450187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Tham khảo thêm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864037" y="3715464"/>
            <a:ext cx="4136231" cy="2063829"/>
          </a:xfrm>
          <a:prstGeom prst="roundRect">
            <a:avLst>
              <a:gd name="adj" fmla="val 10766"/>
            </a:avLst>
          </a:prstGeom>
          <a:solidFill>
            <a:srgbClr val="E8F3E8"/>
          </a:solidFill>
          <a:ln/>
        </p:spPr>
      </p:sp>
      <p:sp>
        <p:nvSpPr>
          <p:cNvPr id="4" name="Text 2"/>
          <p:cNvSpPr/>
          <p:nvPr/>
        </p:nvSpPr>
        <p:spPr>
          <a:xfrm>
            <a:off x="1110853" y="3962281"/>
            <a:ext cx="364259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Bài kiểm tra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110853" y="4900493"/>
            <a:ext cx="3642598" cy="631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47084" y="3715464"/>
            <a:ext cx="4136231" cy="2063829"/>
          </a:xfrm>
          <a:prstGeom prst="roundRect">
            <a:avLst>
              <a:gd name="adj" fmla="val 10766"/>
            </a:avLst>
          </a:prstGeom>
          <a:solidFill>
            <a:srgbClr val="E8F3E8"/>
          </a:solidFill>
          <a:ln/>
        </p:spPr>
      </p:sp>
      <p:sp>
        <p:nvSpPr>
          <p:cNvPr id="7" name="Text 5"/>
          <p:cNvSpPr/>
          <p:nvPr/>
        </p:nvSpPr>
        <p:spPr>
          <a:xfrm>
            <a:off x="5493901" y="3962281"/>
            <a:ext cx="364259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Bảng báo giá dịch vụ huấn luyện an toàn lao động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5493901" y="4900493"/>
            <a:ext cx="364259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Xem chi tiết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30132" y="3715464"/>
            <a:ext cx="4136231" cy="2063829"/>
          </a:xfrm>
          <a:prstGeom prst="roundRect">
            <a:avLst>
              <a:gd name="adj" fmla="val 10766"/>
            </a:avLst>
          </a:prstGeom>
          <a:solidFill>
            <a:srgbClr val="E8F3E8"/>
          </a:solidFill>
          <a:ln/>
        </p:spPr>
      </p:sp>
      <p:sp>
        <p:nvSpPr>
          <p:cNvPr id="10" name="Text 8"/>
          <p:cNvSpPr/>
          <p:nvPr/>
        </p:nvSpPr>
        <p:spPr>
          <a:xfrm>
            <a:off x="9876949" y="3962281"/>
            <a:ext cx="364259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Tải về tài liệu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876949" y="4505444"/>
            <a:ext cx="3642598" cy="631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đinh</a:t>
            </a:r>
            <a:endParaRPr lang="en-US" sz="15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870916-67CF-B704-13A8-2F0568CA18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95314" y="7315388"/>
            <a:ext cx="2952381" cy="9142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888</Words>
  <Application>Microsoft Office PowerPoint</Application>
  <PresentationFormat>Custom</PresentationFormat>
  <Paragraphs>128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Posterama</vt:lpstr>
      <vt:lpstr>Fraunces Extra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4</cp:revision>
  <dcterms:created xsi:type="dcterms:W3CDTF">2024-10-30T07:08:56Z</dcterms:created>
  <dcterms:modified xsi:type="dcterms:W3CDTF">2024-10-30T07:16:29Z</dcterms:modified>
</cp:coreProperties>
</file>