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PT Serif" panose="020A0603040505020204" pitchFamily="18" charset="0"/>
      <p:regular r:id="rId11"/>
      <p:bold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9" d="100"/>
          <a:sy n="69" d="100"/>
        </p:scale>
        <p:origin x="1626" y="7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0416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hyperlink" Target="https://antoannamviet.com/tai-lieu-an-toan-lao-dong-san-xuat-ong-nhom/"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rot="21328496">
            <a:off x="864036" y="2443433"/>
            <a:ext cx="3705958" cy="3705958"/>
          </a:xfrm>
          <a:prstGeom prst="rect">
            <a:avLst/>
          </a:prstGeom>
        </p:spPr>
      </p:pic>
      <p:sp>
        <p:nvSpPr>
          <p:cNvPr id="3" name="Text 0"/>
          <p:cNvSpPr/>
          <p:nvPr/>
        </p:nvSpPr>
        <p:spPr>
          <a:xfrm>
            <a:off x="6350437" y="1305282"/>
            <a:ext cx="7415927" cy="3353991"/>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Động Trong Sản Xuất </a:t>
            </a:r>
            <a:r>
              <a:rPr lang="en-US" sz="7000" b="1" dirty="0">
                <a:solidFill>
                  <a:srgbClr val="020202"/>
                </a:solidFill>
                <a:latin typeface="PT Serif" pitchFamily="34" charset="0"/>
                <a:ea typeface="PT Serif" pitchFamily="34" charset="-122"/>
                <a:cs typeface="PT Serif" pitchFamily="34" charset="-120"/>
              </a:rPr>
              <a:t>Ống nhòm</a:t>
            </a:r>
            <a:endParaRPr lang="en-US" sz="7000" dirty="0"/>
          </a:p>
        </p:txBody>
      </p:sp>
      <p:sp>
        <p:nvSpPr>
          <p:cNvPr id="4" name="Text 1"/>
          <p:cNvSpPr/>
          <p:nvPr/>
        </p:nvSpPr>
        <p:spPr>
          <a:xfrm>
            <a:off x="6350437" y="5029557"/>
            <a:ext cx="7415927"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PT Serif" panose="020A0603040505020204" pitchFamily="18" charset="0"/>
                <a:ea typeface="DM Sans" pitchFamily="34" charset="-122"/>
                <a:cs typeface="DM Sans" pitchFamily="34" charset="-120"/>
              </a:rPr>
              <a:t>Bài giảng này cung cấp thông tin về an toàn lao động trong ngành sản xuất </a:t>
            </a:r>
            <a:r>
              <a:rPr lang="en-US" sz="1900" b="1" dirty="0">
                <a:solidFill>
                  <a:srgbClr val="383838"/>
                </a:solidFill>
                <a:latin typeface="PT Serif" panose="020A0603040505020204" pitchFamily="18" charset="0"/>
                <a:ea typeface="DM Sans" pitchFamily="34" charset="-122"/>
                <a:cs typeface="DM Sans" pitchFamily="34" charset="-120"/>
              </a:rPr>
              <a:t>Ống nhòm</a:t>
            </a:r>
            <a:r>
              <a:rPr lang="en-US" sz="1900" dirty="0">
                <a:solidFill>
                  <a:srgbClr val="383838"/>
                </a:solidFill>
                <a:latin typeface="PT Serif" panose="020A0603040505020204" pitchFamily="18" charset="0"/>
                <a:ea typeface="DM Sans" pitchFamily="34" charset="-122"/>
                <a:cs typeface="DM Sans" pitchFamily="34" charset="-120"/>
              </a:rPr>
              <a:t>, bao gồm các nguy cơ tiềm ẩn, biện pháp phòng ngừa và xử lý tình huống khẩn cấp.</a:t>
            </a:r>
            <a:endParaRPr lang="en-US" sz="1900" dirty="0"/>
          </a:p>
        </p:txBody>
      </p:sp>
      <p:sp>
        <p:nvSpPr>
          <p:cNvPr id="5" name="Shape 2"/>
          <p:cNvSpPr/>
          <p:nvPr/>
        </p:nvSpPr>
        <p:spPr>
          <a:xfrm>
            <a:off x="6350437" y="6510814"/>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8057" y="6518434"/>
            <a:ext cx="379690" cy="379690"/>
          </a:xfrm>
          <a:prstGeom prst="rect">
            <a:avLst/>
          </a:prstGeom>
        </p:spPr>
      </p:pic>
      <p:sp>
        <p:nvSpPr>
          <p:cNvPr id="7" name="Text 3"/>
          <p:cNvSpPr/>
          <p:nvPr/>
        </p:nvSpPr>
        <p:spPr>
          <a:xfrm>
            <a:off x="6868716" y="6492359"/>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PT Serif" panose="020A0603040505020204" pitchFamily="18" charset="0"/>
                <a:ea typeface="DM Sans Bold" pitchFamily="34" charset="-122"/>
                <a:cs typeface="DM Sans Bold" pitchFamily="34" charset="-120"/>
              </a:rPr>
              <a:t>Bản</a:t>
            </a:r>
            <a:r>
              <a:rPr lang="en-US" sz="2400" b="1" dirty="0">
                <a:solidFill>
                  <a:srgbClr val="383838"/>
                </a:solidFill>
                <a:latin typeface="PT Serif" panose="020A0603040505020204" pitchFamily="18" charset="0"/>
                <a:ea typeface="DM Sans Bold" pitchFamily="34" charset="-122"/>
                <a:cs typeface="DM Sans Bold" pitchFamily="34" charset="-120"/>
              </a:rPr>
              <a:t> </a:t>
            </a:r>
            <a:r>
              <a:rPr lang="en-US" sz="2400" b="1" dirty="0" err="1">
                <a:solidFill>
                  <a:srgbClr val="383838"/>
                </a:solidFill>
                <a:latin typeface="PT Serif" panose="020A0603040505020204" pitchFamily="18" charset="0"/>
                <a:ea typeface="DM Sans Bold" pitchFamily="34" charset="-122"/>
                <a:cs typeface="DM Sans Bold" pitchFamily="34" charset="-120"/>
              </a:rPr>
              <a:t>quyền</a:t>
            </a:r>
            <a:r>
              <a:rPr lang="en-US" sz="2400" b="1" dirty="0">
                <a:solidFill>
                  <a:srgbClr val="383838"/>
                </a:solidFill>
                <a:latin typeface="PT Serif" panose="020A0603040505020204" pitchFamily="18" charset="0"/>
                <a:ea typeface="DM Sans Bold" pitchFamily="34" charset="-122"/>
                <a:cs typeface="DM Sans Bold" pitchFamily="34" charset="-120"/>
              </a:rPr>
              <a:t> </a:t>
            </a:r>
            <a:r>
              <a:rPr lang="en-US" sz="2400" b="1" dirty="0" err="1">
                <a:solidFill>
                  <a:srgbClr val="383838"/>
                </a:solidFill>
                <a:latin typeface="PT Serif" panose="020A0603040505020204" pitchFamily="18" charset="0"/>
                <a:ea typeface="DM Sans Bold" pitchFamily="34" charset="-122"/>
                <a:cs typeface="DM Sans Bold" pitchFamily="34" charset="-120"/>
              </a:rPr>
              <a:t>thuộc</a:t>
            </a:r>
            <a:r>
              <a:rPr lang="en-US" sz="2400" b="1" dirty="0">
                <a:solidFill>
                  <a:srgbClr val="383838"/>
                </a:solidFill>
                <a:latin typeface="PT Serif" panose="020A0603040505020204" pitchFamily="18" charset="0"/>
                <a:ea typeface="DM Sans Bold" pitchFamily="34" charset="-122"/>
                <a:cs typeface="DM Sans Bold" pitchFamily="34" charset="-120"/>
              </a:rPr>
              <a:t> An Toàn Nam Việt</a:t>
            </a:r>
            <a:endParaRPr lang="en-US" sz="2400" dirty="0"/>
          </a:p>
        </p:txBody>
      </p:sp>
      <p:pic>
        <p:nvPicPr>
          <p:cNvPr id="8" name="Image 0" descr="preencoded.png">
            <a:extLst>
              <a:ext uri="{FF2B5EF4-FFF2-40B4-BE49-F238E27FC236}">
                <a16:creationId xmlns:a16="http://schemas.microsoft.com/office/drawing/2014/main" id="{4E9869A4-68ED-73B3-4525-1A590BC424EB}"/>
              </a:ext>
            </a:extLst>
          </p:cNvPr>
          <p:cNvPicPr>
            <a:picLocks noChangeAspect="1"/>
          </p:cNvPicPr>
          <p:nvPr/>
        </p:nvPicPr>
        <p:blipFill>
          <a:blip r:embed="rId5"/>
          <a:stretch>
            <a:fillRect/>
          </a:stretch>
        </p:blipFill>
        <p:spPr>
          <a:xfrm>
            <a:off x="11593792" y="7357663"/>
            <a:ext cx="2817382" cy="87193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5512653" y="307180"/>
            <a:ext cx="3605094" cy="2885305"/>
          </a:xfrm>
          <a:prstGeom prst="rect">
            <a:avLst/>
          </a:prstGeom>
        </p:spPr>
      </p:pic>
      <p:sp>
        <p:nvSpPr>
          <p:cNvPr id="4" name="Text 0"/>
          <p:cNvSpPr/>
          <p:nvPr/>
        </p:nvSpPr>
        <p:spPr>
          <a:xfrm>
            <a:off x="860108" y="3747611"/>
            <a:ext cx="12910185" cy="1612583"/>
          </a:xfrm>
          <a:prstGeom prst="rect">
            <a:avLst/>
          </a:prstGeom>
          <a:noFill/>
          <a:ln/>
        </p:spPr>
        <p:txBody>
          <a:bodyPr wrap="square" lIns="0" tIns="0" rIns="0" bIns="0" rtlCol="0" anchor="t"/>
          <a:lstStyle/>
          <a:p>
            <a:pPr marL="0" indent="0" algn="ctr">
              <a:lnSpc>
                <a:spcPts val="6300"/>
              </a:lnSpc>
              <a:buNone/>
            </a:pPr>
            <a:r>
              <a:rPr lang="en-US" sz="5050" b="1" dirty="0">
                <a:solidFill>
                  <a:srgbClr val="020202"/>
                </a:solidFill>
                <a:latin typeface="PT Serif" pitchFamily="34" charset="0"/>
                <a:ea typeface="PT Serif" pitchFamily="34" charset="-122"/>
                <a:cs typeface="PT Serif" pitchFamily="34" charset="-120"/>
              </a:rPr>
              <a:t>Tình hình tai nạn lao động 6 </a:t>
            </a:r>
            <a:r>
              <a:rPr lang="en-US" sz="5050" b="1" dirty="0" err="1">
                <a:solidFill>
                  <a:srgbClr val="020202"/>
                </a:solidFill>
                <a:latin typeface="PT Serif" pitchFamily="34" charset="0"/>
                <a:ea typeface="PT Serif" pitchFamily="34" charset="-122"/>
                <a:cs typeface="PT Serif" pitchFamily="34" charset="-120"/>
              </a:rPr>
              <a:t>tháng</a:t>
            </a:r>
            <a:r>
              <a:rPr lang="en-US" sz="5050" b="1" dirty="0">
                <a:solidFill>
                  <a:srgbClr val="020202"/>
                </a:solidFill>
                <a:latin typeface="PT Serif" pitchFamily="34" charset="0"/>
                <a:ea typeface="PT Serif" pitchFamily="34" charset="-122"/>
                <a:cs typeface="PT Serif" pitchFamily="34" charset="-120"/>
              </a:rPr>
              <a:t> </a:t>
            </a:r>
          </a:p>
          <a:p>
            <a:pPr marL="0" indent="0" algn="ctr">
              <a:lnSpc>
                <a:spcPts val="6300"/>
              </a:lnSpc>
              <a:buNone/>
            </a:pPr>
            <a:r>
              <a:rPr lang="en-US" sz="5050" b="1" dirty="0" err="1">
                <a:solidFill>
                  <a:srgbClr val="020202"/>
                </a:solidFill>
                <a:latin typeface="PT Serif" pitchFamily="34" charset="0"/>
                <a:ea typeface="PT Serif" pitchFamily="34" charset="-122"/>
                <a:cs typeface="PT Serif" pitchFamily="34" charset="-120"/>
              </a:rPr>
              <a:t>đầu</a:t>
            </a:r>
            <a:r>
              <a:rPr lang="en-US" sz="5050" b="1" dirty="0">
                <a:solidFill>
                  <a:srgbClr val="020202"/>
                </a:solidFill>
                <a:latin typeface="PT Serif" pitchFamily="34" charset="0"/>
                <a:ea typeface="PT Serif" pitchFamily="34" charset="-122"/>
                <a:cs typeface="PT Serif" pitchFamily="34" charset="-120"/>
              </a:rPr>
              <a:t> năm 2024</a:t>
            </a:r>
            <a:endParaRPr lang="en-US" sz="5050" dirty="0"/>
          </a:p>
        </p:txBody>
      </p:sp>
      <p:sp>
        <p:nvSpPr>
          <p:cNvPr id="5" name="Shape 1"/>
          <p:cNvSpPr/>
          <p:nvPr/>
        </p:nvSpPr>
        <p:spPr>
          <a:xfrm>
            <a:off x="860108" y="5728811"/>
            <a:ext cx="4139565" cy="1828324"/>
          </a:xfrm>
          <a:prstGeom prst="roundRect">
            <a:avLst>
              <a:gd name="adj" fmla="val 2016"/>
            </a:avLst>
          </a:prstGeom>
          <a:solidFill>
            <a:srgbClr val="204C8E"/>
          </a:solidFill>
          <a:ln/>
        </p:spPr>
      </p:sp>
      <p:sp>
        <p:nvSpPr>
          <p:cNvPr id="6" name="Text 2"/>
          <p:cNvSpPr/>
          <p:nvPr/>
        </p:nvSpPr>
        <p:spPr>
          <a:xfrm>
            <a:off x="110585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FFFFFF"/>
                </a:solidFill>
                <a:latin typeface="PT Serif" pitchFamily="34" charset="0"/>
                <a:ea typeface="PT Serif" pitchFamily="34" charset="-122"/>
                <a:cs typeface="PT Serif" pitchFamily="34" charset="-120"/>
              </a:rPr>
              <a:t>Số vụ tai nạn</a:t>
            </a:r>
            <a:endParaRPr lang="en-US" sz="2500" dirty="0"/>
          </a:p>
        </p:txBody>
      </p:sp>
      <p:sp>
        <p:nvSpPr>
          <p:cNvPr id="7" name="Text 3"/>
          <p:cNvSpPr/>
          <p:nvPr/>
        </p:nvSpPr>
        <p:spPr>
          <a:xfrm>
            <a:off x="110585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FFFFFF"/>
                </a:solidFill>
                <a:latin typeface="PT Serif" panose="020A0603040505020204" pitchFamily="18" charset="0"/>
                <a:ea typeface="DM Sans" pitchFamily="34" charset="-122"/>
                <a:cs typeface="DM Sans" pitchFamily="34" charset="-120"/>
              </a:rPr>
              <a:t>3.201 vụ, giảm 7,09% so với cùng kỳ năm 2023.</a:t>
            </a:r>
            <a:endParaRPr lang="en-US" sz="1900" dirty="0"/>
          </a:p>
        </p:txBody>
      </p:sp>
      <p:sp>
        <p:nvSpPr>
          <p:cNvPr id="8" name="Shape 4"/>
          <p:cNvSpPr/>
          <p:nvPr/>
        </p:nvSpPr>
        <p:spPr>
          <a:xfrm>
            <a:off x="5245418" y="5728811"/>
            <a:ext cx="4139565" cy="1828324"/>
          </a:xfrm>
          <a:prstGeom prst="roundRect">
            <a:avLst>
              <a:gd name="adj" fmla="val 2016"/>
            </a:avLst>
          </a:prstGeom>
          <a:solidFill>
            <a:srgbClr val="204C8E"/>
          </a:solidFill>
          <a:ln/>
        </p:spPr>
      </p:sp>
      <p:sp>
        <p:nvSpPr>
          <p:cNvPr id="9" name="Text 5"/>
          <p:cNvSpPr/>
          <p:nvPr/>
        </p:nvSpPr>
        <p:spPr>
          <a:xfrm>
            <a:off x="549116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FFFFFF"/>
                </a:solidFill>
                <a:latin typeface="PT Serif" pitchFamily="34" charset="0"/>
                <a:ea typeface="PT Serif" pitchFamily="34" charset="-122"/>
                <a:cs typeface="PT Serif" pitchFamily="34" charset="-120"/>
              </a:rPr>
              <a:t>Số người bị nạn</a:t>
            </a:r>
            <a:endParaRPr lang="en-US" sz="2500" dirty="0"/>
          </a:p>
        </p:txBody>
      </p:sp>
      <p:sp>
        <p:nvSpPr>
          <p:cNvPr id="10" name="Text 6"/>
          <p:cNvSpPr/>
          <p:nvPr/>
        </p:nvSpPr>
        <p:spPr>
          <a:xfrm>
            <a:off x="549116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FFFFFF"/>
                </a:solidFill>
                <a:latin typeface="PT Serif" panose="020A0603040505020204" pitchFamily="18" charset="0"/>
                <a:ea typeface="DM Sans" pitchFamily="34" charset="-122"/>
                <a:cs typeface="DM Sans" pitchFamily="34" charset="-120"/>
              </a:rPr>
              <a:t>3.065 người, giảm 6,04% so với cùng kỳ năm 2023.</a:t>
            </a:r>
            <a:endParaRPr lang="en-US" sz="1900" dirty="0"/>
          </a:p>
        </p:txBody>
      </p:sp>
      <p:sp>
        <p:nvSpPr>
          <p:cNvPr id="11" name="Shape 7"/>
          <p:cNvSpPr/>
          <p:nvPr/>
        </p:nvSpPr>
        <p:spPr>
          <a:xfrm>
            <a:off x="9630728" y="5728811"/>
            <a:ext cx="4139565" cy="1828324"/>
          </a:xfrm>
          <a:prstGeom prst="roundRect">
            <a:avLst>
              <a:gd name="adj" fmla="val 2016"/>
            </a:avLst>
          </a:prstGeom>
          <a:solidFill>
            <a:srgbClr val="204C8E"/>
          </a:solidFill>
          <a:ln/>
        </p:spPr>
      </p:sp>
      <p:sp>
        <p:nvSpPr>
          <p:cNvPr id="12" name="Text 8"/>
          <p:cNvSpPr/>
          <p:nvPr/>
        </p:nvSpPr>
        <p:spPr>
          <a:xfrm>
            <a:off x="9876473" y="5974556"/>
            <a:ext cx="3225403" cy="403146"/>
          </a:xfrm>
          <a:prstGeom prst="rect">
            <a:avLst/>
          </a:prstGeom>
          <a:noFill/>
          <a:ln/>
        </p:spPr>
        <p:txBody>
          <a:bodyPr wrap="none" lIns="0" tIns="0" rIns="0" bIns="0" rtlCol="0" anchor="t"/>
          <a:lstStyle/>
          <a:p>
            <a:pPr marL="0" indent="0">
              <a:lnSpc>
                <a:spcPts val="3150"/>
              </a:lnSpc>
              <a:buNone/>
            </a:pPr>
            <a:r>
              <a:rPr lang="en-US" sz="2500" b="1" dirty="0">
                <a:solidFill>
                  <a:srgbClr val="FFFFFF"/>
                </a:solidFill>
                <a:latin typeface="PT Serif" pitchFamily="34" charset="0"/>
                <a:ea typeface="PT Serif" pitchFamily="34" charset="-122"/>
                <a:cs typeface="PT Serif" pitchFamily="34" charset="-120"/>
              </a:rPr>
              <a:t>Số người chết</a:t>
            </a:r>
            <a:endParaRPr lang="en-US" sz="2500" dirty="0"/>
          </a:p>
        </p:txBody>
      </p:sp>
      <p:sp>
        <p:nvSpPr>
          <p:cNvPr id="13" name="Text 9"/>
          <p:cNvSpPr/>
          <p:nvPr/>
        </p:nvSpPr>
        <p:spPr>
          <a:xfrm>
            <a:off x="9876473" y="6525101"/>
            <a:ext cx="3648075" cy="786289"/>
          </a:xfrm>
          <a:prstGeom prst="rect">
            <a:avLst/>
          </a:prstGeom>
          <a:noFill/>
          <a:ln/>
        </p:spPr>
        <p:txBody>
          <a:bodyPr wrap="square" lIns="0" tIns="0" rIns="0" bIns="0" rtlCol="0" anchor="t"/>
          <a:lstStyle/>
          <a:p>
            <a:pPr marL="0" indent="0">
              <a:lnSpc>
                <a:spcPts val="3050"/>
              </a:lnSpc>
              <a:buNone/>
            </a:pPr>
            <a:r>
              <a:rPr lang="en-US" sz="1900" dirty="0">
                <a:solidFill>
                  <a:srgbClr val="FFFFFF"/>
                </a:solidFill>
                <a:latin typeface="PT Serif" panose="020A0603040505020204" pitchFamily="18" charset="0"/>
                <a:ea typeface="DM Sans" pitchFamily="34" charset="-122"/>
                <a:cs typeface="DM Sans" pitchFamily="34" charset="-120"/>
              </a:rPr>
              <a:t>346 người, giảm 1,98% so với cùng kỳ năm 2023.</a:t>
            </a:r>
            <a:endParaRPr lang="en-US" sz="1900" dirty="0"/>
          </a:p>
        </p:txBody>
      </p:sp>
      <p:pic>
        <p:nvPicPr>
          <p:cNvPr id="14" name="Image 0" descr="preencoded.png">
            <a:extLst>
              <a:ext uri="{FF2B5EF4-FFF2-40B4-BE49-F238E27FC236}">
                <a16:creationId xmlns:a16="http://schemas.microsoft.com/office/drawing/2014/main" id="{AAD52F32-5562-AE8C-F6C3-95DB861B68F2}"/>
              </a:ext>
            </a:extLst>
          </p:cNvPr>
          <p:cNvPicPr>
            <a:picLocks noChangeAspect="1"/>
          </p:cNvPicPr>
          <p:nvPr/>
        </p:nvPicPr>
        <p:blipFill>
          <a:blip r:embed="rId4"/>
          <a:stretch>
            <a:fillRect/>
          </a:stretch>
        </p:blipFill>
        <p:spPr>
          <a:xfrm>
            <a:off x="11593792" y="7357663"/>
            <a:ext cx="2817382" cy="87193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225653" y="339447"/>
            <a:ext cx="4179094" cy="405051"/>
          </a:xfrm>
          <a:prstGeom prst="rect">
            <a:avLst/>
          </a:prstGeom>
          <a:noFill/>
          <a:ln/>
        </p:spPr>
        <p:txBody>
          <a:bodyPr wrap="none" lIns="0" tIns="0" rIns="0" bIns="0" rtlCol="0" anchor="t"/>
          <a:lstStyle/>
          <a:p>
            <a:pPr marL="0" indent="0" algn="ctr">
              <a:lnSpc>
                <a:spcPts val="3150"/>
              </a:lnSpc>
              <a:buNone/>
            </a:pPr>
            <a:r>
              <a:rPr lang="en-US" sz="3600" b="1" dirty="0">
                <a:solidFill>
                  <a:srgbClr val="020202"/>
                </a:solidFill>
                <a:latin typeface="PT Serif" pitchFamily="34" charset="0"/>
                <a:ea typeface="PT Serif" pitchFamily="34" charset="-122"/>
                <a:cs typeface="PT Serif" pitchFamily="34" charset="-120"/>
              </a:rPr>
              <a:t>Một số vụ tai nạn lao động</a:t>
            </a:r>
            <a:endParaRPr lang="en-US" sz="3600" dirty="0"/>
          </a:p>
        </p:txBody>
      </p:sp>
      <p:pic>
        <p:nvPicPr>
          <p:cNvPr id="3" name="Image 0" descr="preencoded.png"/>
          <p:cNvPicPr>
            <a:picLocks noChangeAspect="1"/>
          </p:cNvPicPr>
          <p:nvPr/>
        </p:nvPicPr>
        <p:blipFill>
          <a:blip r:embed="rId3"/>
          <a:stretch>
            <a:fillRect/>
          </a:stretch>
        </p:blipFill>
        <p:spPr>
          <a:xfrm>
            <a:off x="5377543" y="1054554"/>
            <a:ext cx="3937226" cy="2624817"/>
          </a:xfrm>
          <a:prstGeom prst="rect">
            <a:avLst/>
          </a:prstGeom>
        </p:spPr>
      </p:pic>
      <p:pic>
        <p:nvPicPr>
          <p:cNvPr id="4" name="Image 1" descr="preencoded.png"/>
          <p:cNvPicPr>
            <a:picLocks noChangeAspect="1"/>
          </p:cNvPicPr>
          <p:nvPr/>
        </p:nvPicPr>
        <p:blipFill>
          <a:blip r:embed="rId4"/>
          <a:stretch>
            <a:fillRect/>
          </a:stretch>
        </p:blipFill>
        <p:spPr>
          <a:xfrm>
            <a:off x="1561754" y="4029488"/>
            <a:ext cx="308610" cy="308610"/>
          </a:xfrm>
          <a:prstGeom prst="rect">
            <a:avLst/>
          </a:prstGeom>
        </p:spPr>
      </p:pic>
      <p:sp>
        <p:nvSpPr>
          <p:cNvPr id="5" name="Text 1"/>
          <p:cNvSpPr/>
          <p:nvPr/>
        </p:nvSpPr>
        <p:spPr>
          <a:xfrm>
            <a:off x="2012967" y="4031472"/>
            <a:ext cx="13486209" cy="405051"/>
          </a:xfrm>
          <a:prstGeom prst="rect">
            <a:avLst/>
          </a:prstGeom>
          <a:noFill/>
          <a:ln/>
        </p:spPr>
        <p:txBody>
          <a:bodyPr wrap="square" lIns="0" tIns="0" rIns="0" bIns="0" rtlCol="0" anchor="t"/>
          <a:lstStyle/>
          <a:p>
            <a:pPr marL="0" indent="0" algn="l">
              <a:lnSpc>
                <a:spcPts val="1550"/>
              </a:lnSpc>
              <a:buNone/>
            </a:pPr>
            <a:r>
              <a:rPr lang="en-US" sz="1400" b="1" dirty="0">
                <a:solidFill>
                  <a:srgbClr val="383838"/>
                </a:solidFill>
                <a:latin typeface="PT Serif" pitchFamily="34" charset="0"/>
                <a:ea typeface="PT Serif" pitchFamily="34" charset="-122"/>
                <a:cs typeface="PT Serif" pitchFamily="34" charset="-120"/>
              </a:rPr>
              <a:t>Tai nạn do máy móc</a:t>
            </a:r>
            <a:r>
              <a:rPr lang="en-US" sz="1400" dirty="0">
                <a:solidFill>
                  <a:srgbClr val="383838"/>
                </a:solidFill>
                <a:latin typeface="PT Serif" pitchFamily="34" charset="0"/>
                <a:ea typeface="PT Serif" pitchFamily="34" charset="-122"/>
                <a:cs typeface="PT Serif" pitchFamily="34" charset="-120"/>
              </a:rPr>
              <a:t>: Các máy móc trong nhà máy có thể gây ra chấn thương nghiêm trọng nếu không được bảo trì đúng cách hoặc nếu người lao </a:t>
            </a:r>
            <a:r>
              <a:rPr lang="en-US" sz="1400" dirty="0" err="1">
                <a:solidFill>
                  <a:srgbClr val="383838"/>
                </a:solidFill>
                <a:latin typeface="PT Serif" pitchFamily="34" charset="0"/>
                <a:ea typeface="PT Serif" pitchFamily="34" charset="-122"/>
                <a:cs typeface="PT Serif" pitchFamily="34" charset="-120"/>
              </a:rPr>
              <a:t>động</a:t>
            </a:r>
            <a:r>
              <a:rPr lang="en-US" sz="1400" dirty="0">
                <a:solidFill>
                  <a:srgbClr val="383838"/>
                </a:solidFill>
                <a:latin typeface="PT Serif" pitchFamily="34" charset="0"/>
                <a:ea typeface="PT Serif" pitchFamily="34" charset="-122"/>
                <a:cs typeface="PT Serif" pitchFamily="34" charset="-120"/>
              </a:rPr>
              <a:t> </a:t>
            </a:r>
          </a:p>
          <a:p>
            <a:pPr marL="0" indent="0" algn="l">
              <a:lnSpc>
                <a:spcPts val="1550"/>
              </a:lnSpc>
              <a:buNone/>
            </a:pPr>
            <a:r>
              <a:rPr lang="en-US" sz="1400" dirty="0" err="1">
                <a:solidFill>
                  <a:srgbClr val="383838"/>
                </a:solidFill>
                <a:latin typeface="PT Serif" pitchFamily="34" charset="0"/>
                <a:ea typeface="PT Serif" pitchFamily="34" charset="-122"/>
                <a:cs typeface="PT Serif" pitchFamily="34" charset="-120"/>
              </a:rPr>
              <a:t>không</a:t>
            </a:r>
            <a:r>
              <a:rPr lang="en-US" sz="1400" dirty="0">
                <a:solidFill>
                  <a:srgbClr val="383838"/>
                </a:solidFill>
                <a:latin typeface="PT Serif" pitchFamily="34" charset="0"/>
                <a:ea typeface="PT Serif" pitchFamily="34" charset="-122"/>
                <a:cs typeface="PT Serif" pitchFamily="34" charset="-120"/>
              </a:rPr>
              <a:t> tuân thủ quy định về an toàn.</a:t>
            </a:r>
            <a:endParaRPr lang="en-US" sz="1400" dirty="0"/>
          </a:p>
        </p:txBody>
      </p:sp>
      <p:pic>
        <p:nvPicPr>
          <p:cNvPr id="6" name="Image 2" descr="preencoded.png"/>
          <p:cNvPicPr>
            <a:picLocks noChangeAspect="1"/>
          </p:cNvPicPr>
          <p:nvPr/>
        </p:nvPicPr>
        <p:blipFill>
          <a:blip r:embed="rId5"/>
          <a:stretch>
            <a:fillRect/>
          </a:stretch>
        </p:blipFill>
        <p:spPr>
          <a:xfrm>
            <a:off x="1561754" y="4778292"/>
            <a:ext cx="308610" cy="308610"/>
          </a:xfrm>
          <a:prstGeom prst="rect">
            <a:avLst/>
          </a:prstGeom>
        </p:spPr>
      </p:pic>
      <p:sp>
        <p:nvSpPr>
          <p:cNvPr id="7" name="Text 2"/>
          <p:cNvSpPr/>
          <p:nvPr/>
        </p:nvSpPr>
        <p:spPr>
          <a:xfrm>
            <a:off x="2012967" y="4892359"/>
            <a:ext cx="10824210" cy="202525"/>
          </a:xfrm>
          <a:prstGeom prst="rect">
            <a:avLst/>
          </a:prstGeom>
          <a:noFill/>
          <a:ln/>
        </p:spPr>
        <p:txBody>
          <a:bodyPr wrap="none" lIns="0" tIns="0" rIns="0" bIns="0" rtlCol="0" anchor="t"/>
          <a:lstStyle/>
          <a:p>
            <a:pPr marL="0" indent="0" algn="l">
              <a:lnSpc>
                <a:spcPts val="1550"/>
              </a:lnSpc>
              <a:buNone/>
            </a:pPr>
            <a:r>
              <a:rPr lang="en-US" sz="1400" b="1" dirty="0">
                <a:solidFill>
                  <a:srgbClr val="383838"/>
                </a:solidFill>
                <a:latin typeface="PT Serif" pitchFamily="34" charset="0"/>
                <a:ea typeface="PT Serif" pitchFamily="34" charset="-122"/>
                <a:cs typeface="PT Serif" pitchFamily="34" charset="-120"/>
              </a:rPr>
              <a:t>Tai nạn do hóa chất</a:t>
            </a:r>
            <a:r>
              <a:rPr lang="en-US" sz="1400" dirty="0">
                <a:solidFill>
                  <a:srgbClr val="383838"/>
                </a:solidFill>
                <a:latin typeface="PT Serif" pitchFamily="34" charset="0"/>
                <a:ea typeface="PT Serif" pitchFamily="34" charset="-122"/>
                <a:cs typeface="PT Serif" pitchFamily="34" charset="-120"/>
              </a:rPr>
              <a:t>: Các hóa chất sử dụng trong quy trình sản xuất ống nhòm có thể gây ra các vấn đề về sức khỏe nếu không được xử lý đúng cách.</a:t>
            </a:r>
            <a:endParaRPr lang="en-US" sz="1400" dirty="0"/>
          </a:p>
        </p:txBody>
      </p:sp>
      <p:pic>
        <p:nvPicPr>
          <p:cNvPr id="8" name="Image 3" descr="preencoded.png"/>
          <p:cNvPicPr>
            <a:picLocks noChangeAspect="1"/>
          </p:cNvPicPr>
          <p:nvPr/>
        </p:nvPicPr>
        <p:blipFill>
          <a:blip r:embed="rId6"/>
          <a:stretch>
            <a:fillRect/>
          </a:stretch>
        </p:blipFill>
        <p:spPr>
          <a:xfrm>
            <a:off x="1561754" y="5658680"/>
            <a:ext cx="308610" cy="308610"/>
          </a:xfrm>
          <a:prstGeom prst="rect">
            <a:avLst/>
          </a:prstGeom>
        </p:spPr>
      </p:pic>
      <p:sp>
        <p:nvSpPr>
          <p:cNvPr id="9" name="Text 3"/>
          <p:cNvSpPr/>
          <p:nvPr/>
        </p:nvSpPr>
        <p:spPr>
          <a:xfrm>
            <a:off x="2012967" y="5772747"/>
            <a:ext cx="9796105" cy="202525"/>
          </a:xfrm>
          <a:prstGeom prst="rect">
            <a:avLst/>
          </a:prstGeom>
          <a:noFill/>
          <a:ln/>
        </p:spPr>
        <p:txBody>
          <a:bodyPr wrap="none" lIns="0" tIns="0" rIns="0" bIns="0" rtlCol="0" anchor="t"/>
          <a:lstStyle/>
          <a:p>
            <a:pPr marL="0" indent="0" algn="l">
              <a:lnSpc>
                <a:spcPts val="1550"/>
              </a:lnSpc>
              <a:buNone/>
            </a:pPr>
            <a:r>
              <a:rPr lang="en-US" sz="1400" b="1" dirty="0">
                <a:solidFill>
                  <a:srgbClr val="383838"/>
                </a:solidFill>
                <a:latin typeface="PT Serif" pitchFamily="34" charset="0"/>
                <a:ea typeface="PT Serif" pitchFamily="34" charset="-122"/>
                <a:cs typeface="PT Serif" pitchFamily="34" charset="-120"/>
              </a:rPr>
              <a:t>Vụ rơi vật nặng</a:t>
            </a:r>
            <a:r>
              <a:rPr lang="en-US" sz="1400" dirty="0">
                <a:solidFill>
                  <a:srgbClr val="383838"/>
                </a:solidFill>
                <a:latin typeface="PT Serif" pitchFamily="34" charset="0"/>
                <a:ea typeface="PT Serif" pitchFamily="34" charset="-122"/>
                <a:cs typeface="PT Serif" pitchFamily="34" charset="-120"/>
              </a:rPr>
              <a:t>: Trong quá trình di chuyển các linh kiện hoặc thiết bị nặng, các vụ rơi vật nặng có thể gây chấn thương nghiêm trọng.</a:t>
            </a:r>
            <a:endParaRPr lang="en-US" sz="1400" dirty="0"/>
          </a:p>
        </p:txBody>
      </p:sp>
      <p:pic>
        <p:nvPicPr>
          <p:cNvPr id="10" name="Image 4" descr="preencoded.png"/>
          <p:cNvPicPr>
            <a:picLocks noChangeAspect="1"/>
          </p:cNvPicPr>
          <p:nvPr/>
        </p:nvPicPr>
        <p:blipFill>
          <a:blip r:embed="rId7"/>
          <a:stretch>
            <a:fillRect/>
          </a:stretch>
        </p:blipFill>
        <p:spPr>
          <a:xfrm>
            <a:off x="1561754" y="6471237"/>
            <a:ext cx="308610" cy="308610"/>
          </a:xfrm>
          <a:prstGeom prst="rect">
            <a:avLst/>
          </a:prstGeom>
        </p:spPr>
      </p:pic>
      <p:sp>
        <p:nvSpPr>
          <p:cNvPr id="11" name="Text 4"/>
          <p:cNvSpPr/>
          <p:nvPr/>
        </p:nvSpPr>
        <p:spPr>
          <a:xfrm>
            <a:off x="2012967" y="6585304"/>
            <a:ext cx="9907786" cy="202525"/>
          </a:xfrm>
          <a:prstGeom prst="rect">
            <a:avLst/>
          </a:prstGeom>
          <a:noFill/>
          <a:ln/>
        </p:spPr>
        <p:txBody>
          <a:bodyPr wrap="none" lIns="0" tIns="0" rIns="0" bIns="0" rtlCol="0" anchor="t"/>
          <a:lstStyle/>
          <a:p>
            <a:pPr marL="0" indent="0" algn="l">
              <a:lnSpc>
                <a:spcPts val="1550"/>
              </a:lnSpc>
              <a:buNone/>
            </a:pPr>
            <a:r>
              <a:rPr lang="en-US" sz="1400" b="1" dirty="0">
                <a:solidFill>
                  <a:srgbClr val="383838"/>
                </a:solidFill>
                <a:latin typeface="PT Serif" pitchFamily="34" charset="0"/>
                <a:ea typeface="PT Serif" pitchFamily="34" charset="-122"/>
                <a:cs typeface="PT Serif" pitchFamily="34" charset="-120"/>
              </a:rPr>
              <a:t>Sự cố điện</a:t>
            </a:r>
            <a:r>
              <a:rPr lang="en-US" sz="1400" dirty="0">
                <a:solidFill>
                  <a:srgbClr val="383838"/>
                </a:solidFill>
                <a:latin typeface="PT Serif" pitchFamily="34" charset="0"/>
                <a:ea typeface="PT Serif" pitchFamily="34" charset="-122"/>
                <a:cs typeface="PT Serif" pitchFamily="34" charset="-120"/>
              </a:rPr>
              <a:t>: Các thiết bị điện trong nhà máy nếu không được bảo trì hoặc lắp đặt đúng cách có thể gây ra nguy cơ cháy nổ hoặc điện giật.</a:t>
            </a:r>
            <a:endParaRPr lang="en-US" sz="1400" dirty="0"/>
          </a:p>
        </p:txBody>
      </p:sp>
      <p:pic>
        <p:nvPicPr>
          <p:cNvPr id="12" name="Image 0" descr="preencoded.png">
            <a:extLst>
              <a:ext uri="{FF2B5EF4-FFF2-40B4-BE49-F238E27FC236}">
                <a16:creationId xmlns:a16="http://schemas.microsoft.com/office/drawing/2014/main" id="{DE4D0A8F-452B-EF93-AA1E-3B17AA1202A8}"/>
              </a:ext>
            </a:extLst>
          </p:cNvPr>
          <p:cNvPicPr>
            <a:picLocks noChangeAspect="1"/>
          </p:cNvPicPr>
          <p:nvPr/>
        </p:nvPicPr>
        <p:blipFill>
          <a:blip r:embed="rId8"/>
          <a:stretch>
            <a:fillRect/>
          </a:stretch>
        </p:blipFill>
        <p:spPr>
          <a:xfrm>
            <a:off x="11593792" y="7357663"/>
            <a:ext cx="2817382" cy="87193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1347809" y="681345"/>
            <a:ext cx="7766328" cy="514112"/>
          </a:xfrm>
          <a:prstGeom prst="rect">
            <a:avLst/>
          </a:prstGeom>
          <a:noFill/>
          <a:ln/>
        </p:spPr>
        <p:txBody>
          <a:bodyPr wrap="none" lIns="0" tIns="0" rIns="0" bIns="0" rtlCol="0" anchor="t"/>
          <a:lstStyle/>
          <a:p>
            <a:pPr marL="0" indent="0" algn="ctr">
              <a:lnSpc>
                <a:spcPts val="4000"/>
              </a:lnSpc>
              <a:buNone/>
            </a:pPr>
            <a:r>
              <a:rPr lang="en-US" sz="4000" b="1" dirty="0">
                <a:solidFill>
                  <a:srgbClr val="020202"/>
                </a:solidFill>
                <a:latin typeface="PT Serif" pitchFamily="34" charset="0"/>
                <a:ea typeface="PT Serif" pitchFamily="34" charset="-122"/>
                <a:cs typeface="PT Serif" pitchFamily="34" charset="-120"/>
              </a:rPr>
              <a:t>Các công đoạn sản xuất trong nhà máy </a:t>
            </a:r>
            <a:endParaRPr lang="en-US" sz="4000" dirty="0"/>
          </a:p>
        </p:txBody>
      </p:sp>
      <p:sp>
        <p:nvSpPr>
          <p:cNvPr id="4" name="Shape 1"/>
          <p:cNvSpPr/>
          <p:nvPr/>
        </p:nvSpPr>
        <p:spPr>
          <a:xfrm>
            <a:off x="795695" y="2460188"/>
            <a:ext cx="22860" cy="5087660"/>
          </a:xfrm>
          <a:prstGeom prst="roundRect">
            <a:avLst>
              <a:gd name="adj" fmla="val 102817"/>
            </a:avLst>
          </a:prstGeom>
          <a:solidFill>
            <a:srgbClr val="D8D4D4"/>
          </a:solidFill>
          <a:ln/>
        </p:spPr>
      </p:sp>
      <p:sp>
        <p:nvSpPr>
          <p:cNvPr id="5" name="Shape 2"/>
          <p:cNvSpPr/>
          <p:nvPr/>
        </p:nvSpPr>
        <p:spPr>
          <a:xfrm>
            <a:off x="630853" y="2636401"/>
            <a:ext cx="352544" cy="352544"/>
          </a:xfrm>
          <a:prstGeom prst="roundRect">
            <a:avLst>
              <a:gd name="adj" fmla="val 6667"/>
            </a:avLst>
          </a:prstGeom>
          <a:solidFill>
            <a:srgbClr val="204C8E"/>
          </a:solidFill>
          <a:ln/>
        </p:spPr>
      </p:sp>
      <p:sp>
        <p:nvSpPr>
          <p:cNvPr id="6" name="Text 3"/>
          <p:cNvSpPr/>
          <p:nvPr/>
        </p:nvSpPr>
        <p:spPr>
          <a:xfrm>
            <a:off x="741343" y="2689265"/>
            <a:ext cx="131564" cy="246817"/>
          </a:xfrm>
          <a:prstGeom prst="rect">
            <a:avLst/>
          </a:prstGeom>
          <a:noFill/>
          <a:ln/>
        </p:spPr>
        <p:txBody>
          <a:bodyPr wrap="none" lIns="0" tIns="0" rIns="0" bIns="0" rtlCol="0" anchor="t"/>
          <a:lstStyle/>
          <a:p>
            <a:pPr marL="0" indent="0" algn="ctr">
              <a:lnSpc>
                <a:spcPts val="1900"/>
              </a:lnSpc>
              <a:buNone/>
            </a:pPr>
            <a:r>
              <a:rPr lang="en-US" sz="1900" dirty="0">
                <a:solidFill>
                  <a:srgbClr val="FFFFFF"/>
                </a:solidFill>
                <a:latin typeface="PT Serif" pitchFamily="34" charset="0"/>
                <a:ea typeface="PT Serif" pitchFamily="34" charset="-122"/>
                <a:cs typeface="PT Serif" pitchFamily="34" charset="-120"/>
              </a:rPr>
              <a:t>1</a:t>
            </a:r>
            <a:endParaRPr lang="en-US" sz="1900" dirty="0"/>
          </a:p>
        </p:txBody>
      </p:sp>
      <p:sp>
        <p:nvSpPr>
          <p:cNvPr id="7" name="Text 4"/>
          <p:cNvSpPr/>
          <p:nvPr/>
        </p:nvSpPr>
        <p:spPr>
          <a:xfrm>
            <a:off x="1120497" y="2616875"/>
            <a:ext cx="2467808" cy="308491"/>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Gia công ống kính</a:t>
            </a:r>
            <a:endParaRPr lang="en-US" sz="1900" dirty="0"/>
          </a:p>
        </p:txBody>
      </p:sp>
      <p:sp>
        <p:nvSpPr>
          <p:cNvPr id="8" name="Text 5"/>
          <p:cNvSpPr/>
          <p:nvPr/>
        </p:nvSpPr>
        <p:spPr>
          <a:xfrm>
            <a:off x="1120497" y="3019306"/>
            <a:ext cx="12937808" cy="250627"/>
          </a:xfrm>
          <a:prstGeom prst="rect">
            <a:avLst/>
          </a:prstGeom>
          <a:noFill/>
          <a:ln/>
        </p:spPr>
        <p:txBody>
          <a:bodyPr wrap="none" lIns="0" tIns="0" rIns="0" bIns="0" rtlCol="0" anchor="t"/>
          <a:lstStyle/>
          <a:p>
            <a:pPr marL="0" indent="0" algn="l">
              <a:lnSpc>
                <a:spcPts val="1950"/>
              </a:lnSpc>
              <a:buNone/>
            </a:pPr>
            <a:r>
              <a:rPr lang="en-US" sz="1200" dirty="0">
                <a:solidFill>
                  <a:srgbClr val="383838"/>
                </a:solidFill>
                <a:latin typeface="PT Serif" panose="020A0603040505020204" pitchFamily="18" charset="0"/>
                <a:ea typeface="DM Sans" pitchFamily="34" charset="-122"/>
                <a:cs typeface="DM Sans" pitchFamily="34" charset="-120"/>
              </a:rPr>
              <a:t>Cắt các tấm kính thô thành các hình dạng cơ bản phù hợp với thiết kế. Sau đó, các ống </a:t>
            </a:r>
            <a:r>
              <a:rPr lang="en-US" sz="1200" dirty="0" err="1">
                <a:solidFill>
                  <a:srgbClr val="383838"/>
                </a:solidFill>
                <a:latin typeface="PT Serif" panose="020A0603040505020204" pitchFamily="18" charset="0"/>
                <a:ea typeface="DM Sans" pitchFamily="34" charset="-122"/>
                <a:cs typeface="DM Sans" pitchFamily="34" charset="-120"/>
              </a:rPr>
              <a:t>kính</a:t>
            </a:r>
            <a:r>
              <a:rPr lang="en-US" sz="1200" dirty="0">
                <a:solidFill>
                  <a:srgbClr val="383838"/>
                </a:solidFill>
                <a:latin typeface="PT Serif" panose="020A0603040505020204" pitchFamily="18" charset="0"/>
                <a:ea typeface="DM Sans" pitchFamily="34" charset="-122"/>
                <a:cs typeface="DM Sans" pitchFamily="34" charset="-120"/>
              </a:rPr>
              <a:t> </a:t>
            </a:r>
            <a:r>
              <a:rPr lang="en-US" sz="1200" dirty="0" err="1">
                <a:solidFill>
                  <a:srgbClr val="383838"/>
                </a:solidFill>
                <a:latin typeface="PT Serif" panose="020A0603040505020204" pitchFamily="18" charset="0"/>
                <a:ea typeface="DM Sans" pitchFamily="34" charset="-122"/>
                <a:cs typeface="DM Sans" pitchFamily="34" charset="-120"/>
              </a:rPr>
              <a:t>được</a:t>
            </a:r>
            <a:endParaRPr lang="en-US" sz="1200" dirty="0">
              <a:solidFill>
                <a:srgbClr val="383838"/>
              </a:solidFill>
              <a:latin typeface="PT Serif" panose="020A0603040505020204" pitchFamily="18" charset="0"/>
              <a:ea typeface="DM Sans" pitchFamily="34" charset="-122"/>
              <a:cs typeface="DM Sans" pitchFamily="34" charset="-120"/>
            </a:endParaRPr>
          </a:p>
          <a:p>
            <a:pPr marL="0" indent="0" algn="l">
              <a:lnSpc>
                <a:spcPts val="1950"/>
              </a:lnSpc>
              <a:buNone/>
            </a:pPr>
            <a:r>
              <a:rPr lang="en-US" sz="1200" dirty="0" err="1">
                <a:solidFill>
                  <a:srgbClr val="383838"/>
                </a:solidFill>
                <a:latin typeface="PT Serif" panose="020A0603040505020204" pitchFamily="18" charset="0"/>
                <a:ea typeface="DM Sans" pitchFamily="34" charset="-122"/>
                <a:cs typeface="DM Sans" pitchFamily="34" charset="-120"/>
              </a:rPr>
              <a:t>mài</a:t>
            </a:r>
            <a:r>
              <a:rPr lang="en-US" sz="1200" dirty="0">
                <a:solidFill>
                  <a:srgbClr val="383838"/>
                </a:solidFill>
                <a:latin typeface="PT Serif" panose="020A0603040505020204" pitchFamily="18" charset="0"/>
                <a:ea typeface="DM Sans" pitchFamily="34" charset="-122"/>
                <a:cs typeface="DM Sans" pitchFamily="34" charset="-120"/>
              </a:rPr>
              <a:t> bằng máy móc chuyên dụng để đạt được độ dày và hình dạng chính xác.</a:t>
            </a:r>
            <a:endParaRPr lang="en-US" sz="1200" dirty="0"/>
          </a:p>
        </p:txBody>
      </p:sp>
      <p:sp>
        <p:nvSpPr>
          <p:cNvPr id="9" name="Shape 6"/>
          <p:cNvSpPr/>
          <p:nvPr/>
        </p:nvSpPr>
        <p:spPr>
          <a:xfrm>
            <a:off x="630853" y="3759518"/>
            <a:ext cx="352544" cy="352544"/>
          </a:xfrm>
          <a:prstGeom prst="roundRect">
            <a:avLst>
              <a:gd name="adj" fmla="val 6667"/>
            </a:avLst>
          </a:prstGeom>
          <a:solidFill>
            <a:srgbClr val="204C8E"/>
          </a:solidFill>
          <a:ln/>
        </p:spPr>
      </p:sp>
      <p:sp>
        <p:nvSpPr>
          <p:cNvPr id="10" name="Text 7"/>
          <p:cNvSpPr/>
          <p:nvPr/>
        </p:nvSpPr>
        <p:spPr>
          <a:xfrm>
            <a:off x="741343" y="3812381"/>
            <a:ext cx="131564" cy="246817"/>
          </a:xfrm>
          <a:prstGeom prst="rect">
            <a:avLst/>
          </a:prstGeom>
          <a:noFill/>
          <a:ln/>
        </p:spPr>
        <p:txBody>
          <a:bodyPr wrap="none" lIns="0" tIns="0" rIns="0" bIns="0" rtlCol="0" anchor="t"/>
          <a:lstStyle/>
          <a:p>
            <a:pPr marL="0" indent="0" algn="ctr">
              <a:lnSpc>
                <a:spcPts val="1900"/>
              </a:lnSpc>
              <a:buNone/>
            </a:pPr>
            <a:r>
              <a:rPr lang="en-US" sz="1900" dirty="0">
                <a:solidFill>
                  <a:srgbClr val="FFFFFF"/>
                </a:solidFill>
                <a:latin typeface="PT Serif" pitchFamily="34" charset="0"/>
                <a:ea typeface="PT Serif" pitchFamily="34" charset="-122"/>
                <a:cs typeface="PT Serif" pitchFamily="34" charset="-120"/>
              </a:rPr>
              <a:t>2</a:t>
            </a:r>
            <a:endParaRPr lang="en-US" sz="1900" dirty="0"/>
          </a:p>
        </p:txBody>
      </p:sp>
      <p:sp>
        <p:nvSpPr>
          <p:cNvPr id="11" name="Text 8"/>
          <p:cNvSpPr/>
          <p:nvPr/>
        </p:nvSpPr>
        <p:spPr>
          <a:xfrm>
            <a:off x="1120497" y="3739991"/>
            <a:ext cx="2467808" cy="308491"/>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Chế tạo vỏ</a:t>
            </a:r>
            <a:endParaRPr lang="en-US" sz="1900" dirty="0"/>
          </a:p>
        </p:txBody>
      </p:sp>
      <p:sp>
        <p:nvSpPr>
          <p:cNvPr id="12" name="Text 9"/>
          <p:cNvSpPr/>
          <p:nvPr/>
        </p:nvSpPr>
        <p:spPr>
          <a:xfrm>
            <a:off x="1120497" y="4142423"/>
            <a:ext cx="12937808" cy="250627"/>
          </a:xfrm>
          <a:prstGeom prst="rect">
            <a:avLst/>
          </a:prstGeom>
          <a:noFill/>
          <a:ln/>
        </p:spPr>
        <p:txBody>
          <a:bodyPr wrap="none" lIns="0" tIns="0" rIns="0" bIns="0" rtlCol="0" anchor="t"/>
          <a:lstStyle/>
          <a:p>
            <a:pPr marL="0" indent="0" algn="l">
              <a:lnSpc>
                <a:spcPts val="1950"/>
              </a:lnSpc>
              <a:buNone/>
            </a:pPr>
            <a:r>
              <a:rPr lang="en-US" sz="1200" dirty="0">
                <a:solidFill>
                  <a:srgbClr val="383838"/>
                </a:solidFill>
                <a:latin typeface="PT Serif" panose="020A0603040505020204" pitchFamily="18" charset="0"/>
                <a:ea typeface="DM Sans" pitchFamily="34" charset="-122"/>
                <a:cs typeface="DM Sans" pitchFamily="34" charset="-120"/>
              </a:rPr>
              <a:t>Đúc các nguyên liệu thành các hình dạng cơ bản của vỏ ống nhòm.</a:t>
            </a:r>
            <a:endParaRPr lang="en-US" sz="1200" dirty="0"/>
          </a:p>
        </p:txBody>
      </p:sp>
      <p:sp>
        <p:nvSpPr>
          <p:cNvPr id="13" name="Shape 10"/>
          <p:cNvSpPr/>
          <p:nvPr/>
        </p:nvSpPr>
        <p:spPr>
          <a:xfrm>
            <a:off x="630853" y="4882634"/>
            <a:ext cx="352544" cy="352544"/>
          </a:xfrm>
          <a:prstGeom prst="roundRect">
            <a:avLst>
              <a:gd name="adj" fmla="val 6667"/>
            </a:avLst>
          </a:prstGeom>
          <a:solidFill>
            <a:srgbClr val="204C8E"/>
          </a:solidFill>
          <a:ln/>
        </p:spPr>
      </p:sp>
      <p:sp>
        <p:nvSpPr>
          <p:cNvPr id="14" name="Text 11"/>
          <p:cNvSpPr/>
          <p:nvPr/>
        </p:nvSpPr>
        <p:spPr>
          <a:xfrm>
            <a:off x="741343" y="4935498"/>
            <a:ext cx="131564" cy="246817"/>
          </a:xfrm>
          <a:prstGeom prst="rect">
            <a:avLst/>
          </a:prstGeom>
          <a:noFill/>
          <a:ln/>
        </p:spPr>
        <p:txBody>
          <a:bodyPr wrap="none" lIns="0" tIns="0" rIns="0" bIns="0" rtlCol="0" anchor="t"/>
          <a:lstStyle/>
          <a:p>
            <a:pPr marL="0" indent="0" algn="ctr">
              <a:lnSpc>
                <a:spcPts val="1900"/>
              </a:lnSpc>
              <a:buNone/>
            </a:pPr>
            <a:r>
              <a:rPr lang="en-US" sz="1900" dirty="0">
                <a:solidFill>
                  <a:srgbClr val="FFFFFF"/>
                </a:solidFill>
                <a:latin typeface="PT Serif" pitchFamily="34" charset="0"/>
                <a:ea typeface="PT Serif" pitchFamily="34" charset="-122"/>
                <a:cs typeface="PT Serif" pitchFamily="34" charset="-120"/>
              </a:rPr>
              <a:t>3</a:t>
            </a:r>
            <a:endParaRPr lang="en-US" sz="1900" dirty="0"/>
          </a:p>
        </p:txBody>
      </p:sp>
      <p:sp>
        <p:nvSpPr>
          <p:cNvPr id="15" name="Text 12"/>
          <p:cNvSpPr/>
          <p:nvPr/>
        </p:nvSpPr>
        <p:spPr>
          <a:xfrm>
            <a:off x="1120497" y="4863108"/>
            <a:ext cx="3776543" cy="308491"/>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Lắp ráp các linh kiện quang học</a:t>
            </a:r>
            <a:endParaRPr lang="en-US" sz="1900" dirty="0"/>
          </a:p>
        </p:txBody>
      </p:sp>
      <p:sp>
        <p:nvSpPr>
          <p:cNvPr id="16" name="Text 13"/>
          <p:cNvSpPr/>
          <p:nvPr/>
        </p:nvSpPr>
        <p:spPr>
          <a:xfrm>
            <a:off x="1120497" y="5265539"/>
            <a:ext cx="12937808" cy="250627"/>
          </a:xfrm>
          <a:prstGeom prst="rect">
            <a:avLst/>
          </a:prstGeom>
          <a:noFill/>
          <a:ln/>
        </p:spPr>
        <p:txBody>
          <a:bodyPr wrap="none" lIns="0" tIns="0" rIns="0" bIns="0" rtlCol="0" anchor="t"/>
          <a:lstStyle/>
          <a:p>
            <a:pPr marL="0" indent="0" algn="l">
              <a:lnSpc>
                <a:spcPts val="1950"/>
              </a:lnSpc>
              <a:buNone/>
            </a:pPr>
            <a:r>
              <a:rPr lang="en-US" sz="1200" dirty="0">
                <a:solidFill>
                  <a:srgbClr val="383838"/>
                </a:solidFill>
                <a:latin typeface="PT Serif" panose="020A0603040505020204" pitchFamily="18" charset="0"/>
                <a:ea typeface="DM Sans" pitchFamily="34" charset="-122"/>
                <a:cs typeface="DM Sans" pitchFamily="34" charset="-120"/>
              </a:rPr>
              <a:t>Gắn các ống kính vào các mô-đun quang học. Kỹ thuật viên lắp ráp phải sử dụng các công </a:t>
            </a:r>
            <a:r>
              <a:rPr lang="en-US" sz="1200" dirty="0" err="1">
                <a:solidFill>
                  <a:srgbClr val="383838"/>
                </a:solidFill>
                <a:latin typeface="PT Serif" panose="020A0603040505020204" pitchFamily="18" charset="0"/>
                <a:ea typeface="DM Sans" pitchFamily="34" charset="-122"/>
                <a:cs typeface="DM Sans" pitchFamily="34" charset="-120"/>
              </a:rPr>
              <a:t>cụ</a:t>
            </a:r>
            <a:r>
              <a:rPr lang="en-US" sz="1200" dirty="0">
                <a:solidFill>
                  <a:srgbClr val="383838"/>
                </a:solidFill>
                <a:latin typeface="PT Serif" panose="020A0603040505020204" pitchFamily="18" charset="0"/>
                <a:ea typeface="DM Sans" pitchFamily="34" charset="-122"/>
                <a:cs typeface="DM Sans" pitchFamily="34" charset="-120"/>
              </a:rPr>
              <a:t> </a:t>
            </a:r>
          </a:p>
          <a:p>
            <a:pPr marL="0" indent="0" algn="l">
              <a:lnSpc>
                <a:spcPts val="1950"/>
              </a:lnSpc>
              <a:buNone/>
            </a:pPr>
            <a:r>
              <a:rPr lang="en-US" sz="1200" dirty="0" err="1">
                <a:solidFill>
                  <a:srgbClr val="383838"/>
                </a:solidFill>
                <a:latin typeface="PT Serif" panose="020A0603040505020204" pitchFamily="18" charset="0"/>
                <a:ea typeface="DM Sans" pitchFamily="34" charset="-122"/>
                <a:cs typeface="DM Sans" pitchFamily="34" charset="-120"/>
              </a:rPr>
              <a:t>chính</a:t>
            </a:r>
            <a:r>
              <a:rPr lang="en-US" sz="1200" dirty="0">
                <a:solidFill>
                  <a:srgbClr val="383838"/>
                </a:solidFill>
                <a:latin typeface="PT Serif" panose="020A0603040505020204" pitchFamily="18" charset="0"/>
                <a:ea typeface="DM Sans" pitchFamily="34" charset="-122"/>
                <a:cs typeface="DM Sans" pitchFamily="34" charset="-120"/>
              </a:rPr>
              <a:t> xác và thiết bị đo lường quang học để kiểm tra và điều chỉnh các linh kiện.</a:t>
            </a:r>
            <a:endParaRPr lang="en-US" sz="1200" dirty="0"/>
          </a:p>
        </p:txBody>
      </p:sp>
      <p:sp>
        <p:nvSpPr>
          <p:cNvPr id="17" name="Shape 14"/>
          <p:cNvSpPr/>
          <p:nvPr/>
        </p:nvSpPr>
        <p:spPr>
          <a:xfrm>
            <a:off x="630853" y="6005751"/>
            <a:ext cx="352544" cy="352544"/>
          </a:xfrm>
          <a:prstGeom prst="roundRect">
            <a:avLst>
              <a:gd name="adj" fmla="val 6667"/>
            </a:avLst>
          </a:prstGeom>
          <a:solidFill>
            <a:srgbClr val="204C8E"/>
          </a:solidFill>
          <a:ln/>
        </p:spPr>
      </p:sp>
      <p:sp>
        <p:nvSpPr>
          <p:cNvPr id="18" name="Text 15"/>
          <p:cNvSpPr/>
          <p:nvPr/>
        </p:nvSpPr>
        <p:spPr>
          <a:xfrm>
            <a:off x="741343" y="6058614"/>
            <a:ext cx="131564" cy="246817"/>
          </a:xfrm>
          <a:prstGeom prst="rect">
            <a:avLst/>
          </a:prstGeom>
          <a:noFill/>
          <a:ln/>
        </p:spPr>
        <p:txBody>
          <a:bodyPr wrap="none" lIns="0" tIns="0" rIns="0" bIns="0" rtlCol="0" anchor="t"/>
          <a:lstStyle/>
          <a:p>
            <a:pPr marL="0" indent="0" algn="ctr">
              <a:lnSpc>
                <a:spcPts val="1900"/>
              </a:lnSpc>
              <a:buNone/>
            </a:pPr>
            <a:r>
              <a:rPr lang="en-US" sz="1900" dirty="0">
                <a:solidFill>
                  <a:srgbClr val="FFFFFF"/>
                </a:solidFill>
                <a:latin typeface="PT Serif" pitchFamily="34" charset="0"/>
                <a:ea typeface="PT Serif" pitchFamily="34" charset="-122"/>
                <a:cs typeface="PT Serif" pitchFamily="34" charset="-120"/>
              </a:rPr>
              <a:t>4</a:t>
            </a:r>
            <a:endParaRPr lang="en-US" sz="1900" dirty="0"/>
          </a:p>
        </p:txBody>
      </p:sp>
      <p:sp>
        <p:nvSpPr>
          <p:cNvPr id="19" name="Text 16"/>
          <p:cNvSpPr/>
          <p:nvPr/>
        </p:nvSpPr>
        <p:spPr>
          <a:xfrm>
            <a:off x="1120497" y="5986224"/>
            <a:ext cx="2467808" cy="308491"/>
          </a:xfrm>
          <a:prstGeom prst="rect">
            <a:avLst/>
          </a:prstGeom>
          <a:noFill/>
          <a:ln/>
        </p:spPr>
        <p:txBody>
          <a:bodyPr wrap="none" lIns="0" tIns="0" rIns="0" bIns="0" rtlCol="0" anchor="t"/>
          <a:lstStyle/>
          <a:p>
            <a:pPr marL="0" indent="0">
              <a:lnSpc>
                <a:spcPts val="2400"/>
              </a:lnSpc>
              <a:buNone/>
            </a:pPr>
            <a:r>
              <a:rPr lang="en-US" sz="1900" b="1" dirty="0">
                <a:solidFill>
                  <a:srgbClr val="383838"/>
                </a:solidFill>
                <a:latin typeface="PT Serif" pitchFamily="34" charset="0"/>
                <a:ea typeface="PT Serif" pitchFamily="34" charset="-122"/>
                <a:cs typeface="PT Serif" pitchFamily="34" charset="-120"/>
              </a:rPr>
              <a:t>Lắp ráp cơ khí</a:t>
            </a:r>
            <a:endParaRPr lang="en-US" sz="1900" dirty="0"/>
          </a:p>
        </p:txBody>
      </p:sp>
      <p:sp>
        <p:nvSpPr>
          <p:cNvPr id="20" name="Text 17"/>
          <p:cNvSpPr/>
          <p:nvPr/>
        </p:nvSpPr>
        <p:spPr>
          <a:xfrm>
            <a:off x="1120497" y="6388656"/>
            <a:ext cx="12937808" cy="1002506"/>
          </a:xfrm>
          <a:prstGeom prst="rect">
            <a:avLst/>
          </a:prstGeom>
          <a:noFill/>
          <a:ln/>
        </p:spPr>
        <p:txBody>
          <a:bodyPr wrap="square" lIns="0" tIns="0" rIns="0" bIns="0" rtlCol="0" anchor="t"/>
          <a:lstStyle/>
          <a:p>
            <a:pPr marL="0" indent="0" algn="l">
              <a:lnSpc>
                <a:spcPts val="1950"/>
              </a:lnSpc>
              <a:buNone/>
            </a:pPr>
            <a:r>
              <a:rPr lang="en-US" sz="1200" dirty="0">
                <a:solidFill>
                  <a:srgbClr val="383838"/>
                </a:solidFill>
                <a:latin typeface="PT Serif" panose="020A0603040505020204" pitchFamily="18" charset="0"/>
                <a:ea typeface="DM Sans" pitchFamily="34" charset="-122"/>
                <a:cs typeface="DM Sans" pitchFamily="34" charset="-120"/>
              </a:rPr>
              <a:t>các linh kiện quang học, như ống kính và các mô-đun quang học, được lắp vào vỏ ống nhòm được chế tạo sẵn. Tiếp theo, các bộ phận điều chỉnh như núm lấy nét và các hệ thống chống sốc được lắp đặt và điều chỉnh. Các bộ phận điều chỉnh cần được lắp ráp một cách cẩn thận để đảm bảo khả năng điều chỉnh dễ dàng và chính xác cho người sử dụng. Đồng thời, hệ thống chống sốc phải được tích hợp hiệu quả để bảo vệ các linh kiện quang học khỏi các va chạm hoặc rung động, đảm bảo ống nhòm hoạt động ổn định trong các điều kiện khác nhau.</a:t>
            </a:r>
            <a:endParaRPr lang="en-US" sz="1200" dirty="0"/>
          </a:p>
        </p:txBody>
      </p:sp>
      <p:pic>
        <p:nvPicPr>
          <p:cNvPr id="21" name="Image 0" descr="preencoded.png">
            <a:extLst>
              <a:ext uri="{FF2B5EF4-FFF2-40B4-BE49-F238E27FC236}">
                <a16:creationId xmlns:a16="http://schemas.microsoft.com/office/drawing/2014/main" id="{BEAE1502-0832-5D5B-A687-694DA2BB8297}"/>
              </a:ext>
            </a:extLst>
          </p:cNvPr>
          <p:cNvPicPr>
            <a:picLocks noChangeAspect="1"/>
          </p:cNvPicPr>
          <p:nvPr/>
        </p:nvPicPr>
        <p:blipFill>
          <a:blip r:embed="rId3"/>
          <a:stretch>
            <a:fillRect/>
          </a:stretch>
        </p:blipFill>
        <p:spPr>
          <a:xfrm>
            <a:off x="11593792" y="7357663"/>
            <a:ext cx="2817382" cy="871937"/>
          </a:xfrm>
          <a:prstGeom prst="rect">
            <a:avLst/>
          </a:prstGeom>
        </p:spPr>
      </p:pic>
      <p:pic>
        <p:nvPicPr>
          <p:cNvPr id="1026" name="Picture 2">
            <a:extLst>
              <a:ext uri="{FF2B5EF4-FFF2-40B4-BE49-F238E27FC236}">
                <a16:creationId xmlns:a16="http://schemas.microsoft.com/office/drawing/2014/main" id="{2B0CE91E-47A6-D43F-84B5-A63D563673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4137" y="1312734"/>
            <a:ext cx="5246110" cy="52461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997166" y="339447"/>
            <a:ext cx="6635948" cy="405051"/>
          </a:xfrm>
          <a:prstGeom prst="rect">
            <a:avLst/>
          </a:prstGeom>
          <a:noFill/>
          <a:ln/>
        </p:spPr>
        <p:txBody>
          <a:bodyPr wrap="none" lIns="0" tIns="0" rIns="0" bIns="0" rtlCol="0" anchor="t"/>
          <a:lstStyle/>
          <a:p>
            <a:pPr marL="0" indent="0" algn="ctr">
              <a:lnSpc>
                <a:spcPts val="3150"/>
              </a:lnSpc>
              <a:buNone/>
            </a:pPr>
            <a:r>
              <a:rPr lang="en-US" sz="2550" b="1" dirty="0">
                <a:solidFill>
                  <a:srgbClr val="020202"/>
                </a:solidFill>
                <a:latin typeface="PT Serif" pitchFamily="34" charset="0"/>
                <a:ea typeface="PT Serif" pitchFamily="34" charset="-122"/>
                <a:cs typeface="PT Serif" pitchFamily="34" charset="-120"/>
              </a:rPr>
              <a:t>Nguyên nhân dẫn đến tai nạn khi sản xuất</a:t>
            </a:r>
            <a:endParaRPr lang="en-US" sz="2550" dirty="0"/>
          </a:p>
        </p:txBody>
      </p:sp>
      <p:pic>
        <p:nvPicPr>
          <p:cNvPr id="3" name="Image 0" descr="preencoded.png"/>
          <p:cNvPicPr>
            <a:picLocks noChangeAspect="1"/>
          </p:cNvPicPr>
          <p:nvPr/>
        </p:nvPicPr>
        <p:blipFill>
          <a:blip r:embed="rId3"/>
          <a:stretch>
            <a:fillRect/>
          </a:stretch>
        </p:blipFill>
        <p:spPr>
          <a:xfrm>
            <a:off x="1726655" y="1628232"/>
            <a:ext cx="1639253" cy="1639253"/>
          </a:xfrm>
          <a:prstGeom prst="rect">
            <a:avLst/>
          </a:prstGeom>
        </p:spPr>
      </p:pic>
      <p:sp>
        <p:nvSpPr>
          <p:cNvPr id="4" name="Text 1"/>
          <p:cNvSpPr/>
          <p:nvPr/>
        </p:nvSpPr>
        <p:spPr>
          <a:xfrm>
            <a:off x="1808027" y="3412333"/>
            <a:ext cx="1639253" cy="202525"/>
          </a:xfrm>
          <a:prstGeom prst="rect">
            <a:avLst/>
          </a:prstGeom>
          <a:noFill/>
          <a:ln/>
        </p:spPr>
        <p:txBody>
          <a:bodyPr wrap="none" lIns="0" tIns="0" rIns="0" bIns="0" rtlCol="0" anchor="t"/>
          <a:lstStyle/>
          <a:p>
            <a:pPr marL="0" indent="0" algn="ctr">
              <a:lnSpc>
                <a:spcPts val="1550"/>
              </a:lnSpc>
              <a:buNone/>
            </a:pPr>
            <a:r>
              <a:rPr lang="en-US" sz="1600" b="1" dirty="0">
                <a:solidFill>
                  <a:srgbClr val="383838"/>
                </a:solidFill>
                <a:latin typeface="PT Serif" pitchFamily="34" charset="0"/>
                <a:ea typeface="PT Serif" pitchFamily="34" charset="-122"/>
                <a:cs typeface="PT Serif" pitchFamily="34" charset="-120"/>
              </a:rPr>
              <a:t>Thiếu thiết bị bảo hộ</a:t>
            </a:r>
            <a:endParaRPr lang="en-US" sz="1600" dirty="0"/>
          </a:p>
        </p:txBody>
      </p:sp>
      <p:sp>
        <p:nvSpPr>
          <p:cNvPr id="5" name="Text 2"/>
          <p:cNvSpPr/>
          <p:nvPr/>
        </p:nvSpPr>
        <p:spPr>
          <a:xfrm>
            <a:off x="1579878" y="3719865"/>
            <a:ext cx="4371975" cy="197525"/>
          </a:xfrm>
          <a:prstGeom prst="rect">
            <a:avLst/>
          </a:prstGeom>
          <a:noFill/>
          <a:ln/>
        </p:spPr>
        <p:txBody>
          <a:bodyPr wrap="none" lIns="0" tIns="0" rIns="0" bIns="0" rtlCol="0" anchor="t"/>
          <a:lstStyle/>
          <a:p>
            <a:pPr marL="0" indent="0" algn="l">
              <a:lnSpc>
                <a:spcPts val="1550"/>
              </a:lnSpc>
              <a:buNone/>
            </a:pPr>
            <a:r>
              <a:rPr lang="en-US" sz="1400" dirty="0">
                <a:solidFill>
                  <a:srgbClr val="383838"/>
                </a:solidFill>
                <a:latin typeface="PT Serif" panose="020A0603040505020204" pitchFamily="18" charset="0"/>
                <a:ea typeface="DM Sans" pitchFamily="34" charset="-122"/>
                <a:cs typeface="DM Sans" pitchFamily="34" charset="-120"/>
              </a:rPr>
              <a:t>Công nhân không sử dụng thiết </a:t>
            </a:r>
            <a:r>
              <a:rPr lang="en-US" sz="1400" dirty="0" err="1">
                <a:solidFill>
                  <a:srgbClr val="383838"/>
                </a:solidFill>
                <a:latin typeface="PT Serif" panose="020A0603040505020204" pitchFamily="18" charset="0"/>
                <a:ea typeface="DM Sans" pitchFamily="34" charset="-122"/>
                <a:cs typeface="DM Sans" pitchFamily="34" charset="-120"/>
              </a:rPr>
              <a:t>bị</a:t>
            </a:r>
            <a:r>
              <a:rPr lang="en-US" sz="140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1400" dirty="0" err="1">
                <a:solidFill>
                  <a:srgbClr val="383838"/>
                </a:solidFill>
                <a:latin typeface="PT Serif" panose="020A0603040505020204" pitchFamily="18" charset="0"/>
                <a:ea typeface="DM Sans" pitchFamily="34" charset="-122"/>
                <a:cs typeface="DM Sans" pitchFamily="34" charset="-120"/>
              </a:rPr>
              <a:t>bảo</a:t>
            </a:r>
            <a:r>
              <a:rPr lang="en-US" sz="1400" dirty="0">
                <a:solidFill>
                  <a:srgbClr val="383838"/>
                </a:solidFill>
                <a:latin typeface="PT Serif" panose="020A0603040505020204" pitchFamily="18" charset="0"/>
                <a:ea typeface="DM Sans" pitchFamily="34" charset="-122"/>
                <a:cs typeface="DM Sans" pitchFamily="34" charset="-120"/>
              </a:rPr>
              <a:t> hộ cá nhân đúng cách.</a:t>
            </a:r>
            <a:endParaRPr lang="en-US" sz="1400" dirty="0"/>
          </a:p>
        </p:txBody>
      </p:sp>
      <p:pic>
        <p:nvPicPr>
          <p:cNvPr id="6" name="Image 1" descr="preencoded.png"/>
          <p:cNvPicPr>
            <a:picLocks noChangeAspect="1"/>
          </p:cNvPicPr>
          <p:nvPr/>
        </p:nvPicPr>
        <p:blipFill>
          <a:blip r:embed="rId4"/>
          <a:stretch>
            <a:fillRect/>
          </a:stretch>
        </p:blipFill>
        <p:spPr>
          <a:xfrm>
            <a:off x="6086193" y="1603360"/>
            <a:ext cx="1664125" cy="1664125"/>
          </a:xfrm>
          <a:prstGeom prst="rect">
            <a:avLst/>
          </a:prstGeom>
        </p:spPr>
      </p:pic>
      <p:sp>
        <p:nvSpPr>
          <p:cNvPr id="7" name="Text 3"/>
          <p:cNvSpPr/>
          <p:nvPr/>
        </p:nvSpPr>
        <p:spPr>
          <a:xfrm>
            <a:off x="6130115" y="3412333"/>
            <a:ext cx="1620203" cy="202525"/>
          </a:xfrm>
          <a:prstGeom prst="rect">
            <a:avLst/>
          </a:prstGeom>
          <a:noFill/>
          <a:ln/>
        </p:spPr>
        <p:txBody>
          <a:bodyPr wrap="none" lIns="0" tIns="0" rIns="0" bIns="0" rtlCol="0" anchor="t"/>
          <a:lstStyle/>
          <a:p>
            <a:pPr marL="0" indent="0" algn="ctr">
              <a:lnSpc>
                <a:spcPts val="1550"/>
              </a:lnSpc>
              <a:buNone/>
            </a:pPr>
            <a:r>
              <a:rPr lang="en-US" sz="1600" b="1" dirty="0">
                <a:solidFill>
                  <a:srgbClr val="383838"/>
                </a:solidFill>
                <a:latin typeface="PT Serif" pitchFamily="34" charset="0"/>
                <a:ea typeface="PT Serif" pitchFamily="34" charset="-122"/>
                <a:cs typeface="PT Serif" pitchFamily="34" charset="-120"/>
              </a:rPr>
              <a:t>Sự cố thiết bị</a:t>
            </a:r>
            <a:endParaRPr lang="en-US" sz="1600" dirty="0"/>
          </a:p>
        </p:txBody>
      </p:sp>
      <p:sp>
        <p:nvSpPr>
          <p:cNvPr id="8" name="Text 4"/>
          <p:cNvSpPr/>
          <p:nvPr/>
        </p:nvSpPr>
        <p:spPr>
          <a:xfrm>
            <a:off x="6261139" y="3751998"/>
            <a:ext cx="4371975" cy="197525"/>
          </a:xfrm>
          <a:prstGeom prst="rect">
            <a:avLst/>
          </a:prstGeom>
          <a:noFill/>
          <a:ln/>
        </p:spPr>
        <p:txBody>
          <a:bodyPr wrap="none" lIns="0" tIns="0" rIns="0" bIns="0" rtlCol="0" anchor="t"/>
          <a:lstStyle/>
          <a:p>
            <a:pPr marL="0" indent="0" algn="l">
              <a:lnSpc>
                <a:spcPts val="1550"/>
              </a:lnSpc>
              <a:buNone/>
            </a:pPr>
            <a:r>
              <a:rPr lang="en-US" sz="1400" dirty="0">
                <a:solidFill>
                  <a:srgbClr val="383838"/>
                </a:solidFill>
                <a:latin typeface="PT Serif" panose="020A0603040505020204" pitchFamily="18" charset="0"/>
                <a:ea typeface="DM Sans" pitchFamily="34" charset="-122"/>
                <a:cs typeface="DM Sans" pitchFamily="34" charset="-120"/>
              </a:rPr>
              <a:t>Máy móc bị hỏng hoặc không </a:t>
            </a:r>
            <a:r>
              <a:rPr lang="en-US" sz="1400" dirty="0" err="1">
                <a:solidFill>
                  <a:srgbClr val="383838"/>
                </a:solidFill>
                <a:latin typeface="PT Serif" panose="020A0603040505020204" pitchFamily="18" charset="0"/>
                <a:ea typeface="DM Sans" pitchFamily="34" charset="-122"/>
                <a:cs typeface="DM Sans" pitchFamily="34" charset="-120"/>
              </a:rPr>
              <a:t>được</a:t>
            </a:r>
            <a:r>
              <a:rPr lang="en-US" sz="140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1400" dirty="0" err="1">
                <a:solidFill>
                  <a:srgbClr val="383838"/>
                </a:solidFill>
                <a:latin typeface="PT Serif" panose="020A0603040505020204" pitchFamily="18" charset="0"/>
                <a:ea typeface="DM Sans" pitchFamily="34" charset="-122"/>
                <a:cs typeface="DM Sans" pitchFamily="34" charset="-120"/>
              </a:rPr>
              <a:t>Bảo</a:t>
            </a:r>
            <a:r>
              <a:rPr lang="en-US" sz="1400" dirty="0">
                <a:solidFill>
                  <a:srgbClr val="383838"/>
                </a:solidFill>
                <a:latin typeface="PT Serif" panose="020A0603040505020204" pitchFamily="18" charset="0"/>
                <a:ea typeface="DM Sans" pitchFamily="34" charset="-122"/>
                <a:cs typeface="DM Sans" pitchFamily="34" charset="-120"/>
              </a:rPr>
              <a:t> </a:t>
            </a:r>
            <a:r>
              <a:rPr lang="en-US" sz="1400" dirty="0" err="1">
                <a:solidFill>
                  <a:srgbClr val="383838"/>
                </a:solidFill>
                <a:latin typeface="PT Serif" panose="020A0603040505020204" pitchFamily="18" charset="0"/>
                <a:ea typeface="DM Sans" pitchFamily="34" charset="-122"/>
                <a:cs typeface="DM Sans" pitchFamily="34" charset="-120"/>
              </a:rPr>
              <a:t>trì</a:t>
            </a:r>
            <a:r>
              <a:rPr lang="en-US" sz="1400" dirty="0">
                <a:solidFill>
                  <a:srgbClr val="383838"/>
                </a:solidFill>
                <a:latin typeface="PT Serif" panose="020A0603040505020204" pitchFamily="18" charset="0"/>
                <a:ea typeface="DM Sans" pitchFamily="34" charset="-122"/>
                <a:cs typeface="DM Sans" pitchFamily="34" charset="-120"/>
              </a:rPr>
              <a:t> định kỳ.</a:t>
            </a:r>
            <a:endParaRPr lang="en-US" sz="1400" dirty="0"/>
          </a:p>
        </p:txBody>
      </p:sp>
      <p:pic>
        <p:nvPicPr>
          <p:cNvPr id="9" name="Image 2" descr="preencoded.png"/>
          <p:cNvPicPr>
            <a:picLocks noChangeAspect="1"/>
          </p:cNvPicPr>
          <p:nvPr/>
        </p:nvPicPr>
        <p:blipFill>
          <a:blip r:embed="rId5"/>
          <a:srcRect l="12959" t="16754" r="10608" b="17257"/>
          <a:stretch/>
        </p:blipFill>
        <p:spPr>
          <a:xfrm>
            <a:off x="10470604" y="1430612"/>
            <a:ext cx="2433141" cy="2100660"/>
          </a:xfrm>
          <a:prstGeom prst="rect">
            <a:avLst/>
          </a:prstGeom>
        </p:spPr>
      </p:pic>
      <p:sp>
        <p:nvSpPr>
          <p:cNvPr id="10" name="Text 5"/>
          <p:cNvSpPr/>
          <p:nvPr/>
        </p:nvSpPr>
        <p:spPr>
          <a:xfrm>
            <a:off x="10778808" y="3419583"/>
            <a:ext cx="1620203" cy="202525"/>
          </a:xfrm>
          <a:prstGeom prst="rect">
            <a:avLst/>
          </a:prstGeom>
          <a:noFill/>
          <a:ln/>
        </p:spPr>
        <p:txBody>
          <a:bodyPr wrap="none" lIns="0" tIns="0" rIns="0" bIns="0" rtlCol="0" anchor="t"/>
          <a:lstStyle/>
          <a:p>
            <a:pPr marL="0" indent="0" algn="ctr">
              <a:lnSpc>
                <a:spcPts val="1550"/>
              </a:lnSpc>
              <a:buNone/>
            </a:pPr>
            <a:r>
              <a:rPr lang="en-US" sz="1600" b="1" dirty="0">
                <a:solidFill>
                  <a:srgbClr val="383838"/>
                </a:solidFill>
                <a:latin typeface="PT Serif" pitchFamily="34" charset="0"/>
                <a:ea typeface="PT Serif" pitchFamily="34" charset="-122"/>
                <a:cs typeface="PT Serif" pitchFamily="34" charset="-120"/>
              </a:rPr>
              <a:t>Thiếu đào tạo</a:t>
            </a:r>
            <a:endParaRPr lang="en-US" sz="1600" dirty="0"/>
          </a:p>
        </p:txBody>
      </p:sp>
      <p:sp>
        <p:nvSpPr>
          <p:cNvPr id="11" name="Text 6"/>
          <p:cNvSpPr/>
          <p:nvPr/>
        </p:nvSpPr>
        <p:spPr>
          <a:xfrm>
            <a:off x="10877074" y="3720118"/>
            <a:ext cx="4371975" cy="197525"/>
          </a:xfrm>
          <a:prstGeom prst="rect">
            <a:avLst/>
          </a:prstGeom>
          <a:noFill/>
          <a:ln/>
        </p:spPr>
        <p:txBody>
          <a:bodyPr wrap="none" lIns="0" tIns="0" rIns="0" bIns="0" rtlCol="0" anchor="t"/>
          <a:lstStyle/>
          <a:p>
            <a:pPr marL="0" indent="0" algn="l">
              <a:lnSpc>
                <a:spcPts val="1550"/>
              </a:lnSpc>
              <a:buNone/>
            </a:pPr>
            <a:r>
              <a:rPr lang="en-US" sz="1400" dirty="0">
                <a:solidFill>
                  <a:srgbClr val="383838"/>
                </a:solidFill>
                <a:latin typeface="PT Serif" panose="020A0603040505020204" pitchFamily="18" charset="0"/>
                <a:ea typeface="DM Sans" pitchFamily="34" charset="-122"/>
                <a:cs typeface="DM Sans" pitchFamily="34" charset="-120"/>
              </a:rPr>
              <a:t>Công nhân chưa được đào tạo đầy đủ </a:t>
            </a:r>
            <a:r>
              <a:rPr lang="en-US" sz="1400" dirty="0" err="1">
                <a:solidFill>
                  <a:srgbClr val="383838"/>
                </a:solidFill>
                <a:latin typeface="PT Serif" panose="020A0603040505020204" pitchFamily="18" charset="0"/>
                <a:ea typeface="DM Sans" pitchFamily="34" charset="-122"/>
                <a:cs typeface="DM Sans" pitchFamily="34" charset="-120"/>
              </a:rPr>
              <a:t>về</a:t>
            </a:r>
            <a:r>
              <a:rPr lang="en-US" sz="140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1400" dirty="0" err="1">
                <a:solidFill>
                  <a:srgbClr val="383838"/>
                </a:solidFill>
                <a:latin typeface="PT Serif" panose="020A0603040505020204" pitchFamily="18" charset="0"/>
                <a:ea typeface="DM Sans" pitchFamily="34" charset="-122"/>
                <a:cs typeface="DM Sans" pitchFamily="34" charset="-120"/>
              </a:rPr>
              <a:t>quy</a:t>
            </a:r>
            <a:r>
              <a:rPr lang="en-US" sz="1400" dirty="0">
                <a:solidFill>
                  <a:srgbClr val="383838"/>
                </a:solidFill>
                <a:latin typeface="PT Serif" panose="020A0603040505020204" pitchFamily="18" charset="0"/>
                <a:ea typeface="DM Sans" pitchFamily="34" charset="-122"/>
                <a:cs typeface="DM Sans" pitchFamily="34" charset="-120"/>
              </a:rPr>
              <a:t> trình làm việc an toàn.</a:t>
            </a:r>
            <a:endParaRPr lang="en-US" sz="1400" dirty="0"/>
          </a:p>
        </p:txBody>
      </p:sp>
      <p:pic>
        <p:nvPicPr>
          <p:cNvPr id="12" name="Image 3" descr="preencoded.png"/>
          <p:cNvPicPr>
            <a:picLocks noChangeAspect="1"/>
          </p:cNvPicPr>
          <p:nvPr/>
        </p:nvPicPr>
        <p:blipFill>
          <a:blip r:embed="rId6"/>
          <a:srcRect b="16575"/>
          <a:stretch/>
        </p:blipFill>
        <p:spPr>
          <a:xfrm>
            <a:off x="1579878" y="4750304"/>
            <a:ext cx="1761275" cy="1469339"/>
          </a:xfrm>
          <a:prstGeom prst="rect">
            <a:avLst/>
          </a:prstGeom>
        </p:spPr>
      </p:pic>
      <p:sp>
        <p:nvSpPr>
          <p:cNvPr id="13" name="Text 7"/>
          <p:cNvSpPr/>
          <p:nvPr/>
        </p:nvSpPr>
        <p:spPr>
          <a:xfrm>
            <a:off x="1828230" y="6306506"/>
            <a:ext cx="1997393" cy="202525"/>
          </a:xfrm>
          <a:prstGeom prst="rect">
            <a:avLst/>
          </a:prstGeom>
          <a:noFill/>
          <a:ln/>
        </p:spPr>
        <p:txBody>
          <a:bodyPr wrap="none" lIns="0" tIns="0" rIns="0" bIns="0" rtlCol="0" anchor="t"/>
          <a:lstStyle/>
          <a:p>
            <a:pPr marL="0" indent="0" algn="ctr">
              <a:lnSpc>
                <a:spcPts val="1550"/>
              </a:lnSpc>
              <a:buNone/>
            </a:pPr>
            <a:r>
              <a:rPr lang="en-US" sz="1600" b="1" dirty="0">
                <a:solidFill>
                  <a:srgbClr val="383838"/>
                </a:solidFill>
                <a:latin typeface="PT Serif" pitchFamily="34" charset="0"/>
                <a:ea typeface="PT Serif" pitchFamily="34" charset="-122"/>
                <a:cs typeface="PT Serif" pitchFamily="34" charset="-120"/>
              </a:rPr>
              <a:t>Không tuân thủ quy trình</a:t>
            </a:r>
            <a:endParaRPr lang="en-US" sz="1600" dirty="0"/>
          </a:p>
        </p:txBody>
      </p:sp>
      <p:sp>
        <p:nvSpPr>
          <p:cNvPr id="14" name="Text 8"/>
          <p:cNvSpPr/>
          <p:nvPr/>
        </p:nvSpPr>
        <p:spPr>
          <a:xfrm>
            <a:off x="1579878" y="6597360"/>
            <a:ext cx="4371975" cy="197525"/>
          </a:xfrm>
          <a:prstGeom prst="rect">
            <a:avLst/>
          </a:prstGeom>
          <a:noFill/>
          <a:ln/>
        </p:spPr>
        <p:txBody>
          <a:bodyPr wrap="none" lIns="0" tIns="0" rIns="0" bIns="0" rtlCol="0" anchor="t"/>
          <a:lstStyle/>
          <a:p>
            <a:pPr marL="0" indent="0" algn="l">
              <a:lnSpc>
                <a:spcPts val="1550"/>
              </a:lnSpc>
              <a:buNone/>
            </a:pPr>
            <a:r>
              <a:rPr lang="en-US" sz="1400" dirty="0">
                <a:solidFill>
                  <a:srgbClr val="383838"/>
                </a:solidFill>
                <a:latin typeface="PT Serif" panose="020A0603040505020204" pitchFamily="18" charset="0"/>
                <a:ea typeface="DM Sans" pitchFamily="34" charset="-122"/>
                <a:cs typeface="DM Sans" pitchFamily="34" charset="-120"/>
              </a:rPr>
              <a:t>Công nhân không được </a:t>
            </a:r>
            <a:r>
              <a:rPr lang="en-US" sz="1400" dirty="0" err="1">
                <a:solidFill>
                  <a:srgbClr val="383838"/>
                </a:solidFill>
                <a:latin typeface="PT Serif" panose="020A0603040505020204" pitchFamily="18" charset="0"/>
                <a:ea typeface="DM Sans" pitchFamily="34" charset="-122"/>
                <a:cs typeface="DM Sans" pitchFamily="34" charset="-120"/>
              </a:rPr>
              <a:t>đào</a:t>
            </a:r>
            <a:r>
              <a:rPr lang="en-US" sz="1400" dirty="0">
                <a:solidFill>
                  <a:srgbClr val="383838"/>
                </a:solidFill>
                <a:latin typeface="PT Serif" panose="020A0603040505020204" pitchFamily="18" charset="0"/>
                <a:ea typeface="DM Sans" pitchFamily="34" charset="-122"/>
                <a:cs typeface="DM Sans" pitchFamily="34" charset="-120"/>
              </a:rPr>
              <a:t> </a:t>
            </a:r>
            <a:r>
              <a:rPr lang="en-US" sz="1400" dirty="0" err="1">
                <a:solidFill>
                  <a:srgbClr val="383838"/>
                </a:solidFill>
                <a:latin typeface="PT Serif" panose="020A0603040505020204" pitchFamily="18" charset="0"/>
                <a:ea typeface="DM Sans" pitchFamily="34" charset="-122"/>
                <a:cs typeface="DM Sans" pitchFamily="34" charset="-120"/>
              </a:rPr>
              <a:t>tạo</a:t>
            </a:r>
            <a:endParaRPr lang="en-US" sz="1400" dirty="0">
              <a:solidFill>
                <a:srgbClr val="383838"/>
              </a:solidFill>
              <a:latin typeface="PT Serif" panose="020A0603040505020204" pitchFamily="18" charset="0"/>
              <a:ea typeface="DM Sans" pitchFamily="34" charset="-122"/>
              <a:cs typeface="DM Sans" pitchFamily="34" charset="-120"/>
            </a:endParaRPr>
          </a:p>
          <a:p>
            <a:pPr marL="0" indent="0" algn="l">
              <a:lnSpc>
                <a:spcPts val="1550"/>
              </a:lnSpc>
              <a:buNone/>
            </a:pPr>
            <a:r>
              <a:rPr lang="en-US" sz="1400" dirty="0" err="1">
                <a:solidFill>
                  <a:srgbClr val="383838"/>
                </a:solidFill>
                <a:latin typeface="PT Serif" panose="020A0603040505020204" pitchFamily="18" charset="0"/>
                <a:ea typeface="DM Sans" pitchFamily="34" charset="-122"/>
                <a:cs typeface="DM Sans" pitchFamily="34" charset="-120"/>
              </a:rPr>
              <a:t>đầy</a:t>
            </a:r>
            <a:r>
              <a:rPr lang="en-US" sz="1400" dirty="0">
                <a:solidFill>
                  <a:srgbClr val="383838"/>
                </a:solidFill>
                <a:latin typeface="PT Serif" panose="020A0603040505020204" pitchFamily="18" charset="0"/>
                <a:ea typeface="DM Sans" pitchFamily="34" charset="-122"/>
                <a:cs typeface="DM Sans" pitchFamily="34" charset="-120"/>
              </a:rPr>
              <a:t> đủ về các quy trình an toàn.</a:t>
            </a:r>
            <a:endParaRPr lang="en-US" sz="1400" dirty="0"/>
          </a:p>
        </p:txBody>
      </p:sp>
      <p:pic>
        <p:nvPicPr>
          <p:cNvPr id="15" name="Image 4" descr="preencoded.png"/>
          <p:cNvPicPr>
            <a:picLocks noChangeAspect="1"/>
          </p:cNvPicPr>
          <p:nvPr/>
        </p:nvPicPr>
        <p:blipFill>
          <a:blip r:embed="rId7"/>
          <a:stretch>
            <a:fillRect/>
          </a:stretch>
        </p:blipFill>
        <p:spPr>
          <a:xfrm>
            <a:off x="6261139" y="5011776"/>
            <a:ext cx="1035697" cy="1035697"/>
          </a:xfrm>
          <a:prstGeom prst="rect">
            <a:avLst/>
          </a:prstGeom>
        </p:spPr>
      </p:pic>
      <p:sp>
        <p:nvSpPr>
          <p:cNvPr id="16" name="Text 9"/>
          <p:cNvSpPr/>
          <p:nvPr/>
        </p:nvSpPr>
        <p:spPr>
          <a:xfrm>
            <a:off x="6502154" y="6306506"/>
            <a:ext cx="2161937" cy="202525"/>
          </a:xfrm>
          <a:prstGeom prst="rect">
            <a:avLst/>
          </a:prstGeom>
          <a:noFill/>
          <a:ln/>
        </p:spPr>
        <p:txBody>
          <a:bodyPr wrap="none" lIns="0" tIns="0" rIns="0" bIns="0" rtlCol="0" anchor="t"/>
          <a:lstStyle/>
          <a:p>
            <a:pPr marL="0" indent="0" algn="ctr">
              <a:lnSpc>
                <a:spcPts val="1550"/>
              </a:lnSpc>
              <a:buNone/>
            </a:pPr>
            <a:r>
              <a:rPr lang="en-US" sz="1600" b="1" dirty="0">
                <a:solidFill>
                  <a:srgbClr val="383838"/>
                </a:solidFill>
                <a:latin typeface="PT Serif" pitchFamily="34" charset="0"/>
                <a:ea typeface="PT Serif" pitchFamily="34" charset="-122"/>
                <a:cs typeface="PT Serif" pitchFamily="34" charset="-120"/>
              </a:rPr>
              <a:t>Môi trường không đảm bảo</a:t>
            </a:r>
            <a:endParaRPr lang="en-US" sz="1600" dirty="0"/>
          </a:p>
        </p:txBody>
      </p:sp>
      <p:sp>
        <p:nvSpPr>
          <p:cNvPr id="17" name="Text 10"/>
          <p:cNvSpPr/>
          <p:nvPr/>
        </p:nvSpPr>
        <p:spPr>
          <a:xfrm>
            <a:off x="6228476" y="6597360"/>
            <a:ext cx="4371975" cy="197525"/>
          </a:xfrm>
          <a:prstGeom prst="rect">
            <a:avLst/>
          </a:prstGeom>
          <a:noFill/>
          <a:ln/>
        </p:spPr>
        <p:txBody>
          <a:bodyPr wrap="none" lIns="0" tIns="0" rIns="0" bIns="0" rtlCol="0" anchor="t"/>
          <a:lstStyle/>
          <a:p>
            <a:pPr marL="0" indent="0" algn="l">
              <a:lnSpc>
                <a:spcPts val="1550"/>
              </a:lnSpc>
              <a:buNone/>
            </a:pPr>
            <a:r>
              <a:rPr lang="en-US" sz="1400" dirty="0">
                <a:solidFill>
                  <a:srgbClr val="383838"/>
                </a:solidFill>
                <a:latin typeface="PT Serif" panose="020A0603040505020204" pitchFamily="18" charset="0"/>
                <a:ea typeface="DM Sans" pitchFamily="34" charset="-122"/>
                <a:cs typeface="DM Sans" pitchFamily="34" charset="-120"/>
              </a:rPr>
              <a:t>Ánh sáng, thông gió, mặt sàn ẩm ướt, … </a:t>
            </a:r>
          </a:p>
          <a:p>
            <a:pPr marL="0" indent="0" algn="l">
              <a:lnSpc>
                <a:spcPts val="1550"/>
              </a:lnSpc>
              <a:buNone/>
            </a:pPr>
            <a:r>
              <a:rPr lang="en-US" sz="1400" dirty="0" err="1">
                <a:solidFill>
                  <a:srgbClr val="383838"/>
                </a:solidFill>
                <a:latin typeface="PT Serif" panose="020A0603040505020204" pitchFamily="18" charset="0"/>
                <a:ea typeface="DM Sans" pitchFamily="34" charset="-122"/>
                <a:cs typeface="DM Sans" pitchFamily="34" charset="-120"/>
              </a:rPr>
              <a:t>đều</a:t>
            </a:r>
            <a:r>
              <a:rPr lang="en-US" sz="1400" dirty="0">
                <a:solidFill>
                  <a:srgbClr val="383838"/>
                </a:solidFill>
                <a:latin typeface="PT Serif" panose="020A0603040505020204" pitchFamily="18" charset="0"/>
                <a:ea typeface="DM Sans" pitchFamily="34" charset="-122"/>
                <a:cs typeface="DM Sans" pitchFamily="34" charset="-120"/>
              </a:rPr>
              <a:t> có thể là nguyên nhân </a:t>
            </a:r>
            <a:endParaRPr lang="en-US" sz="1400" dirty="0"/>
          </a:p>
        </p:txBody>
      </p:sp>
      <p:pic>
        <p:nvPicPr>
          <p:cNvPr id="18" name="Image 5" descr="preencoded.png"/>
          <p:cNvPicPr>
            <a:picLocks noChangeAspect="1"/>
          </p:cNvPicPr>
          <p:nvPr/>
        </p:nvPicPr>
        <p:blipFill>
          <a:blip r:embed="rId8"/>
          <a:srcRect b="2682"/>
          <a:stretch/>
        </p:blipFill>
        <p:spPr>
          <a:xfrm>
            <a:off x="11037232" y="5022471"/>
            <a:ext cx="1103353" cy="1073755"/>
          </a:xfrm>
          <a:prstGeom prst="rect">
            <a:avLst/>
          </a:prstGeom>
        </p:spPr>
      </p:pic>
      <p:sp>
        <p:nvSpPr>
          <p:cNvPr id="19" name="Text 11"/>
          <p:cNvSpPr/>
          <p:nvPr/>
        </p:nvSpPr>
        <p:spPr>
          <a:xfrm>
            <a:off x="10896416" y="6298014"/>
            <a:ext cx="1620203" cy="202525"/>
          </a:xfrm>
          <a:prstGeom prst="rect">
            <a:avLst/>
          </a:prstGeom>
          <a:noFill/>
          <a:ln/>
        </p:spPr>
        <p:txBody>
          <a:bodyPr wrap="none" lIns="0" tIns="0" rIns="0" bIns="0" rtlCol="0" anchor="t"/>
          <a:lstStyle/>
          <a:p>
            <a:pPr marL="0" indent="0" algn="ctr">
              <a:lnSpc>
                <a:spcPts val="1550"/>
              </a:lnSpc>
              <a:buNone/>
            </a:pPr>
            <a:r>
              <a:rPr lang="en-US" sz="1600" b="1" dirty="0">
                <a:solidFill>
                  <a:srgbClr val="383838"/>
                </a:solidFill>
                <a:latin typeface="PT Serif" pitchFamily="34" charset="0"/>
                <a:ea typeface="PT Serif" pitchFamily="34" charset="-122"/>
                <a:cs typeface="PT Serif" pitchFamily="34" charset="-120"/>
              </a:rPr>
              <a:t>Bệnh nghề nghiệp</a:t>
            </a:r>
            <a:endParaRPr lang="en-US" sz="1600" dirty="0"/>
          </a:p>
        </p:txBody>
      </p:sp>
      <p:sp>
        <p:nvSpPr>
          <p:cNvPr id="20" name="Text 12"/>
          <p:cNvSpPr/>
          <p:nvPr/>
        </p:nvSpPr>
        <p:spPr>
          <a:xfrm>
            <a:off x="10877074" y="6597360"/>
            <a:ext cx="4371975" cy="197525"/>
          </a:xfrm>
          <a:prstGeom prst="rect">
            <a:avLst/>
          </a:prstGeom>
          <a:noFill/>
          <a:ln/>
        </p:spPr>
        <p:txBody>
          <a:bodyPr wrap="none" lIns="0" tIns="0" rIns="0" bIns="0" rtlCol="0" anchor="t"/>
          <a:lstStyle/>
          <a:p>
            <a:pPr marL="0" indent="0" algn="l">
              <a:lnSpc>
                <a:spcPts val="1550"/>
              </a:lnSpc>
              <a:buNone/>
            </a:pPr>
            <a:r>
              <a:rPr lang="en-US" sz="1400" dirty="0">
                <a:solidFill>
                  <a:srgbClr val="383838"/>
                </a:solidFill>
                <a:latin typeface="PT Serif" panose="020A0603040505020204" pitchFamily="18" charset="0"/>
                <a:ea typeface="DM Sans" pitchFamily="34" charset="-122"/>
                <a:cs typeface="DM Sans" pitchFamily="34" charset="-120"/>
              </a:rPr>
              <a:t>Giữ nguyên một tư thế trong thời gian </a:t>
            </a:r>
            <a:r>
              <a:rPr lang="en-US" sz="1400" dirty="0" err="1">
                <a:solidFill>
                  <a:srgbClr val="383838"/>
                </a:solidFill>
                <a:latin typeface="PT Serif" panose="020A0603040505020204" pitchFamily="18" charset="0"/>
                <a:ea typeface="DM Sans" pitchFamily="34" charset="-122"/>
                <a:cs typeface="DM Sans" pitchFamily="34" charset="-120"/>
              </a:rPr>
              <a:t>dài</a:t>
            </a:r>
            <a:r>
              <a:rPr lang="en-US" sz="1400" dirty="0">
                <a:solidFill>
                  <a:srgbClr val="383838"/>
                </a:solidFill>
                <a:latin typeface="PT Serif" panose="020A0603040505020204" pitchFamily="18" charset="0"/>
                <a:ea typeface="DM Sans" pitchFamily="34" charset="-122"/>
                <a:cs typeface="DM Sans" pitchFamily="34" charset="-120"/>
              </a:rPr>
              <a:t> </a:t>
            </a:r>
          </a:p>
          <a:p>
            <a:pPr marL="0" indent="0" algn="l">
              <a:lnSpc>
                <a:spcPts val="1550"/>
              </a:lnSpc>
              <a:buNone/>
            </a:pPr>
            <a:r>
              <a:rPr lang="en-US" sz="1400" dirty="0">
                <a:solidFill>
                  <a:srgbClr val="383838"/>
                </a:solidFill>
                <a:latin typeface="PT Serif" panose="020A0603040505020204" pitchFamily="18" charset="0"/>
                <a:ea typeface="DM Sans" pitchFamily="34" charset="-122"/>
                <a:cs typeface="DM Sans" pitchFamily="34" charset="-120"/>
              </a:rPr>
              <a:t>hay tiếp xúc với hóa chất, bụi,… </a:t>
            </a:r>
            <a:endParaRPr lang="en-US" sz="1400" dirty="0"/>
          </a:p>
        </p:txBody>
      </p:sp>
      <p:pic>
        <p:nvPicPr>
          <p:cNvPr id="21" name="Image 0" descr="preencoded.png">
            <a:extLst>
              <a:ext uri="{FF2B5EF4-FFF2-40B4-BE49-F238E27FC236}">
                <a16:creationId xmlns:a16="http://schemas.microsoft.com/office/drawing/2014/main" id="{63DFF042-BCB5-F50D-E4B2-850B90DFC88E}"/>
              </a:ext>
            </a:extLst>
          </p:cNvPr>
          <p:cNvPicPr>
            <a:picLocks noChangeAspect="1"/>
          </p:cNvPicPr>
          <p:nvPr/>
        </p:nvPicPr>
        <p:blipFill>
          <a:blip r:embed="rId9"/>
          <a:stretch>
            <a:fillRect/>
          </a:stretch>
        </p:blipFill>
        <p:spPr>
          <a:xfrm>
            <a:off x="11593792" y="7357663"/>
            <a:ext cx="2817382" cy="87193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889063" y="657344"/>
            <a:ext cx="4852154" cy="606385"/>
          </a:xfrm>
          <a:prstGeom prst="rect">
            <a:avLst/>
          </a:prstGeom>
          <a:noFill/>
          <a:ln/>
        </p:spPr>
        <p:txBody>
          <a:bodyPr wrap="none" lIns="0" tIns="0" rIns="0" bIns="0" rtlCol="0" anchor="t"/>
          <a:lstStyle/>
          <a:p>
            <a:pPr marL="0" indent="0" algn="ctr">
              <a:lnSpc>
                <a:spcPts val="4750"/>
              </a:lnSpc>
              <a:buNone/>
            </a:pPr>
            <a:r>
              <a:rPr lang="en-US" sz="3800" b="1" dirty="0">
                <a:solidFill>
                  <a:srgbClr val="020202"/>
                </a:solidFill>
                <a:latin typeface="PT Serif" pitchFamily="34" charset="0"/>
                <a:ea typeface="PT Serif" pitchFamily="34" charset="-122"/>
                <a:cs typeface="PT Serif" pitchFamily="34" charset="-120"/>
              </a:rPr>
              <a:t>Quy định chung</a:t>
            </a:r>
            <a:endParaRPr lang="en-US" sz="3800" dirty="0"/>
          </a:p>
        </p:txBody>
      </p:sp>
      <p:pic>
        <p:nvPicPr>
          <p:cNvPr id="3" name="Image 0" descr="preencoded.png"/>
          <p:cNvPicPr>
            <a:picLocks noChangeAspect="1"/>
          </p:cNvPicPr>
          <p:nvPr/>
        </p:nvPicPr>
        <p:blipFill>
          <a:blip r:embed="rId3"/>
          <a:stretch>
            <a:fillRect/>
          </a:stretch>
        </p:blipFill>
        <p:spPr>
          <a:xfrm>
            <a:off x="5933956" y="1633418"/>
            <a:ext cx="2762369" cy="2762369"/>
          </a:xfrm>
          <a:prstGeom prst="rect">
            <a:avLst/>
          </a:prstGeom>
        </p:spPr>
      </p:pic>
      <p:sp>
        <p:nvSpPr>
          <p:cNvPr id="4" name="Text 1"/>
          <p:cNvSpPr/>
          <p:nvPr/>
        </p:nvSpPr>
        <p:spPr>
          <a:xfrm>
            <a:off x="646867" y="4603671"/>
            <a:ext cx="13336667" cy="295751"/>
          </a:xfrm>
          <a:prstGeom prst="rect">
            <a:avLst/>
          </a:prstGeom>
          <a:noFill/>
          <a:ln/>
        </p:spPr>
        <p:txBody>
          <a:bodyPr wrap="none" lIns="0" tIns="0" rIns="0" bIns="0" rtlCol="0" anchor="t"/>
          <a:lstStyle/>
          <a:p>
            <a:pPr marL="0" indent="0" algn="ctr">
              <a:lnSpc>
                <a:spcPts val="2300"/>
              </a:lnSpc>
              <a:buNone/>
            </a:pPr>
            <a:endParaRPr lang="en-US" sz="1450" dirty="0"/>
          </a:p>
        </p:txBody>
      </p:sp>
      <p:sp>
        <p:nvSpPr>
          <p:cNvPr id="5" name="Shape 2"/>
          <p:cNvSpPr/>
          <p:nvPr/>
        </p:nvSpPr>
        <p:spPr>
          <a:xfrm>
            <a:off x="646867" y="5107305"/>
            <a:ext cx="6575941" cy="1140023"/>
          </a:xfrm>
          <a:prstGeom prst="roundRect">
            <a:avLst>
              <a:gd name="adj" fmla="val 2432"/>
            </a:avLst>
          </a:prstGeom>
          <a:solidFill>
            <a:srgbClr val="204C8E"/>
          </a:solidFill>
          <a:ln/>
        </p:spPr>
      </p:sp>
      <p:sp>
        <p:nvSpPr>
          <p:cNvPr id="6" name="Text 3"/>
          <p:cNvSpPr/>
          <p:nvPr/>
        </p:nvSpPr>
        <p:spPr>
          <a:xfrm>
            <a:off x="831652" y="5292090"/>
            <a:ext cx="2911316" cy="363855"/>
          </a:xfrm>
          <a:prstGeom prst="rect">
            <a:avLst/>
          </a:prstGeom>
          <a:noFill/>
          <a:ln/>
        </p:spPr>
        <p:txBody>
          <a:bodyPr wrap="none" lIns="0" tIns="0" rIns="0" bIns="0" rtlCol="0" anchor="t"/>
          <a:lstStyle/>
          <a:p>
            <a:pPr marL="0" indent="0">
              <a:lnSpc>
                <a:spcPts val="2850"/>
              </a:lnSpc>
              <a:buNone/>
            </a:pPr>
            <a:r>
              <a:rPr lang="en-US" sz="2250" b="1" dirty="0">
                <a:solidFill>
                  <a:srgbClr val="FFFFFF"/>
                </a:solidFill>
                <a:latin typeface="PT Serif" pitchFamily="34" charset="0"/>
                <a:ea typeface="PT Serif" pitchFamily="34" charset="-122"/>
                <a:cs typeface="PT Serif" pitchFamily="34" charset="-120"/>
              </a:rPr>
              <a:t>Huấn luyện ATLD</a:t>
            </a:r>
            <a:endParaRPr lang="en-US" sz="2250" dirty="0"/>
          </a:p>
        </p:txBody>
      </p:sp>
      <p:sp>
        <p:nvSpPr>
          <p:cNvPr id="7" name="Text 4"/>
          <p:cNvSpPr/>
          <p:nvPr/>
        </p:nvSpPr>
        <p:spPr>
          <a:xfrm>
            <a:off x="831652" y="5766792"/>
            <a:ext cx="6206371" cy="295751"/>
          </a:xfrm>
          <a:prstGeom prst="rect">
            <a:avLst/>
          </a:prstGeom>
          <a:noFill/>
          <a:ln/>
        </p:spPr>
        <p:txBody>
          <a:bodyPr wrap="none" lIns="0" tIns="0" rIns="0" bIns="0" rtlCol="0" anchor="t"/>
          <a:lstStyle/>
          <a:p>
            <a:pPr marL="0" indent="0">
              <a:lnSpc>
                <a:spcPts val="2300"/>
              </a:lnSpc>
              <a:buNone/>
            </a:pPr>
            <a:r>
              <a:rPr lang="en-US" sz="1450" dirty="0">
                <a:solidFill>
                  <a:srgbClr val="FFFFFF"/>
                </a:solidFill>
                <a:latin typeface="PT Serif" panose="020A0603040505020204" pitchFamily="18" charset="0"/>
                <a:ea typeface="DM Sans" pitchFamily="34" charset="-122"/>
                <a:cs typeface="DM Sans" pitchFamily="34" charset="-120"/>
              </a:rPr>
              <a:t>Tổ chức các khóa huấn luyện an toàn lao động định kỳ cho công nhân.</a:t>
            </a:r>
            <a:endParaRPr lang="en-US" sz="1450" dirty="0"/>
          </a:p>
        </p:txBody>
      </p:sp>
      <p:sp>
        <p:nvSpPr>
          <p:cNvPr id="8" name="Shape 5"/>
          <p:cNvSpPr/>
          <p:nvPr/>
        </p:nvSpPr>
        <p:spPr>
          <a:xfrm>
            <a:off x="7407593" y="5107305"/>
            <a:ext cx="6575941" cy="1140023"/>
          </a:xfrm>
          <a:prstGeom prst="roundRect">
            <a:avLst>
              <a:gd name="adj" fmla="val 2432"/>
            </a:avLst>
          </a:prstGeom>
          <a:solidFill>
            <a:srgbClr val="204C8E"/>
          </a:solidFill>
          <a:ln/>
        </p:spPr>
      </p:sp>
      <p:sp>
        <p:nvSpPr>
          <p:cNvPr id="9" name="Text 6"/>
          <p:cNvSpPr/>
          <p:nvPr/>
        </p:nvSpPr>
        <p:spPr>
          <a:xfrm>
            <a:off x="7592378" y="5292090"/>
            <a:ext cx="2911316" cy="363855"/>
          </a:xfrm>
          <a:prstGeom prst="rect">
            <a:avLst/>
          </a:prstGeom>
          <a:noFill/>
          <a:ln/>
        </p:spPr>
        <p:txBody>
          <a:bodyPr wrap="none" lIns="0" tIns="0" rIns="0" bIns="0" rtlCol="0" anchor="t"/>
          <a:lstStyle/>
          <a:p>
            <a:pPr marL="0" indent="0">
              <a:lnSpc>
                <a:spcPts val="2850"/>
              </a:lnSpc>
              <a:buNone/>
            </a:pPr>
            <a:r>
              <a:rPr lang="en-US" sz="2250" b="1" dirty="0">
                <a:solidFill>
                  <a:srgbClr val="FFFFFF"/>
                </a:solidFill>
                <a:latin typeface="PT Serif" pitchFamily="34" charset="0"/>
                <a:ea typeface="PT Serif" pitchFamily="34" charset="-122"/>
                <a:cs typeface="PT Serif" pitchFamily="34" charset="-120"/>
              </a:rPr>
              <a:t>Bảo trì thiết bị</a:t>
            </a:r>
            <a:endParaRPr lang="en-US" sz="2250" dirty="0"/>
          </a:p>
        </p:txBody>
      </p:sp>
      <p:sp>
        <p:nvSpPr>
          <p:cNvPr id="10" name="Text 7"/>
          <p:cNvSpPr/>
          <p:nvPr/>
        </p:nvSpPr>
        <p:spPr>
          <a:xfrm>
            <a:off x="7592378" y="5766792"/>
            <a:ext cx="6206371" cy="295751"/>
          </a:xfrm>
          <a:prstGeom prst="rect">
            <a:avLst/>
          </a:prstGeom>
          <a:noFill/>
          <a:ln/>
        </p:spPr>
        <p:txBody>
          <a:bodyPr wrap="none" lIns="0" tIns="0" rIns="0" bIns="0" rtlCol="0" anchor="t"/>
          <a:lstStyle/>
          <a:p>
            <a:pPr marL="0" indent="0">
              <a:lnSpc>
                <a:spcPts val="2300"/>
              </a:lnSpc>
              <a:buNone/>
            </a:pPr>
            <a:r>
              <a:rPr lang="en-US" sz="1450" dirty="0">
                <a:solidFill>
                  <a:srgbClr val="FFFFFF"/>
                </a:solidFill>
                <a:latin typeface="PT Serif" panose="020A0603040505020204" pitchFamily="18" charset="0"/>
                <a:ea typeface="DM Sans" pitchFamily="34" charset="-122"/>
                <a:cs typeface="DM Sans" pitchFamily="34" charset="-120"/>
              </a:rPr>
              <a:t>Thường xuyên kiểm tra và bảo dưỡng máy móc, thiết bị sản xuất.</a:t>
            </a:r>
            <a:endParaRPr lang="en-US" sz="1450" dirty="0"/>
          </a:p>
        </p:txBody>
      </p:sp>
      <p:sp>
        <p:nvSpPr>
          <p:cNvPr id="11" name="Shape 8"/>
          <p:cNvSpPr/>
          <p:nvPr/>
        </p:nvSpPr>
        <p:spPr>
          <a:xfrm>
            <a:off x="646867" y="6432113"/>
            <a:ext cx="6575941" cy="1140023"/>
          </a:xfrm>
          <a:prstGeom prst="roundRect">
            <a:avLst>
              <a:gd name="adj" fmla="val 2432"/>
            </a:avLst>
          </a:prstGeom>
          <a:solidFill>
            <a:srgbClr val="204C8E"/>
          </a:solidFill>
          <a:ln/>
        </p:spPr>
      </p:sp>
      <p:sp>
        <p:nvSpPr>
          <p:cNvPr id="12" name="Text 9"/>
          <p:cNvSpPr/>
          <p:nvPr/>
        </p:nvSpPr>
        <p:spPr>
          <a:xfrm>
            <a:off x="831652" y="6616898"/>
            <a:ext cx="2911316" cy="363855"/>
          </a:xfrm>
          <a:prstGeom prst="rect">
            <a:avLst/>
          </a:prstGeom>
          <a:noFill/>
          <a:ln/>
        </p:spPr>
        <p:txBody>
          <a:bodyPr wrap="none" lIns="0" tIns="0" rIns="0" bIns="0" rtlCol="0" anchor="t"/>
          <a:lstStyle/>
          <a:p>
            <a:pPr marL="0" indent="0">
              <a:lnSpc>
                <a:spcPts val="2850"/>
              </a:lnSpc>
              <a:buNone/>
            </a:pPr>
            <a:r>
              <a:rPr lang="en-US" sz="2250" b="1" dirty="0">
                <a:solidFill>
                  <a:srgbClr val="FFFFFF"/>
                </a:solidFill>
                <a:latin typeface="PT Serif" pitchFamily="34" charset="0"/>
                <a:ea typeface="PT Serif" pitchFamily="34" charset="-122"/>
                <a:cs typeface="PT Serif" pitchFamily="34" charset="-120"/>
              </a:rPr>
              <a:t>Thiết bị bảo hộ</a:t>
            </a:r>
            <a:endParaRPr lang="en-US" sz="2250" dirty="0"/>
          </a:p>
        </p:txBody>
      </p:sp>
      <p:sp>
        <p:nvSpPr>
          <p:cNvPr id="13" name="Text 10"/>
          <p:cNvSpPr/>
          <p:nvPr/>
        </p:nvSpPr>
        <p:spPr>
          <a:xfrm>
            <a:off x="831652" y="7091601"/>
            <a:ext cx="6206371" cy="295751"/>
          </a:xfrm>
          <a:prstGeom prst="rect">
            <a:avLst/>
          </a:prstGeom>
          <a:noFill/>
          <a:ln/>
        </p:spPr>
        <p:txBody>
          <a:bodyPr wrap="none" lIns="0" tIns="0" rIns="0" bIns="0" rtlCol="0" anchor="t"/>
          <a:lstStyle/>
          <a:p>
            <a:pPr marL="0" indent="0">
              <a:lnSpc>
                <a:spcPts val="2300"/>
              </a:lnSpc>
              <a:buNone/>
            </a:pPr>
            <a:r>
              <a:rPr lang="en-US" sz="1450" dirty="0">
                <a:solidFill>
                  <a:srgbClr val="FFFFFF"/>
                </a:solidFill>
                <a:latin typeface="PT Serif" panose="020A0603040505020204" pitchFamily="18" charset="0"/>
                <a:ea typeface="DM Sans" pitchFamily="34" charset="-122"/>
                <a:cs typeface="DM Sans" pitchFamily="34" charset="-120"/>
              </a:rPr>
              <a:t>Cung cấp và đảm bảo sử dụng đúng các thiết bị bảo hộ cá nhân.</a:t>
            </a:r>
            <a:endParaRPr lang="en-US" sz="1450" dirty="0"/>
          </a:p>
        </p:txBody>
      </p:sp>
      <p:sp>
        <p:nvSpPr>
          <p:cNvPr id="14" name="Shape 11"/>
          <p:cNvSpPr/>
          <p:nvPr/>
        </p:nvSpPr>
        <p:spPr>
          <a:xfrm>
            <a:off x="7407593" y="6432113"/>
            <a:ext cx="6575941" cy="1140023"/>
          </a:xfrm>
          <a:prstGeom prst="roundRect">
            <a:avLst>
              <a:gd name="adj" fmla="val 2432"/>
            </a:avLst>
          </a:prstGeom>
          <a:solidFill>
            <a:srgbClr val="204C8E"/>
          </a:solidFill>
          <a:ln/>
        </p:spPr>
      </p:sp>
      <p:sp>
        <p:nvSpPr>
          <p:cNvPr id="15" name="Text 12"/>
          <p:cNvSpPr/>
          <p:nvPr/>
        </p:nvSpPr>
        <p:spPr>
          <a:xfrm>
            <a:off x="7592378" y="6616898"/>
            <a:ext cx="2911316" cy="363855"/>
          </a:xfrm>
          <a:prstGeom prst="rect">
            <a:avLst/>
          </a:prstGeom>
          <a:noFill/>
          <a:ln/>
        </p:spPr>
        <p:txBody>
          <a:bodyPr wrap="none" lIns="0" tIns="0" rIns="0" bIns="0" rtlCol="0" anchor="t"/>
          <a:lstStyle/>
          <a:p>
            <a:pPr marL="0" indent="0">
              <a:lnSpc>
                <a:spcPts val="2850"/>
              </a:lnSpc>
              <a:buNone/>
            </a:pPr>
            <a:r>
              <a:rPr lang="en-US" sz="2250" b="1" dirty="0">
                <a:solidFill>
                  <a:srgbClr val="FFFFFF"/>
                </a:solidFill>
                <a:latin typeface="PT Serif" pitchFamily="34" charset="0"/>
                <a:ea typeface="PT Serif" pitchFamily="34" charset="-122"/>
                <a:cs typeface="PT Serif" pitchFamily="34" charset="-120"/>
              </a:rPr>
              <a:t>Môi trường</a:t>
            </a:r>
            <a:endParaRPr lang="en-US" sz="2250" dirty="0"/>
          </a:p>
        </p:txBody>
      </p:sp>
      <p:sp>
        <p:nvSpPr>
          <p:cNvPr id="16" name="Text 13"/>
          <p:cNvSpPr/>
          <p:nvPr/>
        </p:nvSpPr>
        <p:spPr>
          <a:xfrm>
            <a:off x="7592378" y="7091601"/>
            <a:ext cx="6206371" cy="295751"/>
          </a:xfrm>
          <a:prstGeom prst="rect">
            <a:avLst/>
          </a:prstGeom>
          <a:noFill/>
          <a:ln/>
        </p:spPr>
        <p:txBody>
          <a:bodyPr wrap="none" lIns="0" tIns="0" rIns="0" bIns="0" rtlCol="0" anchor="t"/>
          <a:lstStyle/>
          <a:p>
            <a:pPr marL="0" indent="0">
              <a:lnSpc>
                <a:spcPts val="2300"/>
              </a:lnSpc>
              <a:buNone/>
            </a:pPr>
            <a:r>
              <a:rPr lang="en-US" sz="1450" dirty="0">
                <a:solidFill>
                  <a:srgbClr val="FFFFFF"/>
                </a:solidFill>
                <a:latin typeface="PT Serif" panose="020A0603040505020204" pitchFamily="18" charset="0"/>
                <a:ea typeface="DM Sans" pitchFamily="34" charset="-122"/>
                <a:cs typeface="DM Sans" pitchFamily="34" charset="-120"/>
              </a:rPr>
              <a:t>Duy trì không gian làm việc sạch sẽ, thoáng mát và đủ ánh sáng.</a:t>
            </a:r>
            <a:endParaRPr lang="en-US" sz="1450" dirty="0"/>
          </a:p>
        </p:txBody>
      </p:sp>
      <p:pic>
        <p:nvPicPr>
          <p:cNvPr id="17" name="Image 0" descr="preencoded.png">
            <a:extLst>
              <a:ext uri="{FF2B5EF4-FFF2-40B4-BE49-F238E27FC236}">
                <a16:creationId xmlns:a16="http://schemas.microsoft.com/office/drawing/2014/main" id="{D34773AF-C57A-061D-60F4-74C42545839A}"/>
              </a:ext>
            </a:extLst>
          </p:cNvPr>
          <p:cNvPicPr>
            <a:picLocks noChangeAspect="1"/>
          </p:cNvPicPr>
          <p:nvPr/>
        </p:nvPicPr>
        <p:blipFill>
          <a:blip r:embed="rId4"/>
          <a:stretch>
            <a:fillRect/>
          </a:stretch>
        </p:blipFill>
        <p:spPr>
          <a:xfrm>
            <a:off x="11593792" y="7357663"/>
            <a:ext cx="2817382" cy="87193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51303" y="3669983"/>
            <a:ext cx="3901440" cy="3268980"/>
          </a:xfrm>
          <a:prstGeom prst="rect">
            <a:avLst/>
          </a:prstGeom>
        </p:spPr>
      </p:pic>
      <p:sp>
        <p:nvSpPr>
          <p:cNvPr id="3" name="Text 0"/>
          <p:cNvSpPr/>
          <p:nvPr/>
        </p:nvSpPr>
        <p:spPr>
          <a:xfrm>
            <a:off x="702469" y="448984"/>
            <a:ext cx="6793706" cy="658535"/>
          </a:xfrm>
          <a:prstGeom prst="rect">
            <a:avLst/>
          </a:prstGeom>
          <a:noFill/>
          <a:ln/>
        </p:spPr>
        <p:txBody>
          <a:bodyPr wrap="none" lIns="0" tIns="0" rIns="0" bIns="0" rtlCol="0" anchor="t"/>
          <a:lstStyle/>
          <a:p>
            <a:pPr marL="0" indent="0">
              <a:lnSpc>
                <a:spcPts val="5150"/>
              </a:lnSpc>
              <a:buNone/>
            </a:pPr>
            <a:r>
              <a:rPr lang="en-US" sz="4100" b="1" dirty="0">
                <a:solidFill>
                  <a:srgbClr val="020202"/>
                </a:solidFill>
                <a:latin typeface="PT Serif" pitchFamily="34" charset="0"/>
                <a:ea typeface="PT Serif" pitchFamily="34" charset="-122"/>
                <a:cs typeface="PT Serif" pitchFamily="34" charset="-120"/>
              </a:rPr>
              <a:t>Xử lý tình huống khẩn cấp</a:t>
            </a:r>
            <a:endParaRPr lang="en-US" sz="4100" dirty="0"/>
          </a:p>
        </p:txBody>
      </p:sp>
      <p:sp>
        <p:nvSpPr>
          <p:cNvPr id="4" name="Shape 1"/>
          <p:cNvSpPr/>
          <p:nvPr/>
        </p:nvSpPr>
        <p:spPr>
          <a:xfrm>
            <a:off x="992029" y="1949529"/>
            <a:ext cx="22860" cy="5290066"/>
          </a:xfrm>
          <a:prstGeom prst="roundRect">
            <a:avLst>
              <a:gd name="adj" fmla="val 131708"/>
            </a:avLst>
          </a:prstGeom>
          <a:solidFill>
            <a:srgbClr val="D8D4D4"/>
          </a:solidFill>
          <a:ln/>
        </p:spPr>
      </p:sp>
      <p:sp>
        <p:nvSpPr>
          <p:cNvPr id="5" name="Shape 2"/>
          <p:cNvSpPr/>
          <p:nvPr/>
        </p:nvSpPr>
        <p:spPr>
          <a:xfrm>
            <a:off x="1206401" y="2389584"/>
            <a:ext cx="702469" cy="22860"/>
          </a:xfrm>
          <a:prstGeom prst="roundRect">
            <a:avLst>
              <a:gd name="adj" fmla="val 131708"/>
            </a:avLst>
          </a:prstGeom>
          <a:solidFill>
            <a:srgbClr val="3965A7"/>
          </a:solidFill>
          <a:ln/>
        </p:spPr>
      </p:sp>
      <p:sp>
        <p:nvSpPr>
          <p:cNvPr id="6" name="Shape 3"/>
          <p:cNvSpPr/>
          <p:nvPr/>
        </p:nvSpPr>
        <p:spPr>
          <a:xfrm>
            <a:off x="777657" y="2175272"/>
            <a:ext cx="451604" cy="451604"/>
          </a:xfrm>
          <a:prstGeom prst="roundRect">
            <a:avLst>
              <a:gd name="adj" fmla="val 6667"/>
            </a:avLst>
          </a:prstGeom>
          <a:solidFill>
            <a:srgbClr val="204C8E"/>
          </a:solidFill>
          <a:ln/>
        </p:spPr>
      </p:sp>
      <p:sp>
        <p:nvSpPr>
          <p:cNvPr id="7" name="Text 4"/>
          <p:cNvSpPr/>
          <p:nvPr/>
        </p:nvSpPr>
        <p:spPr>
          <a:xfrm>
            <a:off x="919222" y="2243018"/>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107406" y="2150150"/>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Dừng máy</a:t>
            </a:r>
            <a:endParaRPr lang="en-US" sz="2050" dirty="0"/>
          </a:p>
        </p:txBody>
      </p:sp>
      <p:sp>
        <p:nvSpPr>
          <p:cNvPr id="9" name="Text 6"/>
          <p:cNvSpPr/>
          <p:nvPr/>
        </p:nvSpPr>
        <p:spPr>
          <a:xfrm>
            <a:off x="2107406" y="2599849"/>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1206401" y="3762256"/>
            <a:ext cx="702469" cy="22860"/>
          </a:xfrm>
          <a:prstGeom prst="roundRect">
            <a:avLst>
              <a:gd name="adj" fmla="val 131708"/>
            </a:avLst>
          </a:prstGeom>
          <a:solidFill>
            <a:srgbClr val="3965A7"/>
          </a:solidFill>
          <a:ln/>
        </p:spPr>
      </p:sp>
      <p:sp>
        <p:nvSpPr>
          <p:cNvPr id="11" name="Shape 8"/>
          <p:cNvSpPr/>
          <p:nvPr/>
        </p:nvSpPr>
        <p:spPr>
          <a:xfrm>
            <a:off x="777657" y="3547943"/>
            <a:ext cx="451604" cy="451604"/>
          </a:xfrm>
          <a:prstGeom prst="roundRect">
            <a:avLst>
              <a:gd name="adj" fmla="val 6667"/>
            </a:avLst>
          </a:prstGeom>
          <a:solidFill>
            <a:srgbClr val="204C8E"/>
          </a:solidFill>
          <a:ln/>
        </p:spPr>
      </p:sp>
      <p:sp>
        <p:nvSpPr>
          <p:cNvPr id="12" name="Text 9"/>
          <p:cNvSpPr/>
          <p:nvPr/>
        </p:nvSpPr>
        <p:spPr>
          <a:xfrm>
            <a:off x="919222" y="3615690"/>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107406" y="3522821"/>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Sơ cứu</a:t>
            </a:r>
            <a:endParaRPr lang="en-US" sz="2050" dirty="0"/>
          </a:p>
        </p:txBody>
      </p:sp>
      <p:sp>
        <p:nvSpPr>
          <p:cNvPr id="14" name="Text 11"/>
          <p:cNvSpPr/>
          <p:nvPr/>
        </p:nvSpPr>
        <p:spPr>
          <a:xfrm>
            <a:off x="2107406" y="3972520"/>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1206401" y="5134928"/>
            <a:ext cx="702469" cy="22860"/>
          </a:xfrm>
          <a:prstGeom prst="roundRect">
            <a:avLst>
              <a:gd name="adj" fmla="val 131708"/>
            </a:avLst>
          </a:prstGeom>
          <a:solidFill>
            <a:srgbClr val="3965A7"/>
          </a:solidFill>
          <a:ln/>
        </p:spPr>
      </p:sp>
      <p:sp>
        <p:nvSpPr>
          <p:cNvPr id="16" name="Shape 13"/>
          <p:cNvSpPr/>
          <p:nvPr/>
        </p:nvSpPr>
        <p:spPr>
          <a:xfrm>
            <a:off x="777657" y="4920615"/>
            <a:ext cx="451604" cy="451604"/>
          </a:xfrm>
          <a:prstGeom prst="roundRect">
            <a:avLst>
              <a:gd name="adj" fmla="val 6667"/>
            </a:avLst>
          </a:prstGeom>
          <a:solidFill>
            <a:srgbClr val="204C8E"/>
          </a:solidFill>
          <a:ln/>
        </p:spPr>
      </p:sp>
      <p:sp>
        <p:nvSpPr>
          <p:cNvPr id="17" name="Text 14"/>
          <p:cNvSpPr/>
          <p:nvPr/>
        </p:nvSpPr>
        <p:spPr>
          <a:xfrm>
            <a:off x="919222" y="4988362"/>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107406" y="4895493"/>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Gọi cấp cứu</a:t>
            </a:r>
            <a:endParaRPr lang="en-US" sz="2050" dirty="0"/>
          </a:p>
        </p:txBody>
      </p:sp>
      <p:sp>
        <p:nvSpPr>
          <p:cNvPr id="19" name="Text 16"/>
          <p:cNvSpPr/>
          <p:nvPr/>
        </p:nvSpPr>
        <p:spPr>
          <a:xfrm>
            <a:off x="2107406" y="5345192"/>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1206401" y="6507599"/>
            <a:ext cx="702469" cy="22860"/>
          </a:xfrm>
          <a:prstGeom prst="roundRect">
            <a:avLst>
              <a:gd name="adj" fmla="val 131708"/>
            </a:avLst>
          </a:prstGeom>
          <a:solidFill>
            <a:srgbClr val="3965A7"/>
          </a:solidFill>
          <a:ln/>
        </p:spPr>
      </p:sp>
      <p:sp>
        <p:nvSpPr>
          <p:cNvPr id="21" name="Shape 18"/>
          <p:cNvSpPr/>
          <p:nvPr/>
        </p:nvSpPr>
        <p:spPr>
          <a:xfrm>
            <a:off x="777657" y="6293287"/>
            <a:ext cx="451604" cy="451604"/>
          </a:xfrm>
          <a:prstGeom prst="roundRect">
            <a:avLst>
              <a:gd name="adj" fmla="val 6667"/>
            </a:avLst>
          </a:prstGeom>
          <a:solidFill>
            <a:srgbClr val="204C8E"/>
          </a:solidFill>
          <a:ln/>
        </p:spPr>
      </p:sp>
      <p:sp>
        <p:nvSpPr>
          <p:cNvPr id="22" name="Text 19"/>
          <p:cNvSpPr/>
          <p:nvPr/>
        </p:nvSpPr>
        <p:spPr>
          <a:xfrm>
            <a:off x="919222" y="6361033"/>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107406" y="6268164"/>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Báo cáo</a:t>
            </a:r>
            <a:endParaRPr lang="en-US" sz="2050" dirty="0"/>
          </a:p>
        </p:txBody>
      </p:sp>
      <p:sp>
        <p:nvSpPr>
          <p:cNvPr id="24" name="Text 21"/>
          <p:cNvSpPr/>
          <p:nvPr/>
        </p:nvSpPr>
        <p:spPr>
          <a:xfrm>
            <a:off x="2107406" y="6717863"/>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Thông báo cho quản lý và lập báo cáo chi tiết về sự cố.</a:t>
            </a:r>
            <a:endParaRPr lang="en-US" sz="1550" dirty="0"/>
          </a:p>
        </p:txBody>
      </p:sp>
      <p:pic>
        <p:nvPicPr>
          <p:cNvPr id="25" name="Image 0" descr="preencoded.png">
            <a:extLst>
              <a:ext uri="{FF2B5EF4-FFF2-40B4-BE49-F238E27FC236}">
                <a16:creationId xmlns:a16="http://schemas.microsoft.com/office/drawing/2014/main" id="{3394DAFB-D6F9-F26F-7EEF-3E8414846181}"/>
              </a:ext>
            </a:extLst>
          </p:cNvPr>
          <p:cNvPicPr>
            <a:picLocks noChangeAspect="1"/>
          </p:cNvPicPr>
          <p:nvPr/>
        </p:nvPicPr>
        <p:blipFill>
          <a:blip r:embed="rId4"/>
          <a:stretch>
            <a:fillRect/>
          </a:stretch>
        </p:blipFill>
        <p:spPr>
          <a:xfrm>
            <a:off x="11593792" y="7357663"/>
            <a:ext cx="2817382" cy="87193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34390" y="556920"/>
            <a:ext cx="6480810" cy="809982"/>
          </a:xfrm>
          <a:prstGeom prst="rect">
            <a:avLst/>
          </a:prstGeom>
          <a:noFill/>
          <a:ln/>
        </p:spPr>
        <p:txBody>
          <a:bodyPr wrap="none" lIns="0" tIns="0" rIns="0" bIns="0" rtlCol="0" anchor="t"/>
          <a:lstStyle/>
          <a:p>
            <a:pPr marL="0" indent="0" algn="l">
              <a:lnSpc>
                <a:spcPts val="6350"/>
              </a:lnSpc>
              <a:buNone/>
            </a:pPr>
            <a:r>
              <a:rPr lang="en-US" sz="5100" b="1" dirty="0">
                <a:solidFill>
                  <a:srgbClr val="204C8E"/>
                </a:solidFill>
                <a:latin typeface="PT Serif" pitchFamily="34" charset="0"/>
                <a:ea typeface="PT Serif" pitchFamily="34" charset="-122"/>
                <a:cs typeface="PT Serif" pitchFamily="34" charset="-120"/>
              </a:rPr>
              <a:t>Tài liệu tham khảo</a:t>
            </a:r>
            <a:endParaRPr lang="en-US" sz="5100" dirty="0"/>
          </a:p>
        </p:txBody>
      </p:sp>
      <p:sp>
        <p:nvSpPr>
          <p:cNvPr id="3" name="Text 1"/>
          <p:cNvSpPr/>
          <p:nvPr/>
        </p:nvSpPr>
        <p:spPr>
          <a:xfrm>
            <a:off x="864037" y="2649022"/>
            <a:ext cx="4931926"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tra ATLD nhóm 3</a:t>
            </a:r>
            <a:endParaRPr lang="en-US" sz="3050" dirty="0"/>
          </a:p>
        </p:txBody>
      </p:sp>
      <p:sp>
        <p:nvSpPr>
          <p:cNvPr id="4" name="Text 2"/>
          <p:cNvSpPr/>
          <p:nvPr/>
        </p:nvSpPr>
        <p:spPr>
          <a:xfrm>
            <a:off x="856535" y="3091176"/>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204C8E"/>
                </a:solidFill>
                <a:latin typeface="PT Serif" panose="020A0603040505020204" pitchFamily="18"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023717"/>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856535" y="4465872"/>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204C8E"/>
                </a:solidFill>
                <a:latin typeface="PT Serif" panose="020A0603040505020204" pitchFamily="18"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398413"/>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864037" y="5820392"/>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204C8E"/>
                </a:solidFill>
                <a:latin typeface="PT Serif" panose="020A0603040505020204" pitchFamily="18"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ống nhòm</a:t>
            </a:r>
            <a:endParaRPr lang="en-US" sz="1900" dirty="0"/>
          </a:p>
        </p:txBody>
      </p:sp>
      <p:pic>
        <p:nvPicPr>
          <p:cNvPr id="9" name="Image 0" descr="preencoded.png"/>
          <p:cNvPicPr>
            <a:picLocks noChangeAspect="1"/>
          </p:cNvPicPr>
          <p:nvPr/>
        </p:nvPicPr>
        <p:blipFill>
          <a:blip r:embed="rId6"/>
          <a:stretch>
            <a:fillRect/>
          </a:stretch>
        </p:blipFill>
        <p:spPr>
          <a:xfrm>
            <a:off x="8274833" y="3288700"/>
            <a:ext cx="5609868" cy="1736169"/>
          </a:xfrm>
          <a:prstGeom prst="rect">
            <a:avLst/>
          </a:prstGeom>
        </p:spPr>
      </p:pic>
      <p:pic>
        <p:nvPicPr>
          <p:cNvPr id="10" name="Image 0" descr="preencoded.png">
            <a:extLst>
              <a:ext uri="{FF2B5EF4-FFF2-40B4-BE49-F238E27FC236}">
                <a16:creationId xmlns:a16="http://schemas.microsoft.com/office/drawing/2014/main" id="{41E90191-14CD-BA8F-9A93-2C9DCCE6654E}"/>
              </a:ext>
            </a:extLst>
          </p:cNvPr>
          <p:cNvPicPr>
            <a:picLocks noChangeAspect="1"/>
          </p:cNvPicPr>
          <p:nvPr/>
        </p:nvPicPr>
        <p:blipFill>
          <a:blip r:embed="rId6"/>
          <a:stretch>
            <a:fillRect/>
          </a:stretch>
        </p:blipFill>
        <p:spPr>
          <a:xfrm>
            <a:off x="11593792" y="7357663"/>
            <a:ext cx="2817382" cy="87193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853</Words>
  <Application>Microsoft Office PowerPoint</Application>
  <PresentationFormat>Custom</PresentationFormat>
  <Paragraphs>88</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2024-11-18T03:39:39Z</dcterms:created>
  <dcterms:modified xsi:type="dcterms:W3CDTF">2024-11-18T03:53:06Z</dcterms:modified>
</cp:coreProperties>
</file>