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Open Sans" panose="020B0606030504020204" pitchFamily="34" charset="0"/>
      <p:regular r:id="rId11"/>
      <p:bold r:id="rId12"/>
    </p:embeddedFont>
    <p:embeddedFont>
      <p:font typeface="Unbounde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34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s://antoannamviet.com/tai-lieu-an-toan-lao-dong-san-xuat-ong-x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195"/>
          </a:xfrm>
          <a:prstGeom prst="rect">
            <a:avLst/>
          </a:prstGeom>
        </p:spPr>
      </p:pic>
      <p:sp>
        <p:nvSpPr>
          <p:cNvPr id="3" name="Text 0"/>
          <p:cNvSpPr/>
          <p:nvPr/>
        </p:nvSpPr>
        <p:spPr>
          <a:xfrm>
            <a:off x="6345674" y="675084"/>
            <a:ext cx="7425452" cy="4234815"/>
          </a:xfrm>
          <a:prstGeom prst="rect">
            <a:avLst/>
          </a:prstGeom>
          <a:noFill/>
          <a:ln/>
        </p:spPr>
        <p:txBody>
          <a:bodyPr wrap="square" lIns="0" tIns="0" rIns="0" bIns="0" rtlCol="0" anchor="t"/>
          <a:lstStyle/>
          <a:p>
            <a:pPr marL="0" indent="0">
              <a:lnSpc>
                <a:spcPts val="8300"/>
              </a:lnSpc>
              <a:buNone/>
            </a:pPr>
            <a:r>
              <a:rPr lang="en-US" sz="6650" b="1" dirty="0">
                <a:solidFill>
                  <a:srgbClr val="333F70"/>
                </a:solidFill>
                <a:latin typeface="Unbounded" pitchFamily="34" charset="0"/>
                <a:ea typeface="Unbounded" pitchFamily="34" charset="-122"/>
                <a:cs typeface="Unbounded" pitchFamily="34" charset="-120"/>
              </a:rPr>
              <a:t>Tài liệu an toàn lao động sản xuất ống xả</a:t>
            </a:r>
            <a:endParaRPr lang="en-US" sz="6650" dirty="0"/>
          </a:p>
        </p:txBody>
      </p:sp>
      <p:sp>
        <p:nvSpPr>
          <p:cNvPr id="4" name="Text 1"/>
          <p:cNvSpPr/>
          <p:nvPr/>
        </p:nvSpPr>
        <p:spPr>
          <a:xfrm>
            <a:off x="6345674" y="5278160"/>
            <a:ext cx="7425452" cy="1571149"/>
          </a:xfrm>
          <a:prstGeom prst="rect">
            <a:avLst/>
          </a:prstGeom>
          <a:noFill/>
          <a:ln/>
        </p:spPr>
        <p:txBody>
          <a:bodyPr wrap="square" lIns="0" tIns="0" rIns="0" bIns="0" rtlCol="0" anchor="t"/>
          <a:lstStyle/>
          <a:p>
            <a:pPr marL="0" indent="0">
              <a:lnSpc>
                <a:spcPts val="3050"/>
              </a:lnSpc>
              <a:buNone/>
            </a:pPr>
            <a:r>
              <a:rPr lang="en-US" sz="1900" dirty="0">
                <a:solidFill>
                  <a:srgbClr val="333F70"/>
                </a:solidFill>
                <a:latin typeface="Open Sans" pitchFamily="34" charset="0"/>
                <a:ea typeface="Open Sans" pitchFamily="34" charset="-122"/>
                <a:cs typeface="Open Sans" pitchFamily="34" charset="-120"/>
              </a:rPr>
              <a:t>Khám phá tài liệu an toàn lao động cho sản xuất ống xả với hướng dẫn chi tiết và thiết thực. Tài liệu này cung cấp kiến thức quan trọng giúp đảm bảo an toàn cho công nhân và hiệu quả sản xuất.</a:t>
            </a:r>
            <a:endParaRPr lang="en-US" sz="1900" dirty="0"/>
          </a:p>
        </p:txBody>
      </p:sp>
      <p:sp>
        <p:nvSpPr>
          <p:cNvPr id="5" name="Shape 2"/>
          <p:cNvSpPr/>
          <p:nvPr/>
        </p:nvSpPr>
        <p:spPr>
          <a:xfrm>
            <a:off x="6345674" y="7143869"/>
            <a:ext cx="392787" cy="392787"/>
          </a:xfrm>
          <a:prstGeom prst="roundRect">
            <a:avLst>
              <a:gd name="adj" fmla="val 23277465"/>
            </a:avLst>
          </a:prstGeom>
          <a:noFill/>
          <a:ln w="7620">
            <a:solidFill>
              <a:srgbClr val="FFFFFF"/>
            </a:solidFill>
            <a:prstDash val="solid"/>
          </a:ln>
        </p:spPr>
      </p:sp>
      <p:sp>
        <p:nvSpPr>
          <p:cNvPr id="7" name="Text 3"/>
          <p:cNvSpPr/>
          <p:nvPr/>
        </p:nvSpPr>
        <p:spPr>
          <a:xfrm>
            <a:off x="6861215" y="6834152"/>
            <a:ext cx="2576632" cy="429697"/>
          </a:xfrm>
          <a:prstGeom prst="rect">
            <a:avLst/>
          </a:prstGeom>
          <a:noFill/>
          <a:ln/>
        </p:spPr>
        <p:txBody>
          <a:bodyPr wrap="none" lIns="0" tIns="0" rIns="0" bIns="0" rtlCol="0" anchor="t"/>
          <a:lstStyle/>
          <a:p>
            <a:pPr marL="0" indent="0" algn="l">
              <a:lnSpc>
                <a:spcPts val="3350"/>
              </a:lnSpc>
              <a:buNone/>
            </a:pPr>
            <a:r>
              <a:rPr lang="en-US" sz="2400" b="1" dirty="0" err="1">
                <a:solidFill>
                  <a:srgbClr val="333F70"/>
                </a:solidFill>
                <a:latin typeface="Open Sans" pitchFamily="34" charset="0"/>
                <a:ea typeface="Open Sans" pitchFamily="34" charset="-122"/>
                <a:cs typeface="Open Sans" pitchFamily="34" charset="-120"/>
              </a:rPr>
              <a:t>Bản</a:t>
            </a:r>
            <a:r>
              <a:rPr lang="en-US" sz="2400" b="1" dirty="0">
                <a:solidFill>
                  <a:srgbClr val="333F70"/>
                </a:solidFill>
                <a:latin typeface="Open Sans" pitchFamily="34" charset="0"/>
                <a:ea typeface="Open Sans" pitchFamily="34" charset="-122"/>
                <a:cs typeface="Open Sans" pitchFamily="34" charset="-120"/>
              </a:rPr>
              <a:t> </a:t>
            </a:r>
            <a:r>
              <a:rPr lang="en-US" sz="2400" b="1" dirty="0" err="1">
                <a:solidFill>
                  <a:srgbClr val="333F70"/>
                </a:solidFill>
                <a:latin typeface="Open Sans" pitchFamily="34" charset="0"/>
                <a:ea typeface="Open Sans" pitchFamily="34" charset="-122"/>
                <a:cs typeface="Open Sans" pitchFamily="34" charset="-120"/>
              </a:rPr>
              <a:t>quyền</a:t>
            </a:r>
            <a:r>
              <a:rPr lang="en-US" sz="2400" b="1" dirty="0">
                <a:solidFill>
                  <a:srgbClr val="333F70"/>
                </a:solidFill>
                <a:latin typeface="Open Sans" pitchFamily="34" charset="0"/>
                <a:ea typeface="Open Sans" pitchFamily="34" charset="-122"/>
                <a:cs typeface="Open Sans" pitchFamily="34" charset="-120"/>
              </a:rPr>
              <a:t> </a:t>
            </a:r>
            <a:r>
              <a:rPr lang="en-US" sz="2400" b="1" dirty="0" err="1">
                <a:solidFill>
                  <a:srgbClr val="333F70"/>
                </a:solidFill>
                <a:latin typeface="Open Sans" pitchFamily="34" charset="0"/>
                <a:ea typeface="Open Sans" pitchFamily="34" charset="-122"/>
                <a:cs typeface="Open Sans" pitchFamily="34" charset="-120"/>
              </a:rPr>
              <a:t>thuộc</a:t>
            </a:r>
            <a:r>
              <a:rPr lang="en-US" sz="2400" b="1" dirty="0">
                <a:solidFill>
                  <a:srgbClr val="333F70"/>
                </a:solidFill>
                <a:latin typeface="Open Sans" pitchFamily="34" charset="0"/>
                <a:ea typeface="Open Sans" pitchFamily="34" charset="-122"/>
                <a:cs typeface="Open Sans" pitchFamily="34" charset="-120"/>
              </a:rPr>
              <a:t> An </a:t>
            </a:r>
            <a:r>
              <a:rPr lang="en-US" sz="2400" b="1" dirty="0" err="1">
                <a:solidFill>
                  <a:srgbClr val="333F70"/>
                </a:solidFill>
                <a:latin typeface="Open Sans" pitchFamily="34" charset="0"/>
                <a:ea typeface="Open Sans" pitchFamily="34" charset="-122"/>
                <a:cs typeface="Open Sans" pitchFamily="34" charset="-120"/>
              </a:rPr>
              <a:t>Toàn</a:t>
            </a:r>
            <a:r>
              <a:rPr lang="en-US" sz="2400" b="1" dirty="0">
                <a:solidFill>
                  <a:srgbClr val="333F70"/>
                </a:solidFill>
                <a:latin typeface="Open Sans" pitchFamily="34" charset="0"/>
                <a:ea typeface="Open Sans" pitchFamily="34" charset="-122"/>
                <a:cs typeface="Open Sans" pitchFamily="34" charset="-120"/>
              </a:rPr>
              <a:t> Nam </a:t>
            </a:r>
            <a:r>
              <a:rPr lang="en-US" sz="2400" b="1" dirty="0" err="1">
                <a:solidFill>
                  <a:srgbClr val="333F70"/>
                </a:solidFill>
                <a:latin typeface="Open Sans" pitchFamily="34" charset="0"/>
                <a:ea typeface="Open Sans" pitchFamily="34" charset="-122"/>
                <a:cs typeface="Open Sans" pitchFamily="34" charset="-120"/>
              </a:rPr>
              <a:t>Việt</a:t>
            </a:r>
            <a:endParaRPr lang="en-US" sz="2400" dirty="0"/>
          </a:p>
        </p:txBody>
      </p:sp>
      <p:pic>
        <p:nvPicPr>
          <p:cNvPr id="8" name="Picture 7">
            <a:extLst>
              <a:ext uri="{FF2B5EF4-FFF2-40B4-BE49-F238E27FC236}">
                <a16:creationId xmlns:a16="http://schemas.microsoft.com/office/drawing/2014/main" id="{EBD04A52-278D-D7B0-4DE7-DDD55488973A}"/>
              </a:ext>
            </a:extLst>
          </p:cNvPr>
          <p:cNvPicPr>
            <a:picLocks noChangeAspect="1"/>
          </p:cNvPicPr>
          <p:nvPr/>
        </p:nvPicPr>
        <p:blipFill>
          <a:blip r:embed="rId4"/>
          <a:stretch>
            <a:fillRect/>
          </a:stretch>
        </p:blipFill>
        <p:spPr>
          <a:xfrm>
            <a:off x="11140363" y="7248692"/>
            <a:ext cx="3289686" cy="1018660"/>
          </a:xfrm>
          <a:prstGeom prst="rect">
            <a:avLst/>
          </a:prstGeom>
        </p:spPr>
      </p:pic>
      <p:pic>
        <p:nvPicPr>
          <p:cNvPr id="9" name="Picture 8">
            <a:extLst>
              <a:ext uri="{FF2B5EF4-FFF2-40B4-BE49-F238E27FC236}">
                <a16:creationId xmlns:a16="http://schemas.microsoft.com/office/drawing/2014/main" id="{F7775A00-EA5B-132F-523D-3EB488BF715E}"/>
              </a:ext>
            </a:extLst>
          </p:cNvPr>
          <p:cNvPicPr>
            <a:picLocks noChangeAspect="1"/>
          </p:cNvPicPr>
          <p:nvPr/>
        </p:nvPicPr>
        <p:blipFill>
          <a:blip r:embed="rId5"/>
          <a:stretch>
            <a:fillRect/>
          </a:stretch>
        </p:blipFill>
        <p:spPr>
          <a:xfrm flipV="1">
            <a:off x="6366361" y="6883943"/>
            <a:ext cx="377651" cy="3776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2219"/>
          </a:xfrm>
          <a:prstGeom prst="rect">
            <a:avLst/>
          </a:prstGeom>
        </p:spPr>
      </p:pic>
      <p:sp>
        <p:nvSpPr>
          <p:cNvPr id="3" name="Text 0"/>
          <p:cNvSpPr/>
          <p:nvPr/>
        </p:nvSpPr>
        <p:spPr>
          <a:xfrm>
            <a:off x="661154" y="519470"/>
            <a:ext cx="7821692" cy="2360771"/>
          </a:xfrm>
          <a:prstGeom prst="rect">
            <a:avLst/>
          </a:prstGeom>
          <a:noFill/>
          <a:ln/>
        </p:spPr>
        <p:txBody>
          <a:bodyPr wrap="square" lIns="0" tIns="0" rIns="0" bIns="0" rtlCol="0" anchor="t"/>
          <a:lstStyle/>
          <a:p>
            <a:pPr marL="0" indent="0">
              <a:lnSpc>
                <a:spcPts val="4600"/>
              </a:lnSpc>
              <a:buNone/>
            </a:pPr>
            <a:r>
              <a:rPr lang="en-US" sz="3700" b="1" dirty="0">
                <a:solidFill>
                  <a:srgbClr val="333F70"/>
                </a:solidFill>
                <a:latin typeface="Unbounded" pitchFamily="34" charset="0"/>
                <a:ea typeface="Unbounded" pitchFamily="34" charset="-122"/>
                <a:cs typeface="Unbounded" pitchFamily="34" charset="-120"/>
              </a:rPr>
              <a:t>PHẦN I: THỰC TRẠNG CÔNG TÁC AN TOÀN ĐỐI VỚI NGÀNH SẢN XUẤT ỐNG XẢ</a:t>
            </a:r>
            <a:endParaRPr lang="en-US" sz="3700" dirty="0"/>
          </a:p>
        </p:txBody>
      </p:sp>
      <p:sp>
        <p:nvSpPr>
          <p:cNvPr id="4" name="Shape 1"/>
          <p:cNvSpPr/>
          <p:nvPr/>
        </p:nvSpPr>
        <p:spPr>
          <a:xfrm>
            <a:off x="932974" y="3163491"/>
            <a:ext cx="22860" cy="4549259"/>
          </a:xfrm>
          <a:prstGeom prst="roundRect">
            <a:avLst>
              <a:gd name="adj" fmla="val 347068"/>
            </a:avLst>
          </a:prstGeom>
          <a:solidFill>
            <a:srgbClr val="BCDBD4"/>
          </a:solidFill>
          <a:ln/>
        </p:spPr>
      </p:sp>
      <p:sp>
        <p:nvSpPr>
          <p:cNvPr id="5" name="Shape 2"/>
          <p:cNvSpPr/>
          <p:nvPr/>
        </p:nvSpPr>
        <p:spPr>
          <a:xfrm>
            <a:off x="1134011" y="3576876"/>
            <a:ext cx="661154" cy="22860"/>
          </a:xfrm>
          <a:prstGeom prst="roundRect">
            <a:avLst>
              <a:gd name="adj" fmla="val 347068"/>
            </a:avLst>
          </a:prstGeom>
          <a:solidFill>
            <a:srgbClr val="BCDBD4"/>
          </a:solidFill>
          <a:ln/>
        </p:spPr>
      </p:sp>
      <p:sp>
        <p:nvSpPr>
          <p:cNvPr id="6" name="Shape 3"/>
          <p:cNvSpPr/>
          <p:nvPr/>
        </p:nvSpPr>
        <p:spPr>
          <a:xfrm>
            <a:off x="731937" y="3375898"/>
            <a:ext cx="424934" cy="424934"/>
          </a:xfrm>
          <a:prstGeom prst="roundRect">
            <a:avLst>
              <a:gd name="adj" fmla="val 18671"/>
            </a:avLst>
          </a:prstGeom>
          <a:solidFill>
            <a:srgbClr val="D6F5EE"/>
          </a:solidFill>
          <a:ln w="7620">
            <a:solidFill>
              <a:srgbClr val="BCDBD4"/>
            </a:solidFill>
            <a:prstDash val="solid"/>
          </a:ln>
        </p:spPr>
      </p:sp>
      <p:sp>
        <p:nvSpPr>
          <p:cNvPr id="7" name="Text 4"/>
          <p:cNvSpPr/>
          <p:nvPr/>
        </p:nvSpPr>
        <p:spPr>
          <a:xfrm>
            <a:off x="870645" y="3446621"/>
            <a:ext cx="147399" cy="283369"/>
          </a:xfrm>
          <a:prstGeom prst="rect">
            <a:avLst/>
          </a:prstGeom>
          <a:noFill/>
          <a:ln/>
        </p:spPr>
        <p:txBody>
          <a:bodyPr wrap="none" lIns="0" tIns="0" rIns="0" bIns="0" rtlCol="0" anchor="t"/>
          <a:lstStyle/>
          <a:p>
            <a:pPr marL="0" indent="0" algn="ctr">
              <a:lnSpc>
                <a:spcPts val="2200"/>
              </a:lnSpc>
              <a:buNone/>
            </a:pPr>
            <a:r>
              <a:rPr lang="en-US" sz="2200" b="1" dirty="0">
                <a:solidFill>
                  <a:srgbClr val="333F70"/>
                </a:solidFill>
                <a:latin typeface="Unbounded" pitchFamily="34" charset="0"/>
                <a:ea typeface="Unbounded" pitchFamily="34" charset="-122"/>
                <a:cs typeface="Unbounded" pitchFamily="34" charset="-120"/>
              </a:rPr>
              <a:t>1</a:t>
            </a:r>
            <a:endParaRPr lang="en-US" sz="2200" dirty="0"/>
          </a:p>
        </p:txBody>
      </p:sp>
      <p:sp>
        <p:nvSpPr>
          <p:cNvPr id="8" name="Text 5"/>
          <p:cNvSpPr/>
          <p:nvPr/>
        </p:nvSpPr>
        <p:spPr>
          <a:xfrm>
            <a:off x="1983343" y="3352324"/>
            <a:ext cx="2361248" cy="295037"/>
          </a:xfrm>
          <a:prstGeom prst="rect">
            <a:avLst/>
          </a:prstGeom>
          <a:noFill/>
          <a:ln/>
        </p:spPr>
        <p:txBody>
          <a:bodyPr wrap="none" lIns="0" tIns="0" rIns="0" bIns="0" rtlCol="0" anchor="t"/>
          <a:lstStyle/>
          <a:p>
            <a:pPr marL="0" indent="0" algn="l">
              <a:lnSpc>
                <a:spcPts val="2300"/>
              </a:lnSpc>
              <a:buNone/>
            </a:pPr>
            <a:r>
              <a:rPr lang="en-US" sz="1850" b="1" dirty="0">
                <a:solidFill>
                  <a:srgbClr val="333F70"/>
                </a:solidFill>
                <a:latin typeface="Unbounded" pitchFamily="34" charset="0"/>
                <a:ea typeface="Unbounded" pitchFamily="34" charset="-122"/>
                <a:cs typeface="Unbounded" pitchFamily="34" charset="-120"/>
              </a:rPr>
              <a:t>Tình hình chung</a:t>
            </a:r>
            <a:endParaRPr lang="en-US" sz="1850" dirty="0"/>
          </a:p>
        </p:txBody>
      </p:sp>
      <p:sp>
        <p:nvSpPr>
          <p:cNvPr id="9" name="Text 6"/>
          <p:cNvSpPr/>
          <p:nvPr/>
        </p:nvSpPr>
        <p:spPr>
          <a:xfrm>
            <a:off x="1983343" y="3760589"/>
            <a:ext cx="6499503" cy="604599"/>
          </a:xfrm>
          <a:prstGeom prst="rect">
            <a:avLst/>
          </a:prstGeom>
          <a:noFill/>
          <a:ln/>
        </p:spPr>
        <p:txBody>
          <a:bodyPr wrap="square" lIns="0" tIns="0" rIns="0" bIns="0" rtlCol="0" anchor="t"/>
          <a:lstStyle/>
          <a:p>
            <a:pPr marL="0" indent="0" algn="l">
              <a:lnSpc>
                <a:spcPts val="2350"/>
              </a:lnSpc>
              <a:buNone/>
            </a:pPr>
            <a:r>
              <a:rPr lang="en-US" sz="1450" dirty="0">
                <a:solidFill>
                  <a:srgbClr val="333F70"/>
                </a:solidFill>
                <a:latin typeface="Open Sans" pitchFamily="34" charset="0"/>
                <a:ea typeface="Open Sans" pitchFamily="34" charset="-122"/>
                <a:cs typeface="Open Sans" pitchFamily="34" charset="-120"/>
              </a:rPr>
              <a:t>Bộ Lao động - Thương binh và Xã hội thông báo đến các ngành, các địa phương tình hình tai nạn lao động 6 tháng đầu năm 2024.</a:t>
            </a:r>
            <a:endParaRPr lang="en-US" sz="1450" dirty="0"/>
          </a:p>
        </p:txBody>
      </p:sp>
      <p:sp>
        <p:nvSpPr>
          <p:cNvPr id="10" name="Shape 7"/>
          <p:cNvSpPr/>
          <p:nvPr/>
        </p:nvSpPr>
        <p:spPr>
          <a:xfrm>
            <a:off x="1134011" y="5156240"/>
            <a:ext cx="661154" cy="22860"/>
          </a:xfrm>
          <a:prstGeom prst="roundRect">
            <a:avLst>
              <a:gd name="adj" fmla="val 347068"/>
            </a:avLst>
          </a:prstGeom>
          <a:solidFill>
            <a:srgbClr val="BCDBD4"/>
          </a:solidFill>
          <a:ln/>
        </p:spPr>
      </p:sp>
      <p:sp>
        <p:nvSpPr>
          <p:cNvPr id="11" name="Shape 8"/>
          <p:cNvSpPr/>
          <p:nvPr/>
        </p:nvSpPr>
        <p:spPr>
          <a:xfrm>
            <a:off x="731937" y="4955262"/>
            <a:ext cx="424934" cy="424934"/>
          </a:xfrm>
          <a:prstGeom prst="roundRect">
            <a:avLst>
              <a:gd name="adj" fmla="val 18671"/>
            </a:avLst>
          </a:prstGeom>
          <a:solidFill>
            <a:srgbClr val="D6F5EE"/>
          </a:solidFill>
          <a:ln w="7620">
            <a:solidFill>
              <a:srgbClr val="BCDBD4"/>
            </a:solidFill>
            <a:prstDash val="solid"/>
          </a:ln>
        </p:spPr>
      </p:sp>
      <p:sp>
        <p:nvSpPr>
          <p:cNvPr id="12" name="Text 9"/>
          <p:cNvSpPr/>
          <p:nvPr/>
        </p:nvSpPr>
        <p:spPr>
          <a:xfrm>
            <a:off x="826115" y="5025985"/>
            <a:ext cx="236577" cy="283369"/>
          </a:xfrm>
          <a:prstGeom prst="rect">
            <a:avLst/>
          </a:prstGeom>
          <a:noFill/>
          <a:ln/>
        </p:spPr>
        <p:txBody>
          <a:bodyPr wrap="none" lIns="0" tIns="0" rIns="0" bIns="0" rtlCol="0" anchor="t"/>
          <a:lstStyle/>
          <a:p>
            <a:pPr marL="0" indent="0" algn="ctr">
              <a:lnSpc>
                <a:spcPts val="2200"/>
              </a:lnSpc>
              <a:buNone/>
            </a:pPr>
            <a:r>
              <a:rPr lang="en-US" sz="2200" b="1" dirty="0">
                <a:solidFill>
                  <a:srgbClr val="333F70"/>
                </a:solidFill>
                <a:latin typeface="Unbounded" pitchFamily="34" charset="0"/>
                <a:ea typeface="Unbounded" pitchFamily="34" charset="-122"/>
                <a:cs typeface="Unbounded" pitchFamily="34" charset="-120"/>
              </a:rPr>
              <a:t>2</a:t>
            </a:r>
            <a:endParaRPr lang="en-US" sz="2200" dirty="0"/>
          </a:p>
        </p:txBody>
      </p:sp>
      <p:sp>
        <p:nvSpPr>
          <p:cNvPr id="13" name="Text 10"/>
          <p:cNvSpPr/>
          <p:nvPr/>
        </p:nvSpPr>
        <p:spPr>
          <a:xfrm>
            <a:off x="1983343" y="4931688"/>
            <a:ext cx="2361248" cy="295037"/>
          </a:xfrm>
          <a:prstGeom prst="rect">
            <a:avLst/>
          </a:prstGeom>
          <a:noFill/>
          <a:ln/>
        </p:spPr>
        <p:txBody>
          <a:bodyPr wrap="none" lIns="0" tIns="0" rIns="0" bIns="0" rtlCol="0" anchor="t"/>
          <a:lstStyle/>
          <a:p>
            <a:pPr marL="0" indent="0" algn="l">
              <a:lnSpc>
                <a:spcPts val="2300"/>
              </a:lnSpc>
              <a:buNone/>
            </a:pPr>
            <a:r>
              <a:rPr lang="en-US" sz="1850" b="1" dirty="0">
                <a:solidFill>
                  <a:srgbClr val="333F70"/>
                </a:solidFill>
                <a:latin typeface="Unbounded" pitchFamily="34" charset="0"/>
                <a:ea typeface="Unbounded" pitchFamily="34" charset="-122"/>
                <a:cs typeface="Unbounded" pitchFamily="34" charset="-120"/>
              </a:rPr>
              <a:t>Số vụ TNLĐ</a:t>
            </a:r>
            <a:endParaRPr lang="en-US" sz="1850" dirty="0"/>
          </a:p>
        </p:txBody>
      </p:sp>
      <p:sp>
        <p:nvSpPr>
          <p:cNvPr id="14" name="Text 11"/>
          <p:cNvSpPr/>
          <p:nvPr/>
        </p:nvSpPr>
        <p:spPr>
          <a:xfrm>
            <a:off x="1983343" y="5339953"/>
            <a:ext cx="6499503" cy="604599"/>
          </a:xfrm>
          <a:prstGeom prst="rect">
            <a:avLst/>
          </a:prstGeom>
          <a:noFill/>
          <a:ln/>
        </p:spPr>
        <p:txBody>
          <a:bodyPr wrap="square" lIns="0" tIns="0" rIns="0" bIns="0" rtlCol="0" anchor="t"/>
          <a:lstStyle/>
          <a:p>
            <a:pPr marL="0" indent="0" algn="l">
              <a:lnSpc>
                <a:spcPts val="2350"/>
              </a:lnSpc>
              <a:buNone/>
            </a:pPr>
            <a:r>
              <a:rPr lang="en-US" sz="1450" dirty="0">
                <a:solidFill>
                  <a:srgbClr val="333F70"/>
                </a:solidFill>
                <a:latin typeface="Open Sans" pitchFamily="34" charset="0"/>
                <a:ea typeface="Open Sans" pitchFamily="34" charset="-122"/>
                <a:cs typeface="Open Sans" pitchFamily="34" charset="-120"/>
              </a:rPr>
              <a:t>6 tháng đầu năm 2024 trên toàn quốc đã xảy ra 3.201 vụ tai nạn lao động (TNLĐ), giảm 227 vụ so với 6 tháng đầu năm 2023.</a:t>
            </a:r>
            <a:endParaRPr lang="en-US" sz="1450" dirty="0"/>
          </a:p>
        </p:txBody>
      </p:sp>
      <p:sp>
        <p:nvSpPr>
          <p:cNvPr id="15" name="Shape 12"/>
          <p:cNvSpPr/>
          <p:nvPr/>
        </p:nvSpPr>
        <p:spPr>
          <a:xfrm>
            <a:off x="1134011" y="6735604"/>
            <a:ext cx="661154" cy="22860"/>
          </a:xfrm>
          <a:prstGeom prst="roundRect">
            <a:avLst>
              <a:gd name="adj" fmla="val 347068"/>
            </a:avLst>
          </a:prstGeom>
          <a:solidFill>
            <a:srgbClr val="BCDBD4"/>
          </a:solidFill>
          <a:ln/>
        </p:spPr>
      </p:sp>
      <p:sp>
        <p:nvSpPr>
          <p:cNvPr id="16" name="Shape 13"/>
          <p:cNvSpPr/>
          <p:nvPr/>
        </p:nvSpPr>
        <p:spPr>
          <a:xfrm>
            <a:off x="731937" y="6534626"/>
            <a:ext cx="424934" cy="424934"/>
          </a:xfrm>
          <a:prstGeom prst="roundRect">
            <a:avLst>
              <a:gd name="adj" fmla="val 18671"/>
            </a:avLst>
          </a:prstGeom>
          <a:solidFill>
            <a:srgbClr val="D6F5EE"/>
          </a:solidFill>
          <a:ln w="7620">
            <a:solidFill>
              <a:srgbClr val="BCDBD4"/>
            </a:solidFill>
            <a:prstDash val="solid"/>
          </a:ln>
        </p:spPr>
      </p:sp>
      <p:sp>
        <p:nvSpPr>
          <p:cNvPr id="17" name="Text 14"/>
          <p:cNvSpPr/>
          <p:nvPr/>
        </p:nvSpPr>
        <p:spPr>
          <a:xfrm>
            <a:off x="825520" y="6605349"/>
            <a:ext cx="237649" cy="283369"/>
          </a:xfrm>
          <a:prstGeom prst="rect">
            <a:avLst/>
          </a:prstGeom>
          <a:noFill/>
          <a:ln/>
        </p:spPr>
        <p:txBody>
          <a:bodyPr wrap="none" lIns="0" tIns="0" rIns="0" bIns="0" rtlCol="0" anchor="t"/>
          <a:lstStyle/>
          <a:p>
            <a:pPr marL="0" indent="0" algn="ctr">
              <a:lnSpc>
                <a:spcPts val="2200"/>
              </a:lnSpc>
              <a:buNone/>
            </a:pPr>
            <a:r>
              <a:rPr lang="en-US" sz="2200" b="1" dirty="0">
                <a:solidFill>
                  <a:srgbClr val="333F70"/>
                </a:solidFill>
                <a:latin typeface="Unbounded" pitchFamily="34" charset="0"/>
                <a:ea typeface="Unbounded" pitchFamily="34" charset="-122"/>
                <a:cs typeface="Unbounded" pitchFamily="34" charset="-120"/>
              </a:rPr>
              <a:t>3</a:t>
            </a:r>
            <a:endParaRPr lang="en-US" sz="2200" dirty="0"/>
          </a:p>
        </p:txBody>
      </p:sp>
      <p:sp>
        <p:nvSpPr>
          <p:cNvPr id="18" name="Text 15"/>
          <p:cNvSpPr/>
          <p:nvPr/>
        </p:nvSpPr>
        <p:spPr>
          <a:xfrm>
            <a:off x="1983343" y="6511052"/>
            <a:ext cx="2361248" cy="295037"/>
          </a:xfrm>
          <a:prstGeom prst="rect">
            <a:avLst/>
          </a:prstGeom>
          <a:noFill/>
          <a:ln/>
        </p:spPr>
        <p:txBody>
          <a:bodyPr wrap="none" lIns="0" tIns="0" rIns="0" bIns="0" rtlCol="0" anchor="t"/>
          <a:lstStyle/>
          <a:p>
            <a:pPr marL="0" indent="0" algn="l">
              <a:lnSpc>
                <a:spcPts val="2300"/>
              </a:lnSpc>
              <a:buNone/>
            </a:pPr>
            <a:r>
              <a:rPr lang="en-US" sz="1850" b="1" dirty="0">
                <a:solidFill>
                  <a:srgbClr val="333F70"/>
                </a:solidFill>
                <a:latin typeface="Unbounded" pitchFamily="34" charset="0"/>
                <a:ea typeface="Unbounded" pitchFamily="34" charset="-122"/>
                <a:cs typeface="Unbounded" pitchFamily="34" charset="-120"/>
              </a:rPr>
              <a:t>Số người bị nạn</a:t>
            </a:r>
            <a:endParaRPr lang="en-US" sz="1850" dirty="0"/>
          </a:p>
        </p:txBody>
      </p:sp>
      <p:sp>
        <p:nvSpPr>
          <p:cNvPr id="19" name="Text 16"/>
          <p:cNvSpPr/>
          <p:nvPr/>
        </p:nvSpPr>
        <p:spPr>
          <a:xfrm>
            <a:off x="1983343" y="6919317"/>
            <a:ext cx="6499503" cy="604599"/>
          </a:xfrm>
          <a:prstGeom prst="rect">
            <a:avLst/>
          </a:prstGeom>
          <a:noFill/>
          <a:ln/>
        </p:spPr>
        <p:txBody>
          <a:bodyPr wrap="square" lIns="0" tIns="0" rIns="0" bIns="0" rtlCol="0" anchor="t"/>
          <a:lstStyle/>
          <a:p>
            <a:pPr marL="0" indent="0" algn="l">
              <a:lnSpc>
                <a:spcPts val="2350"/>
              </a:lnSpc>
              <a:buNone/>
            </a:pPr>
            <a:r>
              <a:rPr lang="en-US" sz="1450" dirty="0">
                <a:solidFill>
                  <a:srgbClr val="333F70"/>
                </a:solidFill>
                <a:latin typeface="Open Sans" pitchFamily="34" charset="0"/>
                <a:ea typeface="Open Sans" pitchFamily="34" charset="-122"/>
                <a:cs typeface="Open Sans" pitchFamily="34" charset="-120"/>
              </a:rPr>
              <a:t>Số người bị nạn là 3.065 người, giảm 197 người so với 6 tháng đầu năm 2023.</a:t>
            </a:r>
            <a:endParaRPr lang="en-US" sz="1450" dirty="0"/>
          </a:p>
        </p:txBody>
      </p:sp>
      <p:pic>
        <p:nvPicPr>
          <p:cNvPr id="20" name="Picture 19">
            <a:extLst>
              <a:ext uri="{FF2B5EF4-FFF2-40B4-BE49-F238E27FC236}">
                <a16:creationId xmlns:a16="http://schemas.microsoft.com/office/drawing/2014/main" id="{000920E0-C229-C2C1-7A18-66DD15B5FD3E}"/>
              </a:ext>
            </a:extLst>
          </p:cNvPr>
          <p:cNvPicPr>
            <a:picLocks noChangeAspect="1"/>
          </p:cNvPicPr>
          <p:nvPr/>
        </p:nvPicPr>
        <p:blipFill>
          <a:blip r:embed="rId4"/>
          <a:stretch>
            <a:fillRect/>
          </a:stretch>
        </p:blipFill>
        <p:spPr>
          <a:xfrm>
            <a:off x="11140363" y="7248692"/>
            <a:ext cx="3289686" cy="10186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13503"/>
          </a:xfrm>
          <a:prstGeom prst="rect">
            <a:avLst/>
          </a:prstGeom>
        </p:spPr>
      </p:pic>
      <p:sp>
        <p:nvSpPr>
          <p:cNvPr id="3" name="Text 0"/>
          <p:cNvSpPr/>
          <p:nvPr/>
        </p:nvSpPr>
        <p:spPr>
          <a:xfrm>
            <a:off x="647700" y="2968704"/>
            <a:ext cx="13335000" cy="1156573"/>
          </a:xfrm>
          <a:prstGeom prst="rect">
            <a:avLst/>
          </a:prstGeom>
          <a:noFill/>
          <a:ln/>
        </p:spPr>
        <p:txBody>
          <a:bodyPr wrap="square" lIns="0" tIns="0" rIns="0" bIns="0" rtlCol="0" anchor="t"/>
          <a:lstStyle/>
          <a:p>
            <a:pPr marL="0" indent="0">
              <a:lnSpc>
                <a:spcPts val="4550"/>
              </a:lnSpc>
              <a:buNone/>
            </a:pPr>
            <a:r>
              <a:rPr lang="en-US" sz="3600" b="1" dirty="0">
                <a:solidFill>
                  <a:srgbClr val="333F70"/>
                </a:solidFill>
                <a:latin typeface="Unbounded" pitchFamily="34" charset="0"/>
                <a:ea typeface="Unbounded" pitchFamily="34" charset="-122"/>
                <a:cs typeface="Unbounded" pitchFamily="34" charset="-120"/>
              </a:rPr>
              <a:t>Một số vụ tai nạn lao động trong nhà máy sản xuất ống xả</a:t>
            </a:r>
            <a:endParaRPr lang="en-US" sz="3600" dirty="0"/>
          </a:p>
        </p:txBody>
      </p:sp>
      <p:sp>
        <p:nvSpPr>
          <p:cNvPr id="4" name="Shape 1"/>
          <p:cNvSpPr/>
          <p:nvPr/>
        </p:nvSpPr>
        <p:spPr>
          <a:xfrm>
            <a:off x="647700" y="4610933"/>
            <a:ext cx="416362" cy="416362"/>
          </a:xfrm>
          <a:prstGeom prst="roundRect">
            <a:avLst>
              <a:gd name="adj" fmla="val 18670"/>
            </a:avLst>
          </a:prstGeom>
          <a:solidFill>
            <a:srgbClr val="D6F5EE"/>
          </a:solidFill>
          <a:ln w="7620">
            <a:solidFill>
              <a:srgbClr val="BCDBD4"/>
            </a:solidFill>
            <a:prstDash val="solid"/>
          </a:ln>
        </p:spPr>
      </p:sp>
      <p:sp>
        <p:nvSpPr>
          <p:cNvPr id="5" name="Text 2"/>
          <p:cNvSpPr/>
          <p:nvPr/>
        </p:nvSpPr>
        <p:spPr>
          <a:xfrm>
            <a:off x="783669" y="4680228"/>
            <a:ext cx="144423" cy="277654"/>
          </a:xfrm>
          <a:prstGeom prst="rect">
            <a:avLst/>
          </a:prstGeom>
          <a:noFill/>
          <a:ln/>
        </p:spPr>
        <p:txBody>
          <a:bodyPr wrap="none" lIns="0" tIns="0" rIns="0" bIns="0" rtlCol="0" anchor="t"/>
          <a:lstStyle/>
          <a:p>
            <a:pPr marL="0" indent="0" algn="ctr">
              <a:lnSpc>
                <a:spcPts val="2150"/>
              </a:lnSpc>
              <a:buNone/>
            </a:pPr>
            <a:r>
              <a:rPr lang="en-US" sz="2150" b="1" dirty="0">
                <a:solidFill>
                  <a:srgbClr val="333F70"/>
                </a:solidFill>
                <a:latin typeface="Unbounded" pitchFamily="34" charset="0"/>
                <a:ea typeface="Unbounded" pitchFamily="34" charset="-122"/>
                <a:cs typeface="Unbounded" pitchFamily="34" charset="-120"/>
              </a:rPr>
              <a:t>1</a:t>
            </a:r>
            <a:endParaRPr lang="en-US" sz="2150" dirty="0"/>
          </a:p>
        </p:txBody>
      </p:sp>
      <p:sp>
        <p:nvSpPr>
          <p:cNvPr id="6" name="Text 3"/>
          <p:cNvSpPr/>
          <p:nvPr/>
        </p:nvSpPr>
        <p:spPr>
          <a:xfrm>
            <a:off x="1249085" y="4610933"/>
            <a:ext cx="4957643" cy="289084"/>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Vụ tai nạn do tiếp xúc với máy móc</a:t>
            </a:r>
            <a:endParaRPr lang="en-US" sz="1800" dirty="0"/>
          </a:p>
        </p:txBody>
      </p:sp>
      <p:sp>
        <p:nvSpPr>
          <p:cNvPr id="7" name="Text 4"/>
          <p:cNvSpPr/>
          <p:nvPr/>
        </p:nvSpPr>
        <p:spPr>
          <a:xfrm>
            <a:off x="1249085" y="5010983"/>
            <a:ext cx="5973604" cy="592455"/>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Một công nhân bị thương nặng khi bị cuốn vào máy cắt ống xả do thiếu thiết bị bảo vệ an toàn và không tuân thủ quy trình làm việc.</a:t>
            </a:r>
            <a:endParaRPr lang="en-US" sz="1450" dirty="0"/>
          </a:p>
        </p:txBody>
      </p:sp>
      <p:sp>
        <p:nvSpPr>
          <p:cNvPr id="8" name="Shape 5"/>
          <p:cNvSpPr/>
          <p:nvPr/>
        </p:nvSpPr>
        <p:spPr>
          <a:xfrm>
            <a:off x="7407712" y="4610933"/>
            <a:ext cx="416362" cy="416362"/>
          </a:xfrm>
          <a:prstGeom prst="roundRect">
            <a:avLst>
              <a:gd name="adj" fmla="val 18670"/>
            </a:avLst>
          </a:prstGeom>
          <a:solidFill>
            <a:srgbClr val="D6F5EE"/>
          </a:solidFill>
          <a:ln w="7620">
            <a:solidFill>
              <a:srgbClr val="BCDBD4"/>
            </a:solidFill>
            <a:prstDash val="solid"/>
          </a:ln>
        </p:spPr>
      </p:sp>
      <p:sp>
        <p:nvSpPr>
          <p:cNvPr id="9" name="Text 6"/>
          <p:cNvSpPr/>
          <p:nvPr/>
        </p:nvSpPr>
        <p:spPr>
          <a:xfrm>
            <a:off x="7499985" y="4680228"/>
            <a:ext cx="231815" cy="277654"/>
          </a:xfrm>
          <a:prstGeom prst="rect">
            <a:avLst/>
          </a:prstGeom>
          <a:noFill/>
          <a:ln/>
        </p:spPr>
        <p:txBody>
          <a:bodyPr wrap="none" lIns="0" tIns="0" rIns="0" bIns="0" rtlCol="0" anchor="t"/>
          <a:lstStyle/>
          <a:p>
            <a:pPr marL="0" indent="0" algn="ctr">
              <a:lnSpc>
                <a:spcPts val="2150"/>
              </a:lnSpc>
              <a:buNone/>
            </a:pPr>
            <a:r>
              <a:rPr lang="en-US" sz="2150" b="1" dirty="0">
                <a:solidFill>
                  <a:srgbClr val="333F70"/>
                </a:solidFill>
                <a:latin typeface="Unbounded" pitchFamily="34" charset="0"/>
                <a:ea typeface="Unbounded" pitchFamily="34" charset="-122"/>
                <a:cs typeface="Unbounded" pitchFamily="34" charset="-120"/>
              </a:rPr>
              <a:t>2</a:t>
            </a:r>
            <a:endParaRPr lang="en-US" sz="2150" dirty="0"/>
          </a:p>
        </p:txBody>
      </p:sp>
      <p:sp>
        <p:nvSpPr>
          <p:cNvPr id="10" name="Text 7"/>
          <p:cNvSpPr/>
          <p:nvPr/>
        </p:nvSpPr>
        <p:spPr>
          <a:xfrm>
            <a:off x="8009096" y="4610933"/>
            <a:ext cx="5019437" cy="289084"/>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Vụ tai nạn do hít phải bụi và khí độc</a:t>
            </a:r>
            <a:endParaRPr lang="en-US" sz="1800" dirty="0"/>
          </a:p>
        </p:txBody>
      </p:sp>
      <p:sp>
        <p:nvSpPr>
          <p:cNvPr id="11" name="Text 8"/>
          <p:cNvSpPr/>
          <p:nvPr/>
        </p:nvSpPr>
        <p:spPr>
          <a:xfrm>
            <a:off x="8009096" y="5010983"/>
            <a:ext cx="5973604" cy="592455"/>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Công nhân trong nhà máy đã bị ngộ độc vì không sử dụng đầy đủ thiết bị bảo hộ hô hấp khi làm việc với các hóa chất và bụi sản xuất.</a:t>
            </a:r>
            <a:endParaRPr lang="en-US" sz="1450" dirty="0"/>
          </a:p>
        </p:txBody>
      </p:sp>
      <p:sp>
        <p:nvSpPr>
          <p:cNvPr id="12" name="Shape 9"/>
          <p:cNvSpPr/>
          <p:nvPr/>
        </p:nvSpPr>
        <p:spPr>
          <a:xfrm>
            <a:off x="647700" y="5996583"/>
            <a:ext cx="416362" cy="416362"/>
          </a:xfrm>
          <a:prstGeom prst="roundRect">
            <a:avLst>
              <a:gd name="adj" fmla="val 18670"/>
            </a:avLst>
          </a:prstGeom>
          <a:solidFill>
            <a:srgbClr val="D6F5EE"/>
          </a:solidFill>
          <a:ln w="7620">
            <a:solidFill>
              <a:srgbClr val="BCDBD4"/>
            </a:solidFill>
            <a:prstDash val="solid"/>
          </a:ln>
        </p:spPr>
      </p:sp>
      <p:sp>
        <p:nvSpPr>
          <p:cNvPr id="13" name="Text 10"/>
          <p:cNvSpPr/>
          <p:nvPr/>
        </p:nvSpPr>
        <p:spPr>
          <a:xfrm>
            <a:off x="739378" y="6065877"/>
            <a:ext cx="232886" cy="277654"/>
          </a:xfrm>
          <a:prstGeom prst="rect">
            <a:avLst/>
          </a:prstGeom>
          <a:noFill/>
          <a:ln/>
        </p:spPr>
        <p:txBody>
          <a:bodyPr wrap="none" lIns="0" tIns="0" rIns="0" bIns="0" rtlCol="0" anchor="t"/>
          <a:lstStyle/>
          <a:p>
            <a:pPr marL="0" indent="0" algn="ctr">
              <a:lnSpc>
                <a:spcPts val="2150"/>
              </a:lnSpc>
              <a:buNone/>
            </a:pPr>
            <a:r>
              <a:rPr lang="en-US" sz="2150" b="1" dirty="0">
                <a:solidFill>
                  <a:srgbClr val="333F70"/>
                </a:solidFill>
                <a:latin typeface="Unbounded" pitchFamily="34" charset="0"/>
                <a:ea typeface="Unbounded" pitchFamily="34" charset="-122"/>
                <a:cs typeface="Unbounded" pitchFamily="34" charset="-120"/>
              </a:rPr>
              <a:t>3</a:t>
            </a:r>
            <a:endParaRPr lang="en-US" sz="2150" dirty="0"/>
          </a:p>
        </p:txBody>
      </p:sp>
      <p:sp>
        <p:nvSpPr>
          <p:cNvPr id="14" name="Text 11"/>
          <p:cNvSpPr/>
          <p:nvPr/>
        </p:nvSpPr>
        <p:spPr>
          <a:xfrm>
            <a:off x="1249085" y="5996583"/>
            <a:ext cx="3392805" cy="289084"/>
          </a:xfrm>
          <a:prstGeom prst="rect">
            <a:avLst/>
          </a:prstGeom>
          <a:noFill/>
          <a:ln/>
        </p:spPr>
        <p:txBody>
          <a:bodyPr wrap="non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Vụ tai nạn do sự cố điện</a:t>
            </a:r>
            <a:endParaRPr lang="en-US" sz="1800" dirty="0"/>
          </a:p>
        </p:txBody>
      </p:sp>
      <p:sp>
        <p:nvSpPr>
          <p:cNvPr id="15" name="Text 12"/>
          <p:cNvSpPr/>
          <p:nvPr/>
        </p:nvSpPr>
        <p:spPr>
          <a:xfrm>
            <a:off x="1249085" y="6396633"/>
            <a:ext cx="5973604" cy="888682"/>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Một vụ cháy xảy ra do sự cố chập điện trong hệ thống dây điện không được bảo trì định kỳ, dẫn đến thiệt hại tài sản và nguy hiểm cho sức khỏe công nhân.</a:t>
            </a:r>
            <a:endParaRPr lang="en-US" sz="1450" dirty="0"/>
          </a:p>
        </p:txBody>
      </p:sp>
      <p:sp>
        <p:nvSpPr>
          <p:cNvPr id="16" name="Shape 13"/>
          <p:cNvSpPr/>
          <p:nvPr/>
        </p:nvSpPr>
        <p:spPr>
          <a:xfrm>
            <a:off x="7407712" y="5996583"/>
            <a:ext cx="416362" cy="416362"/>
          </a:xfrm>
          <a:prstGeom prst="roundRect">
            <a:avLst>
              <a:gd name="adj" fmla="val 18670"/>
            </a:avLst>
          </a:prstGeom>
          <a:solidFill>
            <a:srgbClr val="D6F5EE"/>
          </a:solidFill>
          <a:ln w="7620">
            <a:solidFill>
              <a:srgbClr val="BCDBD4"/>
            </a:solidFill>
            <a:prstDash val="solid"/>
          </a:ln>
        </p:spPr>
      </p:sp>
      <p:sp>
        <p:nvSpPr>
          <p:cNvPr id="17" name="Text 14"/>
          <p:cNvSpPr/>
          <p:nvPr/>
        </p:nvSpPr>
        <p:spPr>
          <a:xfrm>
            <a:off x="7496413" y="6065877"/>
            <a:ext cx="238958" cy="277654"/>
          </a:xfrm>
          <a:prstGeom prst="rect">
            <a:avLst/>
          </a:prstGeom>
          <a:noFill/>
          <a:ln/>
        </p:spPr>
        <p:txBody>
          <a:bodyPr wrap="none" lIns="0" tIns="0" rIns="0" bIns="0" rtlCol="0" anchor="t"/>
          <a:lstStyle/>
          <a:p>
            <a:pPr marL="0" indent="0" algn="ctr">
              <a:lnSpc>
                <a:spcPts val="2150"/>
              </a:lnSpc>
              <a:buNone/>
            </a:pPr>
            <a:r>
              <a:rPr lang="en-US" sz="2150" b="1" dirty="0">
                <a:solidFill>
                  <a:srgbClr val="333F70"/>
                </a:solidFill>
                <a:latin typeface="Unbounded" pitchFamily="34" charset="0"/>
                <a:ea typeface="Unbounded" pitchFamily="34" charset="-122"/>
                <a:cs typeface="Unbounded" pitchFamily="34" charset="-120"/>
              </a:rPr>
              <a:t>4</a:t>
            </a:r>
            <a:endParaRPr lang="en-US" sz="2150" dirty="0"/>
          </a:p>
        </p:txBody>
      </p:sp>
      <p:sp>
        <p:nvSpPr>
          <p:cNvPr id="18" name="Text 15"/>
          <p:cNvSpPr/>
          <p:nvPr/>
        </p:nvSpPr>
        <p:spPr>
          <a:xfrm>
            <a:off x="8009096" y="5996583"/>
            <a:ext cx="5973604" cy="578168"/>
          </a:xfrm>
          <a:prstGeom prst="rect">
            <a:avLst/>
          </a:prstGeom>
          <a:noFill/>
          <a:ln/>
        </p:spPr>
        <p:txBody>
          <a:bodyPr wrap="square" lIns="0" tIns="0" rIns="0" bIns="0" rtlCol="0" anchor="t"/>
          <a:lstStyle/>
          <a:p>
            <a:pPr marL="0" indent="0">
              <a:lnSpc>
                <a:spcPts val="2250"/>
              </a:lnSpc>
              <a:buNone/>
            </a:pPr>
            <a:r>
              <a:rPr lang="en-US" sz="1800" b="1" dirty="0">
                <a:solidFill>
                  <a:srgbClr val="333F70"/>
                </a:solidFill>
                <a:latin typeface="Unbounded" pitchFamily="34" charset="0"/>
                <a:ea typeface="Unbounded" pitchFamily="34" charset="-122"/>
                <a:cs typeface="Unbounded" pitchFamily="34" charset="-120"/>
              </a:rPr>
              <a:t>Vụ tai nạn do thiếu an toàn trong vận chuyển</a:t>
            </a:r>
            <a:endParaRPr lang="en-US" sz="1800" dirty="0"/>
          </a:p>
        </p:txBody>
      </p:sp>
      <p:sp>
        <p:nvSpPr>
          <p:cNvPr id="19" name="Text 16"/>
          <p:cNvSpPr/>
          <p:nvPr/>
        </p:nvSpPr>
        <p:spPr>
          <a:xfrm>
            <a:off x="8009096" y="6685717"/>
            <a:ext cx="5973604" cy="888682"/>
          </a:xfrm>
          <a:prstGeom prst="rect">
            <a:avLst/>
          </a:prstGeom>
          <a:noFill/>
          <a:ln/>
        </p:spPr>
        <p:txBody>
          <a:bodyPr wrap="square" lIns="0" tIns="0" rIns="0" bIns="0" rtlCol="0" anchor="t"/>
          <a:lstStyle/>
          <a:p>
            <a:pPr marL="0" indent="0">
              <a:lnSpc>
                <a:spcPts val="2300"/>
              </a:lnSpc>
              <a:buNone/>
            </a:pPr>
            <a:r>
              <a:rPr lang="en-US" sz="1450" dirty="0">
                <a:solidFill>
                  <a:srgbClr val="333F70"/>
                </a:solidFill>
                <a:latin typeface="Open Sans" pitchFamily="34" charset="0"/>
                <a:ea typeface="Open Sans" pitchFamily="34" charset="-122"/>
                <a:cs typeface="Open Sans" pitchFamily="34" charset="-120"/>
              </a:rPr>
              <a:t>Một công nhân bị thương khi vận chuyển ống xả nặng mà không sử dụng đúng phương pháp và thiết bị hỗ trợ, gây ra chấn thương nghiêm trọng.</a:t>
            </a:r>
            <a:endParaRPr lang="en-US" sz="1450" dirty="0"/>
          </a:p>
        </p:txBody>
      </p:sp>
      <p:pic>
        <p:nvPicPr>
          <p:cNvPr id="20" name="Picture 19">
            <a:extLst>
              <a:ext uri="{FF2B5EF4-FFF2-40B4-BE49-F238E27FC236}">
                <a16:creationId xmlns:a16="http://schemas.microsoft.com/office/drawing/2014/main" id="{E00669ED-FAD7-30EA-4D62-9FBD0CDB5127}"/>
              </a:ext>
            </a:extLst>
          </p:cNvPr>
          <p:cNvPicPr>
            <a:picLocks noChangeAspect="1"/>
          </p:cNvPicPr>
          <p:nvPr/>
        </p:nvPicPr>
        <p:blipFill>
          <a:blip r:embed="rId4"/>
          <a:stretch>
            <a:fillRect/>
          </a:stretch>
        </p:blipFill>
        <p:spPr>
          <a:xfrm>
            <a:off x="11140363" y="7248692"/>
            <a:ext cx="3289686" cy="10186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84146" y="971193"/>
            <a:ext cx="13062109" cy="2100620"/>
          </a:xfrm>
          <a:prstGeom prst="rect">
            <a:avLst/>
          </a:prstGeom>
          <a:noFill/>
          <a:ln/>
        </p:spPr>
        <p:txBody>
          <a:bodyPr wrap="square" lIns="0" tIns="0" rIns="0" bIns="0" rtlCol="0" anchor="t"/>
          <a:lstStyle/>
          <a:p>
            <a:pPr marL="0" indent="0">
              <a:lnSpc>
                <a:spcPts val="5500"/>
              </a:lnSpc>
              <a:buNone/>
            </a:pPr>
            <a:r>
              <a:rPr lang="en-US" sz="4400" b="1" dirty="0">
                <a:solidFill>
                  <a:srgbClr val="333F70"/>
                </a:solidFill>
                <a:latin typeface="Unbounded" pitchFamily="34" charset="0"/>
                <a:ea typeface="Unbounded" pitchFamily="34" charset="-122"/>
                <a:cs typeface="Unbounded" pitchFamily="34" charset="-120"/>
              </a:rPr>
              <a:t>PHẦN II: AN TOÀN, VỆ SINH LAO ĐỘNG KHI LÀM VIỆC TRONG NHÀ MÁY SẢN XUẤT ỐNG XẢ</a:t>
            </a:r>
            <a:endParaRPr lang="en-US" sz="4400" dirty="0"/>
          </a:p>
        </p:txBody>
      </p:sp>
      <p:sp>
        <p:nvSpPr>
          <p:cNvPr id="3" name="Text 1"/>
          <p:cNvSpPr/>
          <p:nvPr/>
        </p:nvSpPr>
        <p:spPr>
          <a:xfrm>
            <a:off x="784146" y="3631763"/>
            <a:ext cx="3989189" cy="1050131"/>
          </a:xfrm>
          <a:prstGeom prst="rect">
            <a:avLst/>
          </a:prstGeom>
          <a:noFill/>
          <a:ln/>
        </p:spPr>
        <p:txBody>
          <a:bodyPr wrap="squar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An toàn vệ sinh lao động đối với nhân viên Cắt nguyên liệu</a:t>
            </a:r>
            <a:endParaRPr lang="en-US" sz="2200" dirty="0"/>
          </a:p>
        </p:txBody>
      </p:sp>
      <p:sp>
        <p:nvSpPr>
          <p:cNvPr id="4" name="Text 2"/>
          <p:cNvSpPr/>
          <p:nvPr/>
        </p:nvSpPr>
        <p:spPr>
          <a:xfrm>
            <a:off x="784146" y="4905851"/>
            <a:ext cx="3989189" cy="1433989"/>
          </a:xfrm>
          <a:prstGeom prst="rect">
            <a:avLst/>
          </a:prstGeom>
          <a:noFill/>
          <a:ln/>
        </p:spPr>
        <p:txBody>
          <a:bodyPr wrap="squar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Công đoạn cắt nguyên liệu trong sản xuất ống xả là một bước quan trọng, ảnh hưởng trực tiếp đến chất lượng sản phẩm cuối cùng.</a:t>
            </a:r>
            <a:endParaRPr lang="en-US" sz="1750" dirty="0"/>
          </a:p>
        </p:txBody>
      </p:sp>
      <p:sp>
        <p:nvSpPr>
          <p:cNvPr id="5" name="Text 3"/>
          <p:cNvSpPr/>
          <p:nvPr/>
        </p:nvSpPr>
        <p:spPr>
          <a:xfrm>
            <a:off x="5327452" y="3631763"/>
            <a:ext cx="3989189" cy="1050131"/>
          </a:xfrm>
          <a:prstGeom prst="rect">
            <a:avLst/>
          </a:prstGeom>
          <a:noFill/>
          <a:ln/>
        </p:spPr>
        <p:txBody>
          <a:bodyPr wrap="squar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An toàn vệ sinh lao động đối với nhân viên Định hình và cán</a:t>
            </a:r>
            <a:endParaRPr lang="en-US" sz="2200" dirty="0"/>
          </a:p>
        </p:txBody>
      </p:sp>
      <p:sp>
        <p:nvSpPr>
          <p:cNvPr id="6" name="Text 4"/>
          <p:cNvSpPr/>
          <p:nvPr/>
        </p:nvSpPr>
        <p:spPr>
          <a:xfrm>
            <a:off x="5327452" y="4905851"/>
            <a:ext cx="3989189" cy="2150983"/>
          </a:xfrm>
          <a:prstGeom prst="rect">
            <a:avLst/>
          </a:prstGeom>
          <a:noFill/>
          <a:ln/>
        </p:spPr>
        <p:txBody>
          <a:bodyPr wrap="squar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Công việc định hình và cán là một giai đoạn quan trọng trong quá trình sản xuất ống xả, nơi các đoạn nguyên liệu thô được chuyển hóa thành sản phẩm hoàn chỉnh với hình dạng và kích thước yêu cầu.</a:t>
            </a:r>
            <a:endParaRPr lang="en-US" sz="1750" dirty="0"/>
          </a:p>
        </p:txBody>
      </p:sp>
      <p:sp>
        <p:nvSpPr>
          <p:cNvPr id="7" name="Text 5"/>
          <p:cNvSpPr/>
          <p:nvPr/>
        </p:nvSpPr>
        <p:spPr>
          <a:xfrm>
            <a:off x="9870758" y="3631763"/>
            <a:ext cx="3989189" cy="1050131"/>
          </a:xfrm>
          <a:prstGeom prst="rect">
            <a:avLst/>
          </a:prstGeom>
          <a:noFill/>
          <a:ln/>
        </p:spPr>
        <p:txBody>
          <a:bodyPr wrap="squar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An toàn vệ sinh lao động đối với nhân viên Hàn và nối ống</a:t>
            </a:r>
            <a:endParaRPr lang="en-US" sz="2200" dirty="0"/>
          </a:p>
        </p:txBody>
      </p:sp>
      <p:sp>
        <p:nvSpPr>
          <p:cNvPr id="8" name="Text 6"/>
          <p:cNvSpPr/>
          <p:nvPr/>
        </p:nvSpPr>
        <p:spPr>
          <a:xfrm>
            <a:off x="9870758" y="4905851"/>
            <a:ext cx="3989189" cy="1792486"/>
          </a:xfrm>
          <a:prstGeom prst="rect">
            <a:avLst/>
          </a:prstGeom>
          <a:noFill/>
          <a:ln/>
        </p:spPr>
        <p:txBody>
          <a:bodyPr wrap="squar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Công việc hàn và nối ống là một giai đoạn quan trọng trong quá trình sản xuất ống xả, nhằm kết nối các đoạn ống lại với nhau để tạo thành sản phẩm hoàn chỉnh.</a:t>
            </a:r>
            <a:endParaRPr lang="en-US" sz="1750" dirty="0"/>
          </a:p>
        </p:txBody>
      </p:sp>
      <p:pic>
        <p:nvPicPr>
          <p:cNvPr id="9" name="Picture 8">
            <a:extLst>
              <a:ext uri="{FF2B5EF4-FFF2-40B4-BE49-F238E27FC236}">
                <a16:creationId xmlns:a16="http://schemas.microsoft.com/office/drawing/2014/main" id="{449C9FCC-DB82-4AE2-3681-DEC7C7D53E35}"/>
              </a:ext>
            </a:extLst>
          </p:cNvPr>
          <p:cNvPicPr>
            <a:picLocks noChangeAspect="1"/>
          </p:cNvPicPr>
          <p:nvPr/>
        </p:nvPicPr>
        <p:blipFill>
          <a:blip r:embed="rId3"/>
          <a:stretch>
            <a:fillRect/>
          </a:stretch>
        </p:blipFill>
        <p:spPr>
          <a:xfrm>
            <a:off x="11140363" y="7248692"/>
            <a:ext cx="3289686" cy="10186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34960" y="508754"/>
            <a:ext cx="7874079" cy="1133951"/>
          </a:xfrm>
          <a:prstGeom prst="rect">
            <a:avLst/>
          </a:prstGeom>
          <a:noFill/>
          <a:ln/>
        </p:spPr>
        <p:txBody>
          <a:bodyPr wrap="square" lIns="0" tIns="0" rIns="0" bIns="0" rtlCol="0" anchor="t"/>
          <a:lstStyle/>
          <a:p>
            <a:pPr marL="0" indent="0">
              <a:lnSpc>
                <a:spcPts val="4450"/>
              </a:lnSpc>
              <a:buNone/>
            </a:pPr>
            <a:r>
              <a:rPr lang="en-US" sz="3550" b="1" dirty="0">
                <a:solidFill>
                  <a:srgbClr val="333F70"/>
                </a:solidFill>
                <a:latin typeface="Unbounded" pitchFamily="34" charset="0"/>
                <a:ea typeface="Unbounded" pitchFamily="34" charset="-122"/>
                <a:cs typeface="Unbounded" pitchFamily="34" charset="-120"/>
              </a:rPr>
              <a:t>An toàn vệ sinh lao động đối với nhân viên Xử lý bề mặt</a:t>
            </a:r>
            <a:endParaRPr lang="en-US" sz="3550" dirty="0"/>
          </a:p>
        </p:txBody>
      </p:sp>
      <p:pic>
        <p:nvPicPr>
          <p:cNvPr id="4" name="Image 1" descr="preencoded.png"/>
          <p:cNvPicPr>
            <a:picLocks noChangeAspect="1"/>
          </p:cNvPicPr>
          <p:nvPr/>
        </p:nvPicPr>
        <p:blipFill>
          <a:blip r:embed="rId4"/>
          <a:stretch>
            <a:fillRect/>
          </a:stretch>
        </p:blipFill>
        <p:spPr>
          <a:xfrm>
            <a:off x="634960" y="1914763"/>
            <a:ext cx="907137" cy="1451491"/>
          </a:xfrm>
          <a:prstGeom prst="rect">
            <a:avLst/>
          </a:prstGeom>
        </p:spPr>
      </p:pic>
      <p:sp>
        <p:nvSpPr>
          <p:cNvPr id="5" name="Text 1"/>
          <p:cNvSpPr/>
          <p:nvPr/>
        </p:nvSpPr>
        <p:spPr>
          <a:xfrm>
            <a:off x="1814155" y="2096095"/>
            <a:ext cx="2733080" cy="283488"/>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pitchFamily="34" charset="0"/>
                <a:ea typeface="Unbounded" pitchFamily="34" charset="-122"/>
                <a:cs typeface="Unbounded" pitchFamily="34" charset="-120"/>
              </a:rPr>
              <a:t>Đặc điểm công việc</a:t>
            </a:r>
            <a:endParaRPr lang="en-US" sz="1750" dirty="0"/>
          </a:p>
        </p:txBody>
      </p:sp>
      <p:sp>
        <p:nvSpPr>
          <p:cNvPr id="6" name="Text 2"/>
          <p:cNvSpPr/>
          <p:nvPr/>
        </p:nvSpPr>
        <p:spPr>
          <a:xfrm>
            <a:off x="1814155" y="2488406"/>
            <a:ext cx="6694884" cy="580549"/>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Công đoạn xử lý bề mặt trong sản xuất ống xả đóng vai trò quan trọng trong việc đảm bảo chất lượng và độ bền của sản phẩm cuối cùng.</a:t>
            </a:r>
            <a:endParaRPr lang="en-US" sz="1400" dirty="0"/>
          </a:p>
        </p:txBody>
      </p:sp>
      <p:pic>
        <p:nvPicPr>
          <p:cNvPr id="7" name="Image 2" descr="preencoded.png"/>
          <p:cNvPicPr>
            <a:picLocks noChangeAspect="1"/>
          </p:cNvPicPr>
          <p:nvPr/>
        </p:nvPicPr>
        <p:blipFill>
          <a:blip r:embed="rId5"/>
          <a:stretch>
            <a:fillRect/>
          </a:stretch>
        </p:blipFill>
        <p:spPr>
          <a:xfrm>
            <a:off x="634960" y="3366254"/>
            <a:ext cx="907137" cy="1451491"/>
          </a:xfrm>
          <a:prstGeom prst="rect">
            <a:avLst/>
          </a:prstGeom>
        </p:spPr>
      </p:pic>
      <p:sp>
        <p:nvSpPr>
          <p:cNvPr id="8" name="Text 3"/>
          <p:cNvSpPr/>
          <p:nvPr/>
        </p:nvSpPr>
        <p:spPr>
          <a:xfrm>
            <a:off x="1814155" y="3547586"/>
            <a:ext cx="3683675" cy="283488"/>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pitchFamily="34" charset="0"/>
                <a:ea typeface="Unbounded" pitchFamily="34" charset="-122"/>
                <a:cs typeface="Unbounded" pitchFamily="34" charset="-120"/>
              </a:rPr>
              <a:t>Các dạng tai nạn lao động</a:t>
            </a:r>
            <a:endParaRPr lang="en-US" sz="1750" dirty="0"/>
          </a:p>
        </p:txBody>
      </p:sp>
      <p:sp>
        <p:nvSpPr>
          <p:cNvPr id="9" name="Text 4"/>
          <p:cNvSpPr/>
          <p:nvPr/>
        </p:nvSpPr>
        <p:spPr>
          <a:xfrm>
            <a:off x="1814155" y="3939897"/>
            <a:ext cx="6694884" cy="580549"/>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Trong quá trình xử lý bề mặt ống xả, các tai nạn lao động có thể xảy ra do sự tiếp xúc với thiết bị và hóa chất sử dụng trong công việc.</a:t>
            </a:r>
            <a:endParaRPr lang="en-US" sz="1400" dirty="0"/>
          </a:p>
        </p:txBody>
      </p:sp>
      <p:pic>
        <p:nvPicPr>
          <p:cNvPr id="10" name="Image 3" descr="preencoded.png"/>
          <p:cNvPicPr>
            <a:picLocks noChangeAspect="1"/>
          </p:cNvPicPr>
          <p:nvPr/>
        </p:nvPicPr>
        <p:blipFill>
          <a:blip r:embed="rId6"/>
          <a:stretch>
            <a:fillRect/>
          </a:stretch>
        </p:blipFill>
        <p:spPr>
          <a:xfrm>
            <a:off x="634960" y="4817745"/>
            <a:ext cx="907137" cy="1451491"/>
          </a:xfrm>
          <a:prstGeom prst="rect">
            <a:avLst/>
          </a:prstGeom>
        </p:spPr>
      </p:pic>
      <p:sp>
        <p:nvSpPr>
          <p:cNvPr id="11" name="Text 5"/>
          <p:cNvSpPr/>
          <p:nvPr/>
        </p:nvSpPr>
        <p:spPr>
          <a:xfrm>
            <a:off x="1814155" y="4999077"/>
            <a:ext cx="5151477" cy="283488"/>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pitchFamily="34" charset="0"/>
                <a:ea typeface="Unbounded" pitchFamily="34" charset="-122"/>
                <a:cs typeface="Unbounded" pitchFamily="34" charset="-120"/>
              </a:rPr>
              <a:t>Nguyên nhân gây ra tai nạn lao động</a:t>
            </a:r>
            <a:endParaRPr lang="en-US" sz="1750" dirty="0"/>
          </a:p>
        </p:txBody>
      </p:sp>
      <p:sp>
        <p:nvSpPr>
          <p:cNvPr id="12" name="Text 6"/>
          <p:cNvSpPr/>
          <p:nvPr/>
        </p:nvSpPr>
        <p:spPr>
          <a:xfrm>
            <a:off x="1814155" y="5391388"/>
            <a:ext cx="6694884" cy="580549"/>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Tai nạn lao động trong quá trình xử lý bề mặt ống xả thường phát sinh từ một số nguyên nhân chính liên quan đến việc sử dụng thiết bị và hóa chất.</a:t>
            </a:r>
            <a:endParaRPr lang="en-US" sz="1400" dirty="0"/>
          </a:p>
        </p:txBody>
      </p:sp>
      <p:pic>
        <p:nvPicPr>
          <p:cNvPr id="13" name="Image 4" descr="preencoded.png"/>
          <p:cNvPicPr>
            <a:picLocks noChangeAspect="1"/>
          </p:cNvPicPr>
          <p:nvPr/>
        </p:nvPicPr>
        <p:blipFill>
          <a:blip r:embed="rId7"/>
          <a:stretch>
            <a:fillRect/>
          </a:stretch>
        </p:blipFill>
        <p:spPr>
          <a:xfrm>
            <a:off x="634960" y="6269236"/>
            <a:ext cx="907137" cy="1451491"/>
          </a:xfrm>
          <a:prstGeom prst="rect">
            <a:avLst/>
          </a:prstGeom>
        </p:spPr>
      </p:pic>
      <p:sp>
        <p:nvSpPr>
          <p:cNvPr id="14" name="Text 7"/>
          <p:cNvSpPr/>
          <p:nvPr/>
        </p:nvSpPr>
        <p:spPr>
          <a:xfrm>
            <a:off x="1814155" y="6450568"/>
            <a:ext cx="5537121" cy="283488"/>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pitchFamily="34" charset="0"/>
                <a:ea typeface="Unbounded" pitchFamily="34" charset="-122"/>
                <a:cs typeface="Unbounded" pitchFamily="34" charset="-120"/>
              </a:rPr>
              <a:t>Biện pháp phòng tránh tai nạn lao động</a:t>
            </a:r>
            <a:endParaRPr lang="en-US" sz="1750" dirty="0"/>
          </a:p>
        </p:txBody>
      </p:sp>
      <p:sp>
        <p:nvSpPr>
          <p:cNvPr id="15" name="Text 8"/>
          <p:cNvSpPr/>
          <p:nvPr/>
        </p:nvSpPr>
        <p:spPr>
          <a:xfrm>
            <a:off x="1814155" y="6842879"/>
            <a:ext cx="6694884" cy="580549"/>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Để phòng tránh tai nạn lao động trong quá trình xử lý bề mặt ống xả, việc thực hiện các biện pháp an toàn là vô cùng cần thiết.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1523" y="1112282"/>
            <a:ext cx="7640955" cy="1342073"/>
          </a:xfrm>
          <a:prstGeom prst="rect">
            <a:avLst/>
          </a:prstGeom>
          <a:noFill/>
          <a:ln/>
        </p:spPr>
        <p:txBody>
          <a:bodyPr wrap="square" lIns="0" tIns="0" rIns="0" bIns="0" rtlCol="0" anchor="t"/>
          <a:lstStyle/>
          <a:p>
            <a:pPr marL="0" indent="0">
              <a:lnSpc>
                <a:spcPts val="5250"/>
              </a:lnSpc>
              <a:buNone/>
            </a:pPr>
            <a:r>
              <a:rPr lang="en-US" sz="4200" b="1" dirty="0">
                <a:solidFill>
                  <a:srgbClr val="333F70"/>
                </a:solidFill>
                <a:latin typeface="Unbounded" pitchFamily="34" charset="0"/>
                <a:ea typeface="Unbounded" pitchFamily="34" charset="-122"/>
                <a:cs typeface="Unbounded" pitchFamily="34" charset="-120"/>
              </a:rPr>
              <a:t>Quy định an toàn lao động khi Xử lý bề mặt</a:t>
            </a:r>
            <a:endParaRPr lang="en-US" sz="4200" dirty="0"/>
          </a:p>
        </p:txBody>
      </p:sp>
      <p:sp>
        <p:nvSpPr>
          <p:cNvPr id="4" name="Shape 1"/>
          <p:cNvSpPr/>
          <p:nvPr/>
        </p:nvSpPr>
        <p:spPr>
          <a:xfrm>
            <a:off x="751523" y="2776418"/>
            <a:ext cx="7640955" cy="4340781"/>
          </a:xfrm>
          <a:prstGeom prst="roundRect">
            <a:avLst>
              <a:gd name="adj" fmla="val 2078"/>
            </a:avLst>
          </a:prstGeom>
          <a:noFill/>
          <a:ln w="7620">
            <a:solidFill>
              <a:srgbClr val="000000">
                <a:alpha val="8000"/>
              </a:srgbClr>
            </a:solidFill>
            <a:prstDash val="solid"/>
          </a:ln>
        </p:spPr>
      </p:sp>
      <p:sp>
        <p:nvSpPr>
          <p:cNvPr id="5" name="Shape 2"/>
          <p:cNvSpPr/>
          <p:nvPr/>
        </p:nvSpPr>
        <p:spPr>
          <a:xfrm>
            <a:off x="759143" y="2784038"/>
            <a:ext cx="7625715" cy="1990963"/>
          </a:xfrm>
          <a:prstGeom prst="rect">
            <a:avLst/>
          </a:prstGeom>
          <a:solidFill>
            <a:srgbClr val="FFFFFF">
              <a:alpha val="4000"/>
            </a:srgbClr>
          </a:solidFill>
          <a:ln/>
        </p:spPr>
      </p:sp>
      <p:sp>
        <p:nvSpPr>
          <p:cNvPr id="6" name="Text 3"/>
          <p:cNvSpPr/>
          <p:nvPr/>
        </p:nvSpPr>
        <p:spPr>
          <a:xfrm>
            <a:off x="973812" y="2920484"/>
            <a:ext cx="3379708" cy="1718072"/>
          </a:xfrm>
          <a:prstGeom prst="rect">
            <a:avLst/>
          </a:prstGeom>
          <a:noFill/>
          <a:ln/>
        </p:spPr>
        <p:txBody>
          <a:bodyPr wrap="square" lIns="0" tIns="0" rIns="0" bIns="0" rtlCol="0" anchor="t"/>
          <a:lstStyle/>
          <a:p>
            <a:pPr marL="0" indent="0">
              <a:lnSpc>
                <a:spcPts val="2700"/>
              </a:lnSpc>
              <a:buNone/>
            </a:pPr>
            <a:r>
              <a:rPr lang="en-US" sz="1650" dirty="0">
                <a:solidFill>
                  <a:srgbClr val="333F70"/>
                </a:solidFill>
                <a:latin typeface="Open Sans" pitchFamily="34" charset="0"/>
                <a:ea typeface="Open Sans" pitchFamily="34" charset="-122"/>
                <a:cs typeface="Open Sans" pitchFamily="34" charset="-120"/>
              </a:rPr>
              <a:t>Công nhân phải được đào tạo đầy đủ về kỹ thuật sử dụng thiết bị mài, đánh bóng và phun sơn, cùng với các biện pháp an toàn liên quan.</a:t>
            </a:r>
            <a:endParaRPr lang="en-US" sz="1650" dirty="0"/>
          </a:p>
        </p:txBody>
      </p:sp>
      <p:sp>
        <p:nvSpPr>
          <p:cNvPr id="7" name="Text 4"/>
          <p:cNvSpPr/>
          <p:nvPr/>
        </p:nvSpPr>
        <p:spPr>
          <a:xfrm>
            <a:off x="4790480" y="2920484"/>
            <a:ext cx="3379708" cy="1718072"/>
          </a:xfrm>
          <a:prstGeom prst="rect">
            <a:avLst/>
          </a:prstGeom>
          <a:noFill/>
          <a:ln/>
        </p:spPr>
        <p:txBody>
          <a:bodyPr wrap="square" lIns="0" tIns="0" rIns="0" bIns="0" rtlCol="0" anchor="t"/>
          <a:lstStyle/>
          <a:p>
            <a:pPr marL="0" indent="0">
              <a:lnSpc>
                <a:spcPts val="2700"/>
              </a:lnSpc>
              <a:buNone/>
            </a:pPr>
            <a:r>
              <a:rPr lang="en-US" sz="1650" dirty="0">
                <a:solidFill>
                  <a:srgbClr val="333F70"/>
                </a:solidFill>
                <a:latin typeface="Open Sans" pitchFamily="34" charset="0"/>
                <a:ea typeface="Open Sans" pitchFamily="34" charset="-122"/>
                <a:cs typeface="Open Sans" pitchFamily="34" charset="-120"/>
              </a:rPr>
              <a:t>Thiết bị sử dụng trong quá trình xử lý bề mặt cần phải được kiểm tra và bảo trì thường xuyên để đảm bảo hoạt động ổn định và an toàn.</a:t>
            </a:r>
            <a:endParaRPr lang="en-US" sz="1650" dirty="0"/>
          </a:p>
        </p:txBody>
      </p:sp>
      <p:sp>
        <p:nvSpPr>
          <p:cNvPr id="8" name="Shape 5"/>
          <p:cNvSpPr/>
          <p:nvPr/>
        </p:nvSpPr>
        <p:spPr>
          <a:xfrm>
            <a:off x="759143" y="4775002"/>
            <a:ext cx="7625715" cy="2334578"/>
          </a:xfrm>
          <a:prstGeom prst="rect">
            <a:avLst/>
          </a:prstGeom>
          <a:solidFill>
            <a:srgbClr val="000000">
              <a:alpha val="4000"/>
            </a:srgbClr>
          </a:solidFill>
          <a:ln/>
        </p:spPr>
      </p:sp>
      <p:sp>
        <p:nvSpPr>
          <p:cNvPr id="9" name="Text 6"/>
          <p:cNvSpPr/>
          <p:nvPr/>
        </p:nvSpPr>
        <p:spPr>
          <a:xfrm>
            <a:off x="973812" y="4911447"/>
            <a:ext cx="3379708" cy="2061686"/>
          </a:xfrm>
          <a:prstGeom prst="rect">
            <a:avLst/>
          </a:prstGeom>
          <a:noFill/>
          <a:ln/>
        </p:spPr>
        <p:txBody>
          <a:bodyPr wrap="square" lIns="0" tIns="0" rIns="0" bIns="0" rtlCol="0" anchor="t"/>
          <a:lstStyle/>
          <a:p>
            <a:pPr marL="0" indent="0">
              <a:lnSpc>
                <a:spcPts val="2700"/>
              </a:lnSpc>
              <a:buNone/>
            </a:pPr>
            <a:r>
              <a:rPr lang="en-US" sz="1650" dirty="0">
                <a:solidFill>
                  <a:srgbClr val="333F70"/>
                </a:solidFill>
                <a:latin typeface="Open Sans" pitchFamily="34" charset="0"/>
                <a:ea typeface="Open Sans" pitchFamily="34" charset="-122"/>
                <a:cs typeface="Open Sans" pitchFamily="34" charset="-120"/>
              </a:rPr>
              <a:t>Các quy định về sử dụng thiết bị bảo hộ cá nhân, bao gồm găng tay, kính bảo hộ, và khẩu trang, phải được nghiêm ngặt thực hiện để bảo vệ công nhân khỏi bụi, mảnh vụn và hóa chất độc hại.</a:t>
            </a:r>
            <a:endParaRPr lang="en-US" sz="1650" dirty="0"/>
          </a:p>
        </p:txBody>
      </p:sp>
      <p:sp>
        <p:nvSpPr>
          <p:cNvPr id="10" name="Text 7"/>
          <p:cNvSpPr/>
          <p:nvPr/>
        </p:nvSpPr>
        <p:spPr>
          <a:xfrm>
            <a:off x="4790480" y="4911447"/>
            <a:ext cx="3379708" cy="1718072"/>
          </a:xfrm>
          <a:prstGeom prst="rect">
            <a:avLst/>
          </a:prstGeom>
          <a:noFill/>
          <a:ln/>
        </p:spPr>
        <p:txBody>
          <a:bodyPr wrap="square" lIns="0" tIns="0" rIns="0" bIns="0" rtlCol="0" anchor="t"/>
          <a:lstStyle/>
          <a:p>
            <a:pPr marL="0" indent="0">
              <a:lnSpc>
                <a:spcPts val="2700"/>
              </a:lnSpc>
              <a:buNone/>
            </a:pPr>
            <a:r>
              <a:rPr lang="en-US" sz="1650" dirty="0">
                <a:solidFill>
                  <a:srgbClr val="333F70"/>
                </a:solidFill>
                <a:latin typeface="Open Sans" pitchFamily="34" charset="0"/>
                <a:ea typeface="Open Sans" pitchFamily="34" charset="-122"/>
                <a:cs typeface="Open Sans" pitchFamily="34" charset="-120"/>
              </a:rPr>
              <a:t>Bên cạnh đó, môi trường làm việc phải được giữ sạch sẽ, không có mảnh vụn hoặc chất liệu rơi vãi trên sàn, để ngăn ngừa nguy cơ trượt ngã hoặc va chạm.</a:t>
            </a:r>
            <a:endParaRPr lang="en-US" sz="1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69595" y="702588"/>
            <a:ext cx="8004810" cy="1017032"/>
          </a:xfrm>
          <a:prstGeom prst="rect">
            <a:avLst/>
          </a:prstGeom>
          <a:noFill/>
          <a:ln/>
        </p:spPr>
        <p:txBody>
          <a:bodyPr wrap="square" lIns="0" tIns="0" rIns="0" bIns="0" rtlCol="0" anchor="t"/>
          <a:lstStyle/>
          <a:p>
            <a:pPr marL="0" indent="0">
              <a:lnSpc>
                <a:spcPts val="4000"/>
              </a:lnSpc>
              <a:buNone/>
            </a:pPr>
            <a:r>
              <a:rPr lang="en-US" sz="3200" b="1" dirty="0">
                <a:solidFill>
                  <a:srgbClr val="333F70"/>
                </a:solidFill>
                <a:latin typeface="Unbounded" pitchFamily="34" charset="0"/>
                <a:ea typeface="Unbounded" pitchFamily="34" charset="-122"/>
                <a:cs typeface="Unbounded" pitchFamily="34" charset="-120"/>
              </a:rPr>
              <a:t>Xử lý tình huống tai nạn lao động khẩn cấp khi Xử lý bề mặt</a:t>
            </a:r>
            <a:endParaRPr lang="en-US" sz="3200" dirty="0"/>
          </a:p>
        </p:txBody>
      </p:sp>
      <p:pic>
        <p:nvPicPr>
          <p:cNvPr id="4" name="Image 1" descr="preencoded.png"/>
          <p:cNvPicPr>
            <a:picLocks noChangeAspect="1"/>
          </p:cNvPicPr>
          <p:nvPr/>
        </p:nvPicPr>
        <p:blipFill>
          <a:blip r:embed="rId4"/>
          <a:stretch>
            <a:fillRect/>
          </a:stretch>
        </p:blipFill>
        <p:spPr>
          <a:xfrm>
            <a:off x="569595" y="1963698"/>
            <a:ext cx="406837" cy="406837"/>
          </a:xfrm>
          <a:prstGeom prst="rect">
            <a:avLst/>
          </a:prstGeom>
        </p:spPr>
      </p:pic>
      <p:sp>
        <p:nvSpPr>
          <p:cNvPr id="5" name="Text 1"/>
          <p:cNvSpPr/>
          <p:nvPr/>
        </p:nvSpPr>
        <p:spPr>
          <a:xfrm>
            <a:off x="569595" y="2533174"/>
            <a:ext cx="2649260" cy="254317"/>
          </a:xfrm>
          <a:prstGeom prst="rect">
            <a:avLst/>
          </a:prstGeom>
          <a:noFill/>
          <a:ln/>
        </p:spPr>
        <p:txBody>
          <a:bodyPr wrap="none" lIns="0" tIns="0" rIns="0" bIns="0" rtlCol="0" anchor="t"/>
          <a:lstStyle/>
          <a:p>
            <a:pPr marL="0" indent="0" algn="l">
              <a:lnSpc>
                <a:spcPts val="2000"/>
              </a:lnSpc>
              <a:buNone/>
            </a:pPr>
            <a:r>
              <a:rPr lang="en-US" sz="1600" b="1" dirty="0">
                <a:solidFill>
                  <a:srgbClr val="333F70"/>
                </a:solidFill>
                <a:latin typeface="Unbounded" pitchFamily="34" charset="0"/>
                <a:ea typeface="Unbounded" pitchFamily="34" charset="-122"/>
                <a:cs typeface="Unbounded" pitchFamily="34" charset="-120"/>
              </a:rPr>
              <a:t>Dừng ngay công việc</a:t>
            </a:r>
            <a:endParaRPr lang="en-US" sz="1600" dirty="0"/>
          </a:p>
        </p:txBody>
      </p:sp>
      <p:sp>
        <p:nvSpPr>
          <p:cNvPr id="6" name="Text 2"/>
          <p:cNvSpPr/>
          <p:nvPr/>
        </p:nvSpPr>
        <p:spPr>
          <a:xfrm>
            <a:off x="569595" y="2885123"/>
            <a:ext cx="8004810" cy="520779"/>
          </a:xfrm>
          <a:prstGeom prst="rect">
            <a:avLst/>
          </a:prstGeom>
          <a:noFill/>
          <a:ln/>
        </p:spPr>
        <p:txBody>
          <a:bodyPr wrap="square" lIns="0" tIns="0" rIns="0" bIns="0" rtlCol="0" anchor="t"/>
          <a:lstStyle/>
          <a:p>
            <a:pPr marL="0" indent="0" algn="l">
              <a:lnSpc>
                <a:spcPts val="2050"/>
              </a:lnSpc>
              <a:buNone/>
            </a:pPr>
            <a:r>
              <a:rPr lang="en-US" sz="1250" dirty="0">
                <a:solidFill>
                  <a:srgbClr val="333F70"/>
                </a:solidFill>
                <a:latin typeface="Open Sans" pitchFamily="34" charset="0"/>
                <a:ea typeface="Open Sans" pitchFamily="34" charset="-122"/>
                <a:cs typeface="Open Sans" pitchFamily="34" charset="-120"/>
              </a:rPr>
              <a:t>Ngay khi phát hiện sự cố, công nhân cần dừng ngay công việc và thông báo cho các đồng nghiệp và cấp trên để huy động sự hỗ trợ kịp thời.</a:t>
            </a:r>
            <a:endParaRPr lang="en-US" sz="1250" dirty="0"/>
          </a:p>
        </p:txBody>
      </p:sp>
      <p:pic>
        <p:nvPicPr>
          <p:cNvPr id="7" name="Image 2" descr="preencoded.png"/>
          <p:cNvPicPr>
            <a:picLocks noChangeAspect="1"/>
          </p:cNvPicPr>
          <p:nvPr/>
        </p:nvPicPr>
        <p:blipFill>
          <a:blip r:embed="rId5"/>
          <a:stretch>
            <a:fillRect/>
          </a:stretch>
        </p:blipFill>
        <p:spPr>
          <a:xfrm>
            <a:off x="569595" y="3894058"/>
            <a:ext cx="406837" cy="406837"/>
          </a:xfrm>
          <a:prstGeom prst="rect">
            <a:avLst/>
          </a:prstGeom>
        </p:spPr>
      </p:pic>
      <p:sp>
        <p:nvSpPr>
          <p:cNvPr id="8" name="Text 3"/>
          <p:cNvSpPr/>
          <p:nvPr/>
        </p:nvSpPr>
        <p:spPr>
          <a:xfrm>
            <a:off x="569595" y="4463534"/>
            <a:ext cx="2034302" cy="254317"/>
          </a:xfrm>
          <a:prstGeom prst="rect">
            <a:avLst/>
          </a:prstGeom>
          <a:noFill/>
          <a:ln/>
        </p:spPr>
        <p:txBody>
          <a:bodyPr wrap="none" lIns="0" tIns="0" rIns="0" bIns="0" rtlCol="0" anchor="t"/>
          <a:lstStyle/>
          <a:p>
            <a:pPr marL="0" indent="0" algn="l">
              <a:lnSpc>
                <a:spcPts val="2000"/>
              </a:lnSpc>
              <a:buNone/>
            </a:pPr>
            <a:r>
              <a:rPr lang="en-US" sz="1600" b="1" dirty="0">
                <a:solidFill>
                  <a:srgbClr val="333F70"/>
                </a:solidFill>
                <a:latin typeface="Unbounded" pitchFamily="34" charset="0"/>
                <a:ea typeface="Unbounded" pitchFamily="34" charset="-122"/>
                <a:cs typeface="Unbounded" pitchFamily="34" charset="-120"/>
              </a:rPr>
              <a:t>Sơ cứu</a:t>
            </a:r>
            <a:endParaRPr lang="en-US" sz="1600" dirty="0"/>
          </a:p>
        </p:txBody>
      </p:sp>
      <p:sp>
        <p:nvSpPr>
          <p:cNvPr id="9" name="Text 4"/>
          <p:cNvSpPr/>
          <p:nvPr/>
        </p:nvSpPr>
        <p:spPr>
          <a:xfrm>
            <a:off x="569595" y="4815483"/>
            <a:ext cx="8004810" cy="520779"/>
          </a:xfrm>
          <a:prstGeom prst="rect">
            <a:avLst/>
          </a:prstGeom>
          <a:noFill/>
          <a:ln/>
        </p:spPr>
        <p:txBody>
          <a:bodyPr wrap="square" lIns="0" tIns="0" rIns="0" bIns="0" rtlCol="0" anchor="t"/>
          <a:lstStyle/>
          <a:p>
            <a:pPr marL="0" indent="0" algn="l">
              <a:lnSpc>
                <a:spcPts val="2050"/>
              </a:lnSpc>
              <a:buNone/>
            </a:pPr>
            <a:r>
              <a:rPr lang="en-US" sz="1250" dirty="0">
                <a:solidFill>
                  <a:srgbClr val="333F70"/>
                </a:solidFill>
                <a:latin typeface="Open Sans" pitchFamily="34" charset="0"/>
                <a:ea typeface="Open Sans" pitchFamily="34" charset="-122"/>
                <a:cs typeface="Open Sans" pitchFamily="34" charset="-120"/>
              </a:rPr>
              <a:t>Nếu tai nạn liên quan đến việc tiếp xúc với hóa chất độc hại, người bị nạn cần được đưa ra khỏi khu vực nguy hiểm và thực hiện các bước sơ cứu cần thiết.</a:t>
            </a:r>
            <a:endParaRPr lang="en-US" sz="1250" dirty="0"/>
          </a:p>
        </p:txBody>
      </p:sp>
      <p:pic>
        <p:nvPicPr>
          <p:cNvPr id="10" name="Image 3" descr="preencoded.png"/>
          <p:cNvPicPr>
            <a:picLocks noChangeAspect="1"/>
          </p:cNvPicPr>
          <p:nvPr/>
        </p:nvPicPr>
        <p:blipFill>
          <a:blip r:embed="rId6"/>
          <a:stretch>
            <a:fillRect/>
          </a:stretch>
        </p:blipFill>
        <p:spPr>
          <a:xfrm>
            <a:off x="569595" y="5824418"/>
            <a:ext cx="406837" cy="406837"/>
          </a:xfrm>
          <a:prstGeom prst="rect">
            <a:avLst/>
          </a:prstGeom>
        </p:spPr>
      </p:pic>
      <p:sp>
        <p:nvSpPr>
          <p:cNvPr id="11" name="Text 5"/>
          <p:cNvSpPr/>
          <p:nvPr/>
        </p:nvSpPr>
        <p:spPr>
          <a:xfrm>
            <a:off x="569595" y="6393894"/>
            <a:ext cx="2692122" cy="254317"/>
          </a:xfrm>
          <a:prstGeom prst="rect">
            <a:avLst/>
          </a:prstGeom>
          <a:noFill/>
          <a:ln/>
        </p:spPr>
        <p:txBody>
          <a:bodyPr wrap="none" lIns="0" tIns="0" rIns="0" bIns="0" rtlCol="0" anchor="t"/>
          <a:lstStyle/>
          <a:p>
            <a:pPr marL="0" indent="0" algn="l">
              <a:lnSpc>
                <a:spcPts val="2000"/>
              </a:lnSpc>
              <a:buNone/>
            </a:pPr>
            <a:r>
              <a:rPr lang="en-US" sz="1600" b="1" dirty="0">
                <a:solidFill>
                  <a:srgbClr val="333F70"/>
                </a:solidFill>
                <a:latin typeface="Unbounded" pitchFamily="34" charset="0"/>
                <a:ea typeface="Unbounded" pitchFamily="34" charset="-122"/>
                <a:cs typeface="Unbounded" pitchFamily="34" charset="-120"/>
              </a:rPr>
              <a:t>Kiểm tra và sửa chữa</a:t>
            </a:r>
            <a:endParaRPr lang="en-US" sz="1600" dirty="0"/>
          </a:p>
        </p:txBody>
      </p:sp>
      <p:sp>
        <p:nvSpPr>
          <p:cNvPr id="12" name="Text 6"/>
          <p:cNvSpPr/>
          <p:nvPr/>
        </p:nvSpPr>
        <p:spPr>
          <a:xfrm>
            <a:off x="569595" y="6745843"/>
            <a:ext cx="8004810" cy="781169"/>
          </a:xfrm>
          <a:prstGeom prst="rect">
            <a:avLst/>
          </a:prstGeom>
          <a:noFill/>
          <a:ln/>
        </p:spPr>
        <p:txBody>
          <a:bodyPr wrap="square" lIns="0" tIns="0" rIns="0" bIns="0" rtlCol="0" anchor="t"/>
          <a:lstStyle/>
          <a:p>
            <a:pPr marL="0" indent="0" algn="l">
              <a:lnSpc>
                <a:spcPts val="2050"/>
              </a:lnSpc>
              <a:buNone/>
            </a:pPr>
            <a:r>
              <a:rPr lang="en-US" sz="1250" dirty="0">
                <a:solidFill>
                  <a:srgbClr val="333F70"/>
                </a:solidFill>
                <a:latin typeface="Open Sans" pitchFamily="34" charset="0"/>
                <a:ea typeface="Open Sans" pitchFamily="34" charset="-122"/>
                <a:cs typeface="Open Sans" pitchFamily="34" charset="-120"/>
              </a:rPr>
              <a:t>Cùng với việc sơ cứu, các biện pháp an toàn cần được rà soát lại ngay sau sự cố. Điều này bao gồm việc kiểm tra và sửa chữa thiết bị bị hỏng, xem xét lại quy trình làm việc và thực hiện các cuộc họp đánh giá sự cố để ngăn ngừa các tai nạn tương tự trong tương lai.</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8314" y="830699"/>
            <a:ext cx="7547372" cy="1425654"/>
          </a:xfrm>
          <a:prstGeom prst="rect">
            <a:avLst/>
          </a:prstGeom>
          <a:noFill/>
          <a:ln/>
        </p:spPr>
        <p:txBody>
          <a:bodyPr wrap="square" lIns="0" tIns="0" rIns="0" bIns="0" rtlCol="0" anchor="t"/>
          <a:lstStyle/>
          <a:p>
            <a:pPr marL="0" indent="0">
              <a:lnSpc>
                <a:spcPts val="5600"/>
              </a:lnSpc>
              <a:buNone/>
            </a:pPr>
            <a:r>
              <a:rPr lang="en-US" sz="4450" b="1" dirty="0">
                <a:solidFill>
                  <a:srgbClr val="333F70"/>
                </a:solidFill>
                <a:latin typeface="Unbounded" pitchFamily="34" charset="0"/>
                <a:ea typeface="Unbounded" pitchFamily="34" charset="-122"/>
                <a:cs typeface="Unbounded" pitchFamily="34" charset="-120"/>
              </a:rPr>
              <a:t>PHẦN III: Tham khảo thêm</a:t>
            </a:r>
            <a:endParaRPr lang="en-US" sz="4450" dirty="0"/>
          </a:p>
        </p:txBody>
      </p:sp>
      <p:sp>
        <p:nvSpPr>
          <p:cNvPr id="4" name="Shape 1"/>
          <p:cNvSpPr/>
          <p:nvPr/>
        </p:nvSpPr>
        <p:spPr>
          <a:xfrm>
            <a:off x="798314" y="2598420"/>
            <a:ext cx="7547372" cy="1329333"/>
          </a:xfrm>
          <a:prstGeom prst="roundRect">
            <a:avLst>
              <a:gd name="adj" fmla="val 7207"/>
            </a:avLst>
          </a:prstGeom>
          <a:solidFill>
            <a:srgbClr val="D6F5EE"/>
          </a:solidFill>
          <a:ln w="7620">
            <a:solidFill>
              <a:srgbClr val="BCDBD4"/>
            </a:solidFill>
            <a:prstDash val="solid"/>
          </a:ln>
        </p:spPr>
      </p:sp>
      <p:sp>
        <p:nvSpPr>
          <p:cNvPr id="5" name="Text 2"/>
          <p:cNvSpPr/>
          <p:nvPr/>
        </p:nvSpPr>
        <p:spPr>
          <a:xfrm>
            <a:off x="1033939" y="2834045"/>
            <a:ext cx="6574631" cy="356354"/>
          </a:xfrm>
          <a:prstGeom prst="rect">
            <a:avLst/>
          </a:prstGeom>
          <a:noFill/>
          <a:ln/>
        </p:spPr>
        <p:txBody>
          <a:bodyPr wrap="none" lIns="0" tIns="0" rIns="0" bIns="0" rtlCol="0" anchor="t"/>
          <a:lstStyle/>
          <a:p>
            <a:pPr marL="0" indent="0">
              <a:lnSpc>
                <a:spcPts val="2800"/>
              </a:lnSpc>
              <a:buNone/>
            </a:pPr>
            <a:r>
              <a:rPr lang="en-US" sz="2200" b="1" dirty="0">
                <a:solidFill>
                  <a:srgbClr val="333F70"/>
                </a:solidFill>
                <a:latin typeface="Unbounded" pitchFamily="34" charset="0"/>
                <a:ea typeface="Unbounded" pitchFamily="34" charset="-122"/>
                <a:cs typeface="Unbounded" pitchFamily="34" charset="-120"/>
              </a:rPr>
              <a:t>Bài kiểm tra an toàn lao động nhóm 3</a:t>
            </a:r>
            <a:endParaRPr lang="en-US" sz="2200" dirty="0"/>
          </a:p>
        </p:txBody>
      </p:sp>
      <p:sp>
        <p:nvSpPr>
          <p:cNvPr id="6" name="Text 3"/>
          <p:cNvSpPr/>
          <p:nvPr/>
        </p:nvSpPr>
        <p:spPr>
          <a:xfrm>
            <a:off x="1033939" y="3327202"/>
            <a:ext cx="7076123" cy="364927"/>
          </a:xfrm>
          <a:prstGeom prst="rect">
            <a:avLst/>
          </a:prstGeom>
          <a:noFill/>
          <a:ln/>
        </p:spPr>
        <p:txBody>
          <a:bodyPr wrap="non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hlinkClick r:id="rId4"/>
              </a:rPr>
              <a:t>Trắc nghiệm an toàn lao động nhóm 3</a:t>
            </a:r>
            <a:endParaRPr lang="en-US" sz="1750" dirty="0"/>
          </a:p>
        </p:txBody>
      </p:sp>
      <p:sp>
        <p:nvSpPr>
          <p:cNvPr id="7" name="Shape 4"/>
          <p:cNvSpPr/>
          <p:nvPr/>
        </p:nvSpPr>
        <p:spPr>
          <a:xfrm>
            <a:off x="798314" y="4155757"/>
            <a:ext cx="7547372" cy="1685687"/>
          </a:xfrm>
          <a:prstGeom prst="roundRect">
            <a:avLst>
              <a:gd name="adj" fmla="val 5684"/>
            </a:avLst>
          </a:prstGeom>
          <a:solidFill>
            <a:srgbClr val="D6F5EE"/>
          </a:solidFill>
          <a:ln w="7620">
            <a:solidFill>
              <a:srgbClr val="BCDBD4"/>
            </a:solidFill>
            <a:prstDash val="solid"/>
          </a:ln>
        </p:spPr>
      </p:sp>
      <p:sp>
        <p:nvSpPr>
          <p:cNvPr id="8" name="Text 5"/>
          <p:cNvSpPr/>
          <p:nvPr/>
        </p:nvSpPr>
        <p:spPr>
          <a:xfrm>
            <a:off x="1033939" y="4391382"/>
            <a:ext cx="7076123" cy="712708"/>
          </a:xfrm>
          <a:prstGeom prst="rect">
            <a:avLst/>
          </a:prstGeom>
          <a:noFill/>
          <a:ln/>
        </p:spPr>
        <p:txBody>
          <a:bodyPr wrap="square" lIns="0" tIns="0" rIns="0" bIns="0" rtlCol="0" anchor="t"/>
          <a:lstStyle/>
          <a:p>
            <a:pPr marL="0" indent="0">
              <a:lnSpc>
                <a:spcPts val="2800"/>
              </a:lnSpc>
              <a:buNone/>
            </a:pPr>
            <a:r>
              <a:rPr lang="en-US" sz="2200" b="1" dirty="0">
                <a:solidFill>
                  <a:srgbClr val="333F70"/>
                </a:solidFill>
                <a:latin typeface="Unbounded" pitchFamily="34" charset="0"/>
                <a:ea typeface="Unbounded" pitchFamily="34" charset="-122"/>
                <a:cs typeface="Unbounded" pitchFamily="34" charset="-120"/>
              </a:rPr>
              <a:t>Bảng báo giá dịch vụ huấn luyện an toàn lao động</a:t>
            </a:r>
            <a:endParaRPr lang="en-US" sz="2200" dirty="0"/>
          </a:p>
        </p:txBody>
      </p:sp>
      <p:sp>
        <p:nvSpPr>
          <p:cNvPr id="9" name="Text 6"/>
          <p:cNvSpPr/>
          <p:nvPr/>
        </p:nvSpPr>
        <p:spPr>
          <a:xfrm>
            <a:off x="1033939" y="5240893"/>
            <a:ext cx="7076123" cy="364927"/>
          </a:xfrm>
          <a:prstGeom prst="rect">
            <a:avLst/>
          </a:prstGeom>
          <a:noFill/>
          <a:ln/>
        </p:spPr>
        <p:txBody>
          <a:bodyPr wrap="non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hlinkClick r:id="rId5"/>
              </a:rPr>
              <a:t>Xem chi tiết</a:t>
            </a:r>
            <a:endParaRPr lang="en-US" sz="1750" dirty="0"/>
          </a:p>
        </p:txBody>
      </p:sp>
      <p:sp>
        <p:nvSpPr>
          <p:cNvPr id="10" name="Shape 7"/>
          <p:cNvSpPr/>
          <p:nvPr/>
        </p:nvSpPr>
        <p:spPr>
          <a:xfrm>
            <a:off x="798314" y="6069449"/>
            <a:ext cx="7547372" cy="1329333"/>
          </a:xfrm>
          <a:prstGeom prst="roundRect">
            <a:avLst>
              <a:gd name="adj" fmla="val 7207"/>
            </a:avLst>
          </a:prstGeom>
          <a:solidFill>
            <a:srgbClr val="D6F5EE"/>
          </a:solidFill>
          <a:ln w="7620">
            <a:solidFill>
              <a:srgbClr val="BCDBD4"/>
            </a:solidFill>
            <a:prstDash val="solid"/>
          </a:ln>
        </p:spPr>
      </p:sp>
      <p:sp>
        <p:nvSpPr>
          <p:cNvPr id="11" name="Text 8"/>
          <p:cNvSpPr/>
          <p:nvPr/>
        </p:nvSpPr>
        <p:spPr>
          <a:xfrm>
            <a:off x="1033939" y="6305074"/>
            <a:ext cx="4318635" cy="356354"/>
          </a:xfrm>
          <a:prstGeom prst="rect">
            <a:avLst/>
          </a:prstGeom>
          <a:noFill/>
          <a:ln/>
        </p:spPr>
        <p:txBody>
          <a:bodyPr wrap="none" lIns="0" tIns="0" rIns="0" bIns="0" rtlCol="0" anchor="t"/>
          <a:lstStyle/>
          <a:p>
            <a:pPr marL="0" indent="0">
              <a:lnSpc>
                <a:spcPts val="2800"/>
              </a:lnSpc>
              <a:buNone/>
            </a:pPr>
            <a:r>
              <a:rPr lang="en-US" sz="2200" b="1" dirty="0">
                <a:solidFill>
                  <a:srgbClr val="333F70"/>
                </a:solidFill>
                <a:latin typeface="Unbounded" pitchFamily="34" charset="0"/>
                <a:ea typeface="Unbounded" pitchFamily="34" charset="-122"/>
                <a:cs typeface="Unbounded" pitchFamily="34" charset="-120"/>
              </a:rPr>
              <a:t>Tải về tài liệu (download)</a:t>
            </a:r>
            <a:endParaRPr lang="en-US" sz="2200" dirty="0"/>
          </a:p>
        </p:txBody>
      </p:sp>
      <p:sp>
        <p:nvSpPr>
          <p:cNvPr id="12" name="Text 9"/>
          <p:cNvSpPr/>
          <p:nvPr/>
        </p:nvSpPr>
        <p:spPr>
          <a:xfrm>
            <a:off x="1033939" y="6798231"/>
            <a:ext cx="7076123" cy="364927"/>
          </a:xfrm>
          <a:prstGeom prst="rect">
            <a:avLst/>
          </a:prstGeom>
          <a:noFill/>
          <a:ln/>
        </p:spPr>
        <p:txBody>
          <a:bodyPr wrap="non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hlinkClick r:id="rId6"/>
              </a:rPr>
              <a:t>Download tài liệu huấn luyện an toàn lao động sản </a:t>
            </a:r>
            <a:r>
              <a:rPr lang="en-US" sz="1750" dirty="0" err="1">
                <a:solidFill>
                  <a:srgbClr val="333F70"/>
                </a:solidFill>
                <a:latin typeface="Open Sans" pitchFamily="34" charset="0"/>
                <a:ea typeface="Open Sans" pitchFamily="34" charset="-122"/>
                <a:cs typeface="Open Sans" pitchFamily="34" charset="-120"/>
                <a:hlinkClick r:id="rId6"/>
              </a:rPr>
              <a:t>xuất</a:t>
            </a:r>
            <a:r>
              <a:rPr lang="en-US" sz="1750" dirty="0">
                <a:solidFill>
                  <a:srgbClr val="333F70"/>
                </a:solidFill>
                <a:latin typeface="Open Sans" pitchFamily="34" charset="0"/>
                <a:ea typeface="Open Sans" pitchFamily="34" charset="-122"/>
                <a:cs typeface="Open Sans" pitchFamily="34" charset="-120"/>
                <a:hlinkClick r:id="rId6"/>
              </a:rPr>
              <a:t> </a:t>
            </a:r>
            <a:r>
              <a:rPr lang="en-US" sz="1750" dirty="0" err="1">
                <a:solidFill>
                  <a:srgbClr val="333F70"/>
                </a:solidFill>
                <a:latin typeface="Open Sans" pitchFamily="34" charset="0"/>
                <a:ea typeface="Open Sans" pitchFamily="34" charset="-122"/>
                <a:cs typeface="Open Sans" pitchFamily="34" charset="-120"/>
                <a:hlinkClick r:id="rId6"/>
              </a:rPr>
              <a:t>Ống</a:t>
            </a:r>
            <a:r>
              <a:rPr lang="en-US" sz="1750" dirty="0">
                <a:solidFill>
                  <a:srgbClr val="333F70"/>
                </a:solidFill>
                <a:latin typeface="Open Sans" pitchFamily="34" charset="0"/>
                <a:ea typeface="Open Sans" pitchFamily="34" charset="-122"/>
                <a:cs typeface="Open Sans" pitchFamily="34" charset="-120"/>
                <a:hlinkClick r:id="rId6"/>
              </a:rPr>
              <a:t> </a:t>
            </a:r>
            <a:r>
              <a:rPr lang="en-US" sz="1750" dirty="0" err="1">
                <a:solidFill>
                  <a:srgbClr val="333F70"/>
                </a:solidFill>
                <a:latin typeface="Open Sans" pitchFamily="34" charset="0"/>
                <a:ea typeface="Open Sans" pitchFamily="34" charset="-122"/>
                <a:cs typeface="Open Sans" pitchFamily="34" charset="-120"/>
                <a:hlinkClick r:id="rId6"/>
              </a:rPr>
              <a:t>Xả</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1084</Words>
  <Application>Microsoft Office PowerPoint</Application>
  <PresentationFormat>Custom</PresentationFormat>
  <Paragraphs>69</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Unbounded</vt:lpstr>
      <vt:lpstr>Arial</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2024-09-17T03:12:35Z</dcterms:created>
  <dcterms:modified xsi:type="dcterms:W3CDTF">2024-09-17T03:20:36Z</dcterms:modified>
</cp:coreProperties>
</file>