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4" d="100"/>
          <a:sy n="84" d="100"/>
        </p:scale>
        <p:origin x="95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5734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hyperlink" Target="https://antoannamviet.com/tai-lieu-an-toan-lao-dong-san-xuat-o-khoa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50437" y="1871336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trong sản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Ổ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Khóa</a:t>
            </a:r>
            <a:endParaRPr lang="en-US" sz="6700" dirty="0"/>
          </a:p>
        </p:txBody>
      </p:sp>
      <p:sp>
        <p:nvSpPr>
          <p:cNvPr id="4" name="Shape 1"/>
          <p:cNvSpPr/>
          <p:nvPr/>
        </p:nvSpPr>
        <p:spPr>
          <a:xfrm>
            <a:off x="6350437" y="569940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437" y="6316006"/>
            <a:ext cx="379690" cy="3796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61096" y="6289931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Nam Việt</a:t>
            </a:r>
            <a:endParaRPr lang="en-US" sz="24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E2346B6-E535-18CB-48E0-A050AC0A3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1"/>
          <a:stretch/>
        </p:blipFill>
        <p:spPr bwMode="auto">
          <a:xfrm>
            <a:off x="1034433" y="1406769"/>
            <a:ext cx="4100257" cy="550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745BB8-75CE-8957-FC7E-81104FF3EE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394" y="2810857"/>
            <a:ext cx="3863072" cy="4111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06144" y="814375"/>
            <a:ext cx="7484983" cy="148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00"/>
              </a:lnSpc>
              <a:buNone/>
            </a:pPr>
            <a:r>
              <a:rPr lang="en-US" sz="46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Thống kê tai nạn lao động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315908" y="2440573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493788" y="2529393"/>
            <a:ext cx="177403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7086005" y="2440573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Tổng số vụ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7086005" y="2953018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 tai nạn lao động, giảm 7,09% so với cùng kỳ năm trước.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6315908" y="4194435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6466284" y="4283256"/>
            <a:ext cx="232291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750" dirty="0"/>
          </a:p>
        </p:txBody>
      </p:sp>
      <p:sp>
        <p:nvSpPr>
          <p:cNvPr id="10" name="Text 7"/>
          <p:cNvSpPr/>
          <p:nvPr/>
        </p:nvSpPr>
        <p:spPr>
          <a:xfrm>
            <a:off x="7086005" y="4194435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nạn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7086005" y="4706880"/>
            <a:ext cx="6714887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3.065 người bị nạn, giảm 6,04% so với cùng kỳ năm trước.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6315907" y="6047661"/>
            <a:ext cx="533162" cy="53316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475094" y="6136482"/>
            <a:ext cx="214670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750" dirty="0"/>
          </a:p>
        </p:txBody>
      </p:sp>
      <p:sp>
        <p:nvSpPr>
          <p:cNvPr id="14" name="Text 11"/>
          <p:cNvSpPr/>
          <p:nvPr/>
        </p:nvSpPr>
        <p:spPr>
          <a:xfrm>
            <a:off x="7086004" y="6047661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chết người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7086004" y="6560106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320 vụ tai nạn chết người, giảm 7,25% so với cùng kỳ năm trước.</a:t>
            </a:r>
            <a:endParaRPr lang="en-US" sz="18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5AEE84-C0B1-4D87-784B-1971BB107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21" y="3327082"/>
            <a:ext cx="4913471" cy="32756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8524" y="649724"/>
            <a:ext cx="7539752" cy="1432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5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trong nhà </a:t>
            </a:r>
            <a:r>
              <a:rPr lang="en-US" sz="45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45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5600"/>
              </a:lnSpc>
              <a:buNone/>
            </a:pPr>
            <a:r>
              <a:rPr lang="en-US" sz="45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sản</a:t>
            </a:r>
            <a:r>
              <a:rPr lang="en-US" sz="45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xuất ổ khóa</a:t>
            </a:r>
            <a:endParaRPr lang="en-US" sz="4500" dirty="0"/>
          </a:p>
        </p:txBody>
      </p:sp>
      <p:sp>
        <p:nvSpPr>
          <p:cNvPr id="5" name="Shape 1"/>
          <p:cNvSpPr/>
          <p:nvPr/>
        </p:nvSpPr>
        <p:spPr>
          <a:xfrm>
            <a:off x="6617018" y="2426018"/>
            <a:ext cx="30480" cy="5153739"/>
          </a:xfrm>
          <a:prstGeom prst="roundRect">
            <a:avLst>
              <a:gd name="adj" fmla="val 676785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6859607" y="2926318"/>
            <a:ext cx="802124" cy="30480"/>
          </a:xfrm>
          <a:prstGeom prst="roundRect">
            <a:avLst>
              <a:gd name="adj" fmla="val 676785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6374428" y="2683788"/>
            <a:ext cx="515660" cy="515660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6546473" y="2769632"/>
            <a:ext cx="171569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700" dirty="0"/>
          </a:p>
        </p:txBody>
      </p:sp>
      <p:sp>
        <p:nvSpPr>
          <p:cNvPr id="9" name="Text 5"/>
          <p:cNvSpPr/>
          <p:nvPr/>
        </p:nvSpPr>
        <p:spPr>
          <a:xfrm>
            <a:off x="7892772" y="2655213"/>
            <a:ext cx="2865001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do máy móc</a:t>
            </a:r>
            <a:endParaRPr lang="en-US" sz="2250" dirty="0"/>
          </a:p>
        </p:txBody>
      </p:sp>
      <p:sp>
        <p:nvSpPr>
          <p:cNvPr id="10" name="Text 6"/>
          <p:cNvSpPr/>
          <p:nvPr/>
        </p:nvSpPr>
        <p:spPr>
          <a:xfrm>
            <a:off x="7892772" y="3150751"/>
            <a:ext cx="5935504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Chấn thương do tiếp xúc với máy dập, máy hàn không đúng cách.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6859607" y="4842867"/>
            <a:ext cx="802124" cy="30480"/>
          </a:xfrm>
          <a:prstGeom prst="roundRect">
            <a:avLst>
              <a:gd name="adj" fmla="val 676785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6374428" y="4600337"/>
            <a:ext cx="515660" cy="515660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6519922" y="4686181"/>
            <a:ext cx="224671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700" dirty="0"/>
          </a:p>
        </p:txBody>
      </p:sp>
      <p:sp>
        <p:nvSpPr>
          <p:cNvPr id="14" name="Text 10"/>
          <p:cNvSpPr/>
          <p:nvPr/>
        </p:nvSpPr>
        <p:spPr>
          <a:xfrm>
            <a:off x="7892772" y="4571762"/>
            <a:ext cx="2865001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do hóa chất</a:t>
            </a:r>
            <a:endParaRPr lang="en-US" sz="2250" dirty="0"/>
          </a:p>
        </p:txBody>
      </p:sp>
      <p:sp>
        <p:nvSpPr>
          <p:cNvPr id="15" name="Text 11"/>
          <p:cNvSpPr/>
          <p:nvPr/>
        </p:nvSpPr>
        <p:spPr>
          <a:xfrm>
            <a:off x="7892772" y="5067300"/>
            <a:ext cx="5935504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Bỏng hóa học, vấn đề hô hấp do tiếp xúc với hóa chất độc hại.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6859607" y="6759416"/>
            <a:ext cx="802124" cy="30480"/>
          </a:xfrm>
          <a:prstGeom prst="roundRect">
            <a:avLst>
              <a:gd name="adj" fmla="val 676785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6374428" y="6516886"/>
            <a:ext cx="515660" cy="515660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6528375" y="6602730"/>
            <a:ext cx="207645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700" dirty="0"/>
          </a:p>
        </p:txBody>
      </p:sp>
      <p:sp>
        <p:nvSpPr>
          <p:cNvPr id="19" name="Text 15"/>
          <p:cNvSpPr/>
          <p:nvPr/>
        </p:nvSpPr>
        <p:spPr>
          <a:xfrm>
            <a:off x="7892772" y="6488311"/>
            <a:ext cx="3178254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do môi trường</a:t>
            </a:r>
            <a:endParaRPr lang="en-US" sz="2250" dirty="0"/>
          </a:p>
        </p:txBody>
      </p:sp>
      <p:sp>
        <p:nvSpPr>
          <p:cNvPr id="20" name="Text 16"/>
          <p:cNvSpPr/>
          <p:nvPr/>
        </p:nvSpPr>
        <p:spPr>
          <a:xfrm>
            <a:off x="7892772" y="6983849"/>
            <a:ext cx="5935504" cy="366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Trượt ngã, va đập do điều kiện làm việc kém an toàn.</a:t>
            </a:r>
            <a:endParaRPr lang="en-US" sz="1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FE27E44-A87C-EA6A-16B3-800FDB34C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940" y="215412"/>
            <a:ext cx="4391613" cy="253620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08180" y="3502528"/>
            <a:ext cx="6560582" cy="714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5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dập ổ khóa</a:t>
            </a:r>
            <a:endParaRPr lang="en-US" sz="4500" dirty="0"/>
          </a:p>
        </p:txBody>
      </p:sp>
      <p:sp>
        <p:nvSpPr>
          <p:cNvPr id="5" name="Shape 1"/>
          <p:cNvSpPr/>
          <p:nvPr/>
        </p:nvSpPr>
        <p:spPr>
          <a:xfrm>
            <a:off x="800338" y="4545092"/>
            <a:ext cx="4190881" cy="3055382"/>
          </a:xfrm>
          <a:prstGeom prst="roundRect">
            <a:avLst>
              <a:gd name="adj" fmla="val 6736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28938" y="4773692"/>
            <a:ext cx="2858453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Chấn thương</a:t>
            </a:r>
            <a:endParaRPr lang="en-US" sz="2250" dirty="0"/>
          </a:p>
        </p:txBody>
      </p:sp>
      <p:sp>
        <p:nvSpPr>
          <p:cNvPr id="7" name="Text 3"/>
          <p:cNvSpPr/>
          <p:nvPr/>
        </p:nvSpPr>
        <p:spPr>
          <a:xfrm>
            <a:off x="1028938" y="5599721"/>
            <a:ext cx="3733681" cy="50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Do tiếp xúc trực tiếp với máy dập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028938" y="6096853"/>
            <a:ext cx="3733681" cy="36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Thiếu thiết bị bảo hộ 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1028937" y="6487230"/>
            <a:ext cx="3733681" cy="731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Môi trường làm việc không đảm bảo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5219819" y="4545092"/>
            <a:ext cx="4190881" cy="3055382"/>
          </a:xfrm>
          <a:prstGeom prst="roundRect">
            <a:avLst>
              <a:gd name="adj" fmla="val 6736"/>
            </a:avLst>
          </a:prstGeom>
          <a:solidFill>
            <a:srgbClr val="E8F3E8"/>
          </a:solidFill>
          <a:ln/>
        </p:spPr>
      </p:sp>
      <p:sp>
        <p:nvSpPr>
          <p:cNvPr id="11" name="Text 7"/>
          <p:cNvSpPr/>
          <p:nvPr/>
        </p:nvSpPr>
        <p:spPr>
          <a:xfrm>
            <a:off x="5448419" y="4773692"/>
            <a:ext cx="3726656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Tổn thương mắt và hô hấp</a:t>
            </a:r>
            <a:endParaRPr lang="en-US" sz="2250" dirty="0"/>
          </a:p>
        </p:txBody>
      </p:sp>
      <p:sp>
        <p:nvSpPr>
          <p:cNvPr id="12" name="Text 8"/>
          <p:cNvSpPr/>
          <p:nvPr/>
        </p:nvSpPr>
        <p:spPr>
          <a:xfrm>
            <a:off x="5448419" y="5599721"/>
            <a:ext cx="3733681" cy="731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Bụi kim loại và các mảnh vụn phát sinh trong quá trình dập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9639300" y="4545092"/>
            <a:ext cx="4190881" cy="3055382"/>
          </a:xfrm>
          <a:prstGeom prst="roundRect">
            <a:avLst>
              <a:gd name="adj" fmla="val 6736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9867900" y="4773692"/>
            <a:ext cx="4370614" cy="714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Một vài tai nạn </a:t>
            </a:r>
            <a:r>
              <a:rPr lang="en-US" sz="2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nghiêm</a:t>
            </a: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trọng</a:t>
            </a: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khác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9867900" y="5599721"/>
            <a:ext cx="3733681" cy="731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Do sự cố máy móc, như nổ máy hoặc các bộ phận máy bị văng ra</a:t>
            </a:r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73EA624-A5E5-CD57-102A-141B2F7DD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99" y="2940129"/>
            <a:ext cx="4943832" cy="32958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45900" y="598527"/>
            <a:ext cx="6256615" cy="678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uốn ổ khóa</a:t>
            </a:r>
            <a:endParaRPr lang="en-US" sz="42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239" y="1896637"/>
            <a:ext cx="542449" cy="54244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180396" y="1820585"/>
            <a:ext cx="2712482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vệ mắt</a:t>
            </a:r>
            <a:endParaRPr lang="en-US" sz="2100" dirty="0"/>
          </a:p>
        </p:txBody>
      </p:sp>
      <p:sp>
        <p:nvSpPr>
          <p:cNvPr id="7" name="Text 2"/>
          <p:cNvSpPr/>
          <p:nvPr/>
        </p:nvSpPr>
        <p:spPr>
          <a:xfrm>
            <a:off x="7180396" y="2289691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Đeo kính bảo hộ để tránh mảnh vụn bay vào mắt.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900" y="3828693"/>
            <a:ext cx="542449" cy="54244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180396" y="3785018"/>
            <a:ext cx="2712482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vệ tay</a:t>
            </a:r>
            <a:endParaRPr lang="en-US" sz="2100" dirty="0"/>
          </a:p>
        </p:txBody>
      </p:sp>
      <p:sp>
        <p:nvSpPr>
          <p:cNvPr id="10" name="Text 4"/>
          <p:cNvSpPr/>
          <p:nvPr/>
        </p:nvSpPr>
        <p:spPr>
          <a:xfrm>
            <a:off x="7180396" y="4254125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Đeo găng tay chống cắt khi thao tác với máy uốn.</a:t>
            </a:r>
            <a:endParaRPr lang="en-US" sz="17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900" y="6055281"/>
            <a:ext cx="542449" cy="54244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180396" y="6039558"/>
            <a:ext cx="2712482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Sàn sạch</a:t>
            </a:r>
            <a:endParaRPr lang="en-US" sz="2100" dirty="0"/>
          </a:p>
        </p:txBody>
      </p:sp>
      <p:sp>
        <p:nvSpPr>
          <p:cNvPr id="13" name="Text 6"/>
          <p:cNvSpPr/>
          <p:nvPr/>
        </p:nvSpPr>
        <p:spPr>
          <a:xfrm>
            <a:off x="7180396" y="6508665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Giữ sàn làm việc khô ráo, sạch sẽ để tránh trượt ngã.</a:t>
            </a:r>
            <a:endParaRPr lang="en-US" sz="1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D3467EC-5DF6-86DD-E586-AEA6CD7B02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49027" y="441008"/>
            <a:ext cx="8469392" cy="6473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khoan và tiện ổ khóa</a:t>
            </a:r>
            <a:endParaRPr lang="en-US" sz="4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204" y="1632109"/>
            <a:ext cx="4511993" cy="33106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25091" y="5175766"/>
            <a:ext cx="13180219" cy="331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25091" y="5947410"/>
            <a:ext cx="2589728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 máy móc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25091" y="6478191"/>
            <a:ext cx="4055983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và bảo dưỡng máy khoan, </a:t>
            </a:r>
            <a:r>
              <a:rPr lang="en-US" sz="16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tiện</a:t>
            </a: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</a:t>
            </a: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xuyên. Đảm bảo các bộ phận hoạt động tốt.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293995" y="5947410"/>
            <a:ext cx="2589728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hộ cá nhân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293995" y="6478191"/>
            <a:ext cx="4055983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kính bảo hộ, găng tay, khẩu trang khi làm việc. Tránh tiếp xúc trực tiếp với bụi kim loại.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862899" y="5947410"/>
            <a:ext cx="2589728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 làm việc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862899" y="6478191"/>
            <a:ext cx="4055983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khu vực làm việc thông thoáng, đủ ánh sáng. Dọn dẹp mảnh vụn thường xuyên.</a:t>
            </a:r>
            <a:endParaRPr lang="en-US" sz="16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5F049B-9224-995A-EA49-49A615FD0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00" y="2541270"/>
            <a:ext cx="4191000" cy="31470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43677" y="664488"/>
            <a:ext cx="6936581" cy="7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mài ổ khóa</a:t>
            </a:r>
            <a:endParaRPr lang="en-US" sz="47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77" y="1779389"/>
            <a:ext cx="1205389" cy="192857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410658" y="2020372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thiết bị</a:t>
            </a:r>
            <a:endParaRPr lang="en-US" sz="2350" dirty="0"/>
          </a:p>
        </p:txBody>
      </p:sp>
      <p:sp>
        <p:nvSpPr>
          <p:cNvPr id="7" name="Text 2"/>
          <p:cNvSpPr/>
          <p:nvPr/>
        </p:nvSpPr>
        <p:spPr>
          <a:xfrm>
            <a:off x="2410658" y="2541508"/>
            <a:ext cx="588966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máy mài hoạt động tốt trước khi sử dụng.</a:t>
            </a:r>
            <a:endParaRPr lang="en-US" sz="18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677" y="3707963"/>
            <a:ext cx="1205389" cy="192857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410658" y="3948946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Sử dụng bảo hộ</a:t>
            </a:r>
            <a:endParaRPr lang="en-US" sz="2350" dirty="0"/>
          </a:p>
        </p:txBody>
      </p:sp>
      <p:sp>
        <p:nvSpPr>
          <p:cNvPr id="10" name="Text 4"/>
          <p:cNvSpPr/>
          <p:nvPr/>
        </p:nvSpPr>
        <p:spPr>
          <a:xfrm>
            <a:off x="2410658" y="4470082"/>
            <a:ext cx="588966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Đeo kính, khẩu trang, găng tay khi mài để tránh bụi.</a:t>
            </a:r>
            <a:endParaRPr lang="en-US" sz="18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677" y="5636538"/>
            <a:ext cx="1205389" cy="192857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410658" y="5877520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Thông gió</a:t>
            </a:r>
            <a:endParaRPr lang="en-US" sz="2350" dirty="0"/>
          </a:p>
        </p:txBody>
      </p:sp>
      <p:sp>
        <p:nvSpPr>
          <p:cNvPr id="13" name="Text 6"/>
          <p:cNvSpPr/>
          <p:nvPr/>
        </p:nvSpPr>
        <p:spPr>
          <a:xfrm>
            <a:off x="2410658" y="6398657"/>
            <a:ext cx="588966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khu vực làm việc thông thoáng, tránh tích tụ bụi.</a:t>
            </a:r>
            <a:endParaRPr lang="en-US" sz="18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18D8A7-7269-D07E-3459-9D4EF031B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601" y="69753"/>
            <a:ext cx="3193869" cy="319386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768739" y="3263622"/>
            <a:ext cx="9092922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mạ và phủ ổ khóa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4956215"/>
            <a:ext cx="12902327" cy="2545080"/>
          </a:xfrm>
          <a:prstGeom prst="roundRect">
            <a:avLst>
              <a:gd name="adj" fmla="val 8731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79277" y="4971455"/>
            <a:ext cx="128718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126093" y="5127188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7565827" y="5127188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Găng tay, kính, mặt nạ chống hơi độc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79277" y="5677972"/>
            <a:ext cx="1287184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1126093" y="5833705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Môi trường làm việc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7565827" y="5833705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Thông gió tốt, tránh tích tụ hơi độc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879277" y="6384488"/>
            <a:ext cx="128718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1126093" y="6540222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Xử lý hóa chất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7565827" y="6540222"/>
            <a:ext cx="59384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Tuân thủ quy trình an toàn, tránh tiếp xúc trực tiếp</a:t>
            </a:r>
            <a:endParaRPr lang="en-US" sz="1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6DDF4E-7866-6676-ED5A-90238EFE9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00193" y="978026"/>
            <a:ext cx="962989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xử lý bề mặt ổ khóa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187893"/>
            <a:ext cx="3486269" cy="34862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59827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Đánh bóng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4037" y="651664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thiết bị bảo hộ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khi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đánh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bóng để tránh bụi kim loại.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187893"/>
            <a:ext cx="3486388" cy="34863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161" y="598289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Sơn phủ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88161" y="6516767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Đeo mặt nạ phòng độc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khi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phun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sơn để tránh hít phải hơi độc.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187893"/>
            <a:ext cx="3486269" cy="348626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112573" y="59827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Vệ sinh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0112573" y="6498266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Giữ khu vực làm việc sạch sẽ,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gọn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gàng để tránh tai nạn.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144F77-A740-E26C-DCEB-F539E82EB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9100" y="73878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định chung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4978837"/>
            <a:ext cx="12902327" cy="30480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4" name="Shape 2"/>
          <p:cNvSpPr/>
          <p:nvPr/>
        </p:nvSpPr>
        <p:spPr>
          <a:xfrm>
            <a:off x="3355181" y="411480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3154442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1110853" y="2004060"/>
            <a:ext cx="4519136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Huấn luyện an toàn lao động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110853" y="3077766"/>
            <a:ext cx="451913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toàn lao động định kỳ cho công nhân.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984915" y="4978837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9" name="Shape 7"/>
          <p:cNvSpPr/>
          <p:nvPr/>
        </p:nvSpPr>
        <p:spPr>
          <a:xfrm>
            <a:off x="5784175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4148495" y="6089809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 thiết bị</a:t>
            </a:r>
            <a:endParaRPr lang="en-US" sz="2900" dirty="0"/>
          </a:p>
        </p:txBody>
      </p:sp>
      <p:sp>
        <p:nvSpPr>
          <p:cNvPr id="11" name="Text 9"/>
          <p:cNvSpPr/>
          <p:nvPr/>
        </p:nvSpPr>
        <p:spPr>
          <a:xfrm>
            <a:off x="3740587" y="670071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 xuyên kiểm tra và bảo dưỡng máy móc, thiết bị sản xuất.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8614767" y="411480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3" name="Shape 11"/>
          <p:cNvSpPr/>
          <p:nvPr/>
        </p:nvSpPr>
        <p:spPr>
          <a:xfrm>
            <a:off x="8414028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4" name="Text 12"/>
          <p:cNvSpPr/>
          <p:nvPr/>
        </p:nvSpPr>
        <p:spPr>
          <a:xfrm>
            <a:off x="6778347" y="2466856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6370439" y="3077766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và đảm bảo sử dụng đúng các thiết bị bảo hộ cá nhân.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11244620" y="4978837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7" name="Shape 15"/>
          <p:cNvSpPr/>
          <p:nvPr/>
        </p:nvSpPr>
        <p:spPr>
          <a:xfrm>
            <a:off x="11043880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8" name="Text 16"/>
          <p:cNvSpPr/>
          <p:nvPr/>
        </p:nvSpPr>
        <p:spPr>
          <a:xfrm>
            <a:off x="9408200" y="6089809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9000292" y="670071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không gian làm việc sạch sẽ, thoáng mát và đủ ánh sáng.</a:t>
            </a:r>
            <a:endParaRPr lang="en-US" sz="19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C7B9ED6-40A0-B10C-E78E-E2DD7A75E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79" y="3133963"/>
            <a:ext cx="3901440" cy="3268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9705" y="945713"/>
            <a:ext cx="7378541" cy="645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khẩn cấp khi có tai nạn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508194" y="1901547"/>
            <a:ext cx="22860" cy="5382220"/>
          </a:xfrm>
          <a:prstGeom prst="roundRect">
            <a:avLst>
              <a:gd name="adj" fmla="val 813740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729234" y="2354937"/>
            <a:ext cx="723305" cy="22860"/>
          </a:xfrm>
          <a:prstGeom prst="roundRect">
            <a:avLst>
              <a:gd name="adj" fmla="val 813740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287155" y="2133957"/>
            <a:ext cx="464939" cy="464939"/>
          </a:xfrm>
          <a:prstGeom prst="roundRect">
            <a:avLst>
              <a:gd name="adj" fmla="val 40010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442293" y="2211348"/>
            <a:ext cx="154662" cy="310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656314" y="2108121"/>
            <a:ext cx="2583537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Ngừng công việc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656314" y="2554962"/>
            <a:ext cx="625078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Dừng ngay lập tức mọi hoạt động tại khu vực xảy ra tai nạn.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729234" y="3752136"/>
            <a:ext cx="723305" cy="22860"/>
          </a:xfrm>
          <a:prstGeom prst="roundRect">
            <a:avLst>
              <a:gd name="adj" fmla="val 813740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287155" y="3531156"/>
            <a:ext cx="464939" cy="464939"/>
          </a:xfrm>
          <a:prstGeom prst="roundRect">
            <a:avLst>
              <a:gd name="adj" fmla="val 40010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418243" y="3608546"/>
            <a:ext cx="202644" cy="310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656314" y="3505319"/>
            <a:ext cx="2583537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 cứu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656314" y="3952161"/>
            <a:ext cx="625078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sơ cứu cho người bị nạn nếu có thể.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729234" y="5149334"/>
            <a:ext cx="723305" cy="22860"/>
          </a:xfrm>
          <a:prstGeom prst="roundRect">
            <a:avLst>
              <a:gd name="adj" fmla="val 813740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287155" y="4928354"/>
            <a:ext cx="464939" cy="464939"/>
          </a:xfrm>
          <a:prstGeom prst="roundRect">
            <a:avLst>
              <a:gd name="adj" fmla="val 40010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425982" y="5005745"/>
            <a:ext cx="187285" cy="310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7656314" y="4902518"/>
            <a:ext cx="2583537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Gọi cấp cứu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7656314" y="5349359"/>
            <a:ext cx="625078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Liên hệ ngay với đội cấp cứu và đưa nạn nhân đến bệnh viện.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729234" y="6546533"/>
            <a:ext cx="723305" cy="22860"/>
          </a:xfrm>
          <a:prstGeom prst="roundRect">
            <a:avLst>
              <a:gd name="adj" fmla="val 813740"/>
            </a:avLst>
          </a:prstGeom>
          <a:solidFill>
            <a:srgbClr val="CED9CE"/>
          </a:solidFill>
          <a:ln/>
        </p:spPr>
      </p:sp>
      <p:sp>
        <p:nvSpPr>
          <p:cNvPr id="21" name="Shape 18"/>
          <p:cNvSpPr/>
          <p:nvPr/>
        </p:nvSpPr>
        <p:spPr>
          <a:xfrm>
            <a:off x="6287155" y="6325553"/>
            <a:ext cx="464939" cy="464939"/>
          </a:xfrm>
          <a:prstGeom prst="roundRect">
            <a:avLst>
              <a:gd name="adj" fmla="val 40010"/>
            </a:avLst>
          </a:prstGeom>
          <a:solidFill>
            <a:srgbClr val="E8F3E8"/>
          </a:solidFill>
          <a:ln/>
        </p:spPr>
      </p:sp>
      <p:sp>
        <p:nvSpPr>
          <p:cNvPr id="22" name="Text 19"/>
          <p:cNvSpPr/>
          <p:nvPr/>
        </p:nvSpPr>
        <p:spPr>
          <a:xfrm>
            <a:off x="6414314" y="6402943"/>
            <a:ext cx="210622" cy="310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4</a:t>
            </a:r>
            <a:endParaRPr lang="en-US" sz="2400" dirty="0"/>
          </a:p>
        </p:txBody>
      </p:sp>
      <p:sp>
        <p:nvSpPr>
          <p:cNvPr id="23" name="Text 20"/>
          <p:cNvSpPr/>
          <p:nvPr/>
        </p:nvSpPr>
        <p:spPr>
          <a:xfrm>
            <a:off x="7656314" y="6299716"/>
            <a:ext cx="2583537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Báo cáo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7656314" y="6746558"/>
            <a:ext cx="6250781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Thông báo cho quản lý và bộ phận an toàn lao động.</a:t>
            </a:r>
            <a:endParaRPr lang="en-US" sz="16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491D637-A94F-1846-7A05-3B6E54127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9100" y="1044535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433161"/>
            <a:ext cx="6690122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Bài kiểm tra an toàn lao động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84039" y="2877503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84039" y="4083785"/>
            <a:ext cx="562570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Bảng báo giá huấn luyện ATLD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864037" y="4595873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98914"/>
            <a:ext cx="45981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64037" y="6061710"/>
            <a:ext cx="729996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ổ khóa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6495" y="3727788"/>
            <a:ext cx="5609868" cy="17361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9F75A1-34A7-3C6A-08D1-5B85918AB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0089" y="7375685"/>
            <a:ext cx="2757656" cy="8539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755</Words>
  <Application>Microsoft Office PowerPoint</Application>
  <PresentationFormat>Custom</PresentationFormat>
  <Paragraphs>112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2024-11-06T03:31:11Z</dcterms:created>
  <dcterms:modified xsi:type="dcterms:W3CDTF">2024-11-06T04:06:06Z</dcterms:modified>
</cp:coreProperties>
</file>