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Fraunces Extra Bold"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9644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hyperlink" Target="https://antoannamviet.com/tai-lieu-an-toan-lao-dong-san-xuat-album-anh/"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4" name="Text 0"/>
          <p:cNvSpPr/>
          <p:nvPr/>
        </p:nvSpPr>
        <p:spPr>
          <a:xfrm>
            <a:off x="6152104" y="1107760"/>
            <a:ext cx="7415927" cy="3193971"/>
          </a:xfrm>
          <a:prstGeom prst="rect">
            <a:avLst/>
          </a:prstGeom>
          <a:noFill/>
          <a:ln/>
        </p:spPr>
        <p:txBody>
          <a:bodyPr wrap="square" lIns="0" tIns="0" rIns="0" bIns="0" rtlCol="0" anchor="t"/>
          <a:lstStyle/>
          <a:p>
            <a:pPr marL="0" indent="0" algn="ctr">
              <a:lnSpc>
                <a:spcPts val="8350"/>
              </a:lnSpc>
              <a:buNone/>
            </a:pPr>
            <a:r>
              <a:rPr lang="en-US" sz="6700" b="1" dirty="0">
                <a:solidFill>
                  <a:srgbClr val="3B4540"/>
                </a:solidFill>
                <a:latin typeface="Fraunces Extra Bold" pitchFamily="34" charset="0"/>
                <a:ea typeface="Fraunces Extra Bold" pitchFamily="34" charset="-122"/>
                <a:cs typeface="Fraunces Extra Bold" pitchFamily="34" charset="-120"/>
              </a:rPr>
              <a:t>An toàn lao động trong sản xuất Album </a:t>
            </a:r>
            <a:r>
              <a:rPr lang="en-US" sz="6700" b="1" dirty="0" err="1">
                <a:solidFill>
                  <a:srgbClr val="3B4540"/>
                </a:solidFill>
                <a:latin typeface="Fraunces Extra Bold" pitchFamily="34" charset="0"/>
                <a:ea typeface="Fraunces Extra Bold" pitchFamily="34" charset="-122"/>
                <a:cs typeface="Fraunces Extra Bold" pitchFamily="34" charset="-120"/>
              </a:rPr>
              <a:t>Ảnh</a:t>
            </a:r>
            <a:endParaRPr lang="en-US" sz="6700" dirty="0"/>
          </a:p>
        </p:txBody>
      </p:sp>
      <p:sp>
        <p:nvSpPr>
          <p:cNvPr id="5" name="Text 1"/>
          <p:cNvSpPr/>
          <p:nvPr/>
        </p:nvSpPr>
        <p:spPr>
          <a:xfrm>
            <a:off x="6350437" y="4752023"/>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Báo cáo phân tích tình hình tai nạn lao động và đề xuất biện pháp an toàn trong ngành sản xuất album ảnh. Tập trung vào các công đoạn chính như cắt giấy, ép và dập hình, dán keo, ép keo, hoàn thiện bìa và đóng gói.</a:t>
            </a:r>
            <a:endParaRPr lang="en-US" sz="1900" dirty="0"/>
          </a:p>
        </p:txBody>
      </p:sp>
      <p:sp>
        <p:nvSpPr>
          <p:cNvPr id="6" name="Shape 2"/>
          <p:cNvSpPr/>
          <p:nvPr/>
        </p:nvSpPr>
        <p:spPr>
          <a:xfrm>
            <a:off x="6350437" y="6628328"/>
            <a:ext cx="394930" cy="394930"/>
          </a:xfrm>
          <a:prstGeom prst="roundRect">
            <a:avLst>
              <a:gd name="adj" fmla="val 23151155"/>
            </a:avLst>
          </a:prstGeom>
          <a:noFill/>
          <a:ln w="7620">
            <a:solidFill>
              <a:srgbClr val="FFFFFF"/>
            </a:solidFill>
            <a:prstDash val="solid"/>
          </a:ln>
        </p:spPr>
      </p:sp>
      <p:pic>
        <p:nvPicPr>
          <p:cNvPr id="7" name="Image 2" descr="preencoded.png"/>
          <p:cNvPicPr>
            <a:picLocks noChangeAspect="1"/>
          </p:cNvPicPr>
          <p:nvPr/>
        </p:nvPicPr>
        <p:blipFill>
          <a:blip r:embed="rId3"/>
          <a:stretch>
            <a:fillRect/>
          </a:stretch>
        </p:blipFill>
        <p:spPr>
          <a:xfrm>
            <a:off x="6358057" y="6635948"/>
            <a:ext cx="379690" cy="379690"/>
          </a:xfrm>
          <a:prstGeom prst="rect">
            <a:avLst/>
          </a:prstGeom>
        </p:spPr>
      </p:pic>
      <p:sp>
        <p:nvSpPr>
          <p:cNvPr id="8" name="Text 3"/>
          <p:cNvSpPr/>
          <p:nvPr/>
        </p:nvSpPr>
        <p:spPr>
          <a:xfrm>
            <a:off x="6868716" y="6609874"/>
            <a:ext cx="3298984"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5449"/>
                </a:solidFill>
                <a:latin typeface="Fraunces Extra Bold" panose="020B0604020202020204" charset="0"/>
                <a:ea typeface="Nobile Bold" pitchFamily="34" charset="-122"/>
                <a:cs typeface="Nobile Bold" pitchFamily="34" charset="-120"/>
              </a:rPr>
              <a:t>Bản</a:t>
            </a:r>
            <a:r>
              <a:rPr lang="en-US" sz="2400" b="1" dirty="0">
                <a:solidFill>
                  <a:srgbClr val="405449"/>
                </a:solidFill>
                <a:latin typeface="Fraunces Extra Bold" panose="020B0604020202020204" charset="0"/>
                <a:ea typeface="Nobile Bold" pitchFamily="34" charset="-122"/>
                <a:cs typeface="Nobile Bold" pitchFamily="34" charset="-120"/>
              </a:rPr>
              <a:t> </a:t>
            </a:r>
            <a:r>
              <a:rPr lang="en-US" sz="2400" b="1" dirty="0" err="1">
                <a:solidFill>
                  <a:srgbClr val="405449"/>
                </a:solidFill>
                <a:latin typeface="Fraunces Extra Bold" panose="020B0604020202020204" charset="0"/>
                <a:ea typeface="Nobile Bold" pitchFamily="34" charset="-122"/>
                <a:cs typeface="Nobile Bold" pitchFamily="34" charset="-120"/>
              </a:rPr>
              <a:t>quyền</a:t>
            </a:r>
            <a:r>
              <a:rPr lang="en-US" sz="2400" b="1" dirty="0">
                <a:solidFill>
                  <a:srgbClr val="405449"/>
                </a:solidFill>
                <a:latin typeface="Fraunces Extra Bold" panose="020B0604020202020204" charset="0"/>
                <a:ea typeface="Nobile Bold" pitchFamily="34" charset="-122"/>
                <a:cs typeface="Nobile Bold" pitchFamily="34" charset="-120"/>
              </a:rPr>
              <a:t> </a:t>
            </a:r>
            <a:r>
              <a:rPr lang="en-US" sz="2400" b="1" dirty="0" err="1">
                <a:solidFill>
                  <a:srgbClr val="405449"/>
                </a:solidFill>
                <a:latin typeface="Fraunces Extra Bold" panose="020B0604020202020204" charset="0"/>
                <a:ea typeface="Nobile Bold" pitchFamily="34" charset="-122"/>
                <a:cs typeface="Nobile Bold" pitchFamily="34" charset="-120"/>
              </a:rPr>
              <a:t>thuộc</a:t>
            </a:r>
            <a:r>
              <a:rPr lang="en-US" sz="2400" b="1" dirty="0">
                <a:solidFill>
                  <a:srgbClr val="405449"/>
                </a:solidFill>
                <a:latin typeface="Fraunces Extra Bold" panose="020B0604020202020204" charset="0"/>
                <a:ea typeface="Nobile Bold" pitchFamily="34" charset="-122"/>
                <a:cs typeface="Nobile Bold" pitchFamily="34" charset="-120"/>
              </a:rPr>
              <a:t> An </a:t>
            </a:r>
            <a:r>
              <a:rPr lang="en-US" sz="2400" b="1" dirty="0" err="1">
                <a:solidFill>
                  <a:srgbClr val="405449"/>
                </a:solidFill>
                <a:latin typeface="Fraunces Extra Bold" panose="020B0604020202020204" charset="0"/>
                <a:ea typeface="Nobile Bold" pitchFamily="34" charset="-122"/>
                <a:cs typeface="Nobile Bold" pitchFamily="34" charset="-120"/>
              </a:rPr>
              <a:t>Toàn</a:t>
            </a:r>
            <a:r>
              <a:rPr lang="en-US" sz="2400" b="1" dirty="0">
                <a:solidFill>
                  <a:srgbClr val="405449"/>
                </a:solidFill>
                <a:latin typeface="Fraunces Extra Bold" panose="020B0604020202020204" charset="0"/>
                <a:ea typeface="Nobile Bold" pitchFamily="34" charset="-122"/>
                <a:cs typeface="Nobile Bold" pitchFamily="34" charset="-120"/>
              </a:rPr>
              <a:t> Nam </a:t>
            </a:r>
            <a:r>
              <a:rPr lang="en-US" sz="2400" b="1" dirty="0" err="1">
                <a:solidFill>
                  <a:srgbClr val="405449"/>
                </a:solidFill>
                <a:latin typeface="Fraunces Extra Bold" panose="020B0604020202020204" charset="0"/>
                <a:ea typeface="Nobile Bold" pitchFamily="34" charset="-122"/>
                <a:cs typeface="Nobile Bold" pitchFamily="34" charset="-120"/>
              </a:rPr>
              <a:t>Việt</a:t>
            </a:r>
            <a:r>
              <a:rPr lang="en-US" sz="2400" b="1" dirty="0">
                <a:solidFill>
                  <a:srgbClr val="405449"/>
                </a:solidFill>
                <a:latin typeface="Fraunces Extra Bold" panose="020B0604020202020204" charset="0"/>
                <a:ea typeface="Nobile Bold" pitchFamily="34" charset="-122"/>
                <a:cs typeface="Nobile Bold" pitchFamily="34" charset="-120"/>
              </a:rPr>
              <a:t> </a:t>
            </a:r>
            <a:endParaRPr lang="en-US" sz="2400" dirty="0"/>
          </a:p>
        </p:txBody>
      </p:sp>
      <p:pic>
        <p:nvPicPr>
          <p:cNvPr id="1028" name="Picture 4">
            <a:extLst>
              <a:ext uri="{FF2B5EF4-FFF2-40B4-BE49-F238E27FC236}">
                <a16:creationId xmlns:a16="http://schemas.microsoft.com/office/drawing/2014/main" id="{9300B805-7770-6486-087A-436F9F61EE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339" y="2199258"/>
            <a:ext cx="6547443" cy="43649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A705B94-AD6E-07E9-744B-9C7AF0D12169}"/>
              </a:ext>
            </a:extLst>
          </p:cNvPr>
          <p:cNvPicPr>
            <a:picLocks noChangeAspect="1"/>
          </p:cNvPicPr>
          <p:nvPr/>
        </p:nvPicPr>
        <p:blipFill>
          <a:blip r:embed="rId5"/>
          <a:stretch>
            <a:fillRect/>
          </a:stretch>
        </p:blipFill>
        <p:spPr>
          <a:xfrm>
            <a:off x="12208476" y="7444177"/>
            <a:ext cx="2217222" cy="7359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502140" y="2328624"/>
            <a:ext cx="4770120" cy="3573780"/>
          </a:xfrm>
          <a:prstGeom prst="rect">
            <a:avLst/>
          </a:prstGeom>
        </p:spPr>
      </p:pic>
      <p:sp>
        <p:nvSpPr>
          <p:cNvPr id="4" name="Text 0"/>
          <p:cNvSpPr/>
          <p:nvPr/>
        </p:nvSpPr>
        <p:spPr>
          <a:xfrm>
            <a:off x="771644" y="606266"/>
            <a:ext cx="7600712" cy="1378029"/>
          </a:xfrm>
          <a:prstGeom prst="rect">
            <a:avLst/>
          </a:prstGeom>
          <a:noFill/>
          <a:ln/>
        </p:spPr>
        <p:txBody>
          <a:bodyPr wrap="square" lIns="0" tIns="0" rIns="0" bIns="0" rtlCol="0" anchor="t"/>
          <a:lstStyle/>
          <a:p>
            <a:pPr marL="0" indent="0">
              <a:lnSpc>
                <a:spcPts val="5400"/>
              </a:lnSpc>
              <a:buNone/>
            </a:pPr>
            <a:r>
              <a:rPr lang="en-US" sz="4300" b="1" dirty="0">
                <a:solidFill>
                  <a:srgbClr val="3B4540"/>
                </a:solidFill>
                <a:latin typeface="Fraunces Extra Bold" pitchFamily="34" charset="0"/>
                <a:ea typeface="Fraunces Extra Bold" pitchFamily="34" charset="-122"/>
                <a:cs typeface="Fraunces Extra Bold" pitchFamily="34" charset="-120"/>
              </a:rPr>
              <a:t>Phần I: Tình </a:t>
            </a:r>
            <a:r>
              <a:rPr lang="en-US" sz="4300" b="1" dirty="0" err="1">
                <a:solidFill>
                  <a:srgbClr val="3B4540"/>
                </a:solidFill>
                <a:latin typeface="Fraunces Extra Bold" pitchFamily="34" charset="0"/>
                <a:ea typeface="Fraunces Extra Bold" pitchFamily="34" charset="-122"/>
                <a:cs typeface="Fraunces Extra Bold" pitchFamily="34" charset="-120"/>
              </a:rPr>
              <a:t>hình</a:t>
            </a:r>
            <a:r>
              <a:rPr lang="en-US" sz="4300" b="1" dirty="0">
                <a:solidFill>
                  <a:srgbClr val="3B4540"/>
                </a:solidFill>
                <a:latin typeface="Fraunces Extra Bold" pitchFamily="34" charset="0"/>
                <a:ea typeface="Fraunces Extra Bold" pitchFamily="34" charset="-122"/>
                <a:cs typeface="Fraunces Extra Bold" pitchFamily="34" charset="-120"/>
              </a:rPr>
              <a:t> </a:t>
            </a:r>
          </a:p>
          <a:p>
            <a:pPr marL="0" indent="0">
              <a:lnSpc>
                <a:spcPts val="5400"/>
              </a:lnSpc>
              <a:buNone/>
            </a:pPr>
            <a:r>
              <a:rPr lang="en-US" sz="4300" b="1" dirty="0">
                <a:solidFill>
                  <a:srgbClr val="3B4540"/>
                </a:solidFill>
                <a:latin typeface="Fraunces Extra Bold" pitchFamily="34" charset="0"/>
                <a:ea typeface="Fraunces Extra Bold" pitchFamily="34" charset="-122"/>
                <a:cs typeface="Fraunces Extra Bold" pitchFamily="34" charset="-120"/>
              </a:rPr>
              <a:t>tai </a:t>
            </a:r>
            <a:r>
              <a:rPr lang="en-US" sz="4300" b="1" dirty="0" err="1">
                <a:solidFill>
                  <a:srgbClr val="3B4540"/>
                </a:solidFill>
                <a:latin typeface="Fraunces Extra Bold" pitchFamily="34" charset="0"/>
                <a:ea typeface="Fraunces Extra Bold" pitchFamily="34" charset="-122"/>
                <a:cs typeface="Fraunces Extra Bold" pitchFamily="34" charset="-120"/>
              </a:rPr>
              <a:t>nạn</a:t>
            </a:r>
            <a:r>
              <a:rPr lang="en-US" sz="4300" b="1" dirty="0">
                <a:solidFill>
                  <a:srgbClr val="3B4540"/>
                </a:solidFill>
                <a:latin typeface="Fraunces Extra Bold" pitchFamily="34" charset="0"/>
                <a:ea typeface="Fraunces Extra Bold" pitchFamily="34" charset="-122"/>
                <a:cs typeface="Fraunces Extra Bold" pitchFamily="34" charset="-120"/>
              </a:rPr>
              <a:t> </a:t>
            </a:r>
            <a:r>
              <a:rPr lang="en-US" sz="4300" b="1" dirty="0" err="1">
                <a:solidFill>
                  <a:srgbClr val="3B4540"/>
                </a:solidFill>
                <a:latin typeface="Fraunces Extra Bold" pitchFamily="34" charset="0"/>
                <a:ea typeface="Fraunces Extra Bold" pitchFamily="34" charset="-122"/>
                <a:cs typeface="Fraunces Extra Bold" pitchFamily="34" charset="-120"/>
              </a:rPr>
              <a:t>lao</a:t>
            </a:r>
            <a:r>
              <a:rPr lang="en-US" sz="4300" b="1" dirty="0">
                <a:solidFill>
                  <a:srgbClr val="3B4540"/>
                </a:solidFill>
                <a:latin typeface="Fraunces Extra Bold" pitchFamily="34" charset="0"/>
                <a:ea typeface="Fraunces Extra Bold" pitchFamily="34" charset="-122"/>
                <a:cs typeface="Fraunces Extra Bold" pitchFamily="34" charset="-120"/>
              </a:rPr>
              <a:t> động chung</a:t>
            </a:r>
            <a:endParaRPr lang="en-US" sz="4300" dirty="0"/>
          </a:p>
        </p:txBody>
      </p:sp>
      <p:sp>
        <p:nvSpPr>
          <p:cNvPr id="5" name="Shape 1"/>
          <p:cNvSpPr/>
          <p:nvPr/>
        </p:nvSpPr>
        <p:spPr>
          <a:xfrm>
            <a:off x="1087041" y="2314932"/>
            <a:ext cx="30480" cy="5309949"/>
          </a:xfrm>
          <a:prstGeom prst="roundRect">
            <a:avLst>
              <a:gd name="adj" fmla="val 651075"/>
            </a:avLst>
          </a:prstGeom>
          <a:solidFill>
            <a:srgbClr val="CED9CE"/>
          </a:solidFill>
          <a:ln/>
        </p:spPr>
      </p:sp>
      <p:sp>
        <p:nvSpPr>
          <p:cNvPr id="6" name="Shape 2"/>
          <p:cNvSpPr/>
          <p:nvPr/>
        </p:nvSpPr>
        <p:spPr>
          <a:xfrm>
            <a:off x="1319808" y="2795707"/>
            <a:ext cx="771644" cy="30480"/>
          </a:xfrm>
          <a:prstGeom prst="roundRect">
            <a:avLst>
              <a:gd name="adj" fmla="val 651075"/>
            </a:avLst>
          </a:prstGeom>
          <a:solidFill>
            <a:srgbClr val="CED9CE"/>
          </a:solidFill>
          <a:ln/>
        </p:spPr>
      </p:sp>
      <p:sp>
        <p:nvSpPr>
          <p:cNvPr id="7" name="Shape 3"/>
          <p:cNvSpPr/>
          <p:nvPr/>
        </p:nvSpPr>
        <p:spPr>
          <a:xfrm>
            <a:off x="854273" y="2562939"/>
            <a:ext cx="496014" cy="496014"/>
          </a:xfrm>
          <a:prstGeom prst="roundRect">
            <a:avLst>
              <a:gd name="adj" fmla="val 40008"/>
            </a:avLst>
          </a:prstGeom>
          <a:solidFill>
            <a:srgbClr val="E8F3E8"/>
          </a:solidFill>
          <a:ln/>
        </p:spPr>
      </p:sp>
      <p:sp>
        <p:nvSpPr>
          <p:cNvPr id="8" name="Text 4"/>
          <p:cNvSpPr/>
          <p:nvPr/>
        </p:nvSpPr>
        <p:spPr>
          <a:xfrm>
            <a:off x="1019770" y="2645569"/>
            <a:ext cx="165021" cy="330756"/>
          </a:xfrm>
          <a:prstGeom prst="rect">
            <a:avLst/>
          </a:prstGeom>
          <a:noFill/>
          <a:ln/>
        </p:spPr>
        <p:txBody>
          <a:bodyPr wrap="none" lIns="0" tIns="0" rIns="0" bIns="0" rtlCol="0" anchor="t"/>
          <a:lstStyle/>
          <a:p>
            <a:pPr marL="0" indent="0" algn="ctr">
              <a:lnSpc>
                <a:spcPts val="2600"/>
              </a:lnSpc>
              <a:buNone/>
            </a:pPr>
            <a:r>
              <a:rPr lang="en-US" sz="2600" b="1" dirty="0">
                <a:solidFill>
                  <a:srgbClr val="405449"/>
                </a:solidFill>
                <a:latin typeface="Fraunces Extra Bold" pitchFamily="34" charset="0"/>
                <a:ea typeface="Fraunces Extra Bold" pitchFamily="34" charset="-122"/>
                <a:cs typeface="Fraunces Extra Bold" pitchFamily="34" charset="-120"/>
              </a:rPr>
              <a:t>1</a:t>
            </a:r>
            <a:endParaRPr lang="en-US" sz="2600" dirty="0"/>
          </a:p>
        </p:txBody>
      </p:sp>
      <p:sp>
        <p:nvSpPr>
          <p:cNvPr id="9" name="Text 5"/>
          <p:cNvSpPr/>
          <p:nvPr/>
        </p:nvSpPr>
        <p:spPr>
          <a:xfrm>
            <a:off x="2314932" y="2535317"/>
            <a:ext cx="2756178" cy="344448"/>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Fraunces Extra Bold" pitchFamily="34" charset="0"/>
                <a:ea typeface="Fraunces Extra Bold" pitchFamily="34" charset="-122"/>
                <a:cs typeface="Fraunces Extra Bold" pitchFamily="34" charset="-120"/>
              </a:rPr>
              <a:t>Số vụ tai nạn</a:t>
            </a:r>
            <a:endParaRPr lang="en-US" sz="2150" dirty="0"/>
          </a:p>
        </p:txBody>
      </p:sp>
      <p:sp>
        <p:nvSpPr>
          <p:cNvPr id="10" name="Text 6"/>
          <p:cNvSpPr/>
          <p:nvPr/>
        </p:nvSpPr>
        <p:spPr>
          <a:xfrm>
            <a:off x="2314932" y="3012043"/>
            <a:ext cx="6057424" cy="705564"/>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3.201 vụ tai nạn lao động xảy ra trong 6 tháng đầu năm 2024, giảm 7,09% so với cùng kỳ năm trước.</a:t>
            </a:r>
            <a:endParaRPr lang="en-US" sz="1700" dirty="0"/>
          </a:p>
        </p:txBody>
      </p:sp>
      <p:sp>
        <p:nvSpPr>
          <p:cNvPr id="11" name="Shape 7"/>
          <p:cNvSpPr/>
          <p:nvPr/>
        </p:nvSpPr>
        <p:spPr>
          <a:xfrm>
            <a:off x="1319808" y="4639151"/>
            <a:ext cx="771644" cy="30480"/>
          </a:xfrm>
          <a:prstGeom prst="roundRect">
            <a:avLst>
              <a:gd name="adj" fmla="val 651075"/>
            </a:avLst>
          </a:prstGeom>
          <a:solidFill>
            <a:srgbClr val="CED9CE"/>
          </a:solidFill>
          <a:ln/>
        </p:spPr>
      </p:sp>
      <p:sp>
        <p:nvSpPr>
          <p:cNvPr id="12" name="Shape 8"/>
          <p:cNvSpPr/>
          <p:nvPr/>
        </p:nvSpPr>
        <p:spPr>
          <a:xfrm>
            <a:off x="854273" y="4406384"/>
            <a:ext cx="496014" cy="496014"/>
          </a:xfrm>
          <a:prstGeom prst="roundRect">
            <a:avLst>
              <a:gd name="adj" fmla="val 40008"/>
            </a:avLst>
          </a:prstGeom>
          <a:solidFill>
            <a:srgbClr val="E8F3E8"/>
          </a:solidFill>
          <a:ln/>
        </p:spPr>
      </p:sp>
      <p:sp>
        <p:nvSpPr>
          <p:cNvPr id="13" name="Text 9"/>
          <p:cNvSpPr/>
          <p:nvPr/>
        </p:nvSpPr>
        <p:spPr>
          <a:xfrm>
            <a:off x="994172" y="4489013"/>
            <a:ext cx="216098" cy="330756"/>
          </a:xfrm>
          <a:prstGeom prst="rect">
            <a:avLst/>
          </a:prstGeom>
          <a:noFill/>
          <a:ln/>
        </p:spPr>
        <p:txBody>
          <a:bodyPr wrap="none" lIns="0" tIns="0" rIns="0" bIns="0" rtlCol="0" anchor="t"/>
          <a:lstStyle/>
          <a:p>
            <a:pPr marL="0" indent="0" algn="ctr">
              <a:lnSpc>
                <a:spcPts val="2600"/>
              </a:lnSpc>
              <a:buNone/>
            </a:pPr>
            <a:r>
              <a:rPr lang="en-US" sz="2600" b="1" dirty="0">
                <a:solidFill>
                  <a:srgbClr val="405449"/>
                </a:solidFill>
                <a:latin typeface="Fraunces Extra Bold" pitchFamily="34" charset="0"/>
                <a:ea typeface="Fraunces Extra Bold" pitchFamily="34" charset="-122"/>
                <a:cs typeface="Fraunces Extra Bold" pitchFamily="34" charset="-120"/>
              </a:rPr>
              <a:t>2</a:t>
            </a:r>
            <a:endParaRPr lang="en-US" sz="2600" dirty="0"/>
          </a:p>
        </p:txBody>
      </p:sp>
      <p:sp>
        <p:nvSpPr>
          <p:cNvPr id="14" name="Text 10"/>
          <p:cNvSpPr/>
          <p:nvPr/>
        </p:nvSpPr>
        <p:spPr>
          <a:xfrm>
            <a:off x="2314932" y="4378762"/>
            <a:ext cx="2756178" cy="344448"/>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Fraunces Extra Bold" pitchFamily="34" charset="0"/>
                <a:ea typeface="Fraunces Extra Bold" pitchFamily="34" charset="-122"/>
                <a:cs typeface="Fraunces Extra Bold" pitchFamily="34" charset="-120"/>
              </a:rPr>
              <a:t>Số người bị nạn</a:t>
            </a:r>
            <a:endParaRPr lang="en-US" sz="2150" dirty="0"/>
          </a:p>
        </p:txBody>
      </p:sp>
      <p:sp>
        <p:nvSpPr>
          <p:cNvPr id="15" name="Text 11"/>
          <p:cNvSpPr/>
          <p:nvPr/>
        </p:nvSpPr>
        <p:spPr>
          <a:xfrm>
            <a:off x="2314932" y="4855488"/>
            <a:ext cx="6057424" cy="705564"/>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3.065 người bị nạn, giảm 6,04% so với cùng kỳ năm trước.</a:t>
            </a:r>
            <a:endParaRPr lang="en-US" sz="1700" dirty="0"/>
          </a:p>
        </p:txBody>
      </p:sp>
      <p:sp>
        <p:nvSpPr>
          <p:cNvPr id="16" name="Shape 12"/>
          <p:cNvSpPr/>
          <p:nvPr/>
        </p:nvSpPr>
        <p:spPr>
          <a:xfrm>
            <a:off x="1319808" y="6482596"/>
            <a:ext cx="771644" cy="30480"/>
          </a:xfrm>
          <a:prstGeom prst="roundRect">
            <a:avLst>
              <a:gd name="adj" fmla="val 651075"/>
            </a:avLst>
          </a:prstGeom>
          <a:solidFill>
            <a:srgbClr val="CED9CE"/>
          </a:solidFill>
          <a:ln/>
        </p:spPr>
      </p:sp>
      <p:sp>
        <p:nvSpPr>
          <p:cNvPr id="17" name="Shape 13"/>
          <p:cNvSpPr/>
          <p:nvPr/>
        </p:nvSpPr>
        <p:spPr>
          <a:xfrm>
            <a:off x="854273" y="6249829"/>
            <a:ext cx="496014" cy="496014"/>
          </a:xfrm>
          <a:prstGeom prst="roundRect">
            <a:avLst>
              <a:gd name="adj" fmla="val 40008"/>
            </a:avLst>
          </a:prstGeom>
          <a:solidFill>
            <a:srgbClr val="E8F3E8"/>
          </a:solidFill>
          <a:ln/>
        </p:spPr>
      </p:sp>
      <p:sp>
        <p:nvSpPr>
          <p:cNvPr id="18" name="Text 14"/>
          <p:cNvSpPr/>
          <p:nvPr/>
        </p:nvSpPr>
        <p:spPr>
          <a:xfrm>
            <a:off x="1002387" y="6332458"/>
            <a:ext cx="199787" cy="330756"/>
          </a:xfrm>
          <a:prstGeom prst="rect">
            <a:avLst/>
          </a:prstGeom>
          <a:noFill/>
          <a:ln/>
        </p:spPr>
        <p:txBody>
          <a:bodyPr wrap="none" lIns="0" tIns="0" rIns="0" bIns="0" rtlCol="0" anchor="t"/>
          <a:lstStyle/>
          <a:p>
            <a:pPr marL="0" indent="0" algn="ctr">
              <a:lnSpc>
                <a:spcPts val="2600"/>
              </a:lnSpc>
              <a:buNone/>
            </a:pPr>
            <a:r>
              <a:rPr lang="en-US" sz="2600" b="1" dirty="0">
                <a:solidFill>
                  <a:srgbClr val="405449"/>
                </a:solidFill>
                <a:latin typeface="Fraunces Extra Bold" pitchFamily="34" charset="0"/>
                <a:ea typeface="Fraunces Extra Bold" pitchFamily="34" charset="-122"/>
                <a:cs typeface="Fraunces Extra Bold" pitchFamily="34" charset="-120"/>
              </a:rPr>
              <a:t>3</a:t>
            </a:r>
            <a:endParaRPr lang="en-US" sz="2600" dirty="0"/>
          </a:p>
        </p:txBody>
      </p:sp>
      <p:sp>
        <p:nvSpPr>
          <p:cNvPr id="19" name="Text 15"/>
          <p:cNvSpPr/>
          <p:nvPr/>
        </p:nvSpPr>
        <p:spPr>
          <a:xfrm>
            <a:off x="2314932" y="6222206"/>
            <a:ext cx="2756178" cy="344448"/>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Fraunces Extra Bold" pitchFamily="34" charset="0"/>
                <a:ea typeface="Fraunces Extra Bold" pitchFamily="34" charset="-122"/>
                <a:cs typeface="Fraunces Extra Bold" pitchFamily="34" charset="-120"/>
              </a:rPr>
              <a:t>Số vụ chết người</a:t>
            </a:r>
            <a:endParaRPr lang="en-US" sz="2150" dirty="0"/>
          </a:p>
        </p:txBody>
      </p:sp>
      <p:sp>
        <p:nvSpPr>
          <p:cNvPr id="20" name="Text 16"/>
          <p:cNvSpPr/>
          <p:nvPr/>
        </p:nvSpPr>
        <p:spPr>
          <a:xfrm>
            <a:off x="2314932" y="6698933"/>
            <a:ext cx="6057424" cy="705564"/>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320 vụ tai nạn chết người, giảm 7,25% so với cùng kỳ năm trước.</a:t>
            </a:r>
            <a:endParaRPr lang="en-US" sz="1700" dirty="0"/>
          </a:p>
        </p:txBody>
      </p:sp>
      <p:pic>
        <p:nvPicPr>
          <p:cNvPr id="21" name="Picture 20">
            <a:extLst>
              <a:ext uri="{FF2B5EF4-FFF2-40B4-BE49-F238E27FC236}">
                <a16:creationId xmlns:a16="http://schemas.microsoft.com/office/drawing/2014/main" id="{3082C4B9-BFEC-193A-B956-1C24B711D1A4}"/>
              </a:ext>
            </a:extLst>
          </p:cNvPr>
          <p:cNvPicPr>
            <a:picLocks noChangeAspect="1"/>
          </p:cNvPicPr>
          <p:nvPr/>
        </p:nvPicPr>
        <p:blipFill>
          <a:blip r:embed="rId4"/>
          <a:stretch>
            <a:fillRect/>
          </a:stretch>
        </p:blipFill>
        <p:spPr>
          <a:xfrm>
            <a:off x="12208476" y="7444177"/>
            <a:ext cx="2217222" cy="73599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22395" y="3887927"/>
            <a:ext cx="5010507" cy="2901910"/>
          </a:xfrm>
          <a:prstGeom prst="rect">
            <a:avLst/>
          </a:prstGeom>
        </p:spPr>
      </p:pic>
      <p:sp>
        <p:nvSpPr>
          <p:cNvPr id="3" name="Text 0"/>
          <p:cNvSpPr/>
          <p:nvPr/>
        </p:nvSpPr>
        <p:spPr>
          <a:xfrm>
            <a:off x="666155" y="820698"/>
            <a:ext cx="9342818" cy="1641872"/>
          </a:xfrm>
          <a:prstGeom prst="rect">
            <a:avLst/>
          </a:prstGeom>
          <a:noFill/>
          <a:ln/>
        </p:spPr>
        <p:txBody>
          <a:bodyPr wrap="square" lIns="0" tIns="0" rIns="0" bIns="0" rtlCol="0" anchor="t"/>
          <a:lstStyle/>
          <a:p>
            <a:pPr marL="0" indent="0">
              <a:lnSpc>
                <a:spcPts val="6450"/>
              </a:lnSpc>
              <a:buNone/>
            </a:pPr>
            <a:r>
              <a:rPr lang="en-US" sz="5150" b="1" dirty="0">
                <a:solidFill>
                  <a:srgbClr val="3B4540"/>
                </a:solidFill>
                <a:latin typeface="Fraunces Extra Bold" pitchFamily="34" charset="0"/>
                <a:ea typeface="Fraunces Extra Bold" pitchFamily="34" charset="-122"/>
                <a:cs typeface="Fraunces Extra Bold" pitchFamily="34" charset="-120"/>
              </a:rPr>
              <a:t>PHẦN II: NỘI DUNG AN TOÀN</a:t>
            </a:r>
            <a:endParaRPr lang="en-US" sz="5150" dirty="0"/>
          </a:p>
        </p:txBody>
      </p:sp>
      <p:sp>
        <p:nvSpPr>
          <p:cNvPr id="4" name="Text 1"/>
          <p:cNvSpPr/>
          <p:nvPr/>
        </p:nvSpPr>
        <p:spPr>
          <a:xfrm>
            <a:off x="666155" y="2748082"/>
            <a:ext cx="7324606" cy="594836"/>
          </a:xfrm>
          <a:prstGeom prst="rect">
            <a:avLst/>
          </a:prstGeom>
          <a:noFill/>
          <a:ln/>
        </p:spPr>
        <p:txBody>
          <a:bodyPr wrap="none" lIns="0" tIns="0" rIns="0" bIns="0" rtlCol="0" anchor="t"/>
          <a:lstStyle/>
          <a:p>
            <a:pPr marL="0" indent="0">
              <a:lnSpc>
                <a:spcPts val="4650"/>
              </a:lnSpc>
              <a:buNone/>
            </a:pPr>
            <a:r>
              <a:rPr lang="en-US" sz="3700" b="1" dirty="0">
                <a:solidFill>
                  <a:srgbClr val="3B4540"/>
                </a:solidFill>
                <a:latin typeface="Fraunces Extra Bold" pitchFamily="34" charset="0"/>
                <a:ea typeface="Fraunces Extra Bold" pitchFamily="34" charset="-122"/>
                <a:cs typeface="Fraunces Extra Bold" pitchFamily="34" charset="-120"/>
              </a:rPr>
              <a:t>I. An toàn lao động khi cắt giấy</a:t>
            </a:r>
            <a:endParaRPr lang="en-US" sz="3700" dirty="0"/>
          </a:p>
        </p:txBody>
      </p:sp>
      <p:sp>
        <p:nvSpPr>
          <p:cNvPr id="5" name="Shape 2"/>
          <p:cNvSpPr/>
          <p:nvPr/>
        </p:nvSpPr>
        <p:spPr>
          <a:xfrm>
            <a:off x="666155" y="3842504"/>
            <a:ext cx="428268" cy="428268"/>
          </a:xfrm>
          <a:prstGeom prst="roundRect">
            <a:avLst>
              <a:gd name="adj" fmla="val 40004"/>
            </a:avLst>
          </a:prstGeom>
          <a:solidFill>
            <a:srgbClr val="E8F3E8"/>
          </a:solidFill>
          <a:ln/>
        </p:spPr>
      </p:sp>
      <p:sp>
        <p:nvSpPr>
          <p:cNvPr id="6" name="Text 3"/>
          <p:cNvSpPr/>
          <p:nvPr/>
        </p:nvSpPr>
        <p:spPr>
          <a:xfrm>
            <a:off x="809030" y="3913823"/>
            <a:ext cx="142518" cy="285512"/>
          </a:xfrm>
          <a:prstGeom prst="rect">
            <a:avLst/>
          </a:prstGeom>
          <a:noFill/>
          <a:ln/>
        </p:spPr>
        <p:txBody>
          <a:bodyPr wrap="none" lIns="0" tIns="0" rIns="0" bIns="0" rtlCol="0" anchor="t"/>
          <a:lstStyle/>
          <a:p>
            <a:pPr marL="0" indent="0" algn="ctr">
              <a:lnSpc>
                <a:spcPts val="2200"/>
              </a:lnSpc>
              <a:buNone/>
            </a:pPr>
            <a:r>
              <a:rPr lang="en-US" sz="2200" b="1" dirty="0">
                <a:solidFill>
                  <a:srgbClr val="405449"/>
                </a:solidFill>
                <a:latin typeface="Fraunces Extra Bold" pitchFamily="34" charset="0"/>
                <a:ea typeface="Fraunces Extra Bold" pitchFamily="34" charset="-122"/>
                <a:cs typeface="Fraunces Extra Bold" pitchFamily="34" charset="-120"/>
              </a:rPr>
              <a:t>1</a:t>
            </a:r>
            <a:endParaRPr lang="en-US" sz="2200" dirty="0"/>
          </a:p>
        </p:txBody>
      </p:sp>
      <p:sp>
        <p:nvSpPr>
          <p:cNvPr id="7" name="Text 4"/>
          <p:cNvSpPr/>
          <p:nvPr/>
        </p:nvSpPr>
        <p:spPr>
          <a:xfrm>
            <a:off x="1284684" y="3842504"/>
            <a:ext cx="2379464" cy="297418"/>
          </a:xfrm>
          <a:prstGeom prst="rect">
            <a:avLst/>
          </a:prstGeom>
          <a:noFill/>
          <a:ln/>
        </p:spPr>
        <p:txBody>
          <a:bodyPr wrap="none" lIns="0" tIns="0" rIns="0" bIns="0" rtlCol="0" anchor="t"/>
          <a:lstStyle/>
          <a:p>
            <a:pPr marL="0" indent="0">
              <a:lnSpc>
                <a:spcPts val="2300"/>
              </a:lnSpc>
              <a:buNone/>
            </a:pPr>
            <a:r>
              <a:rPr lang="en-US" sz="1850" b="1" dirty="0">
                <a:solidFill>
                  <a:srgbClr val="405449"/>
                </a:solidFill>
                <a:latin typeface="Fraunces Extra Bold" pitchFamily="34" charset="0"/>
                <a:ea typeface="Fraunces Extra Bold" pitchFamily="34" charset="-122"/>
                <a:cs typeface="Fraunces Extra Bold" pitchFamily="34" charset="-120"/>
              </a:rPr>
              <a:t>Đặc điểm công việc</a:t>
            </a:r>
            <a:endParaRPr lang="en-US" sz="1850" dirty="0"/>
          </a:p>
        </p:txBody>
      </p:sp>
      <p:sp>
        <p:nvSpPr>
          <p:cNvPr id="8" name="Text 5"/>
          <p:cNvSpPr/>
          <p:nvPr/>
        </p:nvSpPr>
        <p:spPr>
          <a:xfrm>
            <a:off x="1284684" y="4254103"/>
            <a:ext cx="7193161" cy="609124"/>
          </a:xfrm>
          <a:prstGeom prst="rect">
            <a:avLst/>
          </a:prstGeom>
          <a:noFill/>
          <a:ln/>
        </p:spPr>
        <p:txBody>
          <a:bodyPr wrap="square" lIns="0" tIns="0" rIns="0" bIns="0" rtlCol="0" anchor="t"/>
          <a:lstStyle/>
          <a:p>
            <a:pPr marL="0" indent="0">
              <a:lnSpc>
                <a:spcPts val="2350"/>
              </a:lnSpc>
              <a:buNone/>
            </a:pPr>
            <a:r>
              <a:rPr lang="en-US" sz="1450" dirty="0">
                <a:solidFill>
                  <a:srgbClr val="405449"/>
                </a:solidFill>
                <a:latin typeface="Times New Roman" panose="02020603050405020304" pitchFamily="18" charset="0"/>
                <a:ea typeface="Nobile" pitchFamily="34" charset="-122"/>
                <a:cs typeface="Times New Roman" panose="02020603050405020304" pitchFamily="18" charset="0"/>
              </a:rPr>
              <a:t>Sử dụng máy cắt giấy chuyên dụng để cắt giấy theo kích thước tiêu chuẩn của album ảnh.</a:t>
            </a:r>
            <a:endParaRPr lang="en-US" sz="1450" dirty="0"/>
          </a:p>
        </p:txBody>
      </p:sp>
      <p:sp>
        <p:nvSpPr>
          <p:cNvPr id="9" name="Shape 6"/>
          <p:cNvSpPr/>
          <p:nvPr/>
        </p:nvSpPr>
        <p:spPr>
          <a:xfrm>
            <a:off x="666155" y="5267563"/>
            <a:ext cx="428268" cy="428268"/>
          </a:xfrm>
          <a:prstGeom prst="roundRect">
            <a:avLst>
              <a:gd name="adj" fmla="val 40004"/>
            </a:avLst>
          </a:prstGeom>
          <a:solidFill>
            <a:srgbClr val="E8F3E8"/>
          </a:solidFill>
          <a:ln/>
        </p:spPr>
      </p:sp>
      <p:sp>
        <p:nvSpPr>
          <p:cNvPr id="10" name="Text 7"/>
          <p:cNvSpPr/>
          <p:nvPr/>
        </p:nvSpPr>
        <p:spPr>
          <a:xfrm>
            <a:off x="786884" y="5338882"/>
            <a:ext cx="186690" cy="285512"/>
          </a:xfrm>
          <a:prstGeom prst="rect">
            <a:avLst/>
          </a:prstGeom>
          <a:noFill/>
          <a:ln/>
        </p:spPr>
        <p:txBody>
          <a:bodyPr wrap="none" lIns="0" tIns="0" rIns="0" bIns="0" rtlCol="0" anchor="t"/>
          <a:lstStyle/>
          <a:p>
            <a:pPr marL="0" indent="0" algn="ctr">
              <a:lnSpc>
                <a:spcPts val="2200"/>
              </a:lnSpc>
              <a:buNone/>
            </a:pPr>
            <a:r>
              <a:rPr lang="en-US" sz="2200" b="1" dirty="0">
                <a:solidFill>
                  <a:srgbClr val="405449"/>
                </a:solidFill>
                <a:latin typeface="Fraunces Extra Bold" pitchFamily="34" charset="0"/>
                <a:ea typeface="Fraunces Extra Bold" pitchFamily="34" charset="-122"/>
                <a:cs typeface="Fraunces Extra Bold" pitchFamily="34" charset="-120"/>
              </a:rPr>
              <a:t>2</a:t>
            </a:r>
            <a:endParaRPr lang="en-US" sz="2200" dirty="0"/>
          </a:p>
        </p:txBody>
      </p:sp>
      <p:sp>
        <p:nvSpPr>
          <p:cNvPr id="11" name="Text 8"/>
          <p:cNvSpPr/>
          <p:nvPr/>
        </p:nvSpPr>
        <p:spPr>
          <a:xfrm>
            <a:off x="1284684" y="5267563"/>
            <a:ext cx="2379464" cy="297418"/>
          </a:xfrm>
          <a:prstGeom prst="rect">
            <a:avLst/>
          </a:prstGeom>
          <a:noFill/>
          <a:ln/>
        </p:spPr>
        <p:txBody>
          <a:bodyPr wrap="none" lIns="0" tIns="0" rIns="0" bIns="0" rtlCol="0" anchor="t"/>
          <a:lstStyle/>
          <a:p>
            <a:pPr marL="0" indent="0">
              <a:lnSpc>
                <a:spcPts val="2300"/>
              </a:lnSpc>
              <a:buNone/>
            </a:pPr>
            <a:r>
              <a:rPr lang="en-US" sz="1850" b="1" dirty="0">
                <a:solidFill>
                  <a:srgbClr val="405449"/>
                </a:solidFill>
                <a:latin typeface="Fraunces Extra Bold" pitchFamily="34" charset="0"/>
                <a:ea typeface="Fraunces Extra Bold" pitchFamily="34" charset="-122"/>
                <a:cs typeface="Fraunces Extra Bold" pitchFamily="34" charset="-120"/>
              </a:rPr>
              <a:t>Nguy cơ tai nạn</a:t>
            </a:r>
            <a:endParaRPr lang="en-US" sz="1850" dirty="0"/>
          </a:p>
        </p:txBody>
      </p:sp>
      <p:sp>
        <p:nvSpPr>
          <p:cNvPr id="12" name="Text 9"/>
          <p:cNvSpPr/>
          <p:nvPr/>
        </p:nvSpPr>
        <p:spPr>
          <a:xfrm>
            <a:off x="1284684" y="5679162"/>
            <a:ext cx="7193161" cy="304562"/>
          </a:xfrm>
          <a:prstGeom prst="rect">
            <a:avLst/>
          </a:prstGeom>
          <a:noFill/>
          <a:ln/>
        </p:spPr>
        <p:txBody>
          <a:bodyPr wrap="none" lIns="0" tIns="0" rIns="0" bIns="0" rtlCol="0" anchor="t"/>
          <a:lstStyle/>
          <a:p>
            <a:pPr marL="0" indent="0">
              <a:lnSpc>
                <a:spcPts val="2350"/>
              </a:lnSpc>
              <a:buNone/>
            </a:pPr>
            <a:r>
              <a:rPr lang="en-US" sz="1450" dirty="0">
                <a:solidFill>
                  <a:srgbClr val="405449"/>
                </a:solidFill>
                <a:latin typeface="Times New Roman" panose="02020603050405020304" pitchFamily="18" charset="0"/>
                <a:ea typeface="Nobile" pitchFamily="34" charset="-122"/>
                <a:cs typeface="Times New Roman" panose="02020603050405020304" pitchFamily="18" charset="0"/>
              </a:rPr>
              <a:t>Nguy cơ bị cắt, kẹt tay vào máy cắt nếu không cẩn thận.</a:t>
            </a:r>
            <a:endParaRPr lang="en-US" sz="1450" dirty="0"/>
          </a:p>
        </p:txBody>
      </p:sp>
      <p:sp>
        <p:nvSpPr>
          <p:cNvPr id="13" name="Shape 10"/>
          <p:cNvSpPr/>
          <p:nvPr/>
        </p:nvSpPr>
        <p:spPr>
          <a:xfrm>
            <a:off x="666155" y="6388060"/>
            <a:ext cx="428268" cy="428268"/>
          </a:xfrm>
          <a:prstGeom prst="roundRect">
            <a:avLst>
              <a:gd name="adj" fmla="val 40004"/>
            </a:avLst>
          </a:prstGeom>
          <a:solidFill>
            <a:srgbClr val="E8F3E8"/>
          </a:solidFill>
          <a:ln/>
        </p:spPr>
      </p:sp>
      <p:sp>
        <p:nvSpPr>
          <p:cNvPr id="14" name="Text 11"/>
          <p:cNvSpPr/>
          <p:nvPr/>
        </p:nvSpPr>
        <p:spPr>
          <a:xfrm>
            <a:off x="794028" y="6459379"/>
            <a:ext cx="172522" cy="285512"/>
          </a:xfrm>
          <a:prstGeom prst="rect">
            <a:avLst/>
          </a:prstGeom>
          <a:noFill/>
          <a:ln/>
        </p:spPr>
        <p:txBody>
          <a:bodyPr wrap="none" lIns="0" tIns="0" rIns="0" bIns="0" rtlCol="0" anchor="t"/>
          <a:lstStyle/>
          <a:p>
            <a:pPr marL="0" indent="0" algn="ctr">
              <a:lnSpc>
                <a:spcPts val="2200"/>
              </a:lnSpc>
              <a:buNone/>
            </a:pPr>
            <a:r>
              <a:rPr lang="en-US" sz="2200" b="1" dirty="0">
                <a:solidFill>
                  <a:srgbClr val="405449"/>
                </a:solidFill>
                <a:latin typeface="Fraunces Extra Bold" pitchFamily="34" charset="0"/>
                <a:ea typeface="Fraunces Extra Bold" pitchFamily="34" charset="-122"/>
                <a:cs typeface="Fraunces Extra Bold" pitchFamily="34" charset="-120"/>
              </a:rPr>
              <a:t>3</a:t>
            </a:r>
            <a:endParaRPr lang="en-US" sz="2200" dirty="0"/>
          </a:p>
        </p:txBody>
      </p:sp>
      <p:sp>
        <p:nvSpPr>
          <p:cNvPr id="15" name="Text 12"/>
          <p:cNvSpPr/>
          <p:nvPr/>
        </p:nvSpPr>
        <p:spPr>
          <a:xfrm>
            <a:off x="1284684" y="6388060"/>
            <a:ext cx="2762012" cy="297418"/>
          </a:xfrm>
          <a:prstGeom prst="rect">
            <a:avLst/>
          </a:prstGeom>
          <a:noFill/>
          <a:ln/>
        </p:spPr>
        <p:txBody>
          <a:bodyPr wrap="none" lIns="0" tIns="0" rIns="0" bIns="0" rtlCol="0" anchor="t"/>
          <a:lstStyle/>
          <a:p>
            <a:pPr marL="0" indent="0">
              <a:lnSpc>
                <a:spcPts val="2300"/>
              </a:lnSpc>
              <a:buNone/>
            </a:pPr>
            <a:r>
              <a:rPr lang="en-US" sz="1850" b="1" dirty="0">
                <a:solidFill>
                  <a:srgbClr val="405449"/>
                </a:solidFill>
                <a:latin typeface="Fraunces Extra Bold" pitchFamily="34" charset="0"/>
                <a:ea typeface="Fraunces Extra Bold" pitchFamily="34" charset="-122"/>
                <a:cs typeface="Fraunces Extra Bold" pitchFamily="34" charset="-120"/>
              </a:rPr>
              <a:t>Biện pháp phòng tránh</a:t>
            </a:r>
            <a:endParaRPr lang="en-US" sz="1850" dirty="0"/>
          </a:p>
        </p:txBody>
      </p:sp>
      <p:sp>
        <p:nvSpPr>
          <p:cNvPr id="16" name="Text 13"/>
          <p:cNvSpPr/>
          <p:nvPr/>
        </p:nvSpPr>
        <p:spPr>
          <a:xfrm>
            <a:off x="1284684" y="6799659"/>
            <a:ext cx="7193161" cy="609124"/>
          </a:xfrm>
          <a:prstGeom prst="rect">
            <a:avLst/>
          </a:prstGeom>
          <a:noFill/>
          <a:ln/>
        </p:spPr>
        <p:txBody>
          <a:bodyPr wrap="square" lIns="0" tIns="0" rIns="0" bIns="0" rtlCol="0" anchor="t"/>
          <a:lstStyle/>
          <a:p>
            <a:pPr marL="0" indent="0">
              <a:lnSpc>
                <a:spcPts val="2350"/>
              </a:lnSpc>
              <a:buNone/>
            </a:pPr>
            <a:r>
              <a:rPr lang="en-US" sz="1450" dirty="0">
                <a:solidFill>
                  <a:srgbClr val="405449"/>
                </a:solidFill>
                <a:latin typeface="Times New Roman" panose="02020603050405020304" pitchFamily="18" charset="0"/>
                <a:ea typeface="Nobile" pitchFamily="34" charset="-122"/>
                <a:cs typeface="Times New Roman" panose="02020603050405020304" pitchFamily="18" charset="0"/>
              </a:rPr>
              <a:t>Đào tạo kỹ thuật vận hành máy, sử dụng thiết bị bảo hộ, bảo trì máy móc định kỳ.</a:t>
            </a:r>
            <a:endParaRPr lang="en-US" sz="1450" dirty="0"/>
          </a:p>
        </p:txBody>
      </p:sp>
      <p:pic>
        <p:nvPicPr>
          <p:cNvPr id="17" name="Picture 16">
            <a:extLst>
              <a:ext uri="{FF2B5EF4-FFF2-40B4-BE49-F238E27FC236}">
                <a16:creationId xmlns:a16="http://schemas.microsoft.com/office/drawing/2014/main" id="{1F2F6992-42C6-61B6-3979-29CD00B2E30A}"/>
              </a:ext>
            </a:extLst>
          </p:cNvPr>
          <p:cNvPicPr>
            <a:picLocks noChangeAspect="1"/>
          </p:cNvPicPr>
          <p:nvPr/>
        </p:nvPicPr>
        <p:blipFill>
          <a:blip r:embed="rId4"/>
          <a:stretch>
            <a:fillRect/>
          </a:stretch>
        </p:blipFill>
        <p:spPr>
          <a:xfrm>
            <a:off x="12208476" y="7444177"/>
            <a:ext cx="2217222" cy="73599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26425" r="12932"/>
          <a:stretch/>
        </p:blipFill>
        <p:spPr>
          <a:xfrm>
            <a:off x="729050" y="2000845"/>
            <a:ext cx="4707924" cy="4986470"/>
          </a:xfrm>
          <a:prstGeom prst="rect">
            <a:avLst/>
          </a:prstGeom>
        </p:spPr>
      </p:pic>
      <p:sp>
        <p:nvSpPr>
          <p:cNvPr id="3" name="Text 0"/>
          <p:cNvSpPr/>
          <p:nvPr/>
        </p:nvSpPr>
        <p:spPr>
          <a:xfrm>
            <a:off x="5485464" y="1333140"/>
            <a:ext cx="7415927" cy="1543050"/>
          </a:xfrm>
          <a:prstGeom prst="rect">
            <a:avLst/>
          </a:prstGeom>
          <a:noFill/>
          <a:ln/>
        </p:spPr>
        <p:txBody>
          <a:bodyPr wrap="square" lIns="0" tIns="0" rIns="0" bIns="0" rtlCol="0" anchor="t"/>
          <a:lstStyle/>
          <a:p>
            <a:pPr marL="0" indent="0" algn="ctr">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II. An toàn khi ép </a:t>
            </a:r>
            <a:r>
              <a:rPr lang="en-US" sz="4850" b="1" dirty="0" err="1">
                <a:solidFill>
                  <a:srgbClr val="3B4540"/>
                </a:solidFill>
                <a:latin typeface="Fraunces Extra Bold" pitchFamily="34" charset="0"/>
                <a:ea typeface="Fraunces Extra Bold" pitchFamily="34" charset="-122"/>
                <a:cs typeface="Fraunces Extra Bold" pitchFamily="34" charset="-120"/>
              </a:rPr>
              <a:t>và</a:t>
            </a:r>
            <a:r>
              <a:rPr lang="en-US" sz="4850" b="1" dirty="0">
                <a:solidFill>
                  <a:srgbClr val="3B4540"/>
                </a:solidFill>
                <a:latin typeface="Fraunces Extra Bold" pitchFamily="34" charset="0"/>
                <a:ea typeface="Fraunces Extra Bold" pitchFamily="34" charset="-122"/>
                <a:cs typeface="Fraunces Extra Bold" pitchFamily="34" charset="-120"/>
              </a:rPr>
              <a:t> </a:t>
            </a:r>
          </a:p>
          <a:p>
            <a:pPr marL="0" indent="0" algn="ctr">
              <a:lnSpc>
                <a:spcPts val="6050"/>
              </a:lnSpc>
              <a:buNone/>
            </a:pPr>
            <a:r>
              <a:rPr lang="en-US" sz="4850" b="1" dirty="0" err="1">
                <a:solidFill>
                  <a:srgbClr val="3B4540"/>
                </a:solidFill>
                <a:latin typeface="Fraunces Extra Bold" pitchFamily="34" charset="0"/>
                <a:ea typeface="Fraunces Extra Bold" pitchFamily="34" charset="-122"/>
                <a:cs typeface="Fraunces Extra Bold" pitchFamily="34" charset="-120"/>
              </a:rPr>
              <a:t>dập</a:t>
            </a:r>
            <a:r>
              <a:rPr lang="en-US" sz="4850" b="1" dirty="0">
                <a:solidFill>
                  <a:srgbClr val="3B4540"/>
                </a:solidFill>
                <a:latin typeface="Fraunces Extra Bold" pitchFamily="34" charset="0"/>
                <a:ea typeface="Fraunces Extra Bold" pitchFamily="34" charset="-122"/>
                <a:cs typeface="Fraunces Extra Bold" pitchFamily="34" charset="-120"/>
              </a:rPr>
              <a:t> hình</a:t>
            </a:r>
            <a:endParaRPr lang="en-US" sz="4850" dirty="0"/>
          </a:p>
        </p:txBody>
      </p:sp>
      <p:sp>
        <p:nvSpPr>
          <p:cNvPr id="4" name="Text 1"/>
          <p:cNvSpPr/>
          <p:nvPr/>
        </p:nvSpPr>
        <p:spPr>
          <a:xfrm>
            <a:off x="5315367" y="3451265"/>
            <a:ext cx="2668536" cy="771525"/>
          </a:xfrm>
          <a:prstGeom prst="rect">
            <a:avLst/>
          </a:prstGeom>
          <a:noFill/>
          <a:ln/>
        </p:spPr>
        <p:txBody>
          <a:bodyPr wrap="square" lIns="0" tIns="0" rIns="0" bIns="0" rtlCol="0" anchor="t"/>
          <a:lstStyle/>
          <a:p>
            <a:pPr marL="0" indent="0">
              <a:lnSpc>
                <a:spcPts val="3000"/>
              </a:lnSpc>
              <a:buNone/>
            </a:pPr>
            <a:r>
              <a:rPr lang="en-US" sz="2300" b="1" dirty="0">
                <a:solidFill>
                  <a:srgbClr val="3B4540"/>
                </a:solidFill>
                <a:latin typeface="Fraunces Extra Bold" pitchFamily="34" charset="0"/>
                <a:ea typeface="Fraunces Extra Bold" pitchFamily="34" charset="-122"/>
                <a:cs typeface="Fraunces Extra Bold" pitchFamily="34" charset="-120"/>
              </a:rPr>
              <a:t>Đặc điểm công việc</a:t>
            </a:r>
            <a:endParaRPr lang="en-US" sz="2300" dirty="0"/>
          </a:p>
        </p:txBody>
      </p:sp>
      <p:sp>
        <p:nvSpPr>
          <p:cNvPr id="5" name="Text 2"/>
          <p:cNvSpPr/>
          <p:nvPr/>
        </p:nvSpPr>
        <p:spPr>
          <a:xfrm>
            <a:off x="5315366" y="4469607"/>
            <a:ext cx="2668537" cy="1975247"/>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Sử dụng máy ép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và</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310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dập</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để tạo hình dáng, kết cấu cho các trang album.</a:t>
            </a:r>
            <a:endParaRPr lang="en-US" sz="1900" dirty="0"/>
          </a:p>
        </p:txBody>
      </p:sp>
      <p:sp>
        <p:nvSpPr>
          <p:cNvPr id="6" name="Text 3"/>
          <p:cNvSpPr/>
          <p:nvPr/>
        </p:nvSpPr>
        <p:spPr>
          <a:xfrm>
            <a:off x="8205877" y="3472758"/>
            <a:ext cx="2458003" cy="771525"/>
          </a:xfrm>
          <a:prstGeom prst="rect">
            <a:avLst/>
          </a:prstGeom>
          <a:noFill/>
          <a:ln/>
        </p:spPr>
        <p:txBody>
          <a:bodyPr wrap="square" lIns="0" tIns="0" rIns="0" bIns="0" rtlCol="0" anchor="t"/>
          <a:lstStyle/>
          <a:p>
            <a:pPr marL="0" indent="0">
              <a:lnSpc>
                <a:spcPts val="3000"/>
              </a:lnSpc>
              <a:buNone/>
            </a:pPr>
            <a:r>
              <a:rPr lang="en-US" sz="2300" b="1" dirty="0">
                <a:solidFill>
                  <a:srgbClr val="3B4540"/>
                </a:solidFill>
                <a:latin typeface="Fraunces Extra Bold" pitchFamily="34" charset="0"/>
                <a:ea typeface="Fraunces Extra Bold" pitchFamily="34" charset="-122"/>
                <a:cs typeface="Fraunces Extra Bold" pitchFamily="34" charset="-120"/>
              </a:rPr>
              <a:t>Nguy cơ tai nạn</a:t>
            </a:r>
            <a:endParaRPr lang="en-US" sz="2300" dirty="0"/>
          </a:p>
        </p:txBody>
      </p:sp>
      <p:sp>
        <p:nvSpPr>
          <p:cNvPr id="7" name="Text 4"/>
          <p:cNvSpPr/>
          <p:nvPr/>
        </p:nvSpPr>
        <p:spPr>
          <a:xfrm>
            <a:off x="8205878" y="4440013"/>
            <a:ext cx="2668537"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Nguy cơ bị kẹt, bỏng do nhiệt độ cao của máy ép.</a:t>
            </a:r>
            <a:endParaRPr lang="en-US" sz="1900" dirty="0"/>
          </a:p>
        </p:txBody>
      </p:sp>
      <p:sp>
        <p:nvSpPr>
          <p:cNvPr id="8" name="Text 5"/>
          <p:cNvSpPr/>
          <p:nvPr/>
        </p:nvSpPr>
        <p:spPr>
          <a:xfrm>
            <a:off x="11096388" y="3451265"/>
            <a:ext cx="3274519" cy="771525"/>
          </a:xfrm>
          <a:prstGeom prst="rect">
            <a:avLst/>
          </a:prstGeom>
          <a:noFill/>
          <a:ln/>
        </p:spPr>
        <p:txBody>
          <a:bodyPr wrap="square" lIns="0" tIns="0" rIns="0" bIns="0" rtlCol="0" anchor="t"/>
          <a:lstStyle/>
          <a:p>
            <a:pPr marL="0" indent="0">
              <a:lnSpc>
                <a:spcPts val="3000"/>
              </a:lnSpc>
              <a:buNone/>
            </a:pPr>
            <a:r>
              <a:rPr lang="en-US" sz="2300" b="1" dirty="0">
                <a:solidFill>
                  <a:srgbClr val="3B4540"/>
                </a:solidFill>
                <a:latin typeface="Fraunces Extra Bold" pitchFamily="34" charset="0"/>
                <a:ea typeface="Fraunces Extra Bold" pitchFamily="34" charset="-122"/>
                <a:cs typeface="Fraunces Extra Bold" pitchFamily="34" charset="-120"/>
              </a:rPr>
              <a:t>Biện pháp phòng tránh</a:t>
            </a:r>
            <a:endParaRPr lang="en-US" sz="2300" dirty="0"/>
          </a:p>
        </p:txBody>
      </p:sp>
      <p:sp>
        <p:nvSpPr>
          <p:cNvPr id="9" name="Text 6"/>
          <p:cNvSpPr/>
          <p:nvPr/>
        </p:nvSpPr>
        <p:spPr>
          <a:xfrm>
            <a:off x="11096388" y="4469607"/>
            <a:ext cx="3435158" cy="2370296"/>
          </a:xfrm>
          <a:prstGeom prst="rect">
            <a:avLst/>
          </a:prstGeom>
          <a:noFill/>
          <a:ln/>
        </p:spPr>
        <p:txBody>
          <a:bodyPr wrap="square" lIns="0" tIns="0" rIns="0" bIns="0" rtlCol="0" anchor="t"/>
          <a:lstStyle/>
          <a:p>
            <a:pPr>
              <a:lnSpc>
                <a:spcPts val="3100"/>
              </a:lnSpc>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Đào tạo kỹ thuật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vận</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hành</a:t>
            </a:r>
            <a:endParaRPr lang="en-US" sz="1900" dirty="0">
              <a:solidFill>
                <a:srgbClr val="405449"/>
              </a:solidFill>
              <a:latin typeface="Times New Roman" panose="02020603050405020304" pitchFamily="18" charset="0"/>
              <a:ea typeface="Nobile" pitchFamily="34" charset="-122"/>
              <a:cs typeface="Times New Roman" panose="02020603050405020304" pitchFamily="18" charset="0"/>
            </a:endParaRPr>
          </a:p>
          <a:p>
            <a:pPr>
              <a:lnSpc>
                <a:spcPts val="3100"/>
              </a:lnSpc>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Sử</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dụng</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thiết</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bị</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bảo</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hộ</a:t>
            </a:r>
            <a:endParaRPr lang="en-US" sz="1900" dirty="0">
              <a:solidFill>
                <a:srgbClr val="405449"/>
              </a:solidFill>
              <a:latin typeface="Times New Roman" panose="02020603050405020304" pitchFamily="18" charset="0"/>
              <a:ea typeface="Nobile" pitchFamily="34" charset="-122"/>
              <a:cs typeface="Times New Roman" panose="02020603050405020304" pitchFamily="18" charset="0"/>
            </a:endParaRPr>
          </a:p>
          <a:p>
            <a:pPr>
              <a:lnSpc>
                <a:spcPts val="3100"/>
              </a:lnSpc>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Bảo</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trì máy móc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thường</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xuyên</a:t>
            </a:r>
            <a:endParaRPr lang="en-US" sz="1900" dirty="0"/>
          </a:p>
        </p:txBody>
      </p:sp>
      <p:pic>
        <p:nvPicPr>
          <p:cNvPr id="10" name="Picture 9">
            <a:extLst>
              <a:ext uri="{FF2B5EF4-FFF2-40B4-BE49-F238E27FC236}">
                <a16:creationId xmlns:a16="http://schemas.microsoft.com/office/drawing/2014/main" id="{4AC653D9-C980-FF3F-5E8F-0DC8F5BB1110}"/>
              </a:ext>
            </a:extLst>
          </p:cNvPr>
          <p:cNvPicPr>
            <a:picLocks noChangeAspect="1"/>
          </p:cNvPicPr>
          <p:nvPr/>
        </p:nvPicPr>
        <p:blipFill>
          <a:blip r:embed="rId4"/>
          <a:stretch>
            <a:fillRect/>
          </a:stretch>
        </p:blipFill>
        <p:spPr>
          <a:xfrm>
            <a:off x="12208476" y="7444177"/>
            <a:ext cx="2217222" cy="73599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364944" y="308610"/>
            <a:ext cx="7900392" cy="2468880"/>
          </a:xfrm>
          <a:prstGeom prst="rect">
            <a:avLst/>
          </a:prstGeom>
        </p:spPr>
      </p:pic>
      <p:sp>
        <p:nvSpPr>
          <p:cNvPr id="3" name="Text 0"/>
          <p:cNvSpPr/>
          <p:nvPr/>
        </p:nvSpPr>
        <p:spPr>
          <a:xfrm>
            <a:off x="864037" y="3980617"/>
            <a:ext cx="7298412" cy="771525"/>
          </a:xfrm>
          <a:prstGeom prst="rect">
            <a:avLst/>
          </a:prstGeom>
          <a:noFill/>
          <a:ln/>
        </p:spPr>
        <p:txBody>
          <a:bodyPr wrap="none" lIns="0" tIns="0" rIns="0" bIns="0" rtlCol="0" anchor="t"/>
          <a:lstStyle/>
          <a:p>
            <a:pPr marL="0" indent="0">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III. An toàn khi dán keo</a:t>
            </a:r>
            <a:endParaRPr lang="en-US" sz="4850" dirty="0"/>
          </a:p>
        </p:txBody>
      </p:sp>
      <p:sp>
        <p:nvSpPr>
          <p:cNvPr id="4" name="Shape 1"/>
          <p:cNvSpPr/>
          <p:nvPr/>
        </p:nvSpPr>
        <p:spPr>
          <a:xfrm>
            <a:off x="864037" y="5122426"/>
            <a:ext cx="4136231" cy="2212657"/>
          </a:xfrm>
          <a:prstGeom prst="roundRect">
            <a:avLst>
              <a:gd name="adj" fmla="val 10042"/>
            </a:avLst>
          </a:prstGeom>
          <a:solidFill>
            <a:srgbClr val="E8F3E8"/>
          </a:solidFill>
          <a:ln/>
        </p:spPr>
      </p:sp>
      <p:sp>
        <p:nvSpPr>
          <p:cNvPr id="5" name="Text 2"/>
          <p:cNvSpPr/>
          <p:nvPr/>
        </p:nvSpPr>
        <p:spPr>
          <a:xfrm>
            <a:off x="1110853" y="5369243"/>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Đặc điểm công việc</a:t>
            </a:r>
            <a:endParaRPr lang="en-US" sz="2400" dirty="0"/>
          </a:p>
        </p:txBody>
      </p:sp>
      <p:sp>
        <p:nvSpPr>
          <p:cNvPr id="6" name="Text 3"/>
          <p:cNvSpPr/>
          <p:nvPr/>
        </p:nvSpPr>
        <p:spPr>
          <a:xfrm>
            <a:off x="1110853" y="5903119"/>
            <a:ext cx="3642598"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Sử dụng keo dán chuyên dụng để gắn kết các trang và bìa album.</a:t>
            </a:r>
            <a:endParaRPr lang="en-US" sz="1900" dirty="0"/>
          </a:p>
        </p:txBody>
      </p:sp>
      <p:sp>
        <p:nvSpPr>
          <p:cNvPr id="7" name="Shape 4"/>
          <p:cNvSpPr/>
          <p:nvPr/>
        </p:nvSpPr>
        <p:spPr>
          <a:xfrm>
            <a:off x="5247084" y="5122426"/>
            <a:ext cx="4136231" cy="2212657"/>
          </a:xfrm>
          <a:prstGeom prst="roundRect">
            <a:avLst>
              <a:gd name="adj" fmla="val 10042"/>
            </a:avLst>
          </a:prstGeom>
          <a:solidFill>
            <a:srgbClr val="E8F3E8"/>
          </a:solidFill>
          <a:ln/>
        </p:spPr>
      </p:sp>
      <p:sp>
        <p:nvSpPr>
          <p:cNvPr id="8" name="Text 5"/>
          <p:cNvSpPr/>
          <p:nvPr/>
        </p:nvSpPr>
        <p:spPr>
          <a:xfrm>
            <a:off x="5493901" y="5369243"/>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Nguy cơ tai nạn</a:t>
            </a:r>
            <a:endParaRPr lang="en-US" sz="2400" dirty="0"/>
          </a:p>
        </p:txBody>
      </p:sp>
      <p:sp>
        <p:nvSpPr>
          <p:cNvPr id="9" name="Text 6"/>
          <p:cNvSpPr/>
          <p:nvPr/>
        </p:nvSpPr>
        <p:spPr>
          <a:xfrm>
            <a:off x="5493901" y="5903119"/>
            <a:ext cx="3642598"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Nguy cơ bị kích ứng da, mắt do tiếp xúc với keo dán.</a:t>
            </a:r>
            <a:endParaRPr lang="en-US" sz="1900" dirty="0"/>
          </a:p>
        </p:txBody>
      </p:sp>
      <p:sp>
        <p:nvSpPr>
          <p:cNvPr id="10" name="Shape 7"/>
          <p:cNvSpPr/>
          <p:nvPr/>
        </p:nvSpPr>
        <p:spPr>
          <a:xfrm>
            <a:off x="9630132" y="5122426"/>
            <a:ext cx="4136231" cy="2212657"/>
          </a:xfrm>
          <a:prstGeom prst="roundRect">
            <a:avLst>
              <a:gd name="adj" fmla="val 10042"/>
            </a:avLst>
          </a:prstGeom>
          <a:solidFill>
            <a:srgbClr val="E8F3E8"/>
          </a:solidFill>
          <a:ln/>
        </p:spPr>
      </p:sp>
      <p:sp>
        <p:nvSpPr>
          <p:cNvPr id="11" name="Text 8"/>
          <p:cNvSpPr/>
          <p:nvPr/>
        </p:nvSpPr>
        <p:spPr>
          <a:xfrm>
            <a:off x="9876949" y="5369243"/>
            <a:ext cx="3583186"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Biện pháp phòng tránh</a:t>
            </a:r>
            <a:endParaRPr lang="en-US" sz="2400" dirty="0"/>
          </a:p>
        </p:txBody>
      </p:sp>
      <p:sp>
        <p:nvSpPr>
          <p:cNvPr id="12" name="Text 9"/>
          <p:cNvSpPr/>
          <p:nvPr/>
        </p:nvSpPr>
        <p:spPr>
          <a:xfrm>
            <a:off x="9876949" y="5903119"/>
            <a:ext cx="3642598"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Sử dụng găng tay, kính bảo hộ, đảm bảo thông thoáng khu vực làm việc.</a:t>
            </a:r>
            <a:endParaRPr lang="en-US" sz="1900" dirty="0"/>
          </a:p>
        </p:txBody>
      </p:sp>
      <p:pic>
        <p:nvPicPr>
          <p:cNvPr id="13" name="Picture 12">
            <a:extLst>
              <a:ext uri="{FF2B5EF4-FFF2-40B4-BE49-F238E27FC236}">
                <a16:creationId xmlns:a16="http://schemas.microsoft.com/office/drawing/2014/main" id="{2FBA69B6-7046-CA02-8292-CA201D340A52}"/>
              </a:ext>
            </a:extLst>
          </p:cNvPr>
          <p:cNvPicPr>
            <a:picLocks noChangeAspect="1"/>
          </p:cNvPicPr>
          <p:nvPr/>
        </p:nvPicPr>
        <p:blipFill>
          <a:blip r:embed="rId4"/>
          <a:stretch>
            <a:fillRect/>
          </a:stretch>
        </p:blipFill>
        <p:spPr>
          <a:xfrm>
            <a:off x="12208476" y="7444177"/>
            <a:ext cx="2217222" cy="73599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45347" y="2208669"/>
            <a:ext cx="4883706" cy="4883706"/>
          </a:xfrm>
          <a:prstGeom prst="rect">
            <a:avLst/>
          </a:prstGeom>
        </p:spPr>
      </p:pic>
      <p:sp>
        <p:nvSpPr>
          <p:cNvPr id="4" name="Text 0"/>
          <p:cNvSpPr/>
          <p:nvPr/>
        </p:nvSpPr>
        <p:spPr>
          <a:xfrm>
            <a:off x="843677" y="664488"/>
            <a:ext cx="6566892" cy="753308"/>
          </a:xfrm>
          <a:prstGeom prst="rect">
            <a:avLst/>
          </a:prstGeom>
          <a:noFill/>
          <a:ln/>
        </p:spPr>
        <p:txBody>
          <a:bodyPr wrap="none" lIns="0" tIns="0" rIns="0" bIns="0" rtlCol="0" anchor="t"/>
          <a:lstStyle/>
          <a:p>
            <a:pPr marL="0" indent="0">
              <a:lnSpc>
                <a:spcPts val="5900"/>
              </a:lnSpc>
              <a:buNone/>
            </a:pPr>
            <a:r>
              <a:rPr lang="en-US" sz="4700" b="1" dirty="0">
                <a:solidFill>
                  <a:srgbClr val="3B4540"/>
                </a:solidFill>
                <a:latin typeface="Fraunces Extra Bold" pitchFamily="34" charset="0"/>
                <a:ea typeface="Fraunces Extra Bold" pitchFamily="34" charset="-122"/>
                <a:cs typeface="Fraunces Extra Bold" pitchFamily="34" charset="-120"/>
              </a:rPr>
              <a:t>IV. An toàn khi ép keo</a:t>
            </a:r>
            <a:endParaRPr lang="en-US" sz="4700" dirty="0"/>
          </a:p>
        </p:txBody>
      </p:sp>
      <p:pic>
        <p:nvPicPr>
          <p:cNvPr id="5" name="Image 2" descr="preencoded.png"/>
          <p:cNvPicPr>
            <a:picLocks noChangeAspect="1"/>
          </p:cNvPicPr>
          <p:nvPr/>
        </p:nvPicPr>
        <p:blipFill>
          <a:blip r:embed="rId4"/>
          <a:stretch>
            <a:fillRect/>
          </a:stretch>
        </p:blipFill>
        <p:spPr>
          <a:xfrm>
            <a:off x="843677" y="1779389"/>
            <a:ext cx="1205389" cy="1928574"/>
          </a:xfrm>
          <a:prstGeom prst="rect">
            <a:avLst/>
          </a:prstGeom>
        </p:spPr>
      </p:pic>
      <p:sp>
        <p:nvSpPr>
          <p:cNvPr id="6" name="Text 1"/>
          <p:cNvSpPr/>
          <p:nvPr/>
        </p:nvSpPr>
        <p:spPr>
          <a:xfrm>
            <a:off x="2410658" y="2020372"/>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Đặc điểm công việc</a:t>
            </a:r>
            <a:endParaRPr lang="en-US" sz="2350" dirty="0"/>
          </a:p>
        </p:txBody>
      </p:sp>
      <p:sp>
        <p:nvSpPr>
          <p:cNvPr id="7" name="Text 2"/>
          <p:cNvSpPr/>
          <p:nvPr/>
        </p:nvSpPr>
        <p:spPr>
          <a:xfrm>
            <a:off x="2410658" y="2541508"/>
            <a:ext cx="5889665" cy="385763"/>
          </a:xfrm>
          <a:prstGeom prst="rect">
            <a:avLst/>
          </a:prstGeom>
          <a:noFill/>
          <a:ln/>
        </p:spPr>
        <p:txBody>
          <a:bodyPr wrap="non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Sử dụng máy ép để làm khô và gắn chặt keo dán.</a:t>
            </a:r>
            <a:endParaRPr lang="en-US" sz="1850" dirty="0"/>
          </a:p>
        </p:txBody>
      </p:sp>
      <p:pic>
        <p:nvPicPr>
          <p:cNvPr id="8" name="Image 3" descr="preencoded.png"/>
          <p:cNvPicPr>
            <a:picLocks noChangeAspect="1"/>
          </p:cNvPicPr>
          <p:nvPr/>
        </p:nvPicPr>
        <p:blipFill>
          <a:blip r:embed="rId5"/>
          <a:stretch>
            <a:fillRect/>
          </a:stretch>
        </p:blipFill>
        <p:spPr>
          <a:xfrm>
            <a:off x="843677" y="3707963"/>
            <a:ext cx="1205389" cy="1928574"/>
          </a:xfrm>
          <a:prstGeom prst="rect">
            <a:avLst/>
          </a:prstGeom>
        </p:spPr>
      </p:pic>
      <p:sp>
        <p:nvSpPr>
          <p:cNvPr id="9" name="Text 3"/>
          <p:cNvSpPr/>
          <p:nvPr/>
        </p:nvSpPr>
        <p:spPr>
          <a:xfrm>
            <a:off x="2410658" y="3948946"/>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Nguy cơ tai nạn</a:t>
            </a:r>
            <a:endParaRPr lang="en-US" sz="2350" dirty="0"/>
          </a:p>
        </p:txBody>
      </p:sp>
      <p:sp>
        <p:nvSpPr>
          <p:cNvPr id="10" name="Text 4"/>
          <p:cNvSpPr/>
          <p:nvPr/>
        </p:nvSpPr>
        <p:spPr>
          <a:xfrm>
            <a:off x="2410658" y="4470082"/>
            <a:ext cx="5889665" cy="771525"/>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Nguy cơ bị kẹt tay, bỏng do nhiệt độ cao của máy ép.</a:t>
            </a:r>
            <a:endParaRPr lang="en-US" sz="1850" dirty="0"/>
          </a:p>
        </p:txBody>
      </p:sp>
      <p:pic>
        <p:nvPicPr>
          <p:cNvPr id="11" name="Image 4" descr="preencoded.png"/>
          <p:cNvPicPr>
            <a:picLocks noChangeAspect="1"/>
          </p:cNvPicPr>
          <p:nvPr/>
        </p:nvPicPr>
        <p:blipFill>
          <a:blip r:embed="rId6"/>
          <a:stretch>
            <a:fillRect/>
          </a:stretch>
        </p:blipFill>
        <p:spPr>
          <a:xfrm>
            <a:off x="843677" y="5636538"/>
            <a:ext cx="1205389" cy="1928574"/>
          </a:xfrm>
          <a:prstGeom prst="rect">
            <a:avLst/>
          </a:prstGeom>
        </p:spPr>
      </p:pic>
      <p:sp>
        <p:nvSpPr>
          <p:cNvPr id="12" name="Text 5"/>
          <p:cNvSpPr/>
          <p:nvPr/>
        </p:nvSpPr>
        <p:spPr>
          <a:xfrm>
            <a:off x="2410658" y="5877520"/>
            <a:ext cx="3497461" cy="376595"/>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Biện pháp phòng tránh</a:t>
            </a:r>
            <a:endParaRPr lang="en-US" sz="2350" dirty="0"/>
          </a:p>
        </p:txBody>
      </p:sp>
      <p:sp>
        <p:nvSpPr>
          <p:cNvPr id="13" name="Text 6"/>
          <p:cNvSpPr/>
          <p:nvPr/>
        </p:nvSpPr>
        <p:spPr>
          <a:xfrm>
            <a:off x="2410658" y="6398657"/>
            <a:ext cx="5889665" cy="771525"/>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Đào tạo kỹ thuật vận hành, sử dụng thiết bị bảo hộ, kiểm tra máy móc thường xuyên.</a:t>
            </a:r>
            <a:endParaRPr lang="en-US" sz="1850" dirty="0"/>
          </a:p>
        </p:txBody>
      </p:sp>
      <p:pic>
        <p:nvPicPr>
          <p:cNvPr id="14" name="Picture 13">
            <a:extLst>
              <a:ext uri="{FF2B5EF4-FFF2-40B4-BE49-F238E27FC236}">
                <a16:creationId xmlns:a16="http://schemas.microsoft.com/office/drawing/2014/main" id="{4754D1B3-FBEC-C7FA-38D5-93F878949CD5}"/>
              </a:ext>
            </a:extLst>
          </p:cNvPr>
          <p:cNvPicPr>
            <a:picLocks noChangeAspect="1"/>
          </p:cNvPicPr>
          <p:nvPr/>
        </p:nvPicPr>
        <p:blipFill>
          <a:blip r:embed="rId7"/>
          <a:stretch>
            <a:fillRect/>
          </a:stretch>
        </p:blipFill>
        <p:spPr>
          <a:xfrm>
            <a:off x="12208476" y="7444177"/>
            <a:ext cx="2217222" cy="73599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805320" y="-58901"/>
            <a:ext cx="4051781" cy="4051781"/>
          </a:xfrm>
          <a:prstGeom prst="rect">
            <a:avLst/>
          </a:prstGeom>
        </p:spPr>
      </p:pic>
      <p:sp>
        <p:nvSpPr>
          <p:cNvPr id="3" name="Text 0"/>
          <p:cNvSpPr/>
          <p:nvPr/>
        </p:nvSpPr>
        <p:spPr>
          <a:xfrm>
            <a:off x="2865893" y="3957340"/>
            <a:ext cx="8898493" cy="771525"/>
          </a:xfrm>
          <a:prstGeom prst="rect">
            <a:avLst/>
          </a:prstGeom>
          <a:noFill/>
          <a:ln/>
        </p:spPr>
        <p:txBody>
          <a:bodyPr wrap="none" lIns="0" tIns="0" rIns="0" bIns="0" rtlCol="0" anchor="t"/>
          <a:lstStyle/>
          <a:p>
            <a:pPr marL="0" indent="0">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V. An toàn khi hoàn thiện bìa</a:t>
            </a:r>
            <a:endParaRPr lang="en-US" sz="4850" dirty="0"/>
          </a:p>
        </p:txBody>
      </p:sp>
      <p:pic>
        <p:nvPicPr>
          <p:cNvPr id="4" name="Image 1" descr="preencoded.png"/>
          <p:cNvPicPr>
            <a:picLocks noChangeAspect="1"/>
          </p:cNvPicPr>
          <p:nvPr/>
        </p:nvPicPr>
        <p:blipFill>
          <a:blip r:embed="rId4"/>
          <a:stretch>
            <a:fillRect/>
          </a:stretch>
        </p:blipFill>
        <p:spPr>
          <a:xfrm>
            <a:off x="864037" y="5134689"/>
            <a:ext cx="617220" cy="617220"/>
          </a:xfrm>
          <a:prstGeom prst="rect">
            <a:avLst/>
          </a:prstGeom>
        </p:spPr>
      </p:pic>
      <p:sp>
        <p:nvSpPr>
          <p:cNvPr id="5" name="Text 1"/>
          <p:cNvSpPr/>
          <p:nvPr/>
        </p:nvSpPr>
        <p:spPr>
          <a:xfrm>
            <a:off x="864037" y="5998726"/>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Đào tạo</a:t>
            </a:r>
            <a:endParaRPr lang="en-US" sz="2400" dirty="0"/>
          </a:p>
        </p:txBody>
      </p:sp>
      <p:sp>
        <p:nvSpPr>
          <p:cNvPr id="6" name="Text 2"/>
          <p:cNvSpPr/>
          <p:nvPr/>
        </p:nvSpPr>
        <p:spPr>
          <a:xfrm>
            <a:off x="864037" y="6532602"/>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Đào tạo kỹ thuật gia công bìa an toàn cho công nhân.</a:t>
            </a:r>
            <a:endParaRPr lang="en-US" sz="1900" dirty="0"/>
          </a:p>
        </p:txBody>
      </p:sp>
      <p:pic>
        <p:nvPicPr>
          <p:cNvPr id="7" name="Image 2" descr="preencoded.png"/>
          <p:cNvPicPr>
            <a:picLocks noChangeAspect="1"/>
          </p:cNvPicPr>
          <p:nvPr/>
        </p:nvPicPr>
        <p:blipFill>
          <a:blip r:embed="rId5"/>
          <a:stretch>
            <a:fillRect/>
          </a:stretch>
        </p:blipFill>
        <p:spPr>
          <a:xfrm>
            <a:off x="5288161" y="5134689"/>
            <a:ext cx="617220" cy="617220"/>
          </a:xfrm>
          <a:prstGeom prst="rect">
            <a:avLst/>
          </a:prstGeom>
        </p:spPr>
      </p:pic>
      <p:sp>
        <p:nvSpPr>
          <p:cNvPr id="8" name="Text 3"/>
          <p:cNvSpPr/>
          <p:nvPr/>
        </p:nvSpPr>
        <p:spPr>
          <a:xfrm>
            <a:off x="5288161" y="5998726"/>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Bảo hộ</a:t>
            </a:r>
            <a:endParaRPr lang="en-US" sz="2400" dirty="0"/>
          </a:p>
        </p:txBody>
      </p:sp>
      <p:sp>
        <p:nvSpPr>
          <p:cNvPr id="9" name="Text 4"/>
          <p:cNvSpPr/>
          <p:nvPr/>
        </p:nvSpPr>
        <p:spPr>
          <a:xfrm>
            <a:off x="5288161" y="6532602"/>
            <a:ext cx="4053959"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Sử dụng găng tay, kính bảo hộ khi làm việc với máy ép nhũ, ép nổi.</a:t>
            </a:r>
            <a:endParaRPr lang="en-US" sz="1900" dirty="0"/>
          </a:p>
        </p:txBody>
      </p:sp>
      <p:pic>
        <p:nvPicPr>
          <p:cNvPr id="10" name="Image 3" descr="preencoded.png"/>
          <p:cNvPicPr>
            <a:picLocks noChangeAspect="1"/>
          </p:cNvPicPr>
          <p:nvPr/>
        </p:nvPicPr>
        <p:blipFill>
          <a:blip r:embed="rId6"/>
          <a:stretch>
            <a:fillRect/>
          </a:stretch>
        </p:blipFill>
        <p:spPr>
          <a:xfrm>
            <a:off x="9712404" y="5134689"/>
            <a:ext cx="617220" cy="617220"/>
          </a:xfrm>
          <a:prstGeom prst="rect">
            <a:avLst/>
          </a:prstGeom>
        </p:spPr>
      </p:pic>
      <p:sp>
        <p:nvSpPr>
          <p:cNvPr id="11" name="Text 5"/>
          <p:cNvSpPr/>
          <p:nvPr/>
        </p:nvSpPr>
        <p:spPr>
          <a:xfrm>
            <a:off x="9712404" y="5998726"/>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Bảo trì</a:t>
            </a:r>
            <a:endParaRPr lang="en-US" sz="2400" dirty="0"/>
          </a:p>
        </p:txBody>
      </p:sp>
      <p:sp>
        <p:nvSpPr>
          <p:cNvPr id="12" name="Text 6"/>
          <p:cNvSpPr/>
          <p:nvPr/>
        </p:nvSpPr>
        <p:spPr>
          <a:xfrm>
            <a:off x="9712404" y="6532602"/>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Bảo trì, kiểm tra máy móc định kỳ để đảm bảo hoạt động ổn định.</a:t>
            </a:r>
            <a:endParaRPr lang="en-US" sz="1900" dirty="0"/>
          </a:p>
        </p:txBody>
      </p:sp>
      <p:pic>
        <p:nvPicPr>
          <p:cNvPr id="13" name="Picture 12">
            <a:extLst>
              <a:ext uri="{FF2B5EF4-FFF2-40B4-BE49-F238E27FC236}">
                <a16:creationId xmlns:a16="http://schemas.microsoft.com/office/drawing/2014/main" id="{9DFDE8AF-3C36-A18F-11E1-CF986CCA2113}"/>
              </a:ext>
            </a:extLst>
          </p:cNvPr>
          <p:cNvPicPr>
            <a:picLocks noChangeAspect="1"/>
          </p:cNvPicPr>
          <p:nvPr/>
        </p:nvPicPr>
        <p:blipFill>
          <a:blip r:embed="rId7"/>
          <a:stretch>
            <a:fillRect/>
          </a:stretch>
        </p:blipFill>
        <p:spPr>
          <a:xfrm>
            <a:off x="12208476" y="7444177"/>
            <a:ext cx="2217222" cy="73599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949422" y="300752"/>
            <a:ext cx="6731437" cy="2406491"/>
          </a:xfrm>
          <a:prstGeom prst="rect">
            <a:avLst/>
          </a:prstGeom>
        </p:spPr>
      </p:pic>
      <p:sp>
        <p:nvSpPr>
          <p:cNvPr id="3" name="Text 0"/>
          <p:cNvSpPr/>
          <p:nvPr/>
        </p:nvSpPr>
        <p:spPr>
          <a:xfrm>
            <a:off x="4080628" y="3170499"/>
            <a:ext cx="7248168" cy="751999"/>
          </a:xfrm>
          <a:prstGeom prst="rect">
            <a:avLst/>
          </a:prstGeom>
          <a:noFill/>
          <a:ln/>
        </p:spPr>
        <p:txBody>
          <a:bodyPr wrap="none" lIns="0" tIns="0" rIns="0" bIns="0" rtlCol="0" anchor="t"/>
          <a:lstStyle/>
          <a:p>
            <a:pPr marL="0" indent="0">
              <a:lnSpc>
                <a:spcPts val="5900"/>
              </a:lnSpc>
              <a:buNone/>
            </a:pPr>
            <a:r>
              <a:rPr lang="en-US" sz="4700" b="1" dirty="0">
                <a:solidFill>
                  <a:srgbClr val="3B4540"/>
                </a:solidFill>
                <a:latin typeface="Fraunces Extra Bold" pitchFamily="34" charset="0"/>
                <a:ea typeface="Fraunces Extra Bold" pitchFamily="34" charset="-122"/>
                <a:cs typeface="Fraunces Extra Bold" pitchFamily="34" charset="-120"/>
              </a:rPr>
              <a:t>VI. An toàn khi đóng gói</a:t>
            </a:r>
            <a:endParaRPr lang="en-US" sz="4700" dirty="0"/>
          </a:p>
        </p:txBody>
      </p:sp>
      <p:sp>
        <p:nvSpPr>
          <p:cNvPr id="4" name="Shape 1"/>
          <p:cNvSpPr/>
          <p:nvPr/>
        </p:nvSpPr>
        <p:spPr>
          <a:xfrm>
            <a:off x="849868" y="4378134"/>
            <a:ext cx="12945904" cy="2770346"/>
          </a:xfrm>
          <a:prstGeom prst="roundRect">
            <a:avLst>
              <a:gd name="adj" fmla="val 7818"/>
            </a:avLst>
          </a:prstGeom>
          <a:noFill/>
          <a:ln w="7620">
            <a:solidFill>
              <a:srgbClr val="000000">
                <a:alpha val="8000"/>
              </a:srgbClr>
            </a:solidFill>
            <a:prstDash val="solid"/>
          </a:ln>
        </p:spPr>
      </p:sp>
      <p:sp>
        <p:nvSpPr>
          <p:cNvPr id="5" name="Shape 2"/>
          <p:cNvSpPr/>
          <p:nvPr/>
        </p:nvSpPr>
        <p:spPr>
          <a:xfrm>
            <a:off x="857488" y="4385754"/>
            <a:ext cx="12930664" cy="688777"/>
          </a:xfrm>
          <a:prstGeom prst="rect">
            <a:avLst/>
          </a:prstGeom>
          <a:solidFill>
            <a:srgbClr val="FFFFFF">
              <a:alpha val="4000"/>
            </a:srgbClr>
          </a:solidFill>
          <a:ln/>
        </p:spPr>
      </p:sp>
      <p:sp>
        <p:nvSpPr>
          <p:cNvPr id="6" name="Text 3"/>
          <p:cNvSpPr/>
          <p:nvPr/>
        </p:nvSpPr>
        <p:spPr>
          <a:xfrm>
            <a:off x="1098113" y="4537678"/>
            <a:ext cx="5980271" cy="384929"/>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Nguy cơ</a:t>
            </a:r>
            <a:endParaRPr lang="en-US" sz="1850" dirty="0"/>
          </a:p>
        </p:txBody>
      </p:sp>
      <p:sp>
        <p:nvSpPr>
          <p:cNvPr id="7" name="Text 4"/>
          <p:cNvSpPr/>
          <p:nvPr/>
        </p:nvSpPr>
        <p:spPr>
          <a:xfrm>
            <a:off x="7567255" y="4537678"/>
            <a:ext cx="5980271" cy="384929"/>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Biện pháp phòng tránh</a:t>
            </a:r>
            <a:endParaRPr lang="en-US" sz="1850" dirty="0"/>
          </a:p>
        </p:txBody>
      </p:sp>
      <p:sp>
        <p:nvSpPr>
          <p:cNvPr id="8" name="Shape 5"/>
          <p:cNvSpPr/>
          <p:nvPr/>
        </p:nvSpPr>
        <p:spPr>
          <a:xfrm>
            <a:off x="857488" y="5074531"/>
            <a:ext cx="12930664" cy="688777"/>
          </a:xfrm>
          <a:prstGeom prst="rect">
            <a:avLst/>
          </a:prstGeom>
          <a:solidFill>
            <a:srgbClr val="000000">
              <a:alpha val="4000"/>
            </a:srgbClr>
          </a:solidFill>
          <a:ln/>
        </p:spPr>
      </p:sp>
      <p:sp>
        <p:nvSpPr>
          <p:cNvPr id="9" name="Text 6"/>
          <p:cNvSpPr/>
          <p:nvPr/>
        </p:nvSpPr>
        <p:spPr>
          <a:xfrm>
            <a:off x="1098113" y="5226455"/>
            <a:ext cx="5980271" cy="384929"/>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Chấn thương do nâng vác</a:t>
            </a:r>
            <a:endParaRPr lang="en-US" sz="1850" dirty="0"/>
          </a:p>
        </p:txBody>
      </p:sp>
      <p:sp>
        <p:nvSpPr>
          <p:cNvPr id="10" name="Text 7"/>
          <p:cNvSpPr/>
          <p:nvPr/>
        </p:nvSpPr>
        <p:spPr>
          <a:xfrm>
            <a:off x="7567255" y="5226455"/>
            <a:ext cx="5980271" cy="384929"/>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Đào tạo kỹ thuật nâng vác đúng cách</a:t>
            </a:r>
            <a:endParaRPr lang="en-US" sz="1850" dirty="0"/>
          </a:p>
        </p:txBody>
      </p:sp>
      <p:sp>
        <p:nvSpPr>
          <p:cNvPr id="11" name="Shape 8"/>
          <p:cNvSpPr/>
          <p:nvPr/>
        </p:nvSpPr>
        <p:spPr>
          <a:xfrm>
            <a:off x="857488" y="5763308"/>
            <a:ext cx="12930664" cy="688777"/>
          </a:xfrm>
          <a:prstGeom prst="rect">
            <a:avLst/>
          </a:prstGeom>
          <a:solidFill>
            <a:srgbClr val="FFFFFF">
              <a:alpha val="4000"/>
            </a:srgbClr>
          </a:solidFill>
          <a:ln/>
        </p:spPr>
      </p:sp>
      <p:sp>
        <p:nvSpPr>
          <p:cNvPr id="12" name="Text 9"/>
          <p:cNvSpPr/>
          <p:nvPr/>
        </p:nvSpPr>
        <p:spPr>
          <a:xfrm>
            <a:off x="1098113" y="5915231"/>
            <a:ext cx="5980271" cy="384929"/>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Vết cắt do dụng cụ sắc nhọn</a:t>
            </a:r>
            <a:endParaRPr lang="en-US" sz="1850" dirty="0"/>
          </a:p>
        </p:txBody>
      </p:sp>
      <p:sp>
        <p:nvSpPr>
          <p:cNvPr id="13" name="Text 10"/>
          <p:cNvSpPr/>
          <p:nvPr/>
        </p:nvSpPr>
        <p:spPr>
          <a:xfrm>
            <a:off x="7567255" y="5915231"/>
            <a:ext cx="5980271" cy="384929"/>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Sử dụng găng tay bảo hộ</a:t>
            </a:r>
            <a:endParaRPr lang="en-US" sz="1850" dirty="0"/>
          </a:p>
        </p:txBody>
      </p:sp>
      <p:sp>
        <p:nvSpPr>
          <p:cNvPr id="14" name="Shape 11"/>
          <p:cNvSpPr/>
          <p:nvPr/>
        </p:nvSpPr>
        <p:spPr>
          <a:xfrm>
            <a:off x="857488" y="6452084"/>
            <a:ext cx="12930664" cy="688777"/>
          </a:xfrm>
          <a:prstGeom prst="rect">
            <a:avLst/>
          </a:prstGeom>
          <a:solidFill>
            <a:srgbClr val="000000">
              <a:alpha val="4000"/>
            </a:srgbClr>
          </a:solidFill>
          <a:ln/>
        </p:spPr>
      </p:sp>
      <p:sp>
        <p:nvSpPr>
          <p:cNvPr id="15" name="Text 12"/>
          <p:cNvSpPr/>
          <p:nvPr/>
        </p:nvSpPr>
        <p:spPr>
          <a:xfrm>
            <a:off x="1098113" y="6604008"/>
            <a:ext cx="5980271" cy="384929"/>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Tai nạn do máy đóng gói</a:t>
            </a:r>
            <a:endParaRPr lang="en-US" sz="1850" dirty="0"/>
          </a:p>
        </p:txBody>
      </p:sp>
      <p:sp>
        <p:nvSpPr>
          <p:cNvPr id="16" name="Text 13"/>
          <p:cNvSpPr/>
          <p:nvPr/>
        </p:nvSpPr>
        <p:spPr>
          <a:xfrm>
            <a:off x="7567255" y="6604008"/>
            <a:ext cx="5980271" cy="384929"/>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Kiểm tra, bảo trì máy móc thường xuyên</a:t>
            </a:r>
            <a:endParaRPr lang="en-US" sz="1850" dirty="0"/>
          </a:p>
        </p:txBody>
      </p:sp>
      <p:pic>
        <p:nvPicPr>
          <p:cNvPr id="17" name="Picture 16">
            <a:extLst>
              <a:ext uri="{FF2B5EF4-FFF2-40B4-BE49-F238E27FC236}">
                <a16:creationId xmlns:a16="http://schemas.microsoft.com/office/drawing/2014/main" id="{FF583750-6D7E-B27D-BF5E-6A1ABC8D03CE}"/>
              </a:ext>
            </a:extLst>
          </p:cNvPr>
          <p:cNvPicPr>
            <a:picLocks noChangeAspect="1"/>
          </p:cNvPicPr>
          <p:nvPr/>
        </p:nvPicPr>
        <p:blipFill>
          <a:blip r:embed="rId4"/>
          <a:stretch>
            <a:fillRect/>
          </a:stretch>
        </p:blipFill>
        <p:spPr>
          <a:xfrm>
            <a:off x="12208476" y="7444177"/>
            <a:ext cx="2217222" cy="73599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93936" y="3211955"/>
            <a:ext cx="4893826" cy="3492222"/>
          </a:xfrm>
          <a:prstGeom prst="rect">
            <a:avLst/>
          </a:prstGeom>
        </p:spPr>
      </p:pic>
      <p:sp>
        <p:nvSpPr>
          <p:cNvPr id="3" name="Text 0"/>
          <p:cNvSpPr/>
          <p:nvPr/>
        </p:nvSpPr>
        <p:spPr>
          <a:xfrm>
            <a:off x="6315908" y="653296"/>
            <a:ext cx="7484983" cy="1481376"/>
          </a:xfrm>
          <a:prstGeom prst="rect">
            <a:avLst/>
          </a:prstGeom>
          <a:noFill/>
          <a:ln/>
        </p:spPr>
        <p:txBody>
          <a:bodyPr wrap="square" lIns="0" tIns="0" rIns="0" bIns="0" rtlCol="0" anchor="t"/>
          <a:lstStyle/>
          <a:p>
            <a:pPr marL="0" indent="0">
              <a:lnSpc>
                <a:spcPts val="5800"/>
              </a:lnSpc>
              <a:buNone/>
            </a:pPr>
            <a:r>
              <a:rPr lang="en-US" sz="4650" b="1" dirty="0">
                <a:solidFill>
                  <a:srgbClr val="3B4540"/>
                </a:solidFill>
                <a:latin typeface="Fraunces Extra Bold" pitchFamily="34" charset="0"/>
                <a:ea typeface="Fraunces Extra Bold" pitchFamily="34" charset="-122"/>
                <a:cs typeface="Fraunces Extra Bold" pitchFamily="34" charset="-120"/>
              </a:rPr>
              <a:t>PHẦN III: </a:t>
            </a:r>
          </a:p>
          <a:p>
            <a:pPr marL="0" indent="0">
              <a:lnSpc>
                <a:spcPts val="5800"/>
              </a:lnSpc>
              <a:buNone/>
            </a:pPr>
            <a:r>
              <a:rPr lang="en-US" sz="4650" b="1" dirty="0">
                <a:solidFill>
                  <a:srgbClr val="3B4540"/>
                </a:solidFill>
                <a:latin typeface="Fraunces Extra Bold" pitchFamily="34" charset="0"/>
                <a:ea typeface="Fraunces Extra Bold" pitchFamily="34" charset="-122"/>
                <a:cs typeface="Fraunces Extra Bold" pitchFamily="34" charset="-120"/>
              </a:rPr>
              <a:t>Quy định an toàn chung</a:t>
            </a:r>
            <a:endParaRPr lang="en-US" sz="4650" dirty="0"/>
          </a:p>
        </p:txBody>
      </p:sp>
      <p:sp>
        <p:nvSpPr>
          <p:cNvPr id="4" name="Shape 1"/>
          <p:cNvSpPr/>
          <p:nvPr/>
        </p:nvSpPr>
        <p:spPr>
          <a:xfrm>
            <a:off x="6315908" y="2756654"/>
            <a:ext cx="533162" cy="533162"/>
          </a:xfrm>
          <a:prstGeom prst="roundRect">
            <a:avLst>
              <a:gd name="adj" fmla="val 40009"/>
            </a:avLst>
          </a:prstGeom>
          <a:solidFill>
            <a:srgbClr val="E8F3E8"/>
          </a:solidFill>
          <a:ln/>
        </p:spPr>
      </p:sp>
      <p:sp>
        <p:nvSpPr>
          <p:cNvPr id="5" name="Text 2"/>
          <p:cNvSpPr/>
          <p:nvPr/>
        </p:nvSpPr>
        <p:spPr>
          <a:xfrm>
            <a:off x="6493788" y="2845475"/>
            <a:ext cx="177403"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Fraunces Extra Bold" pitchFamily="34" charset="0"/>
                <a:ea typeface="Fraunces Extra Bold" pitchFamily="34" charset="-122"/>
                <a:cs typeface="Fraunces Extra Bold" pitchFamily="34" charset="-120"/>
              </a:rPr>
              <a:t>1</a:t>
            </a:r>
            <a:endParaRPr lang="en-US" sz="2750" dirty="0"/>
          </a:p>
        </p:txBody>
      </p:sp>
      <p:sp>
        <p:nvSpPr>
          <p:cNvPr id="6" name="Text 3"/>
          <p:cNvSpPr/>
          <p:nvPr/>
        </p:nvSpPr>
        <p:spPr>
          <a:xfrm>
            <a:off x="7086005" y="2756654"/>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Đào tạo</a:t>
            </a:r>
            <a:endParaRPr lang="en-US" sz="2300" dirty="0"/>
          </a:p>
        </p:txBody>
      </p:sp>
      <p:sp>
        <p:nvSpPr>
          <p:cNvPr id="7" name="Text 4"/>
          <p:cNvSpPr/>
          <p:nvPr/>
        </p:nvSpPr>
        <p:spPr>
          <a:xfrm>
            <a:off x="7086005" y="3269099"/>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Tổ chức đào tạo an toàn lao động định kỳ cho toàn bộ công nhân.</a:t>
            </a:r>
            <a:endParaRPr lang="en-US" sz="1850" dirty="0"/>
          </a:p>
        </p:txBody>
      </p:sp>
      <p:sp>
        <p:nvSpPr>
          <p:cNvPr id="8" name="Shape 5"/>
          <p:cNvSpPr/>
          <p:nvPr/>
        </p:nvSpPr>
        <p:spPr>
          <a:xfrm>
            <a:off x="6315908" y="4531043"/>
            <a:ext cx="533162" cy="533162"/>
          </a:xfrm>
          <a:prstGeom prst="roundRect">
            <a:avLst>
              <a:gd name="adj" fmla="val 40009"/>
            </a:avLst>
          </a:prstGeom>
          <a:solidFill>
            <a:srgbClr val="E8F3E8"/>
          </a:solidFill>
          <a:ln/>
        </p:spPr>
      </p:sp>
      <p:sp>
        <p:nvSpPr>
          <p:cNvPr id="9" name="Text 6"/>
          <p:cNvSpPr/>
          <p:nvPr/>
        </p:nvSpPr>
        <p:spPr>
          <a:xfrm>
            <a:off x="6466284" y="4619863"/>
            <a:ext cx="232291"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Fraunces Extra Bold" pitchFamily="34" charset="0"/>
                <a:ea typeface="Fraunces Extra Bold" pitchFamily="34" charset="-122"/>
                <a:cs typeface="Fraunces Extra Bold" pitchFamily="34" charset="-120"/>
              </a:rPr>
              <a:t>2</a:t>
            </a:r>
            <a:endParaRPr lang="en-US" sz="2750" dirty="0"/>
          </a:p>
        </p:txBody>
      </p:sp>
      <p:sp>
        <p:nvSpPr>
          <p:cNvPr id="10" name="Text 7"/>
          <p:cNvSpPr/>
          <p:nvPr/>
        </p:nvSpPr>
        <p:spPr>
          <a:xfrm>
            <a:off x="7086005" y="4531043"/>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Thiết bị bảo hộ</a:t>
            </a:r>
            <a:endParaRPr lang="en-US" sz="2300" dirty="0"/>
          </a:p>
        </p:txBody>
      </p:sp>
      <p:sp>
        <p:nvSpPr>
          <p:cNvPr id="11" name="Text 8"/>
          <p:cNvSpPr/>
          <p:nvPr/>
        </p:nvSpPr>
        <p:spPr>
          <a:xfrm>
            <a:off x="7086005" y="5043488"/>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Trang bị đầy đủ thiết bị bảo hộ cá nhân phù hợp với từng công đoạn.</a:t>
            </a:r>
            <a:endParaRPr lang="en-US" sz="1850" dirty="0"/>
          </a:p>
        </p:txBody>
      </p:sp>
      <p:sp>
        <p:nvSpPr>
          <p:cNvPr id="12" name="Shape 9"/>
          <p:cNvSpPr/>
          <p:nvPr/>
        </p:nvSpPr>
        <p:spPr>
          <a:xfrm>
            <a:off x="6315908" y="6305431"/>
            <a:ext cx="533162" cy="533162"/>
          </a:xfrm>
          <a:prstGeom prst="roundRect">
            <a:avLst>
              <a:gd name="adj" fmla="val 40009"/>
            </a:avLst>
          </a:prstGeom>
          <a:solidFill>
            <a:srgbClr val="E8F3E8"/>
          </a:solidFill>
          <a:ln/>
        </p:spPr>
      </p:sp>
      <p:sp>
        <p:nvSpPr>
          <p:cNvPr id="13" name="Text 10"/>
          <p:cNvSpPr/>
          <p:nvPr/>
        </p:nvSpPr>
        <p:spPr>
          <a:xfrm>
            <a:off x="6475095" y="6394252"/>
            <a:ext cx="214670"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Fraunces Extra Bold" pitchFamily="34" charset="0"/>
                <a:ea typeface="Fraunces Extra Bold" pitchFamily="34" charset="-122"/>
                <a:cs typeface="Fraunces Extra Bold" pitchFamily="34" charset="-120"/>
              </a:rPr>
              <a:t>3</a:t>
            </a:r>
            <a:endParaRPr lang="en-US" sz="2750" dirty="0"/>
          </a:p>
        </p:txBody>
      </p:sp>
      <p:sp>
        <p:nvSpPr>
          <p:cNvPr id="14" name="Text 11"/>
          <p:cNvSpPr/>
          <p:nvPr/>
        </p:nvSpPr>
        <p:spPr>
          <a:xfrm>
            <a:off x="7086005" y="6305431"/>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Kiểm tra</a:t>
            </a:r>
            <a:endParaRPr lang="en-US" sz="2300" dirty="0"/>
          </a:p>
        </p:txBody>
      </p:sp>
      <p:sp>
        <p:nvSpPr>
          <p:cNvPr id="15" name="Text 12"/>
          <p:cNvSpPr/>
          <p:nvPr/>
        </p:nvSpPr>
        <p:spPr>
          <a:xfrm>
            <a:off x="7086005" y="6817876"/>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Thực hiện kiểm tra an toàn định kỳ, đánh giá rủi ro tại nơi làm việc.</a:t>
            </a:r>
            <a:endParaRPr lang="en-US" sz="1850" dirty="0"/>
          </a:p>
        </p:txBody>
      </p:sp>
      <p:pic>
        <p:nvPicPr>
          <p:cNvPr id="16" name="Picture 15">
            <a:extLst>
              <a:ext uri="{FF2B5EF4-FFF2-40B4-BE49-F238E27FC236}">
                <a16:creationId xmlns:a16="http://schemas.microsoft.com/office/drawing/2014/main" id="{0D853FA9-7B8E-2527-80CA-E9E807FFB087}"/>
              </a:ext>
            </a:extLst>
          </p:cNvPr>
          <p:cNvPicPr>
            <a:picLocks noChangeAspect="1"/>
          </p:cNvPicPr>
          <p:nvPr/>
        </p:nvPicPr>
        <p:blipFill>
          <a:blip r:embed="rId4"/>
          <a:stretch>
            <a:fillRect/>
          </a:stretch>
        </p:blipFill>
        <p:spPr>
          <a:xfrm>
            <a:off x="12208476" y="7444177"/>
            <a:ext cx="2217222" cy="73599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77400" y="2687836"/>
            <a:ext cx="4419600" cy="4419600"/>
          </a:xfrm>
          <a:prstGeom prst="rect">
            <a:avLst/>
          </a:prstGeom>
        </p:spPr>
      </p:pic>
      <p:sp>
        <p:nvSpPr>
          <p:cNvPr id="3" name="Text 0"/>
          <p:cNvSpPr/>
          <p:nvPr/>
        </p:nvSpPr>
        <p:spPr>
          <a:xfrm>
            <a:off x="842248" y="853202"/>
            <a:ext cx="6076474" cy="751999"/>
          </a:xfrm>
          <a:prstGeom prst="rect">
            <a:avLst/>
          </a:prstGeom>
          <a:noFill/>
          <a:ln/>
        </p:spPr>
        <p:txBody>
          <a:bodyPr wrap="none" lIns="0" tIns="0" rIns="0" bIns="0" rtlCol="0" anchor="t"/>
          <a:lstStyle/>
          <a:p>
            <a:pPr marL="0" indent="0">
              <a:lnSpc>
                <a:spcPts val="5900"/>
              </a:lnSpc>
              <a:buNone/>
            </a:pPr>
            <a:r>
              <a:rPr lang="en-US" sz="4700" b="1" dirty="0">
                <a:solidFill>
                  <a:srgbClr val="3B4540"/>
                </a:solidFill>
                <a:latin typeface="Fraunces Extra Bold" pitchFamily="34" charset="0"/>
                <a:ea typeface="Fraunces Extra Bold" pitchFamily="34" charset="-122"/>
                <a:cs typeface="Fraunces Extra Bold" pitchFamily="34" charset="-120"/>
              </a:rPr>
              <a:t>Xử lý sự cố khẩn cấp</a:t>
            </a:r>
            <a:endParaRPr lang="en-US" sz="4700" dirty="0"/>
          </a:p>
        </p:txBody>
      </p:sp>
      <p:sp>
        <p:nvSpPr>
          <p:cNvPr id="4" name="Shape 1"/>
          <p:cNvSpPr/>
          <p:nvPr/>
        </p:nvSpPr>
        <p:spPr>
          <a:xfrm>
            <a:off x="1187887" y="1966079"/>
            <a:ext cx="30480" cy="5410200"/>
          </a:xfrm>
          <a:prstGeom prst="roundRect">
            <a:avLst>
              <a:gd name="adj" fmla="val 710577"/>
            </a:avLst>
          </a:prstGeom>
          <a:solidFill>
            <a:srgbClr val="CED9CE"/>
          </a:solidFill>
          <a:ln/>
        </p:spPr>
      </p:sp>
      <p:sp>
        <p:nvSpPr>
          <p:cNvPr id="5" name="Shape 2"/>
          <p:cNvSpPr/>
          <p:nvPr/>
        </p:nvSpPr>
        <p:spPr>
          <a:xfrm>
            <a:off x="1443335" y="2492097"/>
            <a:ext cx="842248" cy="30480"/>
          </a:xfrm>
          <a:prstGeom prst="roundRect">
            <a:avLst>
              <a:gd name="adj" fmla="val 710577"/>
            </a:avLst>
          </a:prstGeom>
          <a:solidFill>
            <a:srgbClr val="CED9CE"/>
          </a:solidFill>
          <a:ln/>
        </p:spPr>
      </p:sp>
      <p:sp>
        <p:nvSpPr>
          <p:cNvPr id="6" name="Shape 3"/>
          <p:cNvSpPr/>
          <p:nvPr/>
        </p:nvSpPr>
        <p:spPr>
          <a:xfrm>
            <a:off x="932438" y="2236708"/>
            <a:ext cx="541377" cy="541377"/>
          </a:xfrm>
          <a:prstGeom prst="roundRect">
            <a:avLst>
              <a:gd name="adj" fmla="val 40006"/>
            </a:avLst>
          </a:prstGeom>
          <a:solidFill>
            <a:srgbClr val="E8F3E8"/>
          </a:solidFill>
          <a:ln/>
        </p:spPr>
      </p:sp>
      <p:sp>
        <p:nvSpPr>
          <p:cNvPr id="7" name="Text 4"/>
          <p:cNvSpPr/>
          <p:nvPr/>
        </p:nvSpPr>
        <p:spPr>
          <a:xfrm>
            <a:off x="1113056" y="2326838"/>
            <a:ext cx="180142" cy="360998"/>
          </a:xfrm>
          <a:prstGeom prst="rect">
            <a:avLst/>
          </a:prstGeom>
          <a:noFill/>
          <a:ln/>
        </p:spPr>
        <p:txBody>
          <a:bodyPr wrap="none" lIns="0" tIns="0" rIns="0" bIns="0" rtlCol="0" anchor="t"/>
          <a:lstStyle/>
          <a:p>
            <a:pPr marL="0" indent="0" algn="ctr">
              <a:lnSpc>
                <a:spcPts val="2800"/>
              </a:lnSpc>
              <a:buNone/>
            </a:pPr>
            <a:r>
              <a:rPr lang="en-US" sz="2800" b="1" dirty="0">
                <a:solidFill>
                  <a:srgbClr val="405449"/>
                </a:solidFill>
                <a:latin typeface="Fraunces Extra Bold" pitchFamily="34" charset="0"/>
                <a:ea typeface="Fraunces Extra Bold" pitchFamily="34" charset="-122"/>
                <a:cs typeface="Fraunces Extra Bold" pitchFamily="34" charset="-120"/>
              </a:rPr>
              <a:t>1</a:t>
            </a:r>
            <a:endParaRPr lang="en-US" sz="2800" dirty="0"/>
          </a:p>
        </p:txBody>
      </p:sp>
      <p:sp>
        <p:nvSpPr>
          <p:cNvPr id="8" name="Text 5"/>
          <p:cNvSpPr/>
          <p:nvPr/>
        </p:nvSpPr>
        <p:spPr>
          <a:xfrm>
            <a:off x="2526625" y="2206704"/>
            <a:ext cx="3007995" cy="375880"/>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Sơ cứu ban đầu</a:t>
            </a:r>
            <a:endParaRPr lang="en-US" sz="2350" dirty="0"/>
          </a:p>
        </p:txBody>
      </p:sp>
      <p:sp>
        <p:nvSpPr>
          <p:cNvPr id="9" name="Text 6"/>
          <p:cNvSpPr/>
          <p:nvPr/>
        </p:nvSpPr>
        <p:spPr>
          <a:xfrm>
            <a:off x="2526625" y="2726888"/>
            <a:ext cx="5775127" cy="384929"/>
          </a:xfrm>
          <a:prstGeom prst="rect">
            <a:avLst/>
          </a:prstGeom>
          <a:noFill/>
          <a:ln/>
        </p:spPr>
        <p:txBody>
          <a:bodyPr wrap="non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Thực hiện sơ cứu nhanh chóng cho người bị nạn.</a:t>
            </a:r>
            <a:endParaRPr lang="en-US" sz="1850" dirty="0"/>
          </a:p>
        </p:txBody>
      </p:sp>
      <p:sp>
        <p:nvSpPr>
          <p:cNvPr id="10" name="Shape 7"/>
          <p:cNvSpPr/>
          <p:nvPr/>
        </p:nvSpPr>
        <p:spPr>
          <a:xfrm>
            <a:off x="1443335" y="4119086"/>
            <a:ext cx="842248" cy="30480"/>
          </a:xfrm>
          <a:prstGeom prst="roundRect">
            <a:avLst>
              <a:gd name="adj" fmla="val 710577"/>
            </a:avLst>
          </a:prstGeom>
          <a:solidFill>
            <a:srgbClr val="CED9CE"/>
          </a:solidFill>
          <a:ln/>
        </p:spPr>
      </p:sp>
      <p:sp>
        <p:nvSpPr>
          <p:cNvPr id="11" name="Shape 8"/>
          <p:cNvSpPr/>
          <p:nvPr/>
        </p:nvSpPr>
        <p:spPr>
          <a:xfrm>
            <a:off x="932438" y="3863697"/>
            <a:ext cx="541377" cy="541377"/>
          </a:xfrm>
          <a:prstGeom prst="roundRect">
            <a:avLst>
              <a:gd name="adj" fmla="val 40006"/>
            </a:avLst>
          </a:prstGeom>
          <a:solidFill>
            <a:srgbClr val="E8F3E8"/>
          </a:solidFill>
          <a:ln/>
        </p:spPr>
      </p:sp>
      <p:sp>
        <p:nvSpPr>
          <p:cNvPr id="12" name="Text 9"/>
          <p:cNvSpPr/>
          <p:nvPr/>
        </p:nvSpPr>
        <p:spPr>
          <a:xfrm>
            <a:off x="1085195" y="3953828"/>
            <a:ext cx="235863" cy="360998"/>
          </a:xfrm>
          <a:prstGeom prst="rect">
            <a:avLst/>
          </a:prstGeom>
          <a:noFill/>
          <a:ln/>
        </p:spPr>
        <p:txBody>
          <a:bodyPr wrap="none" lIns="0" tIns="0" rIns="0" bIns="0" rtlCol="0" anchor="t"/>
          <a:lstStyle/>
          <a:p>
            <a:pPr marL="0" indent="0" algn="ctr">
              <a:lnSpc>
                <a:spcPts val="2800"/>
              </a:lnSpc>
              <a:buNone/>
            </a:pPr>
            <a:r>
              <a:rPr lang="en-US" sz="2800" b="1" dirty="0">
                <a:solidFill>
                  <a:srgbClr val="405449"/>
                </a:solidFill>
                <a:latin typeface="Fraunces Extra Bold" pitchFamily="34" charset="0"/>
                <a:ea typeface="Fraunces Extra Bold" pitchFamily="34" charset="-122"/>
                <a:cs typeface="Fraunces Extra Bold" pitchFamily="34" charset="-120"/>
              </a:rPr>
              <a:t>2</a:t>
            </a:r>
            <a:endParaRPr lang="en-US" sz="2800" dirty="0"/>
          </a:p>
        </p:txBody>
      </p:sp>
      <p:sp>
        <p:nvSpPr>
          <p:cNvPr id="13" name="Text 10"/>
          <p:cNvSpPr/>
          <p:nvPr/>
        </p:nvSpPr>
        <p:spPr>
          <a:xfrm>
            <a:off x="2526625" y="3833693"/>
            <a:ext cx="3007995" cy="375880"/>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Báo cáo</a:t>
            </a:r>
            <a:endParaRPr lang="en-US" sz="2350" dirty="0"/>
          </a:p>
        </p:txBody>
      </p:sp>
      <p:sp>
        <p:nvSpPr>
          <p:cNvPr id="14" name="Text 11"/>
          <p:cNvSpPr/>
          <p:nvPr/>
        </p:nvSpPr>
        <p:spPr>
          <a:xfrm>
            <a:off x="2526625" y="4353878"/>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Thông báo ngay cho người quản lý và bộ phận y tế.</a:t>
            </a:r>
            <a:endParaRPr lang="en-US" sz="1850" dirty="0"/>
          </a:p>
        </p:txBody>
      </p:sp>
      <p:sp>
        <p:nvSpPr>
          <p:cNvPr id="15" name="Shape 12"/>
          <p:cNvSpPr/>
          <p:nvPr/>
        </p:nvSpPr>
        <p:spPr>
          <a:xfrm>
            <a:off x="1443335" y="6131004"/>
            <a:ext cx="842248" cy="30480"/>
          </a:xfrm>
          <a:prstGeom prst="roundRect">
            <a:avLst>
              <a:gd name="adj" fmla="val 710577"/>
            </a:avLst>
          </a:prstGeom>
          <a:solidFill>
            <a:srgbClr val="CED9CE"/>
          </a:solidFill>
          <a:ln/>
        </p:spPr>
      </p:sp>
      <p:sp>
        <p:nvSpPr>
          <p:cNvPr id="16" name="Shape 13"/>
          <p:cNvSpPr/>
          <p:nvPr/>
        </p:nvSpPr>
        <p:spPr>
          <a:xfrm>
            <a:off x="932438" y="5875615"/>
            <a:ext cx="541377" cy="541377"/>
          </a:xfrm>
          <a:prstGeom prst="roundRect">
            <a:avLst>
              <a:gd name="adj" fmla="val 40006"/>
            </a:avLst>
          </a:prstGeom>
          <a:solidFill>
            <a:srgbClr val="E8F3E8"/>
          </a:solidFill>
          <a:ln/>
        </p:spPr>
      </p:sp>
      <p:sp>
        <p:nvSpPr>
          <p:cNvPr id="17" name="Text 14"/>
          <p:cNvSpPr/>
          <p:nvPr/>
        </p:nvSpPr>
        <p:spPr>
          <a:xfrm>
            <a:off x="1094125" y="5965746"/>
            <a:ext cx="218003" cy="360998"/>
          </a:xfrm>
          <a:prstGeom prst="rect">
            <a:avLst/>
          </a:prstGeom>
          <a:noFill/>
          <a:ln/>
        </p:spPr>
        <p:txBody>
          <a:bodyPr wrap="none" lIns="0" tIns="0" rIns="0" bIns="0" rtlCol="0" anchor="t"/>
          <a:lstStyle/>
          <a:p>
            <a:pPr marL="0" indent="0" algn="ctr">
              <a:lnSpc>
                <a:spcPts val="2800"/>
              </a:lnSpc>
              <a:buNone/>
            </a:pPr>
            <a:r>
              <a:rPr lang="en-US" sz="2800" b="1" dirty="0">
                <a:solidFill>
                  <a:srgbClr val="405449"/>
                </a:solidFill>
                <a:latin typeface="Fraunces Extra Bold" pitchFamily="34" charset="0"/>
                <a:ea typeface="Fraunces Extra Bold" pitchFamily="34" charset="-122"/>
                <a:cs typeface="Fraunces Extra Bold" pitchFamily="34" charset="-120"/>
              </a:rPr>
              <a:t>3</a:t>
            </a:r>
            <a:endParaRPr lang="en-US" sz="2800" dirty="0"/>
          </a:p>
        </p:txBody>
      </p:sp>
      <p:sp>
        <p:nvSpPr>
          <p:cNvPr id="18" name="Text 15"/>
          <p:cNvSpPr/>
          <p:nvPr/>
        </p:nvSpPr>
        <p:spPr>
          <a:xfrm>
            <a:off x="2526625" y="5845612"/>
            <a:ext cx="3007995" cy="375880"/>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Điều tra</a:t>
            </a:r>
            <a:endParaRPr lang="en-US" sz="2350" dirty="0"/>
          </a:p>
        </p:txBody>
      </p:sp>
      <p:sp>
        <p:nvSpPr>
          <p:cNvPr id="19" name="Text 16"/>
          <p:cNvSpPr/>
          <p:nvPr/>
        </p:nvSpPr>
        <p:spPr>
          <a:xfrm>
            <a:off x="2526625" y="6365796"/>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Tiến hành điều tra nguyên nhân, đề xuất biện pháp khắc phục.</a:t>
            </a:r>
            <a:endParaRPr lang="en-US" sz="1850" dirty="0"/>
          </a:p>
        </p:txBody>
      </p:sp>
      <p:pic>
        <p:nvPicPr>
          <p:cNvPr id="20" name="Picture 19">
            <a:extLst>
              <a:ext uri="{FF2B5EF4-FFF2-40B4-BE49-F238E27FC236}">
                <a16:creationId xmlns:a16="http://schemas.microsoft.com/office/drawing/2014/main" id="{061B1FCB-0456-8EB9-B86C-B3C2743BAE28}"/>
              </a:ext>
            </a:extLst>
          </p:cNvPr>
          <p:cNvPicPr>
            <a:picLocks noChangeAspect="1"/>
          </p:cNvPicPr>
          <p:nvPr/>
        </p:nvPicPr>
        <p:blipFill>
          <a:blip r:embed="rId4"/>
          <a:stretch>
            <a:fillRect/>
          </a:stretch>
        </p:blipFill>
        <p:spPr>
          <a:xfrm>
            <a:off x="12208476" y="7444177"/>
            <a:ext cx="2217222" cy="73599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64037" y="1377553"/>
            <a:ext cx="6625709" cy="617101"/>
          </a:xfrm>
          <a:prstGeom prst="rect">
            <a:avLst/>
          </a:prstGeom>
          <a:noFill/>
          <a:ln/>
        </p:spPr>
        <p:txBody>
          <a:bodyPr wrap="none" lIns="0" tIns="0" rIns="0" bIns="0" rtlCol="0" anchor="t"/>
          <a:lstStyle/>
          <a:p>
            <a:pPr marL="0" indent="0">
              <a:lnSpc>
                <a:spcPts val="4850"/>
              </a:lnSpc>
              <a:buNone/>
            </a:pPr>
            <a:r>
              <a:rPr lang="en-US" sz="6000" b="1" dirty="0">
                <a:solidFill>
                  <a:srgbClr val="3B4540"/>
                </a:solidFill>
                <a:latin typeface="Fraunces Extra Bold" pitchFamily="34" charset="0"/>
                <a:ea typeface="Fraunces Extra Bold" pitchFamily="34" charset="-122"/>
                <a:cs typeface="Fraunces Extra Bold" pitchFamily="34" charset="-120"/>
              </a:rPr>
              <a:t>PHẦN IV: Tham khảo thêm</a:t>
            </a:r>
            <a:endParaRPr lang="en-US" sz="6000" dirty="0"/>
          </a:p>
        </p:txBody>
      </p:sp>
      <p:sp>
        <p:nvSpPr>
          <p:cNvPr id="3" name="Text 1"/>
          <p:cNvSpPr/>
          <p:nvPr/>
        </p:nvSpPr>
        <p:spPr>
          <a:xfrm>
            <a:off x="864037" y="3288328"/>
            <a:ext cx="6150054" cy="395049"/>
          </a:xfrm>
          <a:prstGeom prst="rect">
            <a:avLst/>
          </a:prstGeom>
          <a:noFill/>
          <a:ln/>
        </p:spPr>
        <p:txBody>
          <a:bodyPr wrap="none" lIns="0" tIns="0" rIns="0" bIns="0" rtlCol="0" anchor="t"/>
          <a:lstStyle/>
          <a:p>
            <a:pPr marL="0" indent="0">
              <a:lnSpc>
                <a:spcPts val="3100"/>
              </a:lnSpc>
              <a:buNone/>
            </a:pPr>
            <a:r>
              <a:rPr lang="en-US" sz="1900" b="1" dirty="0">
                <a:solidFill>
                  <a:srgbClr val="405449"/>
                </a:solidFill>
                <a:latin typeface="Times New Roman" panose="02020603050405020304" pitchFamily="18" charset="0"/>
                <a:ea typeface="Nobile" pitchFamily="34" charset="-122"/>
                <a:cs typeface="Times New Roman" panose="02020603050405020304" pitchFamily="18" charset="0"/>
              </a:rPr>
              <a:t>1. </a:t>
            </a:r>
            <a:r>
              <a:rPr lang="en-US" sz="1900" b="1" dirty="0" err="1">
                <a:solidFill>
                  <a:srgbClr val="405449"/>
                </a:solidFill>
                <a:latin typeface="Times New Roman" panose="02020603050405020304" pitchFamily="18" charset="0"/>
                <a:ea typeface="Nobile" pitchFamily="34" charset="-122"/>
                <a:cs typeface="Times New Roman" panose="02020603050405020304" pitchFamily="18" charset="0"/>
              </a:rPr>
              <a:t>Bài</a:t>
            </a:r>
            <a:r>
              <a:rPr lang="en-US" sz="1900" b="1" dirty="0">
                <a:solidFill>
                  <a:srgbClr val="405449"/>
                </a:solidFill>
                <a:latin typeface="Times New Roman" panose="02020603050405020304" pitchFamily="18" charset="0"/>
                <a:ea typeface="Nobile" pitchFamily="34" charset="-122"/>
                <a:cs typeface="Times New Roman" panose="02020603050405020304" pitchFamily="18" charset="0"/>
              </a:rPr>
              <a:t> kiểm tra an toàn lao động nhóm 3</a:t>
            </a:r>
            <a:endParaRPr lang="en-US" sz="1900" dirty="0"/>
          </a:p>
        </p:txBody>
      </p:sp>
      <p:sp>
        <p:nvSpPr>
          <p:cNvPr id="4" name="Text 2"/>
          <p:cNvSpPr/>
          <p:nvPr/>
        </p:nvSpPr>
        <p:spPr>
          <a:xfrm>
            <a:off x="864037" y="3590091"/>
            <a:ext cx="6150054" cy="395049"/>
          </a:xfrm>
          <a:prstGeom prst="rect">
            <a:avLst/>
          </a:prstGeom>
          <a:noFill/>
          <a:ln/>
        </p:spPr>
        <p:txBody>
          <a:bodyPr wrap="none" lIns="0" tIns="0" rIns="0" bIns="0" rtlCol="0" anchor="t"/>
          <a:lstStyle/>
          <a:p>
            <a:pPr marL="342900" indent="-342900" algn="l">
              <a:lnSpc>
                <a:spcPts val="3100"/>
              </a:lnSpc>
              <a:buSzPct val="100000"/>
              <a:buChar char="•"/>
            </a:pPr>
            <a:r>
              <a:rPr lang="en-US" sz="16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3">
                  <a:extLst>
                    <a:ext uri="{A12FA001-AC4F-418D-AE19-62706E023703}">
                      <ahyp:hlinkClr xmlns:ahyp="http://schemas.microsoft.com/office/drawing/2018/hyperlinkcolor" val="tx"/>
                    </a:ext>
                  </a:extLst>
                </a:hlinkClick>
              </a:rPr>
              <a:t>Trắc nghiệm an toàn lao động nhóm 3</a:t>
            </a:r>
            <a:endParaRPr lang="en-US" sz="1600" dirty="0"/>
          </a:p>
        </p:txBody>
      </p:sp>
      <p:sp>
        <p:nvSpPr>
          <p:cNvPr id="5" name="Text 3"/>
          <p:cNvSpPr/>
          <p:nvPr/>
        </p:nvSpPr>
        <p:spPr>
          <a:xfrm>
            <a:off x="864037" y="4268500"/>
            <a:ext cx="6150054" cy="790099"/>
          </a:xfrm>
          <a:prstGeom prst="rect">
            <a:avLst/>
          </a:prstGeom>
          <a:noFill/>
          <a:ln/>
        </p:spPr>
        <p:txBody>
          <a:bodyPr wrap="square" lIns="0" tIns="0" rIns="0" bIns="0" rtlCol="0" anchor="t"/>
          <a:lstStyle/>
          <a:p>
            <a:pPr marL="0" indent="0">
              <a:lnSpc>
                <a:spcPts val="3100"/>
              </a:lnSpc>
              <a:buNone/>
            </a:pPr>
            <a:r>
              <a:rPr lang="en-US" sz="1900" b="1" dirty="0">
                <a:solidFill>
                  <a:srgbClr val="405449"/>
                </a:solidFill>
                <a:latin typeface="Times New Roman" panose="02020603050405020304" pitchFamily="18" charset="0"/>
                <a:ea typeface="Nobile" pitchFamily="34" charset="-122"/>
                <a:cs typeface="Times New Roman" panose="02020603050405020304" pitchFamily="18" charset="0"/>
              </a:rPr>
              <a:t>2. </a:t>
            </a:r>
            <a:r>
              <a:rPr lang="en-US" sz="1900" b="1" dirty="0" err="1">
                <a:solidFill>
                  <a:srgbClr val="405449"/>
                </a:solidFill>
                <a:latin typeface="Times New Roman" panose="02020603050405020304" pitchFamily="18" charset="0"/>
                <a:ea typeface="Nobile" pitchFamily="34" charset="-122"/>
                <a:cs typeface="Times New Roman" panose="02020603050405020304" pitchFamily="18" charset="0"/>
              </a:rPr>
              <a:t>Bảng</a:t>
            </a:r>
            <a:r>
              <a:rPr lang="en-US" sz="1900" b="1" dirty="0">
                <a:solidFill>
                  <a:srgbClr val="405449"/>
                </a:solidFill>
                <a:latin typeface="Times New Roman" panose="02020603050405020304" pitchFamily="18" charset="0"/>
                <a:ea typeface="Nobile" pitchFamily="34" charset="-122"/>
                <a:cs typeface="Times New Roman" panose="02020603050405020304" pitchFamily="18" charset="0"/>
              </a:rPr>
              <a:t> báo giá dịch vụ huấn luyện an toàn lao động</a:t>
            </a:r>
            <a:endParaRPr lang="en-US" sz="1900" dirty="0"/>
          </a:p>
        </p:txBody>
      </p:sp>
      <p:sp>
        <p:nvSpPr>
          <p:cNvPr id="6" name="Text 4"/>
          <p:cNvSpPr/>
          <p:nvPr/>
        </p:nvSpPr>
        <p:spPr>
          <a:xfrm>
            <a:off x="864037" y="4615930"/>
            <a:ext cx="6150054" cy="395049"/>
          </a:xfrm>
          <a:prstGeom prst="rect">
            <a:avLst/>
          </a:prstGeom>
          <a:noFill/>
          <a:ln/>
        </p:spPr>
        <p:txBody>
          <a:bodyPr wrap="none" lIns="0" tIns="0" rIns="0" bIns="0" rtlCol="0" anchor="t"/>
          <a:lstStyle/>
          <a:p>
            <a:pPr marL="342900" indent="-342900" algn="l">
              <a:lnSpc>
                <a:spcPts val="3100"/>
              </a:lnSpc>
              <a:buSzPct val="100000"/>
              <a:buChar char="•"/>
            </a:pPr>
            <a:r>
              <a:rPr lang="en-US" sz="16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Xem chi tiết</a:t>
            </a:r>
            <a:endParaRPr lang="en-US" sz="1600" dirty="0"/>
          </a:p>
        </p:txBody>
      </p:sp>
      <p:sp>
        <p:nvSpPr>
          <p:cNvPr id="7" name="Text 5"/>
          <p:cNvSpPr/>
          <p:nvPr/>
        </p:nvSpPr>
        <p:spPr>
          <a:xfrm>
            <a:off x="864037" y="5358408"/>
            <a:ext cx="6150054" cy="395049"/>
          </a:xfrm>
          <a:prstGeom prst="rect">
            <a:avLst/>
          </a:prstGeom>
          <a:noFill/>
          <a:ln/>
        </p:spPr>
        <p:txBody>
          <a:bodyPr wrap="none" lIns="0" tIns="0" rIns="0" bIns="0" rtlCol="0" anchor="t"/>
          <a:lstStyle/>
          <a:p>
            <a:pPr marL="0" indent="0">
              <a:lnSpc>
                <a:spcPts val="3100"/>
              </a:lnSpc>
              <a:buNone/>
            </a:pPr>
            <a:r>
              <a:rPr lang="en-US" sz="1900" b="1" dirty="0">
                <a:solidFill>
                  <a:srgbClr val="405449"/>
                </a:solidFill>
                <a:latin typeface="Times New Roman" panose="02020603050405020304" pitchFamily="18" charset="0"/>
                <a:ea typeface="Nobile" pitchFamily="34" charset="-122"/>
                <a:cs typeface="Times New Roman" panose="02020603050405020304" pitchFamily="18" charset="0"/>
              </a:rPr>
              <a:t>3. </a:t>
            </a:r>
            <a:r>
              <a:rPr lang="en-US" sz="1900" b="1" dirty="0" err="1">
                <a:solidFill>
                  <a:srgbClr val="405449"/>
                </a:solidFill>
                <a:latin typeface="Times New Roman" panose="02020603050405020304" pitchFamily="18" charset="0"/>
                <a:ea typeface="Nobile" pitchFamily="34" charset="-122"/>
                <a:cs typeface="Times New Roman" panose="02020603050405020304" pitchFamily="18" charset="0"/>
              </a:rPr>
              <a:t>Tải</a:t>
            </a:r>
            <a:r>
              <a:rPr lang="en-US" sz="1900" b="1" dirty="0">
                <a:solidFill>
                  <a:srgbClr val="405449"/>
                </a:solidFill>
                <a:latin typeface="Times New Roman" panose="02020603050405020304" pitchFamily="18" charset="0"/>
                <a:ea typeface="Nobile" pitchFamily="34" charset="-122"/>
                <a:cs typeface="Times New Roman" panose="02020603050405020304" pitchFamily="18" charset="0"/>
              </a:rPr>
              <a:t> về tài liệu (download)</a:t>
            </a:r>
            <a:endParaRPr lang="en-US" sz="1900" dirty="0"/>
          </a:p>
        </p:txBody>
      </p:sp>
      <p:sp>
        <p:nvSpPr>
          <p:cNvPr id="8" name="Text 6"/>
          <p:cNvSpPr/>
          <p:nvPr/>
        </p:nvSpPr>
        <p:spPr>
          <a:xfrm>
            <a:off x="864037" y="5692853"/>
            <a:ext cx="6625708" cy="790099"/>
          </a:xfrm>
          <a:prstGeom prst="rect">
            <a:avLst/>
          </a:prstGeom>
          <a:noFill/>
          <a:ln/>
        </p:spPr>
        <p:txBody>
          <a:bodyPr wrap="square" lIns="0" tIns="0" rIns="0" bIns="0" rtlCol="0" anchor="t"/>
          <a:lstStyle/>
          <a:p>
            <a:pPr marL="342900" indent="-342900" algn="l">
              <a:lnSpc>
                <a:spcPts val="3100"/>
              </a:lnSpc>
              <a:buSzPct val="100000"/>
              <a:buChar char="•"/>
            </a:pPr>
            <a:r>
              <a:rPr lang="en-US" sz="16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Download tài liệu huấn luyện an toàn lao động sản xuất Album ảnh</a:t>
            </a:r>
            <a:endParaRPr lang="en-US" sz="1600" dirty="0">
              <a:latin typeface="Times New Roman" panose="02020603050405020304" pitchFamily="18" charset="0"/>
              <a:cs typeface="Times New Roman" panose="02020603050405020304" pitchFamily="18" charset="0"/>
            </a:endParaRPr>
          </a:p>
        </p:txBody>
      </p:sp>
      <p:pic>
        <p:nvPicPr>
          <p:cNvPr id="9" name="Image 0" descr="preencoded.png"/>
          <p:cNvPicPr>
            <a:picLocks noChangeAspect="1"/>
          </p:cNvPicPr>
          <p:nvPr/>
        </p:nvPicPr>
        <p:blipFill>
          <a:blip r:embed="rId6"/>
          <a:stretch>
            <a:fillRect/>
          </a:stretch>
        </p:blipFill>
        <p:spPr>
          <a:xfrm>
            <a:off x="7616309" y="3652599"/>
            <a:ext cx="6150054" cy="1903333"/>
          </a:xfrm>
          <a:prstGeom prst="rect">
            <a:avLst/>
          </a:prstGeom>
        </p:spPr>
      </p:pic>
      <p:pic>
        <p:nvPicPr>
          <p:cNvPr id="10" name="Picture 9">
            <a:extLst>
              <a:ext uri="{FF2B5EF4-FFF2-40B4-BE49-F238E27FC236}">
                <a16:creationId xmlns:a16="http://schemas.microsoft.com/office/drawing/2014/main" id="{3114F751-5084-1464-D7E4-612A4A3B622B}"/>
              </a:ext>
            </a:extLst>
          </p:cNvPr>
          <p:cNvPicPr>
            <a:picLocks noChangeAspect="1"/>
          </p:cNvPicPr>
          <p:nvPr/>
        </p:nvPicPr>
        <p:blipFill>
          <a:blip r:embed="rId7"/>
          <a:stretch>
            <a:fillRect/>
          </a:stretch>
        </p:blipFill>
        <p:spPr>
          <a:xfrm>
            <a:off x="12208476" y="7444177"/>
            <a:ext cx="2217222" cy="73599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760</Words>
  <Application>Microsoft Office PowerPoint</Application>
  <PresentationFormat>Custom</PresentationFormat>
  <Paragraphs>105</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Fraunces Extra Bold</vt: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2024-11-01T03:31:43Z</dcterms:created>
  <dcterms:modified xsi:type="dcterms:W3CDTF">2024-11-01T04:27:55Z</dcterms:modified>
</cp:coreProperties>
</file>