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235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ntoannamviet.com/bai-kiem-tra-an-toan-lao-dong-nhom-3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hyperlink" Target="https://antoannamviet.com/tai-lieu-an-toan-lao-dong-san-xuat-ban-ui/" TargetMode="External"/><Relationship Id="rId4" Type="http://schemas.openxmlformats.org/officeDocument/2006/relationships/hyperlink" Target="https://antoannamviet.com/bao-gia-huan-luyen-an-toan-lao-do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5126">
            <a:off x="9568591" y="1655867"/>
            <a:ext cx="5492602" cy="549260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385292"/>
            <a:ext cx="7415927" cy="3193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lao động trong sản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xuất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8350"/>
              </a:lnSpc>
              <a:buNone/>
            </a:pP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Bàn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Ủi</a:t>
            </a:r>
            <a:endParaRPr lang="en-US" sz="6700" dirty="0"/>
          </a:p>
        </p:txBody>
      </p:sp>
      <p:sp>
        <p:nvSpPr>
          <p:cNvPr id="4" name="Text 1"/>
          <p:cNvSpPr/>
          <p:nvPr/>
        </p:nvSpPr>
        <p:spPr>
          <a:xfrm>
            <a:off x="864037" y="5443121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An toàn lao động là yếu tố quan trọng trong sản xuất bàn ủi. Báo cáo cho thấy số vụ tai nạn lao động giảm nhẹ trong 6 tháng đầu năm 2024.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864037" y="6430804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657" y="6438424"/>
            <a:ext cx="379690" cy="3796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82316" y="6412349"/>
            <a:ext cx="329898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Bản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quyền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thuộc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An Toàn Nam Việt</a:t>
            </a: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B95081-4E55-9562-A0FA-129CE5F57A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99456" y="7375490"/>
            <a:ext cx="2758287" cy="8541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5412" y="308610"/>
            <a:ext cx="2319576" cy="24688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17717" y="3373576"/>
            <a:ext cx="10194965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Tình hình tai nạn lao động chung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64037" y="5512713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1049298" y="5605224"/>
            <a:ext cx="18478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1666280" y="551271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vụ tai nạn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666280" y="6046589"/>
            <a:ext cx="333398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3.201 vụ, giảm 7,09% so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với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cùng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kỳ năm 2023.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5247084" y="5512713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5403771" y="5605224"/>
            <a:ext cx="24205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6049328" y="551271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người chết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049328" y="6046589"/>
            <a:ext cx="333398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346 người, giảm 1,98% so với cùng kỳ năm 2023.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9700471" y="5452109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9866325" y="5544620"/>
            <a:ext cx="22371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10502714" y="5452109"/>
            <a:ext cx="3333988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người bị thương nặng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10432375" y="6046588"/>
            <a:ext cx="333398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810 người, tăng 3,32% so với cùng kỳ năm 2023.</a:t>
            </a:r>
            <a:endParaRPr lang="en-US" sz="19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06298C7-E22A-5A1B-7741-3670D5886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9456" y="7375490"/>
            <a:ext cx="2758287" cy="8541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340" y="644723"/>
            <a:ext cx="3128129" cy="234112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049904" y="3507637"/>
            <a:ext cx="8530471" cy="731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750"/>
              </a:lnSpc>
              <a:buNone/>
            </a:pPr>
            <a:r>
              <a:rPr lang="en-US" sz="46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Tai nạn trong sản xuất bàn ủi</a:t>
            </a:r>
            <a:endParaRPr lang="en-US" sz="4600" dirty="0"/>
          </a:p>
        </p:txBody>
      </p:sp>
      <p:sp>
        <p:nvSpPr>
          <p:cNvPr id="4" name="Shape 1"/>
          <p:cNvSpPr/>
          <p:nvPr/>
        </p:nvSpPr>
        <p:spPr>
          <a:xfrm>
            <a:off x="819269" y="4653320"/>
            <a:ext cx="6378893" cy="1348740"/>
          </a:xfrm>
          <a:prstGeom prst="roundRect">
            <a:avLst>
              <a:gd name="adj" fmla="val 15621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1053346" y="4887397"/>
            <a:ext cx="2926199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Bỏng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053346" y="5393531"/>
            <a:ext cx="5910739" cy="374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Do tiếp xúc với bộ phận nóng của bàn ủi.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7432238" y="4653320"/>
            <a:ext cx="6378893" cy="1348740"/>
          </a:xfrm>
          <a:prstGeom prst="roundRect">
            <a:avLst>
              <a:gd name="adj" fmla="val 15621"/>
            </a:avLst>
          </a:prstGeom>
          <a:solidFill>
            <a:srgbClr val="E8F3E8"/>
          </a:solidFill>
          <a:ln/>
        </p:spPr>
      </p:sp>
      <p:sp>
        <p:nvSpPr>
          <p:cNvPr id="8" name="Text 5"/>
          <p:cNvSpPr/>
          <p:nvPr/>
        </p:nvSpPr>
        <p:spPr>
          <a:xfrm>
            <a:off x="7666315" y="4887397"/>
            <a:ext cx="2926199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Tai nạn máy móc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7666315" y="5393531"/>
            <a:ext cx="5910739" cy="374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Do thiếu bảo trì hoặc sử dụng không đúng cách.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819269" y="6236137"/>
            <a:ext cx="6378893" cy="1348740"/>
          </a:xfrm>
          <a:prstGeom prst="roundRect">
            <a:avLst>
              <a:gd name="adj" fmla="val 15621"/>
            </a:avLst>
          </a:prstGeom>
          <a:solidFill>
            <a:srgbClr val="E8F3E8"/>
          </a:solidFill>
          <a:ln/>
        </p:spPr>
      </p:sp>
      <p:sp>
        <p:nvSpPr>
          <p:cNvPr id="11" name="Text 8"/>
          <p:cNvSpPr/>
          <p:nvPr/>
        </p:nvSpPr>
        <p:spPr>
          <a:xfrm>
            <a:off x="1053346" y="6470213"/>
            <a:ext cx="2926199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Hóa chất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1053346" y="6976348"/>
            <a:ext cx="5910739" cy="374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Nguy cơ hít phải bụi, khói độc hại.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7432238" y="6236137"/>
            <a:ext cx="6378893" cy="1348740"/>
          </a:xfrm>
          <a:prstGeom prst="roundRect">
            <a:avLst>
              <a:gd name="adj" fmla="val 15621"/>
            </a:avLst>
          </a:prstGeom>
          <a:solidFill>
            <a:srgbClr val="E8F3E8"/>
          </a:solidFill>
          <a:ln/>
        </p:spPr>
      </p:sp>
      <p:sp>
        <p:nvSpPr>
          <p:cNvPr id="14" name="Text 11"/>
          <p:cNvSpPr/>
          <p:nvPr/>
        </p:nvSpPr>
        <p:spPr>
          <a:xfrm>
            <a:off x="7666315" y="6470213"/>
            <a:ext cx="2926199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Trượt ngã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7666315" y="6976348"/>
            <a:ext cx="5910739" cy="374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Do sàn nhà trơn trượt vì dầu hoặc nước.</a:t>
            </a:r>
            <a:endParaRPr lang="en-US" sz="18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02832DD-050E-F48D-7A38-980BBA8F5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9456" y="7375490"/>
            <a:ext cx="2758287" cy="8541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60" y="2239863"/>
            <a:ext cx="6491596" cy="41212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92215" y="1002744"/>
            <a:ext cx="7835432" cy="143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50"/>
              </a:lnSpc>
              <a:buNone/>
            </a:pP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Gia công và lắp ráp vỏ bàn ủi</a:t>
            </a:r>
            <a:endParaRPr lang="en-US" sz="4800" dirty="0"/>
          </a:p>
        </p:txBody>
      </p:sp>
      <p:sp>
        <p:nvSpPr>
          <p:cNvPr id="4" name="Shape 1"/>
          <p:cNvSpPr/>
          <p:nvPr/>
        </p:nvSpPr>
        <p:spPr>
          <a:xfrm>
            <a:off x="6622256" y="2787015"/>
            <a:ext cx="30480" cy="4439722"/>
          </a:xfrm>
          <a:prstGeom prst="roundRect">
            <a:avLst>
              <a:gd name="adj" fmla="val 679896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6866037" y="3289697"/>
            <a:ext cx="805815" cy="30480"/>
          </a:xfrm>
          <a:prstGeom prst="roundRect">
            <a:avLst>
              <a:gd name="adj" fmla="val 679896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6378476" y="3045976"/>
            <a:ext cx="518041" cy="518041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6551235" y="3132296"/>
            <a:ext cx="172403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7903845" y="3017163"/>
            <a:ext cx="3040499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Chuẩn bị nguyên liệu</a:t>
            </a:r>
            <a:endParaRPr lang="en-US" sz="2250" dirty="0"/>
          </a:p>
        </p:txBody>
      </p:sp>
      <p:sp>
        <p:nvSpPr>
          <p:cNvPr id="9" name="Text 6"/>
          <p:cNvSpPr/>
          <p:nvPr/>
        </p:nvSpPr>
        <p:spPr>
          <a:xfrm>
            <a:off x="7903845" y="3514963"/>
            <a:ext cx="5920740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Cắt, uốn nhựa hoặc kim loại tạo các bộ phận vỏ.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6866037" y="4846320"/>
            <a:ext cx="805815" cy="30480"/>
          </a:xfrm>
          <a:prstGeom prst="roundRect">
            <a:avLst>
              <a:gd name="adj" fmla="val 679896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6378476" y="4602599"/>
            <a:ext cx="518041" cy="518041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6524565" y="4688919"/>
            <a:ext cx="225743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700" dirty="0"/>
          </a:p>
        </p:txBody>
      </p:sp>
      <p:sp>
        <p:nvSpPr>
          <p:cNvPr id="13" name="Text 10"/>
          <p:cNvSpPr/>
          <p:nvPr/>
        </p:nvSpPr>
        <p:spPr>
          <a:xfrm>
            <a:off x="7903845" y="4573786"/>
            <a:ext cx="2878217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Lắp ráp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7903845" y="5071586"/>
            <a:ext cx="5920740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Ghép nối các bộ phận bằng keo dán, vít.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6866037" y="6402943"/>
            <a:ext cx="805815" cy="30480"/>
          </a:xfrm>
          <a:prstGeom prst="roundRect">
            <a:avLst>
              <a:gd name="adj" fmla="val 679896"/>
            </a:avLst>
          </a:prstGeom>
          <a:solidFill>
            <a:srgbClr val="CED9CE"/>
          </a:solidFill>
          <a:ln/>
        </p:spPr>
      </p:sp>
      <p:sp>
        <p:nvSpPr>
          <p:cNvPr id="16" name="Shape 13"/>
          <p:cNvSpPr/>
          <p:nvPr/>
        </p:nvSpPr>
        <p:spPr>
          <a:xfrm>
            <a:off x="6378476" y="6159222"/>
            <a:ext cx="518041" cy="518041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6533138" y="6245543"/>
            <a:ext cx="208598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700" dirty="0"/>
          </a:p>
        </p:txBody>
      </p:sp>
      <p:sp>
        <p:nvSpPr>
          <p:cNvPr id="18" name="Text 15"/>
          <p:cNvSpPr/>
          <p:nvPr/>
        </p:nvSpPr>
        <p:spPr>
          <a:xfrm>
            <a:off x="7903845" y="6130409"/>
            <a:ext cx="2878217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</a:t>
            </a:r>
            <a:endParaRPr lang="en-US" sz="2250" dirty="0"/>
          </a:p>
        </p:txBody>
      </p:sp>
      <p:sp>
        <p:nvSpPr>
          <p:cNvPr id="19" name="Text 16"/>
          <p:cNvSpPr/>
          <p:nvPr/>
        </p:nvSpPr>
        <p:spPr>
          <a:xfrm>
            <a:off x="7903845" y="6628209"/>
            <a:ext cx="5920740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Đảm bảo vỏ bàn ủi không có lỗi hoặc khuyết điểm.</a:t>
            </a:r>
            <a:endParaRPr lang="en-US" sz="1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CBF84C9-5EFB-3023-F2D5-75AB0B664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9456" y="7375490"/>
            <a:ext cx="2758287" cy="8541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b="24216"/>
          <a:stretch/>
        </p:blipFill>
        <p:spPr>
          <a:xfrm>
            <a:off x="5200726" y="1274163"/>
            <a:ext cx="4228827" cy="320475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08195" y="773075"/>
            <a:ext cx="921389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khi gia công vỏ bàn ủi</a:t>
            </a:r>
            <a:endParaRPr lang="en-US" sz="48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037" y="5134689"/>
            <a:ext cx="617220" cy="61722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75636" y="525041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Đào tạo</a:t>
            </a:r>
            <a:endParaRPr lang="en-US" sz="2400" dirty="0"/>
          </a:p>
        </p:txBody>
      </p:sp>
      <p:sp>
        <p:nvSpPr>
          <p:cNvPr id="6" name="Text 2"/>
          <p:cNvSpPr/>
          <p:nvPr/>
        </p:nvSpPr>
        <p:spPr>
          <a:xfrm>
            <a:off x="864037" y="5831464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Huấn luyện công nhân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về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quy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trình an toàn.</a:t>
            </a:r>
            <a:endParaRPr lang="en-US" sz="19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8161" y="5134689"/>
            <a:ext cx="617220" cy="61722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061884" y="525041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Bảo hộ</a:t>
            </a:r>
            <a:endParaRPr lang="en-US" sz="2400" dirty="0"/>
          </a:p>
        </p:txBody>
      </p:sp>
      <p:sp>
        <p:nvSpPr>
          <p:cNvPr id="9" name="Text 4"/>
          <p:cNvSpPr/>
          <p:nvPr/>
        </p:nvSpPr>
        <p:spPr>
          <a:xfrm>
            <a:off x="5375594" y="5831464"/>
            <a:ext cx="405395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 dụng thiết bị bảo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hộ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cá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nhân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đầy đủ.</a:t>
            </a:r>
            <a:endParaRPr lang="en-US" sz="19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2404" y="5134689"/>
            <a:ext cx="617220" cy="617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486127" y="525041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Vệ sinh</a:t>
            </a:r>
            <a:endParaRPr lang="en-US" sz="2400" dirty="0"/>
          </a:p>
        </p:txBody>
      </p:sp>
      <p:sp>
        <p:nvSpPr>
          <p:cNvPr id="12" name="Text 6"/>
          <p:cNvSpPr/>
          <p:nvPr/>
        </p:nvSpPr>
        <p:spPr>
          <a:xfrm>
            <a:off x="9712523" y="5831464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Duy trì môi trường làm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việc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sạch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sẽ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gọn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gàng.</a:t>
            </a:r>
            <a:endParaRPr lang="en-US" sz="19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BF9301F-0B73-1B84-F3F8-A16DED2354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99456" y="7375490"/>
            <a:ext cx="2758287" cy="8541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3888" y="740210"/>
            <a:ext cx="3353515" cy="335351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35628" y="298371"/>
            <a:ext cx="7763828" cy="745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Lắp đặt hệ thống gia nhiệt</a:t>
            </a:r>
            <a:endParaRPr lang="en-US" sz="4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462" y="4228148"/>
            <a:ext cx="4319826" cy="95476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74063" y="5540932"/>
            <a:ext cx="2983825" cy="372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Chuẩn bị linh kiện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1074063" y="6056948"/>
            <a:ext cx="3842623" cy="763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Kiểm tra dây may so, </a:t>
            </a:r>
          </a:p>
          <a:p>
            <a:pPr marL="0" indent="0" algn="l">
              <a:lnSpc>
                <a:spcPts val="3000"/>
              </a:lnSpc>
              <a:buNone/>
            </a:pP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cảm</a:t>
            </a: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biến</a:t>
            </a: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nhiệt</a:t>
            </a: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độ</a:t>
            </a: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.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5287" y="4228148"/>
            <a:ext cx="4319826" cy="95476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393888" y="5540932"/>
            <a:ext cx="2983825" cy="372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Lắp đặt</a:t>
            </a:r>
            <a:endParaRPr lang="en-US" sz="2300" dirty="0"/>
          </a:p>
        </p:txBody>
      </p:sp>
      <p:sp>
        <p:nvSpPr>
          <p:cNvPr id="9" name="Text 4"/>
          <p:cNvSpPr/>
          <p:nvPr/>
        </p:nvSpPr>
        <p:spPr>
          <a:xfrm>
            <a:off x="5871091" y="6044922"/>
            <a:ext cx="3842623" cy="763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Định vị chính </a:t>
            </a: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xác</a:t>
            </a: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các</a:t>
            </a:r>
            <a:endParaRPr lang="en-US" sz="1850" dirty="0">
              <a:solidFill>
                <a:srgbClr val="405449"/>
              </a:solidFill>
              <a:latin typeface="Times New Roman" panose="02020603050405020304" pitchFamily="18" charset="0"/>
              <a:ea typeface="Nobile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linh</a:t>
            </a: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kiện</a:t>
            </a: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trong</a:t>
            </a: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vỏ bàn ủi.</a:t>
            </a:r>
            <a:endParaRPr lang="en-US" sz="18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5113" y="4228148"/>
            <a:ext cx="4319826" cy="95476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3714" y="5540932"/>
            <a:ext cx="2983825" cy="372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9778144" y="6056948"/>
            <a:ext cx="3842623" cy="763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Đảm bảo hệ thống hoạt </a:t>
            </a: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động</a:t>
            </a: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lnSpc>
                <a:spcPts val="3000"/>
              </a:lnSpc>
              <a:buNone/>
            </a:pP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ổn</a:t>
            </a: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định, đạt nhiệt độ yêu cầu.</a:t>
            </a:r>
            <a:endParaRPr lang="en-US" sz="185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28F9BD6-3FFB-0141-7A77-C36EE0E1BB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99456" y="7375490"/>
            <a:ext cx="2758287" cy="8541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52224" y="673753"/>
            <a:ext cx="9525952" cy="706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khi lắp hệ thống gia nhiệt</a:t>
            </a:r>
            <a:endParaRPr lang="en-US" sz="4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1262" y="1505309"/>
            <a:ext cx="4406265" cy="28640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0813" y="4898827"/>
            <a:ext cx="13048774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1162602" y="4799174"/>
            <a:ext cx="2824520" cy="353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Đào tạo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162602" y="5378056"/>
            <a:ext cx="3981569" cy="7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Huấn luyện về quy trình lắp đặt an </a:t>
            </a:r>
            <a:r>
              <a:rPr lang="en-US" sz="17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toàn</a:t>
            </a: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2800"/>
              </a:lnSpc>
              <a:buNone/>
            </a:pPr>
            <a:r>
              <a:rPr lang="en-US" sz="17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và</a:t>
            </a: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xử lý tình huống khẩn cấp.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5803534" y="4799174"/>
            <a:ext cx="2824520" cy="353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Bảo trì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5703051" y="5378056"/>
            <a:ext cx="3981569" cy="7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Kiểm tra và bảo dưỡng thiết bị </a:t>
            </a:r>
            <a:r>
              <a:rPr lang="en-US" sz="17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định</a:t>
            </a: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7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kỳ</a:t>
            </a:r>
            <a:endParaRPr lang="en-US" sz="1750" dirty="0">
              <a:solidFill>
                <a:srgbClr val="405449"/>
              </a:solidFill>
              <a:latin typeface="Times New Roman" panose="02020603050405020304" pitchFamily="18" charset="0"/>
              <a:ea typeface="Nobile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en-US" sz="17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để</a:t>
            </a: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đảm bảo hoạt động ổn định.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0243499" y="4799174"/>
            <a:ext cx="2824520" cy="353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Báo cáo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0243499" y="5378056"/>
            <a:ext cx="3981569" cy="1084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Khuyến khích công nhân </a:t>
            </a:r>
            <a:r>
              <a:rPr lang="en-US" sz="17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báo</a:t>
            </a: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7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cáo</a:t>
            </a:r>
            <a:endParaRPr lang="en-US" sz="1750" dirty="0">
              <a:solidFill>
                <a:srgbClr val="405449"/>
              </a:solidFill>
              <a:latin typeface="Times New Roman" panose="02020603050405020304" pitchFamily="18" charset="0"/>
              <a:ea typeface="Nobile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en-US" sz="17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ngay</a:t>
            </a: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các vấn đề phát sinh </a:t>
            </a:r>
            <a:r>
              <a:rPr lang="en-US" sz="17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trong</a:t>
            </a: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2800"/>
              </a:lnSpc>
              <a:buNone/>
            </a:pPr>
            <a:r>
              <a:rPr lang="en-US" sz="17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quá</a:t>
            </a: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7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trình</a:t>
            </a: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7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làm</a:t>
            </a: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việc.</a:t>
            </a:r>
            <a:endParaRPr lang="en-US" sz="175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81479DE-A8C9-21F7-9BAA-291ED1C08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9456" y="7375490"/>
            <a:ext cx="2758287" cy="8541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b="11423"/>
          <a:stretch/>
        </p:blipFill>
        <p:spPr>
          <a:xfrm>
            <a:off x="9677400" y="3075740"/>
            <a:ext cx="4419600" cy="391477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137285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Lắp ráp linh kiện điện tử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64037" y="3050619"/>
            <a:ext cx="7415927" cy="4041696"/>
          </a:xfrm>
          <a:prstGeom prst="roundRect">
            <a:avLst>
              <a:gd name="adj" fmla="val 5498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79277" y="3065859"/>
            <a:ext cx="7385447" cy="706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126093" y="3221593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Công đoạn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4822627" y="3221593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Yêu cầu an toàn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879277" y="3772376"/>
            <a:ext cx="7385447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126093" y="3928110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Sắp xếp linh kiện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4822627" y="3928110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 dụng găng tay chống tĩnh điện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879277" y="4873943"/>
            <a:ext cx="7385447" cy="11015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126093" y="5029676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Hàn nối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4822627" y="5029676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Đeo kính bảo hộ, sử dụng mỏ hàn an toàn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879277" y="5975509"/>
            <a:ext cx="7385447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1126093" y="6131242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Kiểm tra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4822627" y="6131242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Tuân thủ quy trình kiểm tra chất lượng</a:t>
            </a:r>
            <a:endParaRPr lang="en-US" sz="19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E7537D6-B600-EA87-1F30-7EFC3CA4B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9456" y="7375490"/>
            <a:ext cx="2758287" cy="8541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29733" y="589179"/>
            <a:ext cx="9370933" cy="721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50"/>
              </a:lnSpc>
              <a:buNone/>
            </a:pP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chất lượng và hiệu suất</a:t>
            </a:r>
            <a:endParaRPr lang="en-US" sz="4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2083" y="1300817"/>
            <a:ext cx="3206234" cy="309884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455" y="4806910"/>
            <a:ext cx="1026795" cy="102679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42455" y="6064448"/>
            <a:ext cx="2885599" cy="360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nhiệt độ</a:t>
            </a:r>
            <a:endParaRPr lang="en-US" sz="2250" dirty="0"/>
          </a:p>
        </p:txBody>
      </p:sp>
      <p:sp>
        <p:nvSpPr>
          <p:cNvPr id="6" name="Text 2"/>
          <p:cNvSpPr/>
          <p:nvPr/>
        </p:nvSpPr>
        <p:spPr>
          <a:xfrm>
            <a:off x="1742455" y="6563677"/>
            <a:ext cx="4107299" cy="738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Đo lường và điều chỉnh nhiệt </a:t>
            </a:r>
            <a:r>
              <a:rPr lang="en-US" sz="18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độ</a:t>
            </a: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lnSpc>
                <a:spcPts val="2900"/>
              </a:lnSpc>
              <a:buNone/>
            </a:pPr>
            <a:r>
              <a:rPr lang="en-US" sz="18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hoạt</a:t>
            </a: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động của bàn ủi.</a:t>
            </a:r>
            <a:endParaRPr lang="en-US" sz="18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5988" y="4806910"/>
            <a:ext cx="1026795" cy="102679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195988" y="6064448"/>
            <a:ext cx="2885599" cy="360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áp suất</a:t>
            </a:r>
            <a:endParaRPr lang="en-US" sz="2250" dirty="0"/>
          </a:p>
        </p:txBody>
      </p:sp>
      <p:sp>
        <p:nvSpPr>
          <p:cNvPr id="9" name="Text 4"/>
          <p:cNvSpPr/>
          <p:nvPr/>
        </p:nvSpPr>
        <p:spPr>
          <a:xfrm>
            <a:off x="6195988" y="6563677"/>
            <a:ext cx="4107299" cy="738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Đảm bảo áp suất hơi nước đạt tiêu chuẩn.</a:t>
            </a:r>
            <a:endParaRPr lang="en-US" sz="18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9521" y="4806910"/>
            <a:ext cx="1026795" cy="102679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649521" y="6064448"/>
            <a:ext cx="3135987" cy="360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an toàn điện</a:t>
            </a:r>
            <a:endParaRPr lang="en-US" sz="2250" dirty="0"/>
          </a:p>
        </p:txBody>
      </p:sp>
      <p:sp>
        <p:nvSpPr>
          <p:cNvPr id="12" name="Text 6"/>
          <p:cNvSpPr/>
          <p:nvPr/>
        </p:nvSpPr>
        <p:spPr>
          <a:xfrm>
            <a:off x="10649521" y="6563677"/>
            <a:ext cx="4392862" cy="738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Xác nhận tính an toàn về </a:t>
            </a:r>
            <a:r>
              <a:rPr lang="en-US" sz="18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điện</a:t>
            </a: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lnSpc>
                <a:spcPts val="2900"/>
              </a:lnSpc>
              <a:buNone/>
            </a:pPr>
            <a:r>
              <a:rPr lang="en-US" sz="18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của</a:t>
            </a:r>
            <a:r>
              <a:rPr lang="en-US" sz="18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sản phẩm.</a:t>
            </a:r>
            <a:endParaRPr lang="en-US" sz="18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331C619-E43E-6273-FF05-01512E6155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99456" y="7375490"/>
            <a:ext cx="2758287" cy="8541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006" y="2743200"/>
            <a:ext cx="5933384" cy="428059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6880" y="798909"/>
            <a:ext cx="5406271" cy="675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Đóng gói sản phẩm</a:t>
            </a:r>
            <a:endParaRPr lang="en-US" sz="4800" dirty="0"/>
          </a:p>
        </p:txBody>
      </p:sp>
      <p:sp>
        <p:nvSpPr>
          <p:cNvPr id="4" name="Shape 1"/>
          <p:cNvSpPr/>
          <p:nvPr/>
        </p:nvSpPr>
        <p:spPr>
          <a:xfrm>
            <a:off x="1065967" y="1799034"/>
            <a:ext cx="30480" cy="5631656"/>
          </a:xfrm>
          <a:prstGeom prst="roundRect">
            <a:avLst>
              <a:gd name="adj" fmla="val 638538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1293971" y="2270284"/>
            <a:ext cx="756880" cy="30480"/>
          </a:xfrm>
          <a:prstGeom prst="roundRect">
            <a:avLst>
              <a:gd name="adj" fmla="val 638538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837962" y="2042279"/>
            <a:ext cx="486489" cy="486489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1000244" y="2123361"/>
            <a:ext cx="161806" cy="324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550" dirty="0"/>
          </a:p>
        </p:txBody>
      </p:sp>
      <p:sp>
        <p:nvSpPr>
          <p:cNvPr id="8" name="Text 5"/>
          <p:cNvSpPr/>
          <p:nvPr/>
        </p:nvSpPr>
        <p:spPr>
          <a:xfrm>
            <a:off x="2270522" y="2015252"/>
            <a:ext cx="2703076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sản phẩm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2270522" y="2482691"/>
            <a:ext cx="6116598" cy="3458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Đảm bảo không có lỗi hoặc hư hỏng trước khi đóng gói.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1293971" y="3732252"/>
            <a:ext cx="756880" cy="30480"/>
          </a:xfrm>
          <a:prstGeom prst="roundRect">
            <a:avLst>
              <a:gd name="adj" fmla="val 638538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837962" y="3504248"/>
            <a:ext cx="486489" cy="486489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975241" y="3585329"/>
            <a:ext cx="211931" cy="324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550" dirty="0"/>
          </a:p>
        </p:txBody>
      </p:sp>
      <p:sp>
        <p:nvSpPr>
          <p:cNvPr id="13" name="Text 10"/>
          <p:cNvSpPr/>
          <p:nvPr/>
        </p:nvSpPr>
        <p:spPr>
          <a:xfrm>
            <a:off x="2270522" y="3477220"/>
            <a:ext cx="2703076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Chọn bao bì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2270522" y="3944660"/>
            <a:ext cx="6116598" cy="3458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Lựa chọn loại bao bì phù hợp với từng sản phẩm.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1293971" y="5194221"/>
            <a:ext cx="756880" cy="30480"/>
          </a:xfrm>
          <a:prstGeom prst="roundRect">
            <a:avLst>
              <a:gd name="adj" fmla="val 638538"/>
            </a:avLst>
          </a:prstGeom>
          <a:solidFill>
            <a:srgbClr val="CED9CE"/>
          </a:solidFill>
          <a:ln/>
        </p:spPr>
      </p:sp>
      <p:sp>
        <p:nvSpPr>
          <p:cNvPr id="16" name="Shape 13"/>
          <p:cNvSpPr/>
          <p:nvPr/>
        </p:nvSpPr>
        <p:spPr>
          <a:xfrm>
            <a:off x="837962" y="4966216"/>
            <a:ext cx="486489" cy="486489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983218" y="5047298"/>
            <a:ext cx="195858" cy="324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550" dirty="0"/>
          </a:p>
        </p:txBody>
      </p:sp>
      <p:sp>
        <p:nvSpPr>
          <p:cNvPr id="18" name="Text 15"/>
          <p:cNvSpPr/>
          <p:nvPr/>
        </p:nvSpPr>
        <p:spPr>
          <a:xfrm>
            <a:off x="2270522" y="4939189"/>
            <a:ext cx="2703076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Đóng gói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2270522" y="5406628"/>
            <a:ext cx="6116598" cy="3458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Thực hiện đóng gói cẩn thận, niêm phong chặt chẽ.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1293971" y="6656189"/>
            <a:ext cx="756880" cy="30480"/>
          </a:xfrm>
          <a:prstGeom prst="roundRect">
            <a:avLst>
              <a:gd name="adj" fmla="val 638538"/>
            </a:avLst>
          </a:prstGeom>
          <a:solidFill>
            <a:srgbClr val="CED9CE"/>
          </a:solidFill>
          <a:ln/>
        </p:spPr>
      </p:sp>
      <p:sp>
        <p:nvSpPr>
          <p:cNvPr id="21" name="Shape 18"/>
          <p:cNvSpPr/>
          <p:nvPr/>
        </p:nvSpPr>
        <p:spPr>
          <a:xfrm>
            <a:off x="837962" y="6428184"/>
            <a:ext cx="486489" cy="486489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22" name="Text 19"/>
          <p:cNvSpPr/>
          <p:nvPr/>
        </p:nvSpPr>
        <p:spPr>
          <a:xfrm>
            <a:off x="970955" y="6509266"/>
            <a:ext cx="220385" cy="324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4</a:t>
            </a:r>
            <a:endParaRPr lang="en-US" sz="2550" dirty="0"/>
          </a:p>
        </p:txBody>
      </p:sp>
      <p:sp>
        <p:nvSpPr>
          <p:cNvPr id="23" name="Text 20"/>
          <p:cNvSpPr/>
          <p:nvPr/>
        </p:nvSpPr>
        <p:spPr>
          <a:xfrm>
            <a:off x="2270522" y="6401157"/>
            <a:ext cx="2703076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cuối</a:t>
            </a:r>
            <a:endParaRPr lang="en-US" sz="2100" dirty="0"/>
          </a:p>
        </p:txBody>
      </p:sp>
      <p:sp>
        <p:nvSpPr>
          <p:cNvPr id="24" name="Text 21"/>
          <p:cNvSpPr/>
          <p:nvPr/>
        </p:nvSpPr>
        <p:spPr>
          <a:xfrm>
            <a:off x="2270522" y="6868597"/>
            <a:ext cx="6116598" cy="3458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Kiểm tra lại số lượng và chất lượng đóng gói.</a:t>
            </a:r>
            <a:endParaRPr lang="en-US" sz="17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38D6B05-1E67-7A85-6D41-15CA578089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9456" y="7375490"/>
            <a:ext cx="2758287" cy="8541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6953" y="477083"/>
            <a:ext cx="4336375" cy="541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50"/>
              </a:lnSpc>
              <a:buNone/>
            </a:pPr>
            <a:r>
              <a:rPr lang="en-US" sz="4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Quy định chung</a:t>
            </a:r>
            <a:endParaRPr lang="en-US" sz="4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t="15303" b="12243"/>
          <a:stretch/>
        </p:blipFill>
        <p:spPr>
          <a:xfrm>
            <a:off x="5848047" y="1316333"/>
            <a:ext cx="3498618" cy="261659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7100" y="3750469"/>
            <a:ext cx="13416201" cy="277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607100" y="5987772"/>
            <a:ext cx="13416201" cy="22860"/>
          </a:xfrm>
          <a:prstGeom prst="roundRect">
            <a:avLst>
              <a:gd name="adj" fmla="val 682908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3226713" y="5380732"/>
            <a:ext cx="22860" cy="607100"/>
          </a:xfrm>
          <a:prstGeom prst="roundRect">
            <a:avLst>
              <a:gd name="adj" fmla="val 682908"/>
            </a:avLst>
          </a:prstGeom>
          <a:solidFill>
            <a:srgbClr val="CED9CE"/>
          </a:solidFill>
          <a:ln/>
        </p:spPr>
      </p:sp>
      <p:sp>
        <p:nvSpPr>
          <p:cNvPr id="7" name="Shape 4"/>
          <p:cNvSpPr/>
          <p:nvPr/>
        </p:nvSpPr>
        <p:spPr>
          <a:xfrm>
            <a:off x="3086457" y="5836027"/>
            <a:ext cx="303490" cy="303490"/>
          </a:xfrm>
          <a:prstGeom prst="roundRect">
            <a:avLst>
              <a:gd name="adj" fmla="val 51439"/>
            </a:avLst>
          </a:prstGeom>
          <a:solidFill>
            <a:srgbClr val="E8F3E8"/>
          </a:solidFill>
          <a:ln/>
        </p:spPr>
      </p:sp>
      <p:sp>
        <p:nvSpPr>
          <p:cNvPr id="8" name="Text 5"/>
          <p:cNvSpPr/>
          <p:nvPr/>
        </p:nvSpPr>
        <p:spPr>
          <a:xfrm>
            <a:off x="1377315" y="4223028"/>
            <a:ext cx="3721894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Huấn luyện an toàn lao động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80455" y="4652248"/>
            <a:ext cx="4915733" cy="55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Tổ chức các khóa huấn luyện an toàn lao động định kỳ cho công nhân.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5944553" y="5987713"/>
            <a:ext cx="22860" cy="607100"/>
          </a:xfrm>
          <a:prstGeom prst="roundRect">
            <a:avLst>
              <a:gd name="adj" fmla="val 682908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5804297" y="5836027"/>
            <a:ext cx="303490" cy="303490"/>
          </a:xfrm>
          <a:prstGeom prst="roundRect">
            <a:avLst>
              <a:gd name="adj" fmla="val 51439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4655225" y="6768227"/>
            <a:ext cx="2601873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Bảo trì thiết bị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498294" y="7197447"/>
            <a:ext cx="4915733" cy="55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Thường xuyên kiểm tra và bảo dưỡng máy móc, thiết bị sản xuất.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8662511" y="5380732"/>
            <a:ext cx="22860" cy="607100"/>
          </a:xfrm>
          <a:prstGeom prst="roundRect">
            <a:avLst>
              <a:gd name="adj" fmla="val 682908"/>
            </a:avLst>
          </a:prstGeom>
          <a:solidFill>
            <a:srgbClr val="CED9CE"/>
          </a:solidFill>
          <a:ln/>
        </p:spPr>
      </p:sp>
      <p:sp>
        <p:nvSpPr>
          <p:cNvPr id="15" name="Shape 12"/>
          <p:cNvSpPr/>
          <p:nvPr/>
        </p:nvSpPr>
        <p:spPr>
          <a:xfrm>
            <a:off x="8522256" y="5836027"/>
            <a:ext cx="303490" cy="303490"/>
          </a:xfrm>
          <a:prstGeom prst="roundRect">
            <a:avLst>
              <a:gd name="adj" fmla="val 51439"/>
            </a:avLst>
          </a:prstGeom>
          <a:solidFill>
            <a:srgbClr val="E8F3E8"/>
          </a:solidFill>
          <a:ln/>
        </p:spPr>
      </p:sp>
      <p:sp>
        <p:nvSpPr>
          <p:cNvPr id="16" name="Text 13"/>
          <p:cNvSpPr/>
          <p:nvPr/>
        </p:nvSpPr>
        <p:spPr>
          <a:xfrm>
            <a:off x="7373183" y="4223028"/>
            <a:ext cx="2601873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Thiết bị bảo hộ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6216253" y="4652248"/>
            <a:ext cx="4915733" cy="55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Cung cấp và đảm bảo sử dụng đúng các thiết bị bảo hộ cá nhân.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11380351" y="5987713"/>
            <a:ext cx="22860" cy="607100"/>
          </a:xfrm>
          <a:prstGeom prst="roundRect">
            <a:avLst>
              <a:gd name="adj" fmla="val 682908"/>
            </a:avLst>
          </a:prstGeom>
          <a:solidFill>
            <a:srgbClr val="CED9CE"/>
          </a:solidFill>
          <a:ln/>
        </p:spPr>
      </p:sp>
      <p:sp>
        <p:nvSpPr>
          <p:cNvPr id="19" name="Shape 16"/>
          <p:cNvSpPr/>
          <p:nvPr/>
        </p:nvSpPr>
        <p:spPr>
          <a:xfrm>
            <a:off x="11240095" y="5836027"/>
            <a:ext cx="303490" cy="303490"/>
          </a:xfrm>
          <a:prstGeom prst="roundRect">
            <a:avLst>
              <a:gd name="adj" fmla="val 51439"/>
            </a:avLst>
          </a:prstGeom>
          <a:solidFill>
            <a:srgbClr val="E8F3E8"/>
          </a:solidFill>
          <a:ln/>
        </p:spPr>
      </p:sp>
      <p:sp>
        <p:nvSpPr>
          <p:cNvPr id="20" name="Text 17"/>
          <p:cNvSpPr/>
          <p:nvPr/>
        </p:nvSpPr>
        <p:spPr>
          <a:xfrm>
            <a:off x="10091023" y="6768227"/>
            <a:ext cx="2601873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Môi trường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8934093" y="7197447"/>
            <a:ext cx="4915733" cy="55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Duy trì không gian làm việc sạch sẽ, thoáng mát và đủ ánh sáng.</a:t>
            </a:r>
            <a:endParaRPr lang="en-US" sz="135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C30F9C2-935F-E6BA-4FE7-6307240FE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9456" y="7375490"/>
            <a:ext cx="2758287" cy="85411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90837" y="716637"/>
            <a:ext cx="5048607" cy="631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50"/>
              </a:lnSpc>
              <a:buNone/>
            </a:pPr>
            <a:r>
              <a:rPr lang="en-US" sz="60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Xử lý tình huống</a:t>
            </a:r>
            <a:endParaRPr lang="en-US" sz="6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754" y="1347668"/>
            <a:ext cx="3320891" cy="332089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89847" y="5117961"/>
            <a:ext cx="13216890" cy="22860"/>
          </a:xfrm>
          <a:prstGeom prst="roundRect">
            <a:avLst>
              <a:gd name="adj" fmla="val 795072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2039063" y="4890790"/>
            <a:ext cx="454343" cy="454343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6" name="Text 3"/>
          <p:cNvSpPr/>
          <p:nvPr/>
        </p:nvSpPr>
        <p:spPr>
          <a:xfrm>
            <a:off x="2190630" y="4966513"/>
            <a:ext cx="151209" cy="302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350" dirty="0"/>
          </a:p>
        </p:txBody>
      </p:sp>
      <p:sp>
        <p:nvSpPr>
          <p:cNvPr id="7" name="Text 4"/>
          <p:cNvSpPr/>
          <p:nvPr/>
        </p:nvSpPr>
        <p:spPr>
          <a:xfrm>
            <a:off x="1004053" y="5622786"/>
            <a:ext cx="2524244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Ngắt điện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891777" y="6059388"/>
            <a:ext cx="2748915" cy="969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Ngay lập tức ngắt nguồn điện khi xảy ra tai nạn liên quan đến điện.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393768" y="4890790"/>
            <a:ext cx="454343" cy="454343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10" name="Text 7"/>
          <p:cNvSpPr/>
          <p:nvPr/>
        </p:nvSpPr>
        <p:spPr>
          <a:xfrm>
            <a:off x="5521879" y="4966513"/>
            <a:ext cx="198001" cy="302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350" dirty="0"/>
          </a:p>
        </p:txBody>
      </p:sp>
      <p:sp>
        <p:nvSpPr>
          <p:cNvPr id="11" name="Text 8"/>
          <p:cNvSpPr/>
          <p:nvPr/>
        </p:nvSpPr>
        <p:spPr>
          <a:xfrm>
            <a:off x="4358758" y="5622786"/>
            <a:ext cx="2524244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Sơ cứu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4246482" y="6059388"/>
            <a:ext cx="2748915" cy="969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Tiến hành sơ cứu nhanh chóng và chính xác cho nạn nhân tại chỗ.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8748473" y="4890790"/>
            <a:ext cx="454343" cy="454343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14" name="Text 11"/>
          <p:cNvSpPr/>
          <p:nvPr/>
        </p:nvSpPr>
        <p:spPr>
          <a:xfrm>
            <a:off x="8884085" y="4966513"/>
            <a:ext cx="182999" cy="302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350" dirty="0"/>
          </a:p>
        </p:txBody>
      </p:sp>
      <p:sp>
        <p:nvSpPr>
          <p:cNvPr id="15" name="Text 12"/>
          <p:cNvSpPr/>
          <p:nvPr/>
        </p:nvSpPr>
        <p:spPr>
          <a:xfrm>
            <a:off x="7713463" y="5622786"/>
            <a:ext cx="2524244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Báo cáo</a:t>
            </a:r>
            <a:endParaRPr lang="en-US" sz="1950" dirty="0"/>
          </a:p>
        </p:txBody>
      </p:sp>
      <p:sp>
        <p:nvSpPr>
          <p:cNvPr id="16" name="Text 13"/>
          <p:cNvSpPr/>
          <p:nvPr/>
        </p:nvSpPr>
        <p:spPr>
          <a:xfrm>
            <a:off x="7601187" y="6059388"/>
            <a:ext cx="2748915" cy="969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Thông báo ngay cho quản lý và đội ngũ y tế để được hỗ </a:t>
            </a:r>
            <a:r>
              <a:rPr lang="en-US" sz="15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trợ</a:t>
            </a:r>
            <a:r>
              <a:rPr lang="en-US" sz="15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ts val="2500"/>
              </a:lnSpc>
              <a:buNone/>
            </a:pPr>
            <a:r>
              <a:rPr lang="en-US" sz="15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kịp</a:t>
            </a:r>
            <a:r>
              <a:rPr lang="en-US" sz="15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thời.</a:t>
            </a:r>
            <a:endParaRPr lang="en-US" sz="1550" dirty="0"/>
          </a:p>
        </p:txBody>
      </p:sp>
      <p:sp>
        <p:nvSpPr>
          <p:cNvPr id="17" name="Shape 14"/>
          <p:cNvSpPr/>
          <p:nvPr/>
        </p:nvSpPr>
        <p:spPr>
          <a:xfrm>
            <a:off x="12103178" y="4890790"/>
            <a:ext cx="454343" cy="454343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18" name="Text 15"/>
          <p:cNvSpPr/>
          <p:nvPr/>
        </p:nvSpPr>
        <p:spPr>
          <a:xfrm>
            <a:off x="12227360" y="4966513"/>
            <a:ext cx="205859" cy="302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4</a:t>
            </a:r>
            <a:endParaRPr lang="en-US" sz="2350" dirty="0"/>
          </a:p>
        </p:txBody>
      </p:sp>
      <p:sp>
        <p:nvSpPr>
          <p:cNvPr id="19" name="Text 16"/>
          <p:cNvSpPr/>
          <p:nvPr/>
        </p:nvSpPr>
        <p:spPr>
          <a:xfrm>
            <a:off x="11068168" y="5622786"/>
            <a:ext cx="2524244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Điều tra</a:t>
            </a:r>
            <a:endParaRPr lang="en-US" sz="1950" dirty="0"/>
          </a:p>
        </p:txBody>
      </p:sp>
      <p:sp>
        <p:nvSpPr>
          <p:cNvPr id="20" name="Text 17"/>
          <p:cNvSpPr/>
          <p:nvPr/>
        </p:nvSpPr>
        <p:spPr>
          <a:xfrm>
            <a:off x="10955892" y="6059388"/>
            <a:ext cx="2748915" cy="969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Tiến hành điều tra nguyên nhân và đề xuất biện pháp phòng ngừa trong tương lai.</a:t>
            </a:r>
            <a:endParaRPr lang="en-US" sz="155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50B13EE-3811-577F-E533-61E261CDF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9456" y="7375490"/>
            <a:ext cx="2758287" cy="85411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4039" y="810922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60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Tài liệu tham khảo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84039" y="2828210"/>
            <a:ext cx="6690122" cy="925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Bài kiểm tra an toàn lao động nhóm 3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04041" y="3243732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84039" y="4478834"/>
            <a:ext cx="5625703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Bảng báo giá huấn luyện ATLD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884039" y="4919738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84039" y="5993963"/>
            <a:ext cx="4598194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Tải về tài liệu (download)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884039" y="6480723"/>
            <a:ext cx="780769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</a:t>
            </a:r>
            <a:r>
              <a:rPr lang="en-US" sz="1900" b="1" u="sng" dirty="0" err="1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xuất</a:t>
            </a: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900" b="1" u="sng" dirty="0" err="1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bàn</a:t>
            </a: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900" b="1" u="sng" dirty="0" err="1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ủi</a:t>
            </a:r>
            <a:endParaRPr lang="en-US" sz="1900" b="1" u="sng" dirty="0">
              <a:solidFill>
                <a:srgbClr val="438951"/>
              </a:solidFill>
              <a:latin typeface="Times New Roman" panose="02020603050405020304" pitchFamily="18" charset="0"/>
              <a:ea typeface="Nobile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4432" y="3807261"/>
            <a:ext cx="5609868" cy="173616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163997" y="4477822"/>
            <a:ext cx="560986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49F121-32A4-B20D-C970-F2ADE5A15D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99456" y="7375490"/>
            <a:ext cx="2758287" cy="8541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784</Words>
  <Application>Microsoft Office PowerPoint</Application>
  <PresentationFormat>Custom</PresentationFormat>
  <Paragraphs>139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2</cp:revision>
  <dcterms:created xsi:type="dcterms:W3CDTF">2024-11-05T07:54:51Z</dcterms:created>
  <dcterms:modified xsi:type="dcterms:W3CDTF">2024-11-05T08:08:13Z</dcterms:modified>
</cp:coreProperties>
</file>