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100" d="100"/>
          <a:sy n="100" d="100"/>
        </p:scale>
        <p:origin x="186"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026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hyperlink" Target="https://antoannamviet.com/tai-lieu-an-toan-lao-dong-san-xuat-binh-dun-nuoc-sieu-toc/"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3597" y="2286237"/>
            <a:ext cx="7261603" cy="5450993"/>
          </a:xfrm>
          <a:prstGeom prst="rect">
            <a:avLst/>
          </a:prstGeom>
        </p:spPr>
      </p:pic>
      <p:sp>
        <p:nvSpPr>
          <p:cNvPr id="3" name="Text 0"/>
          <p:cNvSpPr/>
          <p:nvPr/>
        </p:nvSpPr>
        <p:spPr>
          <a:xfrm>
            <a:off x="6345674" y="675084"/>
            <a:ext cx="7425452" cy="4234815"/>
          </a:xfrm>
          <a:prstGeom prst="rect">
            <a:avLst/>
          </a:prstGeom>
          <a:noFill/>
          <a:ln/>
        </p:spPr>
        <p:txBody>
          <a:bodyPr wrap="square" lIns="0" tIns="0" rIns="0" bIns="0" rtlCol="0" anchor="t"/>
          <a:lstStyle/>
          <a:p>
            <a:pPr marL="0" indent="0">
              <a:lnSpc>
                <a:spcPts val="8300"/>
              </a:lnSpc>
              <a:buNone/>
            </a:pPr>
            <a:r>
              <a:rPr lang="en-US" sz="665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lao động trong sản xuất bình đun nước siêu tốc</a:t>
            </a:r>
            <a:endParaRPr lang="en-US" sz="6650" dirty="0"/>
          </a:p>
        </p:txBody>
      </p:sp>
      <p:sp>
        <p:nvSpPr>
          <p:cNvPr id="4" name="Text 1"/>
          <p:cNvSpPr/>
          <p:nvPr/>
        </p:nvSpPr>
        <p:spPr>
          <a:xfrm>
            <a:off x="6345674" y="5278160"/>
            <a:ext cx="7425452" cy="1571149"/>
          </a:xfrm>
          <a:prstGeom prst="rect">
            <a:avLst/>
          </a:prstGeom>
          <a:noFill/>
          <a:ln/>
        </p:spPr>
        <p:txBody>
          <a:bodyPr wrap="square" lIns="0" tIns="0" rIns="0" bIns="0" rtlCol="0" anchor="t"/>
          <a:lstStyle/>
          <a:p>
            <a:pPr marL="0" indent="0">
              <a:lnSpc>
                <a:spcPts val="305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Báo cáo về tình hình tai nạn lao động 6 tháng đầu năm 2024 và các biện pháp an toàn trong sản xuất bình đun nước siêu tốc. Tập trung vào các công đoạn chính và cách phòng tránh tai nạn.</a:t>
            </a:r>
            <a:endParaRPr lang="en-US" sz="1900" dirty="0"/>
          </a:p>
        </p:txBody>
      </p:sp>
      <p:sp>
        <p:nvSpPr>
          <p:cNvPr id="5" name="Shape 2"/>
          <p:cNvSpPr/>
          <p:nvPr/>
        </p:nvSpPr>
        <p:spPr>
          <a:xfrm>
            <a:off x="6345674" y="7143869"/>
            <a:ext cx="392787" cy="392787"/>
          </a:xfrm>
          <a:prstGeom prst="roundRect">
            <a:avLst>
              <a:gd name="adj" fmla="val 2327746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3294" y="7151489"/>
            <a:ext cx="377547" cy="377547"/>
          </a:xfrm>
          <a:prstGeom prst="rect">
            <a:avLst/>
          </a:prstGeom>
        </p:spPr>
      </p:pic>
      <p:sp>
        <p:nvSpPr>
          <p:cNvPr id="7" name="Text 3"/>
          <p:cNvSpPr/>
          <p:nvPr/>
        </p:nvSpPr>
        <p:spPr>
          <a:xfrm>
            <a:off x="6861215" y="7125414"/>
            <a:ext cx="3279815" cy="429697"/>
          </a:xfrm>
          <a:prstGeom prst="rect">
            <a:avLst/>
          </a:prstGeom>
          <a:noFill/>
          <a:ln/>
        </p:spPr>
        <p:txBody>
          <a:bodyPr wrap="none" lIns="0" tIns="0" rIns="0" bIns="0" rtlCol="0" anchor="t"/>
          <a:lstStyle/>
          <a:p>
            <a:pPr marL="0" indent="0" algn="l">
              <a:lnSpc>
                <a:spcPts val="3350"/>
              </a:lnSpc>
              <a:buNone/>
            </a:pP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Bản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quyền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thuộc</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An Toàn Nam Việt</a:t>
            </a:r>
            <a:endParaRPr lang="en-US" sz="2400" dirty="0"/>
          </a:p>
        </p:txBody>
      </p:sp>
      <p:pic>
        <p:nvPicPr>
          <p:cNvPr id="8" name="Image 0" descr="preencoded.png">
            <a:extLst>
              <a:ext uri="{FF2B5EF4-FFF2-40B4-BE49-F238E27FC236}">
                <a16:creationId xmlns:a16="http://schemas.microsoft.com/office/drawing/2014/main" id="{515AA7A8-F094-8E2D-BF9C-17D6400F84CC}"/>
              </a:ext>
            </a:extLst>
          </p:cNvPr>
          <p:cNvPicPr>
            <a:picLocks noChangeAspect="1"/>
          </p:cNvPicPr>
          <p:nvPr/>
        </p:nvPicPr>
        <p:blipFill>
          <a:blip r:embed="rId5"/>
          <a:stretch>
            <a:fillRect/>
          </a:stretch>
        </p:blipFill>
        <p:spPr>
          <a:xfrm>
            <a:off x="11791950" y="7418390"/>
            <a:ext cx="2621161" cy="81121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80640" y="3092388"/>
            <a:ext cx="4351020" cy="4411980"/>
          </a:xfrm>
          <a:prstGeom prst="rect">
            <a:avLst/>
          </a:prstGeom>
        </p:spPr>
      </p:pic>
      <p:sp>
        <p:nvSpPr>
          <p:cNvPr id="3" name="Text 0"/>
          <p:cNvSpPr/>
          <p:nvPr/>
        </p:nvSpPr>
        <p:spPr>
          <a:xfrm>
            <a:off x="6350437" y="715685"/>
            <a:ext cx="7415927" cy="2314575"/>
          </a:xfrm>
          <a:prstGeom prst="rect">
            <a:avLst/>
          </a:prstGeom>
          <a:noFill/>
          <a:ln/>
        </p:spPr>
        <p:txBody>
          <a:bodyPr wrap="square" lIns="0" tIns="0" rIns="0" bIns="0" rtlCol="0" anchor="t"/>
          <a:lstStyle/>
          <a:p>
            <a:pPr marL="0" indent="0">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Tình hình tai nạn lao động 6 tháng đầu năm 2024</a:t>
            </a:r>
            <a:endParaRPr lang="en-US" sz="4850" dirty="0"/>
          </a:p>
        </p:txBody>
      </p:sp>
      <p:sp>
        <p:nvSpPr>
          <p:cNvPr id="4" name="Shape 1"/>
          <p:cNvSpPr/>
          <p:nvPr/>
        </p:nvSpPr>
        <p:spPr>
          <a:xfrm>
            <a:off x="6350437" y="3678198"/>
            <a:ext cx="555427" cy="555427"/>
          </a:xfrm>
          <a:prstGeom prst="roundRect">
            <a:avLst>
              <a:gd name="adj" fmla="val 40005"/>
            </a:avLst>
          </a:prstGeom>
          <a:solidFill>
            <a:srgbClr val="E8F3E8"/>
          </a:solidFill>
          <a:ln/>
        </p:spPr>
      </p:sp>
      <p:sp>
        <p:nvSpPr>
          <p:cNvPr id="5" name="Text 2"/>
          <p:cNvSpPr/>
          <p:nvPr/>
        </p:nvSpPr>
        <p:spPr>
          <a:xfrm>
            <a:off x="6535698" y="3770709"/>
            <a:ext cx="184785"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900" dirty="0"/>
          </a:p>
        </p:txBody>
      </p:sp>
      <p:sp>
        <p:nvSpPr>
          <p:cNvPr id="6" name="Text 3"/>
          <p:cNvSpPr/>
          <p:nvPr/>
        </p:nvSpPr>
        <p:spPr>
          <a:xfrm>
            <a:off x="7152680" y="3678198"/>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vụ tai nạn</a:t>
            </a:r>
            <a:endParaRPr lang="en-US" sz="2400" dirty="0"/>
          </a:p>
        </p:txBody>
      </p:sp>
      <p:sp>
        <p:nvSpPr>
          <p:cNvPr id="7" name="Text 4"/>
          <p:cNvSpPr/>
          <p:nvPr/>
        </p:nvSpPr>
        <p:spPr>
          <a:xfrm>
            <a:off x="7152680" y="4212074"/>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3.201 vụ, giảm 7,09% so với cùng kỳ năm 2023.</a:t>
            </a:r>
            <a:endParaRPr lang="en-US" sz="1900" dirty="0"/>
          </a:p>
        </p:txBody>
      </p:sp>
      <p:sp>
        <p:nvSpPr>
          <p:cNvPr id="8" name="Shape 5"/>
          <p:cNvSpPr/>
          <p:nvPr/>
        </p:nvSpPr>
        <p:spPr>
          <a:xfrm>
            <a:off x="6350437" y="5131594"/>
            <a:ext cx="555427" cy="555427"/>
          </a:xfrm>
          <a:prstGeom prst="roundRect">
            <a:avLst>
              <a:gd name="adj" fmla="val 40005"/>
            </a:avLst>
          </a:prstGeom>
          <a:solidFill>
            <a:srgbClr val="E8F3E8"/>
          </a:solidFill>
          <a:ln/>
        </p:spPr>
      </p:sp>
      <p:sp>
        <p:nvSpPr>
          <p:cNvPr id="9" name="Text 6"/>
          <p:cNvSpPr/>
          <p:nvPr/>
        </p:nvSpPr>
        <p:spPr>
          <a:xfrm>
            <a:off x="6507123" y="5224105"/>
            <a:ext cx="242054"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900" dirty="0"/>
          </a:p>
        </p:txBody>
      </p:sp>
      <p:sp>
        <p:nvSpPr>
          <p:cNvPr id="10" name="Text 7"/>
          <p:cNvSpPr/>
          <p:nvPr/>
        </p:nvSpPr>
        <p:spPr>
          <a:xfrm>
            <a:off x="7152680" y="5131594"/>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người chết</a:t>
            </a:r>
            <a:endParaRPr lang="en-US" sz="2400" dirty="0"/>
          </a:p>
        </p:txBody>
      </p:sp>
      <p:sp>
        <p:nvSpPr>
          <p:cNvPr id="11" name="Text 8"/>
          <p:cNvSpPr/>
          <p:nvPr/>
        </p:nvSpPr>
        <p:spPr>
          <a:xfrm>
            <a:off x="7152680" y="5665470"/>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346 người, giảm 1,98% so với cùng kỳ năm 2023.</a:t>
            </a:r>
            <a:endParaRPr lang="en-US" sz="1900" dirty="0"/>
          </a:p>
        </p:txBody>
      </p:sp>
      <p:sp>
        <p:nvSpPr>
          <p:cNvPr id="12" name="Shape 9"/>
          <p:cNvSpPr/>
          <p:nvPr/>
        </p:nvSpPr>
        <p:spPr>
          <a:xfrm>
            <a:off x="6350437" y="6584990"/>
            <a:ext cx="555427" cy="555427"/>
          </a:xfrm>
          <a:prstGeom prst="roundRect">
            <a:avLst>
              <a:gd name="adj" fmla="val 40005"/>
            </a:avLst>
          </a:prstGeom>
          <a:solidFill>
            <a:srgbClr val="E8F3E8"/>
          </a:solidFill>
          <a:ln/>
        </p:spPr>
      </p:sp>
      <p:sp>
        <p:nvSpPr>
          <p:cNvPr id="13" name="Text 10"/>
          <p:cNvSpPr/>
          <p:nvPr/>
        </p:nvSpPr>
        <p:spPr>
          <a:xfrm>
            <a:off x="6516291" y="6677501"/>
            <a:ext cx="223718"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900" dirty="0"/>
          </a:p>
        </p:txBody>
      </p:sp>
      <p:sp>
        <p:nvSpPr>
          <p:cNvPr id="14" name="Text 11"/>
          <p:cNvSpPr/>
          <p:nvPr/>
        </p:nvSpPr>
        <p:spPr>
          <a:xfrm>
            <a:off x="7152680" y="6584990"/>
            <a:ext cx="3755588"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người bị thương nặng</a:t>
            </a:r>
            <a:endParaRPr lang="en-US" sz="2400" dirty="0"/>
          </a:p>
        </p:txBody>
      </p:sp>
      <p:sp>
        <p:nvSpPr>
          <p:cNvPr id="15" name="Text 12"/>
          <p:cNvSpPr/>
          <p:nvPr/>
        </p:nvSpPr>
        <p:spPr>
          <a:xfrm>
            <a:off x="7152680" y="7118866"/>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810 người, tăng 3,32% so với cùng kỳ năm 2023.</a:t>
            </a:r>
            <a:endParaRPr lang="en-US" sz="1900" dirty="0"/>
          </a:p>
        </p:txBody>
      </p:sp>
      <p:pic>
        <p:nvPicPr>
          <p:cNvPr id="16" name="Image 0" descr="preencoded.png">
            <a:extLst>
              <a:ext uri="{FF2B5EF4-FFF2-40B4-BE49-F238E27FC236}">
                <a16:creationId xmlns:a16="http://schemas.microsoft.com/office/drawing/2014/main" id="{9AA3C3DB-0394-E68F-92ED-E4DCC3596201}"/>
              </a:ext>
            </a:extLst>
          </p:cNvPr>
          <p:cNvPicPr>
            <a:picLocks noChangeAspect="1"/>
          </p:cNvPicPr>
          <p:nvPr/>
        </p:nvPicPr>
        <p:blipFill>
          <a:blip r:embed="rId4"/>
          <a:stretch>
            <a:fillRect/>
          </a:stretch>
        </p:blipFill>
        <p:spPr>
          <a:xfrm>
            <a:off x="11791950" y="7418390"/>
            <a:ext cx="2621161" cy="81121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38439" y="3262848"/>
            <a:ext cx="4913352" cy="2763798"/>
          </a:xfrm>
          <a:prstGeom prst="rect">
            <a:avLst/>
          </a:prstGeom>
        </p:spPr>
      </p:pic>
      <p:sp>
        <p:nvSpPr>
          <p:cNvPr id="4" name="Text 0"/>
          <p:cNvSpPr/>
          <p:nvPr/>
        </p:nvSpPr>
        <p:spPr>
          <a:xfrm>
            <a:off x="6288524" y="824508"/>
            <a:ext cx="7375446" cy="716280"/>
          </a:xfrm>
          <a:prstGeom prst="rect">
            <a:avLst/>
          </a:prstGeom>
          <a:noFill/>
          <a:ln/>
        </p:spPr>
        <p:txBody>
          <a:bodyPr wrap="none" lIns="0" tIns="0" rIns="0" bIns="0" rtlCol="0" anchor="t"/>
          <a:lstStyle/>
          <a:p>
            <a:pPr marL="0" indent="0">
              <a:lnSpc>
                <a:spcPts val="5600"/>
              </a:lnSpc>
              <a:buNone/>
            </a:pPr>
            <a:r>
              <a:rPr lang="en-US" sz="5400" b="1" dirty="0">
                <a:solidFill>
                  <a:srgbClr val="3B4540"/>
                </a:solidFill>
                <a:latin typeface="Times New Roman" panose="02020603050405020304" pitchFamily="18" charset="0"/>
                <a:ea typeface="Fraunces Extra Bold" pitchFamily="34" charset="-122"/>
                <a:cs typeface="Times New Roman" panose="02020603050405020304" pitchFamily="18" charset="0"/>
              </a:rPr>
              <a:t>Công đoạn cắt và tạo hình</a:t>
            </a:r>
            <a:endParaRPr lang="en-US" sz="5400" dirty="0"/>
          </a:p>
        </p:txBody>
      </p:sp>
      <p:sp>
        <p:nvSpPr>
          <p:cNvPr id="5" name="Shape 1"/>
          <p:cNvSpPr/>
          <p:nvPr/>
        </p:nvSpPr>
        <p:spPr>
          <a:xfrm>
            <a:off x="6617018" y="1884521"/>
            <a:ext cx="30480" cy="5520452"/>
          </a:xfrm>
          <a:prstGeom prst="roundRect">
            <a:avLst>
              <a:gd name="adj" fmla="val 676785"/>
            </a:avLst>
          </a:prstGeom>
          <a:solidFill>
            <a:srgbClr val="CED9CE"/>
          </a:solidFill>
          <a:ln/>
        </p:spPr>
      </p:sp>
      <p:sp>
        <p:nvSpPr>
          <p:cNvPr id="6" name="Shape 2"/>
          <p:cNvSpPr/>
          <p:nvPr/>
        </p:nvSpPr>
        <p:spPr>
          <a:xfrm>
            <a:off x="6859607" y="2384822"/>
            <a:ext cx="802124" cy="30480"/>
          </a:xfrm>
          <a:prstGeom prst="roundRect">
            <a:avLst>
              <a:gd name="adj" fmla="val 676785"/>
            </a:avLst>
          </a:prstGeom>
          <a:solidFill>
            <a:srgbClr val="CED9CE"/>
          </a:solidFill>
          <a:ln/>
        </p:spPr>
      </p:sp>
      <p:sp>
        <p:nvSpPr>
          <p:cNvPr id="7" name="Shape 3"/>
          <p:cNvSpPr/>
          <p:nvPr/>
        </p:nvSpPr>
        <p:spPr>
          <a:xfrm>
            <a:off x="6374428" y="2142292"/>
            <a:ext cx="515660" cy="515660"/>
          </a:xfrm>
          <a:prstGeom prst="roundRect">
            <a:avLst>
              <a:gd name="adj" fmla="val 40004"/>
            </a:avLst>
          </a:prstGeom>
          <a:solidFill>
            <a:srgbClr val="E8F3E8"/>
          </a:solidFill>
          <a:ln/>
        </p:spPr>
      </p:sp>
      <p:sp>
        <p:nvSpPr>
          <p:cNvPr id="8" name="Text 4"/>
          <p:cNvSpPr/>
          <p:nvPr/>
        </p:nvSpPr>
        <p:spPr>
          <a:xfrm>
            <a:off x="6546473" y="2228136"/>
            <a:ext cx="171569"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700" dirty="0"/>
          </a:p>
        </p:txBody>
      </p:sp>
      <p:sp>
        <p:nvSpPr>
          <p:cNvPr id="9" name="Text 5"/>
          <p:cNvSpPr/>
          <p:nvPr/>
        </p:nvSpPr>
        <p:spPr>
          <a:xfrm>
            <a:off x="7892772" y="2113717"/>
            <a:ext cx="2865001"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Đặc điểm công việc</a:t>
            </a:r>
            <a:endParaRPr lang="en-US" sz="2250" dirty="0"/>
          </a:p>
        </p:txBody>
      </p:sp>
      <p:sp>
        <p:nvSpPr>
          <p:cNvPr id="10" name="Text 6"/>
          <p:cNvSpPr/>
          <p:nvPr/>
        </p:nvSpPr>
        <p:spPr>
          <a:xfrm>
            <a:off x="7892772" y="2609255"/>
            <a:ext cx="5935504" cy="733425"/>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Xử lý nguyên liệu nhựa và kim loại để tạo hình các bộ phận bình đun nước.</a:t>
            </a:r>
            <a:endParaRPr lang="en-US" sz="1800" dirty="0"/>
          </a:p>
        </p:txBody>
      </p:sp>
      <p:sp>
        <p:nvSpPr>
          <p:cNvPr id="11" name="Shape 7"/>
          <p:cNvSpPr/>
          <p:nvPr/>
        </p:nvSpPr>
        <p:spPr>
          <a:xfrm>
            <a:off x="6859607" y="4301371"/>
            <a:ext cx="802124" cy="30480"/>
          </a:xfrm>
          <a:prstGeom prst="roundRect">
            <a:avLst>
              <a:gd name="adj" fmla="val 676785"/>
            </a:avLst>
          </a:prstGeom>
          <a:solidFill>
            <a:srgbClr val="CED9CE"/>
          </a:solidFill>
          <a:ln/>
        </p:spPr>
      </p:sp>
      <p:sp>
        <p:nvSpPr>
          <p:cNvPr id="12" name="Shape 8"/>
          <p:cNvSpPr/>
          <p:nvPr/>
        </p:nvSpPr>
        <p:spPr>
          <a:xfrm>
            <a:off x="6374428" y="4058841"/>
            <a:ext cx="515660" cy="515660"/>
          </a:xfrm>
          <a:prstGeom prst="roundRect">
            <a:avLst>
              <a:gd name="adj" fmla="val 40004"/>
            </a:avLst>
          </a:prstGeom>
          <a:solidFill>
            <a:srgbClr val="E8F3E8"/>
          </a:solidFill>
          <a:ln/>
        </p:spPr>
      </p:sp>
      <p:sp>
        <p:nvSpPr>
          <p:cNvPr id="13" name="Text 9"/>
          <p:cNvSpPr/>
          <p:nvPr/>
        </p:nvSpPr>
        <p:spPr>
          <a:xfrm>
            <a:off x="6519922" y="4144685"/>
            <a:ext cx="224671"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700" dirty="0"/>
          </a:p>
        </p:txBody>
      </p:sp>
      <p:sp>
        <p:nvSpPr>
          <p:cNvPr id="14" name="Text 10"/>
          <p:cNvSpPr/>
          <p:nvPr/>
        </p:nvSpPr>
        <p:spPr>
          <a:xfrm>
            <a:off x="7892772" y="4030266"/>
            <a:ext cx="2865001"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Nguy cơ tai nạn</a:t>
            </a:r>
            <a:endParaRPr lang="en-US" sz="2250" dirty="0"/>
          </a:p>
        </p:txBody>
      </p:sp>
      <p:sp>
        <p:nvSpPr>
          <p:cNvPr id="15" name="Text 11"/>
          <p:cNvSpPr/>
          <p:nvPr/>
        </p:nvSpPr>
        <p:spPr>
          <a:xfrm>
            <a:off x="7892772" y="4525804"/>
            <a:ext cx="5935504" cy="733425"/>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Bị cắt, bỏng, va đập do tiếp xúc với vật liệu và công cụ sắc nhọn.</a:t>
            </a:r>
            <a:endParaRPr lang="en-US" sz="1800" dirty="0"/>
          </a:p>
        </p:txBody>
      </p:sp>
      <p:sp>
        <p:nvSpPr>
          <p:cNvPr id="16" name="Shape 12"/>
          <p:cNvSpPr/>
          <p:nvPr/>
        </p:nvSpPr>
        <p:spPr>
          <a:xfrm>
            <a:off x="6859607" y="6217920"/>
            <a:ext cx="802124" cy="30480"/>
          </a:xfrm>
          <a:prstGeom prst="roundRect">
            <a:avLst>
              <a:gd name="adj" fmla="val 676785"/>
            </a:avLst>
          </a:prstGeom>
          <a:solidFill>
            <a:srgbClr val="CED9CE"/>
          </a:solidFill>
          <a:ln/>
        </p:spPr>
      </p:sp>
      <p:sp>
        <p:nvSpPr>
          <p:cNvPr id="17" name="Shape 13"/>
          <p:cNvSpPr/>
          <p:nvPr/>
        </p:nvSpPr>
        <p:spPr>
          <a:xfrm>
            <a:off x="6374428" y="5975390"/>
            <a:ext cx="515660" cy="515660"/>
          </a:xfrm>
          <a:prstGeom prst="roundRect">
            <a:avLst>
              <a:gd name="adj" fmla="val 40004"/>
            </a:avLst>
          </a:prstGeom>
          <a:solidFill>
            <a:srgbClr val="E8F3E8"/>
          </a:solidFill>
          <a:ln/>
        </p:spPr>
      </p:sp>
      <p:sp>
        <p:nvSpPr>
          <p:cNvPr id="18" name="Text 14"/>
          <p:cNvSpPr/>
          <p:nvPr/>
        </p:nvSpPr>
        <p:spPr>
          <a:xfrm>
            <a:off x="6528375" y="6061234"/>
            <a:ext cx="207645" cy="343853"/>
          </a:xfrm>
          <a:prstGeom prst="rect">
            <a:avLst/>
          </a:prstGeom>
          <a:noFill/>
          <a:ln/>
        </p:spPr>
        <p:txBody>
          <a:bodyPr wrap="none" lIns="0" tIns="0" rIns="0" bIns="0" rtlCol="0" anchor="t"/>
          <a:lstStyle/>
          <a:p>
            <a:pPr marL="0" indent="0" algn="ctr">
              <a:lnSpc>
                <a:spcPts val="2700"/>
              </a:lnSpc>
              <a:buNone/>
            </a:pPr>
            <a:r>
              <a:rPr lang="en-US" sz="27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700" dirty="0"/>
          </a:p>
        </p:txBody>
      </p:sp>
      <p:sp>
        <p:nvSpPr>
          <p:cNvPr id="19" name="Text 15"/>
          <p:cNvSpPr/>
          <p:nvPr/>
        </p:nvSpPr>
        <p:spPr>
          <a:xfrm>
            <a:off x="7892772" y="5946815"/>
            <a:ext cx="3324701" cy="358021"/>
          </a:xfrm>
          <a:prstGeom prst="rect">
            <a:avLst/>
          </a:prstGeom>
          <a:noFill/>
          <a:ln/>
        </p:spPr>
        <p:txBody>
          <a:bodyPr wrap="none" lIns="0" tIns="0" rIns="0" bIns="0" rtlCol="0" anchor="t"/>
          <a:lstStyle/>
          <a:p>
            <a:pPr marL="0" indent="0" algn="l">
              <a:lnSpc>
                <a:spcPts val="280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Biện pháp phòng tránh</a:t>
            </a:r>
            <a:endParaRPr lang="en-US" sz="2250" dirty="0"/>
          </a:p>
        </p:txBody>
      </p:sp>
      <p:sp>
        <p:nvSpPr>
          <p:cNvPr id="20" name="Text 16"/>
          <p:cNvSpPr/>
          <p:nvPr/>
        </p:nvSpPr>
        <p:spPr>
          <a:xfrm>
            <a:off x="7892772" y="6442353"/>
            <a:ext cx="5935504" cy="733425"/>
          </a:xfrm>
          <a:prstGeom prst="rect">
            <a:avLst/>
          </a:prstGeom>
          <a:noFill/>
          <a:ln/>
        </p:spPr>
        <p:txBody>
          <a:bodyPr wrap="square" lIns="0" tIns="0" rIns="0" bIns="0" rtlCol="0" anchor="t"/>
          <a:lstStyle/>
          <a:p>
            <a:pPr marL="0" indent="0" algn="l">
              <a:lnSpc>
                <a:spcPts val="285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Sử dụng thiết bị bảo hộ, tuân thủ quy trình an toàn, bảo trì máy móc định kỳ.</a:t>
            </a:r>
            <a:endParaRPr lang="en-US" sz="1800" dirty="0"/>
          </a:p>
        </p:txBody>
      </p:sp>
      <p:pic>
        <p:nvPicPr>
          <p:cNvPr id="21" name="Image 0" descr="preencoded.png">
            <a:extLst>
              <a:ext uri="{FF2B5EF4-FFF2-40B4-BE49-F238E27FC236}">
                <a16:creationId xmlns:a16="http://schemas.microsoft.com/office/drawing/2014/main" id="{860BCB64-FB9F-65AF-0B80-12DC64D2D9C4}"/>
              </a:ext>
            </a:extLst>
          </p:cNvPr>
          <p:cNvPicPr>
            <a:picLocks noChangeAspect="1"/>
          </p:cNvPicPr>
          <p:nvPr/>
        </p:nvPicPr>
        <p:blipFill>
          <a:blip r:embed="rId4"/>
          <a:stretch>
            <a:fillRect/>
          </a:stretch>
        </p:blipFill>
        <p:spPr>
          <a:xfrm>
            <a:off x="11791950" y="7418390"/>
            <a:ext cx="2621161" cy="8112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602798" y="3144797"/>
            <a:ext cx="4883587" cy="2732723"/>
          </a:xfrm>
          <a:prstGeom prst="rect">
            <a:avLst/>
          </a:prstGeom>
        </p:spPr>
      </p:pic>
      <p:sp>
        <p:nvSpPr>
          <p:cNvPr id="4" name="Text 0"/>
          <p:cNvSpPr/>
          <p:nvPr/>
        </p:nvSpPr>
        <p:spPr>
          <a:xfrm>
            <a:off x="6330077" y="664488"/>
            <a:ext cx="6159937" cy="753308"/>
          </a:xfrm>
          <a:prstGeom prst="rect">
            <a:avLst/>
          </a:prstGeom>
          <a:noFill/>
          <a:ln/>
        </p:spPr>
        <p:txBody>
          <a:bodyPr wrap="none" lIns="0" tIns="0" rIns="0" bIns="0" rtlCol="0" anchor="t"/>
          <a:lstStyle/>
          <a:p>
            <a:pPr marL="0" indent="0">
              <a:lnSpc>
                <a:spcPts val="5900"/>
              </a:lnSpc>
              <a:buNone/>
            </a:pPr>
            <a:r>
              <a:rPr lang="en-US" sz="6000" b="1" dirty="0">
                <a:solidFill>
                  <a:srgbClr val="3B4540"/>
                </a:solidFill>
                <a:latin typeface="Times New Roman" panose="02020603050405020304" pitchFamily="18" charset="0"/>
                <a:ea typeface="Fraunces Extra Bold" pitchFamily="34" charset="-122"/>
                <a:cs typeface="Times New Roman" panose="02020603050405020304" pitchFamily="18" charset="0"/>
              </a:rPr>
              <a:t>Công đoạn ép khuôn</a:t>
            </a:r>
            <a:endParaRPr lang="en-US" sz="6000" dirty="0"/>
          </a:p>
        </p:txBody>
      </p:sp>
      <p:pic>
        <p:nvPicPr>
          <p:cNvPr id="5" name="Image 2" descr="preencoded.png"/>
          <p:cNvPicPr>
            <a:picLocks noChangeAspect="1"/>
          </p:cNvPicPr>
          <p:nvPr/>
        </p:nvPicPr>
        <p:blipFill>
          <a:blip r:embed="rId4"/>
          <a:stretch>
            <a:fillRect/>
          </a:stretch>
        </p:blipFill>
        <p:spPr>
          <a:xfrm>
            <a:off x="6330077" y="1779389"/>
            <a:ext cx="1205389" cy="1928574"/>
          </a:xfrm>
          <a:prstGeom prst="rect">
            <a:avLst/>
          </a:prstGeom>
        </p:spPr>
      </p:pic>
      <p:sp>
        <p:nvSpPr>
          <p:cNvPr id="6" name="Text 1"/>
          <p:cNvSpPr/>
          <p:nvPr/>
        </p:nvSpPr>
        <p:spPr>
          <a:xfrm>
            <a:off x="7897058" y="2020372"/>
            <a:ext cx="3013472" cy="376595"/>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Quy trình</a:t>
            </a:r>
            <a:endParaRPr lang="en-US" sz="2350" dirty="0"/>
          </a:p>
        </p:txBody>
      </p:sp>
      <p:sp>
        <p:nvSpPr>
          <p:cNvPr id="7" name="Text 2"/>
          <p:cNvSpPr/>
          <p:nvPr/>
        </p:nvSpPr>
        <p:spPr>
          <a:xfrm>
            <a:off x="7897058" y="2541508"/>
            <a:ext cx="5889665" cy="771525"/>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Nấu chảy nhựa, đổ vào khuôn để tạo hình vỏ bình và nắp.</a:t>
            </a:r>
            <a:endParaRPr lang="en-US" sz="1850" dirty="0"/>
          </a:p>
        </p:txBody>
      </p:sp>
      <p:pic>
        <p:nvPicPr>
          <p:cNvPr id="8" name="Image 3" descr="preencoded.png"/>
          <p:cNvPicPr>
            <a:picLocks noChangeAspect="1"/>
          </p:cNvPicPr>
          <p:nvPr/>
        </p:nvPicPr>
        <p:blipFill>
          <a:blip r:embed="rId5"/>
          <a:stretch>
            <a:fillRect/>
          </a:stretch>
        </p:blipFill>
        <p:spPr>
          <a:xfrm>
            <a:off x="6330077" y="3707963"/>
            <a:ext cx="1205389" cy="1928574"/>
          </a:xfrm>
          <a:prstGeom prst="rect">
            <a:avLst/>
          </a:prstGeom>
        </p:spPr>
      </p:pic>
      <p:sp>
        <p:nvSpPr>
          <p:cNvPr id="9" name="Text 3"/>
          <p:cNvSpPr/>
          <p:nvPr/>
        </p:nvSpPr>
        <p:spPr>
          <a:xfrm>
            <a:off x="7897058" y="3948946"/>
            <a:ext cx="3013472" cy="376595"/>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Rủi ro</a:t>
            </a:r>
            <a:endParaRPr lang="en-US" sz="2350" dirty="0"/>
          </a:p>
        </p:txBody>
      </p:sp>
      <p:sp>
        <p:nvSpPr>
          <p:cNvPr id="10" name="Text 4"/>
          <p:cNvSpPr/>
          <p:nvPr/>
        </p:nvSpPr>
        <p:spPr>
          <a:xfrm>
            <a:off x="7897058" y="4470082"/>
            <a:ext cx="5889665" cy="771525"/>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Bỏng do tiếp xúc với nhựa nóng, tai nạn từ máy ép khuôn.</a:t>
            </a:r>
            <a:endParaRPr lang="en-US" sz="1850" dirty="0"/>
          </a:p>
        </p:txBody>
      </p:sp>
      <p:pic>
        <p:nvPicPr>
          <p:cNvPr id="11" name="Image 4" descr="preencoded.png"/>
          <p:cNvPicPr>
            <a:picLocks noChangeAspect="1"/>
          </p:cNvPicPr>
          <p:nvPr/>
        </p:nvPicPr>
        <p:blipFill>
          <a:blip r:embed="rId6"/>
          <a:stretch>
            <a:fillRect/>
          </a:stretch>
        </p:blipFill>
        <p:spPr>
          <a:xfrm>
            <a:off x="6330077" y="5636538"/>
            <a:ext cx="1205389" cy="1928574"/>
          </a:xfrm>
          <a:prstGeom prst="rect">
            <a:avLst/>
          </a:prstGeom>
        </p:spPr>
      </p:pic>
      <p:sp>
        <p:nvSpPr>
          <p:cNvPr id="12" name="Text 5"/>
          <p:cNvSpPr/>
          <p:nvPr/>
        </p:nvSpPr>
        <p:spPr>
          <a:xfrm>
            <a:off x="7897058" y="5877520"/>
            <a:ext cx="3013472" cy="376595"/>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An toàn</a:t>
            </a:r>
            <a:endParaRPr lang="en-US" sz="2350" dirty="0"/>
          </a:p>
        </p:txBody>
      </p:sp>
      <p:sp>
        <p:nvSpPr>
          <p:cNvPr id="13" name="Text 6"/>
          <p:cNvSpPr/>
          <p:nvPr/>
        </p:nvSpPr>
        <p:spPr>
          <a:xfrm>
            <a:off x="7897058" y="6398657"/>
            <a:ext cx="5889665" cy="771525"/>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Đào tạo kỹ thuật viên, sử dụng thiết bị bảo hộ, kiểm tra máy móc thường xuyên.</a:t>
            </a:r>
            <a:endParaRPr lang="en-US" sz="1850" dirty="0"/>
          </a:p>
        </p:txBody>
      </p:sp>
      <p:pic>
        <p:nvPicPr>
          <p:cNvPr id="14" name="Image 0" descr="preencoded.png">
            <a:extLst>
              <a:ext uri="{FF2B5EF4-FFF2-40B4-BE49-F238E27FC236}">
                <a16:creationId xmlns:a16="http://schemas.microsoft.com/office/drawing/2014/main" id="{21A19FEB-A730-DA0D-4C4C-3295D4440C04}"/>
              </a:ext>
            </a:extLst>
          </p:cNvPr>
          <p:cNvPicPr>
            <a:picLocks noChangeAspect="1"/>
          </p:cNvPicPr>
          <p:nvPr/>
        </p:nvPicPr>
        <p:blipFill>
          <a:blip r:embed="rId7"/>
          <a:stretch>
            <a:fillRect/>
          </a:stretch>
        </p:blipFill>
        <p:spPr>
          <a:xfrm>
            <a:off x="11791950" y="7418390"/>
            <a:ext cx="2621161" cy="81121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50437" y="1283375"/>
            <a:ext cx="7415927" cy="1543050"/>
          </a:xfrm>
          <a:prstGeom prst="rect">
            <a:avLst/>
          </a:prstGeom>
          <a:noFill/>
          <a:ln/>
        </p:spPr>
        <p:txBody>
          <a:bodyPr wrap="square" lIns="0" tIns="0" rIns="0" bIns="0" rtlCol="0" anchor="t"/>
          <a:lstStyle/>
          <a:p>
            <a:pPr marL="0" indent="0">
              <a:lnSpc>
                <a:spcPts val="6050"/>
              </a:lnSpc>
              <a:buNone/>
            </a:pPr>
            <a:r>
              <a:rPr lang="en-US" sz="5400" b="1" dirty="0">
                <a:solidFill>
                  <a:srgbClr val="3B4540"/>
                </a:solidFill>
                <a:latin typeface="Times New Roman" panose="02020603050405020304" pitchFamily="18" charset="0"/>
                <a:ea typeface="Fraunces Extra Bold" pitchFamily="34" charset="-122"/>
                <a:cs typeface="Times New Roman" panose="02020603050405020304" pitchFamily="18" charset="0"/>
              </a:rPr>
              <a:t>Lắp đặt các bộ phận điện</a:t>
            </a:r>
            <a:endParaRPr lang="en-US" sz="5400" dirty="0"/>
          </a:p>
        </p:txBody>
      </p:sp>
      <p:sp>
        <p:nvSpPr>
          <p:cNvPr id="5" name="Text 2"/>
          <p:cNvSpPr/>
          <p:nvPr/>
        </p:nvSpPr>
        <p:spPr>
          <a:xfrm>
            <a:off x="7214474" y="3389461"/>
            <a:ext cx="2070140" cy="385763"/>
          </a:xfrm>
          <a:prstGeom prst="rect">
            <a:avLst/>
          </a:prstGeom>
          <a:noFill/>
          <a:ln/>
        </p:spPr>
        <p:txBody>
          <a:bodyPr wrap="none" lIns="0" tIns="0" rIns="0" bIns="0" rtlCol="0" anchor="t"/>
          <a:lstStyle/>
          <a:p>
            <a:pPr marL="0" indent="0">
              <a:lnSpc>
                <a:spcPts val="3000"/>
              </a:lnSpc>
              <a:buNone/>
            </a:pPr>
            <a:r>
              <a:rPr lang="en-US" sz="2400" b="1" dirty="0">
                <a:solidFill>
                  <a:srgbClr val="3B4540"/>
                </a:solidFill>
                <a:latin typeface="Times New Roman" panose="02020603050405020304" pitchFamily="18" charset="0"/>
                <a:ea typeface="Fraunces Extra Bold" pitchFamily="34" charset="-122"/>
                <a:cs typeface="Times New Roman" panose="02020603050405020304" pitchFamily="18" charset="0"/>
              </a:rPr>
              <a:t>Công việc</a:t>
            </a:r>
            <a:endParaRPr lang="en-US" sz="2400" dirty="0"/>
          </a:p>
        </p:txBody>
      </p:sp>
      <p:sp>
        <p:nvSpPr>
          <p:cNvPr id="6" name="Text 3"/>
          <p:cNvSpPr/>
          <p:nvPr/>
        </p:nvSpPr>
        <p:spPr>
          <a:xfrm>
            <a:off x="8940550" y="3348734"/>
            <a:ext cx="5952987" cy="498432"/>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Gắn mạch điện, công tắc, cảm biến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vào</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3100"/>
              </a:lnSpc>
              <a:buNone/>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bình</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đun</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nước</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a:t>
            </a:r>
            <a:endParaRPr lang="en-US" sz="1900" dirty="0"/>
          </a:p>
        </p:txBody>
      </p:sp>
      <p:sp>
        <p:nvSpPr>
          <p:cNvPr id="7" name="Text 4"/>
          <p:cNvSpPr/>
          <p:nvPr/>
        </p:nvSpPr>
        <p:spPr>
          <a:xfrm>
            <a:off x="7214474" y="4651769"/>
            <a:ext cx="2070140" cy="385763"/>
          </a:xfrm>
          <a:prstGeom prst="rect">
            <a:avLst/>
          </a:prstGeom>
          <a:noFill/>
          <a:ln/>
        </p:spPr>
        <p:txBody>
          <a:bodyPr wrap="none" lIns="0" tIns="0" rIns="0" bIns="0" rtlCol="0" anchor="t"/>
          <a:lstStyle/>
          <a:p>
            <a:pPr marL="0" indent="0">
              <a:lnSpc>
                <a:spcPts val="3000"/>
              </a:lnSpc>
              <a:buNone/>
            </a:pPr>
            <a:r>
              <a:rPr lang="en-US" sz="2400" b="1" dirty="0">
                <a:solidFill>
                  <a:srgbClr val="3B4540"/>
                </a:solidFill>
                <a:latin typeface="Times New Roman" panose="02020603050405020304" pitchFamily="18" charset="0"/>
                <a:ea typeface="Fraunces Extra Bold" pitchFamily="34" charset="-122"/>
                <a:cs typeface="Times New Roman" panose="02020603050405020304" pitchFamily="18" charset="0"/>
              </a:rPr>
              <a:t>Nguy cơ</a:t>
            </a:r>
            <a:endParaRPr lang="en-US" sz="2400" dirty="0"/>
          </a:p>
        </p:txBody>
      </p:sp>
      <p:sp>
        <p:nvSpPr>
          <p:cNvPr id="8" name="Text 5"/>
          <p:cNvSpPr/>
          <p:nvPr/>
        </p:nvSpPr>
        <p:spPr>
          <a:xfrm>
            <a:off x="8940550" y="4541911"/>
            <a:ext cx="4715897" cy="608290"/>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Điện giật, chấn thương do sử dụng công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cụ</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3100"/>
              </a:lnSpc>
              <a:buNone/>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không</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đúng cách.</a:t>
            </a:r>
            <a:endParaRPr lang="en-US" sz="1900" dirty="0"/>
          </a:p>
        </p:txBody>
      </p:sp>
      <p:sp>
        <p:nvSpPr>
          <p:cNvPr id="9" name="Text 6"/>
          <p:cNvSpPr/>
          <p:nvPr/>
        </p:nvSpPr>
        <p:spPr>
          <a:xfrm>
            <a:off x="7214474" y="6424061"/>
            <a:ext cx="2070140" cy="385763"/>
          </a:xfrm>
          <a:prstGeom prst="rect">
            <a:avLst/>
          </a:prstGeom>
          <a:noFill/>
          <a:ln/>
        </p:spPr>
        <p:txBody>
          <a:bodyPr wrap="none" lIns="0" tIns="0" rIns="0" bIns="0" rtlCol="0" anchor="t"/>
          <a:lstStyle/>
          <a:p>
            <a:pPr marL="0" indent="0">
              <a:lnSpc>
                <a:spcPts val="3000"/>
              </a:lnSpc>
              <a:buNone/>
            </a:pPr>
            <a:r>
              <a:rPr lang="en-US" sz="2400" b="1" dirty="0">
                <a:solidFill>
                  <a:srgbClr val="3B4540"/>
                </a:solidFill>
                <a:latin typeface="Times New Roman" panose="02020603050405020304" pitchFamily="18" charset="0"/>
                <a:ea typeface="Fraunces Extra Bold" pitchFamily="34" charset="-122"/>
                <a:cs typeface="Times New Roman" panose="02020603050405020304" pitchFamily="18" charset="0"/>
              </a:rPr>
              <a:t>Phòng ngừa</a:t>
            </a:r>
            <a:endParaRPr lang="en-US" sz="2400" dirty="0"/>
          </a:p>
        </p:txBody>
      </p:sp>
      <p:sp>
        <p:nvSpPr>
          <p:cNvPr id="10" name="Text 7"/>
          <p:cNvSpPr/>
          <p:nvPr/>
        </p:nvSpPr>
        <p:spPr>
          <a:xfrm>
            <a:off x="8940550" y="6285259"/>
            <a:ext cx="5657431" cy="913987"/>
          </a:xfrm>
          <a:prstGeom prst="rect">
            <a:avLst/>
          </a:prstGeom>
          <a:noFill/>
          <a:ln/>
        </p:spPr>
        <p:txBody>
          <a:bodyPr wrap="square" lIns="0" tIns="0" rIns="0" bIns="0" rtlCol="0" anchor="t"/>
          <a:lstStyle/>
          <a:p>
            <a:pPr>
              <a:lnSpc>
                <a:spcPts val="3100"/>
              </a:lnSpc>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Đào tạo an toàn điện, sử dụng thiết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bị</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cách</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điện</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a:t>
            </a:r>
          </a:p>
          <a:p>
            <a:pPr>
              <a:lnSpc>
                <a:spcPts val="3100"/>
              </a:lnSpc>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kiểm</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tra</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kết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nối</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endParaRPr lang="en-US" sz="1900" dirty="0"/>
          </a:p>
        </p:txBody>
      </p:sp>
      <p:pic>
        <p:nvPicPr>
          <p:cNvPr id="12" name="Picture 11">
            <a:extLst>
              <a:ext uri="{FF2B5EF4-FFF2-40B4-BE49-F238E27FC236}">
                <a16:creationId xmlns:a16="http://schemas.microsoft.com/office/drawing/2014/main" id="{6E61DFE1-1816-00B6-B569-F2B40905E842}"/>
              </a:ext>
            </a:extLst>
          </p:cNvPr>
          <p:cNvPicPr>
            <a:picLocks noChangeAspect="1"/>
          </p:cNvPicPr>
          <p:nvPr/>
        </p:nvPicPr>
        <p:blipFill>
          <a:blip r:embed="rId4"/>
          <a:srcRect t="13732"/>
          <a:stretch/>
        </p:blipFill>
        <p:spPr>
          <a:xfrm>
            <a:off x="6491049" y="6424061"/>
            <a:ext cx="457264" cy="435560"/>
          </a:xfrm>
          <a:prstGeom prst="rect">
            <a:avLst/>
          </a:prstGeom>
        </p:spPr>
      </p:pic>
      <p:pic>
        <p:nvPicPr>
          <p:cNvPr id="1026" name="Picture 2">
            <a:extLst>
              <a:ext uri="{FF2B5EF4-FFF2-40B4-BE49-F238E27FC236}">
                <a16:creationId xmlns:a16="http://schemas.microsoft.com/office/drawing/2014/main" id="{207B7415-D85D-0E67-926E-E4685654EF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4238" y="4638112"/>
            <a:ext cx="628079" cy="4693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9B02DB1-E8B6-3B0C-92FD-66A93A38B35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21542"/>
          <a:stretch/>
        </p:blipFill>
        <p:spPr bwMode="auto">
          <a:xfrm>
            <a:off x="6350437" y="3184595"/>
            <a:ext cx="750302" cy="633766"/>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0" descr="preencoded.png">
            <a:extLst>
              <a:ext uri="{FF2B5EF4-FFF2-40B4-BE49-F238E27FC236}">
                <a16:creationId xmlns:a16="http://schemas.microsoft.com/office/drawing/2014/main" id="{13A0C01B-ECB9-38A0-2BBD-A18B983EDA89}"/>
              </a:ext>
            </a:extLst>
          </p:cNvPr>
          <p:cNvPicPr>
            <a:picLocks noChangeAspect="1"/>
          </p:cNvPicPr>
          <p:nvPr/>
        </p:nvPicPr>
        <p:blipFill>
          <a:blip r:embed="rId7"/>
          <a:stretch>
            <a:fillRect/>
          </a:stretch>
        </p:blipFill>
        <p:spPr>
          <a:xfrm>
            <a:off x="11791950" y="7418390"/>
            <a:ext cx="2621161" cy="8112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265206" y="3280886"/>
            <a:ext cx="4958239" cy="2789039"/>
          </a:xfrm>
          <a:prstGeom prst="rect">
            <a:avLst/>
          </a:prstGeom>
        </p:spPr>
      </p:pic>
      <p:sp>
        <p:nvSpPr>
          <p:cNvPr id="4" name="Text 0"/>
          <p:cNvSpPr/>
          <p:nvPr/>
        </p:nvSpPr>
        <p:spPr>
          <a:xfrm>
            <a:off x="739140" y="876419"/>
            <a:ext cx="5279946" cy="659963"/>
          </a:xfrm>
          <a:prstGeom prst="rect">
            <a:avLst/>
          </a:prstGeom>
          <a:noFill/>
          <a:ln/>
        </p:spPr>
        <p:txBody>
          <a:bodyPr wrap="none" lIns="0" tIns="0" rIns="0" bIns="0" rtlCol="0" anchor="t"/>
          <a:lstStyle/>
          <a:p>
            <a:pPr marL="0" indent="0">
              <a:lnSpc>
                <a:spcPts val="5150"/>
              </a:lnSpc>
              <a:buNone/>
            </a:pPr>
            <a:r>
              <a:rPr lang="en-US" sz="6600" b="1" dirty="0">
                <a:solidFill>
                  <a:srgbClr val="3B4540"/>
                </a:solidFill>
                <a:latin typeface="Times New Roman" panose="02020603050405020304" pitchFamily="18" charset="0"/>
                <a:ea typeface="Fraunces Extra Bold" pitchFamily="34" charset="-122"/>
                <a:cs typeface="Times New Roman" panose="02020603050405020304" pitchFamily="18" charset="0"/>
              </a:rPr>
              <a:t>Lắp ráp cơ khí</a:t>
            </a:r>
            <a:endParaRPr lang="en-US" sz="6600" dirty="0"/>
          </a:p>
        </p:txBody>
      </p:sp>
      <p:sp>
        <p:nvSpPr>
          <p:cNvPr id="5" name="Shape 1"/>
          <p:cNvSpPr/>
          <p:nvPr/>
        </p:nvSpPr>
        <p:spPr>
          <a:xfrm>
            <a:off x="739140" y="1853089"/>
            <a:ext cx="7665720" cy="1216700"/>
          </a:xfrm>
          <a:prstGeom prst="roundRect">
            <a:avLst>
              <a:gd name="adj" fmla="val 15623"/>
            </a:avLst>
          </a:prstGeom>
          <a:solidFill>
            <a:srgbClr val="E8F3E8"/>
          </a:solidFill>
          <a:ln/>
        </p:spPr>
      </p:sp>
      <p:sp>
        <p:nvSpPr>
          <p:cNvPr id="6" name="Text 2"/>
          <p:cNvSpPr/>
          <p:nvPr/>
        </p:nvSpPr>
        <p:spPr>
          <a:xfrm>
            <a:off x="950238" y="2064187"/>
            <a:ext cx="2639973" cy="329922"/>
          </a:xfrm>
          <a:prstGeom prst="rect">
            <a:avLst/>
          </a:prstGeom>
          <a:noFill/>
          <a:ln/>
        </p:spPr>
        <p:txBody>
          <a:bodyPr wrap="none" lIns="0" tIns="0" rIns="0" bIns="0" rtlCol="0" anchor="t"/>
          <a:lstStyle/>
          <a:p>
            <a:pPr marL="0" indent="0">
              <a:lnSpc>
                <a:spcPts val="2550"/>
              </a:lnSpc>
              <a:buNone/>
            </a:pPr>
            <a:r>
              <a:rPr lang="en-US" sz="2050" b="1" dirty="0">
                <a:solidFill>
                  <a:srgbClr val="405449"/>
                </a:solidFill>
                <a:latin typeface="Times New Roman" panose="02020603050405020304" pitchFamily="18" charset="0"/>
                <a:ea typeface="Fraunces Extra Bold" pitchFamily="34" charset="-122"/>
                <a:cs typeface="Times New Roman" panose="02020603050405020304" pitchFamily="18" charset="0"/>
              </a:rPr>
              <a:t>Quy trình</a:t>
            </a:r>
            <a:endParaRPr lang="en-US" sz="2050" dirty="0"/>
          </a:p>
        </p:txBody>
      </p:sp>
      <p:sp>
        <p:nvSpPr>
          <p:cNvPr id="7" name="Text 3"/>
          <p:cNvSpPr/>
          <p:nvPr/>
        </p:nvSpPr>
        <p:spPr>
          <a:xfrm>
            <a:off x="950238" y="2520791"/>
            <a:ext cx="7243524" cy="337899"/>
          </a:xfrm>
          <a:prstGeom prst="rect">
            <a:avLst/>
          </a:prstGeom>
          <a:noFill/>
          <a:ln/>
        </p:spPr>
        <p:txBody>
          <a:bodyPr wrap="none" lIns="0" tIns="0" rIns="0" bIns="0" rtlCol="0" anchor="t"/>
          <a:lstStyle/>
          <a:p>
            <a:pPr marL="0" indent="0">
              <a:lnSpc>
                <a:spcPts val="2650"/>
              </a:lnSpc>
              <a:buNone/>
            </a:pPr>
            <a:r>
              <a:rPr lang="en-US" sz="1650" dirty="0">
                <a:solidFill>
                  <a:srgbClr val="405449"/>
                </a:solidFill>
                <a:latin typeface="Times New Roman" panose="02020603050405020304" pitchFamily="18" charset="0"/>
                <a:ea typeface="Nobile" pitchFamily="34" charset="-122"/>
                <a:cs typeface="Times New Roman" panose="02020603050405020304" pitchFamily="18" charset="0"/>
              </a:rPr>
              <a:t>Kết nối các bộ phận kim loại và nhựa để hoàn thiện bình đun nước.</a:t>
            </a:r>
            <a:endParaRPr lang="en-US" sz="1650" dirty="0"/>
          </a:p>
        </p:txBody>
      </p:sp>
      <p:sp>
        <p:nvSpPr>
          <p:cNvPr id="8" name="Shape 4"/>
          <p:cNvSpPr/>
          <p:nvPr/>
        </p:nvSpPr>
        <p:spPr>
          <a:xfrm>
            <a:off x="739140" y="3280886"/>
            <a:ext cx="7665720" cy="1216700"/>
          </a:xfrm>
          <a:prstGeom prst="roundRect">
            <a:avLst>
              <a:gd name="adj" fmla="val 15623"/>
            </a:avLst>
          </a:prstGeom>
          <a:solidFill>
            <a:srgbClr val="E8F3E8"/>
          </a:solidFill>
          <a:ln/>
        </p:spPr>
      </p:sp>
      <p:sp>
        <p:nvSpPr>
          <p:cNvPr id="9" name="Text 5"/>
          <p:cNvSpPr/>
          <p:nvPr/>
        </p:nvSpPr>
        <p:spPr>
          <a:xfrm>
            <a:off x="950238" y="3491984"/>
            <a:ext cx="2639973" cy="329922"/>
          </a:xfrm>
          <a:prstGeom prst="rect">
            <a:avLst/>
          </a:prstGeom>
          <a:noFill/>
          <a:ln/>
        </p:spPr>
        <p:txBody>
          <a:bodyPr wrap="none" lIns="0" tIns="0" rIns="0" bIns="0" rtlCol="0" anchor="t"/>
          <a:lstStyle/>
          <a:p>
            <a:pPr marL="0" indent="0">
              <a:lnSpc>
                <a:spcPts val="2550"/>
              </a:lnSpc>
              <a:buNone/>
            </a:pPr>
            <a:r>
              <a:rPr lang="en-US" sz="2050" b="1" dirty="0">
                <a:solidFill>
                  <a:srgbClr val="405449"/>
                </a:solidFill>
                <a:latin typeface="Times New Roman" panose="02020603050405020304" pitchFamily="18" charset="0"/>
                <a:ea typeface="Fraunces Extra Bold" pitchFamily="34" charset="-122"/>
                <a:cs typeface="Times New Roman" panose="02020603050405020304" pitchFamily="18" charset="0"/>
              </a:rPr>
              <a:t>Rủi ro</a:t>
            </a:r>
            <a:endParaRPr lang="en-US" sz="2050" dirty="0"/>
          </a:p>
        </p:txBody>
      </p:sp>
      <p:sp>
        <p:nvSpPr>
          <p:cNvPr id="10" name="Text 6"/>
          <p:cNvSpPr/>
          <p:nvPr/>
        </p:nvSpPr>
        <p:spPr>
          <a:xfrm>
            <a:off x="950238" y="3948589"/>
            <a:ext cx="7243524" cy="337899"/>
          </a:xfrm>
          <a:prstGeom prst="rect">
            <a:avLst/>
          </a:prstGeom>
          <a:noFill/>
          <a:ln/>
        </p:spPr>
        <p:txBody>
          <a:bodyPr wrap="none" lIns="0" tIns="0" rIns="0" bIns="0" rtlCol="0" anchor="t"/>
          <a:lstStyle/>
          <a:p>
            <a:pPr marL="0" indent="0">
              <a:lnSpc>
                <a:spcPts val="2650"/>
              </a:lnSpc>
              <a:buNone/>
            </a:pPr>
            <a:r>
              <a:rPr lang="en-US" sz="1650" dirty="0">
                <a:solidFill>
                  <a:srgbClr val="405449"/>
                </a:solidFill>
                <a:latin typeface="Times New Roman" panose="02020603050405020304" pitchFamily="18" charset="0"/>
                <a:ea typeface="Nobile" pitchFamily="34" charset="-122"/>
                <a:cs typeface="Times New Roman" panose="02020603050405020304" pitchFamily="18" charset="0"/>
              </a:rPr>
              <a:t>Chấn thương do va đập, kẹt tay khi thao tác với các bộ phận.</a:t>
            </a:r>
            <a:endParaRPr lang="en-US" sz="1650" dirty="0"/>
          </a:p>
        </p:txBody>
      </p:sp>
      <p:sp>
        <p:nvSpPr>
          <p:cNvPr id="11" name="Shape 7"/>
          <p:cNvSpPr/>
          <p:nvPr/>
        </p:nvSpPr>
        <p:spPr>
          <a:xfrm>
            <a:off x="739140" y="4708684"/>
            <a:ext cx="7665720" cy="1216700"/>
          </a:xfrm>
          <a:prstGeom prst="roundRect">
            <a:avLst>
              <a:gd name="adj" fmla="val 15623"/>
            </a:avLst>
          </a:prstGeom>
          <a:solidFill>
            <a:srgbClr val="E8F3E8"/>
          </a:solidFill>
          <a:ln/>
        </p:spPr>
      </p:sp>
      <p:sp>
        <p:nvSpPr>
          <p:cNvPr id="12" name="Text 8"/>
          <p:cNvSpPr/>
          <p:nvPr/>
        </p:nvSpPr>
        <p:spPr>
          <a:xfrm>
            <a:off x="950238" y="4919782"/>
            <a:ext cx="2639973" cy="329922"/>
          </a:xfrm>
          <a:prstGeom prst="rect">
            <a:avLst/>
          </a:prstGeom>
          <a:noFill/>
          <a:ln/>
        </p:spPr>
        <p:txBody>
          <a:bodyPr wrap="none" lIns="0" tIns="0" rIns="0" bIns="0" rtlCol="0" anchor="t"/>
          <a:lstStyle/>
          <a:p>
            <a:pPr marL="0" indent="0">
              <a:lnSpc>
                <a:spcPts val="2550"/>
              </a:lnSpc>
              <a:buNone/>
            </a:pPr>
            <a:r>
              <a:rPr lang="en-US" sz="2050" b="1" dirty="0">
                <a:solidFill>
                  <a:srgbClr val="405449"/>
                </a:solidFill>
                <a:latin typeface="Times New Roman" panose="02020603050405020304" pitchFamily="18" charset="0"/>
                <a:ea typeface="Fraunces Extra Bold" pitchFamily="34" charset="-122"/>
                <a:cs typeface="Times New Roman" panose="02020603050405020304" pitchFamily="18" charset="0"/>
              </a:rPr>
              <a:t>An toàn</a:t>
            </a:r>
            <a:endParaRPr lang="en-US" sz="2050" dirty="0"/>
          </a:p>
        </p:txBody>
      </p:sp>
      <p:sp>
        <p:nvSpPr>
          <p:cNvPr id="13" name="Text 9"/>
          <p:cNvSpPr/>
          <p:nvPr/>
        </p:nvSpPr>
        <p:spPr>
          <a:xfrm>
            <a:off x="950238" y="5376386"/>
            <a:ext cx="7243524" cy="337899"/>
          </a:xfrm>
          <a:prstGeom prst="rect">
            <a:avLst/>
          </a:prstGeom>
          <a:noFill/>
          <a:ln/>
        </p:spPr>
        <p:txBody>
          <a:bodyPr wrap="none" lIns="0" tIns="0" rIns="0" bIns="0" rtlCol="0" anchor="t"/>
          <a:lstStyle/>
          <a:p>
            <a:pPr marL="0" indent="0">
              <a:lnSpc>
                <a:spcPts val="2650"/>
              </a:lnSpc>
              <a:buNone/>
            </a:pPr>
            <a:r>
              <a:rPr lang="en-US" sz="1650" dirty="0">
                <a:solidFill>
                  <a:srgbClr val="405449"/>
                </a:solidFill>
                <a:latin typeface="Times New Roman" panose="02020603050405020304" pitchFamily="18" charset="0"/>
                <a:ea typeface="Nobile" pitchFamily="34" charset="-122"/>
                <a:cs typeface="Times New Roman" panose="02020603050405020304" pitchFamily="18" charset="0"/>
              </a:rPr>
              <a:t>Sử dụng thiết bị bảo hộ, tuân thủ quy trình lắp ráp chuẩn.</a:t>
            </a:r>
            <a:endParaRPr lang="en-US" sz="1650" dirty="0"/>
          </a:p>
        </p:txBody>
      </p:sp>
      <p:sp>
        <p:nvSpPr>
          <p:cNvPr id="14" name="Shape 10"/>
          <p:cNvSpPr/>
          <p:nvPr/>
        </p:nvSpPr>
        <p:spPr>
          <a:xfrm>
            <a:off x="739140" y="6136481"/>
            <a:ext cx="7665720" cy="1216700"/>
          </a:xfrm>
          <a:prstGeom prst="roundRect">
            <a:avLst>
              <a:gd name="adj" fmla="val 15623"/>
            </a:avLst>
          </a:prstGeom>
          <a:solidFill>
            <a:srgbClr val="E8F3E8"/>
          </a:solidFill>
          <a:ln/>
        </p:spPr>
      </p:sp>
      <p:sp>
        <p:nvSpPr>
          <p:cNvPr id="15" name="Text 11"/>
          <p:cNvSpPr/>
          <p:nvPr/>
        </p:nvSpPr>
        <p:spPr>
          <a:xfrm>
            <a:off x="950238" y="6347579"/>
            <a:ext cx="2639973" cy="329922"/>
          </a:xfrm>
          <a:prstGeom prst="rect">
            <a:avLst/>
          </a:prstGeom>
          <a:noFill/>
          <a:ln/>
        </p:spPr>
        <p:txBody>
          <a:bodyPr wrap="none" lIns="0" tIns="0" rIns="0" bIns="0" rtlCol="0" anchor="t"/>
          <a:lstStyle/>
          <a:p>
            <a:pPr marL="0" indent="0">
              <a:lnSpc>
                <a:spcPts val="2550"/>
              </a:lnSpc>
              <a:buNone/>
            </a:pPr>
            <a:r>
              <a:rPr lang="en-US" sz="2050" b="1" dirty="0">
                <a:solidFill>
                  <a:srgbClr val="405449"/>
                </a:solidFill>
                <a:latin typeface="Times New Roman" panose="02020603050405020304" pitchFamily="18" charset="0"/>
                <a:ea typeface="Fraunces Extra Bold" pitchFamily="34" charset="-122"/>
                <a:cs typeface="Times New Roman" panose="02020603050405020304" pitchFamily="18" charset="0"/>
              </a:rPr>
              <a:t>Kiểm tra</a:t>
            </a:r>
            <a:endParaRPr lang="en-US" sz="2050" dirty="0"/>
          </a:p>
        </p:txBody>
      </p:sp>
      <p:sp>
        <p:nvSpPr>
          <p:cNvPr id="16" name="Text 12"/>
          <p:cNvSpPr/>
          <p:nvPr/>
        </p:nvSpPr>
        <p:spPr>
          <a:xfrm>
            <a:off x="950238" y="6804184"/>
            <a:ext cx="7243524" cy="337899"/>
          </a:xfrm>
          <a:prstGeom prst="rect">
            <a:avLst/>
          </a:prstGeom>
          <a:noFill/>
          <a:ln/>
        </p:spPr>
        <p:txBody>
          <a:bodyPr wrap="none" lIns="0" tIns="0" rIns="0" bIns="0" rtlCol="0" anchor="t"/>
          <a:lstStyle/>
          <a:p>
            <a:pPr marL="0" indent="0">
              <a:lnSpc>
                <a:spcPts val="2650"/>
              </a:lnSpc>
              <a:buNone/>
            </a:pPr>
            <a:r>
              <a:rPr lang="en-US" sz="1650" dirty="0">
                <a:solidFill>
                  <a:srgbClr val="405449"/>
                </a:solidFill>
                <a:latin typeface="Times New Roman" panose="02020603050405020304" pitchFamily="18" charset="0"/>
                <a:ea typeface="Nobile" pitchFamily="34" charset="-122"/>
                <a:cs typeface="Times New Roman" panose="02020603050405020304" pitchFamily="18" charset="0"/>
              </a:rPr>
              <a:t>Kiểm tra chất lượng sau lắp ráp để đảm bảo an toàn sản phẩm.</a:t>
            </a:r>
            <a:endParaRPr lang="en-US" sz="1650" dirty="0"/>
          </a:p>
        </p:txBody>
      </p:sp>
      <p:pic>
        <p:nvPicPr>
          <p:cNvPr id="17" name="Image 0" descr="preencoded.png">
            <a:extLst>
              <a:ext uri="{FF2B5EF4-FFF2-40B4-BE49-F238E27FC236}">
                <a16:creationId xmlns:a16="http://schemas.microsoft.com/office/drawing/2014/main" id="{6BAF1537-9EA1-0233-C81B-4FB7D719F859}"/>
              </a:ext>
            </a:extLst>
          </p:cNvPr>
          <p:cNvPicPr>
            <a:picLocks noChangeAspect="1"/>
          </p:cNvPicPr>
          <p:nvPr/>
        </p:nvPicPr>
        <p:blipFill>
          <a:blip r:embed="rId4"/>
          <a:stretch>
            <a:fillRect/>
          </a:stretch>
        </p:blipFill>
        <p:spPr>
          <a:xfrm>
            <a:off x="11791950" y="7418390"/>
            <a:ext cx="2621161" cy="81121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07620" y="2736888"/>
            <a:ext cx="3866317" cy="3866317"/>
          </a:xfrm>
          <a:prstGeom prst="rect">
            <a:avLst/>
          </a:prstGeom>
        </p:spPr>
      </p:pic>
      <p:sp>
        <p:nvSpPr>
          <p:cNvPr id="3" name="Text 0"/>
          <p:cNvSpPr/>
          <p:nvPr/>
        </p:nvSpPr>
        <p:spPr>
          <a:xfrm>
            <a:off x="6328648" y="661749"/>
            <a:ext cx="6016109" cy="751999"/>
          </a:xfrm>
          <a:prstGeom prst="rect">
            <a:avLst/>
          </a:prstGeom>
          <a:noFill/>
          <a:ln/>
        </p:spPr>
        <p:txBody>
          <a:bodyPr wrap="none" lIns="0" tIns="0" rIns="0" bIns="0" rtlCol="0" anchor="t"/>
          <a:lstStyle/>
          <a:p>
            <a:pPr marL="0" indent="0">
              <a:lnSpc>
                <a:spcPts val="5900"/>
              </a:lnSpc>
              <a:buNone/>
            </a:pPr>
            <a:r>
              <a:rPr lang="en-US" sz="6600" b="1" dirty="0">
                <a:solidFill>
                  <a:srgbClr val="3B4540"/>
                </a:solidFill>
                <a:latin typeface="Times New Roman" panose="02020603050405020304" pitchFamily="18" charset="0"/>
                <a:ea typeface="Fraunces Extra Bold" pitchFamily="34" charset="-122"/>
                <a:cs typeface="Times New Roman" panose="02020603050405020304" pitchFamily="18" charset="0"/>
              </a:rPr>
              <a:t>Kiểm tra hiệu suất</a:t>
            </a:r>
            <a:endParaRPr lang="en-US" sz="6600" dirty="0"/>
          </a:p>
        </p:txBody>
      </p:sp>
      <p:sp>
        <p:nvSpPr>
          <p:cNvPr id="4" name="Shape 1"/>
          <p:cNvSpPr/>
          <p:nvPr/>
        </p:nvSpPr>
        <p:spPr>
          <a:xfrm>
            <a:off x="6674287" y="1774627"/>
            <a:ext cx="30480" cy="5795129"/>
          </a:xfrm>
          <a:prstGeom prst="roundRect">
            <a:avLst>
              <a:gd name="adj" fmla="val 710577"/>
            </a:avLst>
          </a:prstGeom>
          <a:solidFill>
            <a:srgbClr val="CED9CE"/>
          </a:solidFill>
          <a:ln/>
        </p:spPr>
      </p:sp>
      <p:sp>
        <p:nvSpPr>
          <p:cNvPr id="5" name="Shape 2"/>
          <p:cNvSpPr/>
          <p:nvPr/>
        </p:nvSpPr>
        <p:spPr>
          <a:xfrm>
            <a:off x="6929735" y="2300645"/>
            <a:ext cx="842248" cy="30480"/>
          </a:xfrm>
          <a:prstGeom prst="roundRect">
            <a:avLst>
              <a:gd name="adj" fmla="val 710577"/>
            </a:avLst>
          </a:prstGeom>
          <a:solidFill>
            <a:srgbClr val="CED9CE"/>
          </a:solidFill>
          <a:ln/>
        </p:spPr>
      </p:sp>
      <p:sp>
        <p:nvSpPr>
          <p:cNvPr id="6" name="Shape 3"/>
          <p:cNvSpPr/>
          <p:nvPr/>
        </p:nvSpPr>
        <p:spPr>
          <a:xfrm>
            <a:off x="6418838" y="2045256"/>
            <a:ext cx="541377" cy="541377"/>
          </a:xfrm>
          <a:prstGeom prst="roundRect">
            <a:avLst>
              <a:gd name="adj" fmla="val 40006"/>
            </a:avLst>
          </a:prstGeom>
          <a:solidFill>
            <a:srgbClr val="E8F3E8"/>
          </a:solidFill>
          <a:ln/>
        </p:spPr>
      </p:sp>
      <p:sp>
        <p:nvSpPr>
          <p:cNvPr id="7" name="Text 4"/>
          <p:cNvSpPr/>
          <p:nvPr/>
        </p:nvSpPr>
        <p:spPr>
          <a:xfrm>
            <a:off x="6599456" y="2135386"/>
            <a:ext cx="180142" cy="360998"/>
          </a:xfrm>
          <a:prstGeom prst="rect">
            <a:avLst/>
          </a:prstGeom>
          <a:noFill/>
          <a:ln/>
        </p:spPr>
        <p:txBody>
          <a:bodyPr wrap="none" lIns="0" tIns="0" rIns="0" bIns="0" rtlCol="0" anchor="t"/>
          <a:lstStyle/>
          <a:p>
            <a:pPr marL="0" indent="0" algn="ctr">
              <a:lnSpc>
                <a:spcPts val="2800"/>
              </a:lnSpc>
              <a:buNone/>
            </a:pPr>
            <a:r>
              <a:rPr lang="en-US" sz="28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800" dirty="0"/>
          </a:p>
        </p:txBody>
      </p:sp>
      <p:sp>
        <p:nvSpPr>
          <p:cNvPr id="8" name="Text 5"/>
          <p:cNvSpPr/>
          <p:nvPr/>
        </p:nvSpPr>
        <p:spPr>
          <a:xfrm>
            <a:off x="8013025" y="2015252"/>
            <a:ext cx="3007995" cy="375880"/>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Đo lường</a:t>
            </a:r>
            <a:endParaRPr lang="en-US" sz="2350" dirty="0"/>
          </a:p>
        </p:txBody>
      </p:sp>
      <p:sp>
        <p:nvSpPr>
          <p:cNvPr id="9" name="Text 6"/>
          <p:cNvSpPr/>
          <p:nvPr/>
        </p:nvSpPr>
        <p:spPr>
          <a:xfrm>
            <a:off x="8013025" y="2535436"/>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Kiểm tra thời gian đun sôi nước và các chức năng của bình.</a:t>
            </a:r>
            <a:endParaRPr lang="en-US" sz="1850" dirty="0"/>
          </a:p>
        </p:txBody>
      </p:sp>
      <p:sp>
        <p:nvSpPr>
          <p:cNvPr id="10" name="Shape 7"/>
          <p:cNvSpPr/>
          <p:nvPr/>
        </p:nvSpPr>
        <p:spPr>
          <a:xfrm>
            <a:off x="6929735" y="4312563"/>
            <a:ext cx="842248" cy="30480"/>
          </a:xfrm>
          <a:prstGeom prst="roundRect">
            <a:avLst>
              <a:gd name="adj" fmla="val 710577"/>
            </a:avLst>
          </a:prstGeom>
          <a:solidFill>
            <a:srgbClr val="CED9CE"/>
          </a:solidFill>
          <a:ln/>
        </p:spPr>
      </p:sp>
      <p:sp>
        <p:nvSpPr>
          <p:cNvPr id="11" name="Shape 8"/>
          <p:cNvSpPr/>
          <p:nvPr/>
        </p:nvSpPr>
        <p:spPr>
          <a:xfrm>
            <a:off x="6418838" y="4057174"/>
            <a:ext cx="541377" cy="541377"/>
          </a:xfrm>
          <a:prstGeom prst="roundRect">
            <a:avLst>
              <a:gd name="adj" fmla="val 40006"/>
            </a:avLst>
          </a:prstGeom>
          <a:solidFill>
            <a:srgbClr val="E8F3E8"/>
          </a:solidFill>
          <a:ln/>
        </p:spPr>
      </p:sp>
      <p:sp>
        <p:nvSpPr>
          <p:cNvPr id="12" name="Text 9"/>
          <p:cNvSpPr/>
          <p:nvPr/>
        </p:nvSpPr>
        <p:spPr>
          <a:xfrm>
            <a:off x="6571595" y="4147304"/>
            <a:ext cx="235863" cy="360998"/>
          </a:xfrm>
          <a:prstGeom prst="rect">
            <a:avLst/>
          </a:prstGeom>
          <a:noFill/>
          <a:ln/>
        </p:spPr>
        <p:txBody>
          <a:bodyPr wrap="none" lIns="0" tIns="0" rIns="0" bIns="0" rtlCol="0" anchor="t"/>
          <a:lstStyle/>
          <a:p>
            <a:pPr marL="0" indent="0" algn="ctr">
              <a:lnSpc>
                <a:spcPts val="2800"/>
              </a:lnSpc>
              <a:buNone/>
            </a:pPr>
            <a:r>
              <a:rPr lang="en-US" sz="28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800" dirty="0"/>
          </a:p>
        </p:txBody>
      </p:sp>
      <p:sp>
        <p:nvSpPr>
          <p:cNvPr id="13" name="Text 10"/>
          <p:cNvSpPr/>
          <p:nvPr/>
        </p:nvSpPr>
        <p:spPr>
          <a:xfrm>
            <a:off x="8013025" y="4027170"/>
            <a:ext cx="3007995" cy="375880"/>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Nguy cơ</a:t>
            </a:r>
            <a:endParaRPr lang="en-US" sz="2350" dirty="0"/>
          </a:p>
        </p:txBody>
      </p:sp>
      <p:sp>
        <p:nvSpPr>
          <p:cNvPr id="14" name="Text 11"/>
          <p:cNvSpPr/>
          <p:nvPr/>
        </p:nvSpPr>
        <p:spPr>
          <a:xfrm>
            <a:off x="8013025" y="4547354"/>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Bỏng do nước nóng, điện giật từ thiết bị kiểm tra.</a:t>
            </a:r>
            <a:endParaRPr lang="en-US" sz="1850" dirty="0"/>
          </a:p>
        </p:txBody>
      </p:sp>
      <p:sp>
        <p:nvSpPr>
          <p:cNvPr id="15" name="Shape 12"/>
          <p:cNvSpPr/>
          <p:nvPr/>
        </p:nvSpPr>
        <p:spPr>
          <a:xfrm>
            <a:off x="6929735" y="6324481"/>
            <a:ext cx="842248" cy="30480"/>
          </a:xfrm>
          <a:prstGeom prst="roundRect">
            <a:avLst>
              <a:gd name="adj" fmla="val 710577"/>
            </a:avLst>
          </a:prstGeom>
          <a:solidFill>
            <a:srgbClr val="CED9CE"/>
          </a:solidFill>
          <a:ln/>
        </p:spPr>
      </p:sp>
      <p:sp>
        <p:nvSpPr>
          <p:cNvPr id="16" name="Shape 13"/>
          <p:cNvSpPr/>
          <p:nvPr/>
        </p:nvSpPr>
        <p:spPr>
          <a:xfrm>
            <a:off x="6418838" y="6069092"/>
            <a:ext cx="541377" cy="541377"/>
          </a:xfrm>
          <a:prstGeom prst="roundRect">
            <a:avLst>
              <a:gd name="adj" fmla="val 40006"/>
            </a:avLst>
          </a:prstGeom>
          <a:solidFill>
            <a:srgbClr val="E8F3E8"/>
          </a:solidFill>
          <a:ln/>
        </p:spPr>
      </p:sp>
      <p:sp>
        <p:nvSpPr>
          <p:cNvPr id="17" name="Text 14"/>
          <p:cNvSpPr/>
          <p:nvPr/>
        </p:nvSpPr>
        <p:spPr>
          <a:xfrm>
            <a:off x="6580525" y="6159222"/>
            <a:ext cx="218003" cy="360998"/>
          </a:xfrm>
          <a:prstGeom prst="rect">
            <a:avLst/>
          </a:prstGeom>
          <a:noFill/>
          <a:ln/>
        </p:spPr>
        <p:txBody>
          <a:bodyPr wrap="none" lIns="0" tIns="0" rIns="0" bIns="0" rtlCol="0" anchor="t"/>
          <a:lstStyle/>
          <a:p>
            <a:pPr marL="0" indent="0" algn="ctr">
              <a:lnSpc>
                <a:spcPts val="2800"/>
              </a:lnSpc>
              <a:buNone/>
            </a:pPr>
            <a:r>
              <a:rPr lang="en-US" sz="28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800" dirty="0"/>
          </a:p>
        </p:txBody>
      </p:sp>
      <p:sp>
        <p:nvSpPr>
          <p:cNvPr id="18" name="Text 15"/>
          <p:cNvSpPr/>
          <p:nvPr/>
        </p:nvSpPr>
        <p:spPr>
          <a:xfrm>
            <a:off x="8013025" y="6039088"/>
            <a:ext cx="3007995" cy="375880"/>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An toàn</a:t>
            </a:r>
            <a:endParaRPr lang="en-US" sz="2350" dirty="0"/>
          </a:p>
        </p:txBody>
      </p:sp>
      <p:sp>
        <p:nvSpPr>
          <p:cNvPr id="19" name="Text 16"/>
          <p:cNvSpPr/>
          <p:nvPr/>
        </p:nvSpPr>
        <p:spPr>
          <a:xfrm>
            <a:off x="8013025" y="6559272"/>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Sử dụng thiết bị bảo hộ, tuân thủ quy trình kiểm tra an toàn.</a:t>
            </a:r>
            <a:endParaRPr lang="en-US" sz="1850" dirty="0"/>
          </a:p>
        </p:txBody>
      </p:sp>
      <p:pic>
        <p:nvPicPr>
          <p:cNvPr id="20" name="Image 0" descr="preencoded.png">
            <a:extLst>
              <a:ext uri="{FF2B5EF4-FFF2-40B4-BE49-F238E27FC236}">
                <a16:creationId xmlns:a16="http://schemas.microsoft.com/office/drawing/2014/main" id="{54A7E410-79F5-E085-4BD3-B32E83FECFB5}"/>
              </a:ext>
            </a:extLst>
          </p:cNvPr>
          <p:cNvPicPr>
            <a:picLocks noChangeAspect="1"/>
          </p:cNvPicPr>
          <p:nvPr/>
        </p:nvPicPr>
        <p:blipFill>
          <a:blip r:embed="rId4"/>
          <a:stretch>
            <a:fillRect/>
          </a:stretch>
        </p:blipFill>
        <p:spPr>
          <a:xfrm>
            <a:off x="11791950" y="7418390"/>
            <a:ext cx="2621161" cy="81121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26613" y="1811417"/>
            <a:ext cx="5219700" cy="5219700"/>
          </a:xfrm>
          <a:prstGeom prst="rect">
            <a:avLst/>
          </a:prstGeom>
        </p:spPr>
      </p:pic>
      <p:sp>
        <p:nvSpPr>
          <p:cNvPr id="3" name="Text 0"/>
          <p:cNvSpPr/>
          <p:nvPr/>
        </p:nvSpPr>
        <p:spPr>
          <a:xfrm>
            <a:off x="6215182" y="740331"/>
            <a:ext cx="6215301" cy="650796"/>
          </a:xfrm>
          <a:prstGeom prst="rect">
            <a:avLst/>
          </a:prstGeom>
          <a:noFill/>
          <a:ln/>
        </p:spPr>
        <p:txBody>
          <a:bodyPr wrap="none" lIns="0" tIns="0" rIns="0" bIns="0" rtlCol="0" anchor="t"/>
          <a:lstStyle/>
          <a:p>
            <a:pPr marL="0" indent="0">
              <a:lnSpc>
                <a:spcPts val="5100"/>
              </a:lnSpc>
              <a:buNone/>
            </a:pPr>
            <a:r>
              <a:rPr lang="en-US" sz="5400" b="1" dirty="0">
                <a:solidFill>
                  <a:srgbClr val="3B4540"/>
                </a:solidFill>
                <a:latin typeface="Times New Roman" panose="02020603050405020304" pitchFamily="18" charset="0"/>
                <a:ea typeface="Fraunces Extra Bold" pitchFamily="34" charset="-122"/>
                <a:cs typeface="Times New Roman" panose="02020603050405020304" pitchFamily="18" charset="0"/>
              </a:rPr>
              <a:t>Quy định an toàn chung</a:t>
            </a:r>
            <a:endParaRPr lang="en-US" sz="5400" dirty="0"/>
          </a:p>
        </p:txBody>
      </p:sp>
      <p:pic>
        <p:nvPicPr>
          <p:cNvPr id="4" name="Image 1" descr="preencoded.png"/>
          <p:cNvPicPr>
            <a:picLocks noChangeAspect="1"/>
          </p:cNvPicPr>
          <p:nvPr/>
        </p:nvPicPr>
        <p:blipFill>
          <a:blip r:embed="rId4"/>
          <a:stretch>
            <a:fillRect/>
          </a:stretch>
        </p:blipFill>
        <p:spPr>
          <a:xfrm>
            <a:off x="6215180" y="2564815"/>
            <a:ext cx="520541" cy="520541"/>
          </a:xfrm>
          <a:prstGeom prst="rect">
            <a:avLst/>
          </a:prstGeom>
        </p:spPr>
      </p:pic>
      <p:sp>
        <p:nvSpPr>
          <p:cNvPr id="5" name="Text 1"/>
          <p:cNvSpPr/>
          <p:nvPr/>
        </p:nvSpPr>
        <p:spPr>
          <a:xfrm>
            <a:off x="7315199" y="2499807"/>
            <a:ext cx="2603063" cy="325279"/>
          </a:xfrm>
          <a:prstGeom prst="rect">
            <a:avLst/>
          </a:prstGeom>
          <a:noFill/>
          <a:ln/>
        </p:spPr>
        <p:txBody>
          <a:bodyPr wrap="none" lIns="0" tIns="0" rIns="0" bIns="0" rtlCol="0" anchor="t"/>
          <a:lstStyle/>
          <a:p>
            <a:pPr marL="0" indent="0" algn="l">
              <a:lnSpc>
                <a:spcPts val="2550"/>
              </a:lnSpc>
              <a:buNone/>
            </a:pP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Thiết bị bảo hộ</a:t>
            </a:r>
            <a:endParaRPr lang="en-US" sz="2000" dirty="0"/>
          </a:p>
        </p:txBody>
      </p:sp>
      <p:sp>
        <p:nvSpPr>
          <p:cNvPr id="6" name="Text 2"/>
          <p:cNvSpPr/>
          <p:nvPr/>
        </p:nvSpPr>
        <p:spPr>
          <a:xfrm>
            <a:off x="7315199" y="2949982"/>
            <a:ext cx="7686437" cy="333137"/>
          </a:xfrm>
          <a:prstGeom prst="rect">
            <a:avLst/>
          </a:prstGeom>
          <a:noFill/>
          <a:ln/>
        </p:spPr>
        <p:txBody>
          <a:bodyPr wrap="none" lIns="0" tIns="0" rIns="0" bIns="0" rtlCol="0" anchor="t"/>
          <a:lstStyle/>
          <a:p>
            <a:pPr marL="0" indent="0" algn="l">
              <a:lnSpc>
                <a:spcPts val="2600"/>
              </a:lnSpc>
              <a:buNone/>
            </a:pP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Sử dụng đầy đủ thiết bị bảo hộ cá nhân khi làm việc.</a:t>
            </a:r>
            <a:endParaRPr lang="en-US" sz="1600" dirty="0"/>
          </a:p>
        </p:txBody>
      </p:sp>
      <p:pic>
        <p:nvPicPr>
          <p:cNvPr id="7" name="Image 2" descr="preencoded.png"/>
          <p:cNvPicPr>
            <a:picLocks noChangeAspect="1"/>
          </p:cNvPicPr>
          <p:nvPr/>
        </p:nvPicPr>
        <p:blipFill>
          <a:blip r:embed="rId5"/>
          <a:stretch>
            <a:fillRect/>
          </a:stretch>
        </p:blipFill>
        <p:spPr>
          <a:xfrm>
            <a:off x="6215180" y="3986035"/>
            <a:ext cx="520541" cy="520541"/>
          </a:xfrm>
          <a:prstGeom prst="rect">
            <a:avLst/>
          </a:prstGeom>
        </p:spPr>
      </p:pic>
      <p:sp>
        <p:nvSpPr>
          <p:cNvPr id="8" name="Text 3"/>
          <p:cNvSpPr/>
          <p:nvPr/>
        </p:nvSpPr>
        <p:spPr>
          <a:xfrm>
            <a:off x="7315200" y="3952278"/>
            <a:ext cx="2603063" cy="325279"/>
          </a:xfrm>
          <a:prstGeom prst="rect">
            <a:avLst/>
          </a:prstGeom>
          <a:noFill/>
          <a:ln/>
        </p:spPr>
        <p:txBody>
          <a:bodyPr wrap="none" lIns="0" tIns="0" rIns="0" bIns="0" rtlCol="0" anchor="t"/>
          <a:lstStyle/>
          <a:p>
            <a:pPr marL="0" indent="0" algn="l">
              <a:lnSpc>
                <a:spcPts val="2550"/>
              </a:lnSpc>
              <a:buNone/>
            </a:pP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Đào tạo</a:t>
            </a:r>
            <a:endParaRPr lang="en-US" sz="2000" dirty="0"/>
          </a:p>
        </p:txBody>
      </p:sp>
      <p:sp>
        <p:nvSpPr>
          <p:cNvPr id="9" name="Text 4"/>
          <p:cNvSpPr/>
          <p:nvPr/>
        </p:nvSpPr>
        <p:spPr>
          <a:xfrm>
            <a:off x="7315200" y="4402454"/>
            <a:ext cx="7686437" cy="333137"/>
          </a:xfrm>
          <a:prstGeom prst="rect">
            <a:avLst/>
          </a:prstGeom>
          <a:noFill/>
          <a:ln/>
        </p:spPr>
        <p:txBody>
          <a:bodyPr wrap="none" lIns="0" tIns="0" rIns="0" bIns="0" rtlCol="0" anchor="t"/>
          <a:lstStyle/>
          <a:p>
            <a:pPr marL="0" indent="0" algn="l">
              <a:lnSpc>
                <a:spcPts val="2600"/>
              </a:lnSpc>
              <a:buNone/>
            </a:pP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Tham gia các khóa huấn luyện an toàn lao động định kỳ.</a:t>
            </a:r>
            <a:endParaRPr lang="en-US" sz="1600" dirty="0"/>
          </a:p>
        </p:txBody>
      </p:sp>
      <p:pic>
        <p:nvPicPr>
          <p:cNvPr id="10" name="Image 3" descr="preencoded.png"/>
          <p:cNvPicPr>
            <a:picLocks noChangeAspect="1"/>
          </p:cNvPicPr>
          <p:nvPr/>
        </p:nvPicPr>
        <p:blipFill>
          <a:blip r:embed="rId6"/>
          <a:stretch>
            <a:fillRect/>
          </a:stretch>
        </p:blipFill>
        <p:spPr>
          <a:xfrm>
            <a:off x="6215180" y="5519024"/>
            <a:ext cx="520541" cy="520541"/>
          </a:xfrm>
          <a:prstGeom prst="rect">
            <a:avLst/>
          </a:prstGeom>
        </p:spPr>
      </p:pic>
      <p:sp>
        <p:nvSpPr>
          <p:cNvPr id="11" name="Text 5"/>
          <p:cNvSpPr/>
          <p:nvPr/>
        </p:nvSpPr>
        <p:spPr>
          <a:xfrm>
            <a:off x="7315198" y="5531049"/>
            <a:ext cx="2603063" cy="325279"/>
          </a:xfrm>
          <a:prstGeom prst="rect">
            <a:avLst/>
          </a:prstGeom>
          <a:noFill/>
          <a:ln/>
        </p:spPr>
        <p:txBody>
          <a:bodyPr wrap="none" lIns="0" tIns="0" rIns="0" bIns="0" rtlCol="0" anchor="t"/>
          <a:lstStyle/>
          <a:p>
            <a:pPr marL="0" indent="0" algn="l">
              <a:lnSpc>
                <a:spcPts val="2550"/>
              </a:lnSpc>
              <a:buNone/>
            </a:pP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Kiểm tra</a:t>
            </a:r>
            <a:endParaRPr lang="en-US" sz="2000" dirty="0"/>
          </a:p>
        </p:txBody>
      </p:sp>
      <p:sp>
        <p:nvSpPr>
          <p:cNvPr id="12" name="Text 6"/>
          <p:cNvSpPr/>
          <p:nvPr/>
        </p:nvSpPr>
        <p:spPr>
          <a:xfrm>
            <a:off x="7315198" y="5981224"/>
            <a:ext cx="7686437" cy="333137"/>
          </a:xfrm>
          <a:prstGeom prst="rect">
            <a:avLst/>
          </a:prstGeom>
          <a:noFill/>
          <a:ln/>
        </p:spPr>
        <p:txBody>
          <a:bodyPr wrap="none" lIns="0" tIns="0" rIns="0" bIns="0" rtlCol="0" anchor="t"/>
          <a:lstStyle/>
          <a:p>
            <a:pPr marL="0" indent="0" algn="l">
              <a:lnSpc>
                <a:spcPts val="2600"/>
              </a:lnSpc>
              <a:buNone/>
            </a:pP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Thực hiện kiểm tra an toàn thiết bị và môi trường làm việc thường xuyên.</a:t>
            </a:r>
            <a:endParaRPr lang="en-US" sz="1600" dirty="0"/>
          </a:p>
        </p:txBody>
      </p:sp>
      <p:pic>
        <p:nvPicPr>
          <p:cNvPr id="13" name="Image 0" descr="preencoded.png">
            <a:extLst>
              <a:ext uri="{FF2B5EF4-FFF2-40B4-BE49-F238E27FC236}">
                <a16:creationId xmlns:a16="http://schemas.microsoft.com/office/drawing/2014/main" id="{24E4BC10-5C9B-7DAE-0BCF-770A4FFE6207}"/>
              </a:ext>
            </a:extLst>
          </p:cNvPr>
          <p:cNvPicPr>
            <a:picLocks noChangeAspect="1"/>
          </p:cNvPicPr>
          <p:nvPr/>
        </p:nvPicPr>
        <p:blipFill>
          <a:blip r:embed="rId7"/>
          <a:stretch>
            <a:fillRect/>
          </a:stretch>
        </p:blipFill>
        <p:spPr>
          <a:xfrm>
            <a:off x="11791950" y="7418390"/>
            <a:ext cx="2621161" cy="81121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0719" y="2480905"/>
            <a:ext cx="3901440" cy="3268980"/>
          </a:xfrm>
          <a:prstGeom prst="rect">
            <a:avLst/>
          </a:prstGeom>
        </p:spPr>
      </p:pic>
      <p:sp>
        <p:nvSpPr>
          <p:cNvPr id="3" name="Text 0"/>
          <p:cNvSpPr/>
          <p:nvPr/>
        </p:nvSpPr>
        <p:spPr>
          <a:xfrm>
            <a:off x="1047869" y="356771"/>
            <a:ext cx="6392466" cy="610553"/>
          </a:xfrm>
          <a:prstGeom prst="rect">
            <a:avLst/>
          </a:prstGeom>
          <a:noFill/>
          <a:ln/>
        </p:spPr>
        <p:txBody>
          <a:bodyPr wrap="none" lIns="0" tIns="0" rIns="0" bIns="0" rtlCol="0" anchor="t"/>
          <a:lstStyle/>
          <a:p>
            <a:pPr marL="0" indent="0">
              <a:lnSpc>
                <a:spcPts val="4800"/>
              </a:lnSpc>
              <a:buNone/>
            </a:pP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Xử lý tình huống khẩn cấp</a:t>
            </a:r>
            <a:endParaRPr lang="en-US" sz="4400" dirty="0"/>
          </a:p>
        </p:txBody>
      </p:sp>
      <p:pic>
        <p:nvPicPr>
          <p:cNvPr id="4" name="Image 1" descr="preencoded.png"/>
          <p:cNvPicPr>
            <a:picLocks noChangeAspect="1"/>
          </p:cNvPicPr>
          <p:nvPr/>
        </p:nvPicPr>
        <p:blipFill>
          <a:blip r:embed="rId4"/>
          <a:stretch>
            <a:fillRect/>
          </a:stretch>
        </p:blipFill>
        <p:spPr>
          <a:xfrm>
            <a:off x="6170295" y="1440894"/>
            <a:ext cx="977027" cy="1563172"/>
          </a:xfrm>
          <a:prstGeom prst="rect">
            <a:avLst/>
          </a:prstGeom>
        </p:spPr>
      </p:pic>
      <p:sp>
        <p:nvSpPr>
          <p:cNvPr id="5" name="Text 1"/>
          <p:cNvSpPr/>
          <p:nvPr/>
        </p:nvSpPr>
        <p:spPr>
          <a:xfrm>
            <a:off x="7440335" y="1636276"/>
            <a:ext cx="2442567" cy="305395"/>
          </a:xfrm>
          <a:prstGeom prst="rect">
            <a:avLst/>
          </a:prstGeom>
          <a:noFill/>
          <a:ln/>
        </p:spPr>
        <p:txBody>
          <a:bodyPr wrap="none" lIns="0" tIns="0" rIns="0" bIns="0" rtlCol="0" anchor="t"/>
          <a:lstStyle/>
          <a:p>
            <a:pPr marL="0" indent="0" algn="l">
              <a:lnSpc>
                <a:spcPts val="24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Phát hiện sự cố</a:t>
            </a:r>
            <a:endParaRPr lang="en-US" sz="1900" dirty="0"/>
          </a:p>
        </p:txBody>
      </p:sp>
      <p:sp>
        <p:nvSpPr>
          <p:cNvPr id="6" name="Text 2"/>
          <p:cNvSpPr/>
          <p:nvPr/>
        </p:nvSpPr>
        <p:spPr>
          <a:xfrm>
            <a:off x="7440335" y="2058829"/>
            <a:ext cx="6506170" cy="312539"/>
          </a:xfrm>
          <a:prstGeom prst="rect">
            <a:avLst/>
          </a:prstGeom>
          <a:noFill/>
          <a:ln/>
        </p:spPr>
        <p:txBody>
          <a:bodyPr wrap="none" lIns="0" tIns="0" rIns="0" bIns="0" rtlCol="0" anchor="t"/>
          <a:lstStyle/>
          <a:p>
            <a:pPr marL="0" indent="0" algn="l">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Nhanh chóng nhận diện và báo động khi có tai nạn xảy ra.</a:t>
            </a:r>
            <a:endParaRPr lang="en-US" sz="1500" dirty="0"/>
          </a:p>
        </p:txBody>
      </p:sp>
      <p:pic>
        <p:nvPicPr>
          <p:cNvPr id="7" name="Image 2" descr="preencoded.png"/>
          <p:cNvPicPr>
            <a:picLocks noChangeAspect="1"/>
          </p:cNvPicPr>
          <p:nvPr/>
        </p:nvPicPr>
        <p:blipFill>
          <a:blip r:embed="rId5"/>
          <a:stretch>
            <a:fillRect/>
          </a:stretch>
        </p:blipFill>
        <p:spPr>
          <a:xfrm>
            <a:off x="6170295" y="3004066"/>
            <a:ext cx="977027" cy="1563172"/>
          </a:xfrm>
          <a:prstGeom prst="rect">
            <a:avLst/>
          </a:prstGeom>
        </p:spPr>
      </p:pic>
      <p:sp>
        <p:nvSpPr>
          <p:cNvPr id="8" name="Text 3"/>
          <p:cNvSpPr/>
          <p:nvPr/>
        </p:nvSpPr>
        <p:spPr>
          <a:xfrm>
            <a:off x="7440335" y="3199448"/>
            <a:ext cx="2442567" cy="305395"/>
          </a:xfrm>
          <a:prstGeom prst="rect">
            <a:avLst/>
          </a:prstGeom>
          <a:noFill/>
          <a:ln/>
        </p:spPr>
        <p:txBody>
          <a:bodyPr wrap="none" lIns="0" tIns="0" rIns="0" bIns="0" rtlCol="0" anchor="t"/>
          <a:lstStyle/>
          <a:p>
            <a:pPr marL="0" indent="0" algn="l">
              <a:lnSpc>
                <a:spcPts val="24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Sơ cứu</a:t>
            </a:r>
            <a:endParaRPr lang="en-US" sz="1900" dirty="0"/>
          </a:p>
        </p:txBody>
      </p:sp>
      <p:sp>
        <p:nvSpPr>
          <p:cNvPr id="9" name="Text 4"/>
          <p:cNvSpPr/>
          <p:nvPr/>
        </p:nvSpPr>
        <p:spPr>
          <a:xfrm>
            <a:off x="7440335" y="3622000"/>
            <a:ext cx="6506170" cy="312539"/>
          </a:xfrm>
          <a:prstGeom prst="rect">
            <a:avLst/>
          </a:prstGeom>
          <a:noFill/>
          <a:ln/>
        </p:spPr>
        <p:txBody>
          <a:bodyPr wrap="none" lIns="0" tIns="0" rIns="0" bIns="0" rtlCol="0" anchor="t"/>
          <a:lstStyle/>
          <a:p>
            <a:pPr marL="0" indent="0" algn="l">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Thực hiện các biện pháp sơ cứu cơ bản cho nạn nhân.</a:t>
            </a:r>
            <a:endParaRPr lang="en-US" sz="1500" dirty="0"/>
          </a:p>
        </p:txBody>
      </p:sp>
      <p:pic>
        <p:nvPicPr>
          <p:cNvPr id="10" name="Image 3" descr="preencoded.png"/>
          <p:cNvPicPr>
            <a:picLocks noChangeAspect="1"/>
          </p:cNvPicPr>
          <p:nvPr/>
        </p:nvPicPr>
        <p:blipFill>
          <a:blip r:embed="rId6"/>
          <a:stretch>
            <a:fillRect/>
          </a:stretch>
        </p:blipFill>
        <p:spPr>
          <a:xfrm>
            <a:off x="6170295" y="4567238"/>
            <a:ext cx="977027" cy="1563172"/>
          </a:xfrm>
          <a:prstGeom prst="rect">
            <a:avLst/>
          </a:prstGeom>
        </p:spPr>
      </p:pic>
      <p:sp>
        <p:nvSpPr>
          <p:cNvPr id="11" name="Text 5"/>
          <p:cNvSpPr/>
          <p:nvPr/>
        </p:nvSpPr>
        <p:spPr>
          <a:xfrm>
            <a:off x="7440335" y="4762619"/>
            <a:ext cx="2442567" cy="305395"/>
          </a:xfrm>
          <a:prstGeom prst="rect">
            <a:avLst/>
          </a:prstGeom>
          <a:noFill/>
          <a:ln/>
        </p:spPr>
        <p:txBody>
          <a:bodyPr wrap="none" lIns="0" tIns="0" rIns="0" bIns="0" rtlCol="0" anchor="t"/>
          <a:lstStyle/>
          <a:p>
            <a:pPr marL="0" indent="0" algn="l">
              <a:lnSpc>
                <a:spcPts val="24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Báo cáo</a:t>
            </a:r>
            <a:endParaRPr lang="en-US" sz="1900" dirty="0"/>
          </a:p>
        </p:txBody>
      </p:sp>
      <p:sp>
        <p:nvSpPr>
          <p:cNvPr id="12" name="Text 6"/>
          <p:cNvSpPr/>
          <p:nvPr/>
        </p:nvSpPr>
        <p:spPr>
          <a:xfrm>
            <a:off x="7440335" y="5185172"/>
            <a:ext cx="6506170" cy="312539"/>
          </a:xfrm>
          <a:prstGeom prst="rect">
            <a:avLst/>
          </a:prstGeom>
          <a:noFill/>
          <a:ln/>
        </p:spPr>
        <p:txBody>
          <a:bodyPr wrap="none" lIns="0" tIns="0" rIns="0" bIns="0" rtlCol="0" anchor="t"/>
          <a:lstStyle/>
          <a:p>
            <a:pPr marL="0" indent="0" algn="l">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Thông báo cho quản lý và các cơ quan chức năng liên quan.</a:t>
            </a:r>
            <a:endParaRPr lang="en-US" sz="1500" dirty="0"/>
          </a:p>
        </p:txBody>
      </p:sp>
      <p:pic>
        <p:nvPicPr>
          <p:cNvPr id="13" name="Image 4" descr="preencoded.png"/>
          <p:cNvPicPr>
            <a:picLocks noChangeAspect="1"/>
          </p:cNvPicPr>
          <p:nvPr/>
        </p:nvPicPr>
        <p:blipFill>
          <a:blip r:embed="rId7"/>
          <a:stretch>
            <a:fillRect/>
          </a:stretch>
        </p:blipFill>
        <p:spPr>
          <a:xfrm>
            <a:off x="6170295" y="6130409"/>
            <a:ext cx="977027" cy="1563172"/>
          </a:xfrm>
          <a:prstGeom prst="rect">
            <a:avLst/>
          </a:prstGeom>
        </p:spPr>
      </p:pic>
      <p:sp>
        <p:nvSpPr>
          <p:cNvPr id="14" name="Text 7"/>
          <p:cNvSpPr/>
          <p:nvPr/>
        </p:nvSpPr>
        <p:spPr>
          <a:xfrm>
            <a:off x="7440335" y="6325791"/>
            <a:ext cx="2442567" cy="305395"/>
          </a:xfrm>
          <a:prstGeom prst="rect">
            <a:avLst/>
          </a:prstGeom>
          <a:noFill/>
          <a:ln/>
        </p:spPr>
        <p:txBody>
          <a:bodyPr wrap="none" lIns="0" tIns="0" rIns="0" bIns="0" rtlCol="0" anchor="t"/>
          <a:lstStyle/>
          <a:p>
            <a:pPr marL="0" indent="0" algn="l">
              <a:lnSpc>
                <a:spcPts val="24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Khắc phục</a:t>
            </a:r>
            <a:endParaRPr lang="en-US" sz="1900" dirty="0"/>
          </a:p>
        </p:txBody>
      </p:sp>
      <p:sp>
        <p:nvSpPr>
          <p:cNvPr id="15" name="Text 8"/>
          <p:cNvSpPr/>
          <p:nvPr/>
        </p:nvSpPr>
        <p:spPr>
          <a:xfrm>
            <a:off x="7440335" y="6748343"/>
            <a:ext cx="6506170" cy="312539"/>
          </a:xfrm>
          <a:prstGeom prst="rect">
            <a:avLst/>
          </a:prstGeom>
          <a:noFill/>
          <a:ln/>
        </p:spPr>
        <p:txBody>
          <a:bodyPr wrap="none" lIns="0" tIns="0" rIns="0" bIns="0" rtlCol="0" anchor="t"/>
          <a:lstStyle/>
          <a:p>
            <a:pPr marL="0" indent="0" algn="l">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Tiến hành điều tra nguyên nhân và áp dụng biện pháp phòng ngừa.</a:t>
            </a:r>
            <a:endParaRPr lang="en-US" sz="1500" dirty="0"/>
          </a:p>
        </p:txBody>
      </p:sp>
      <p:pic>
        <p:nvPicPr>
          <p:cNvPr id="16" name="Image 0" descr="preencoded.png">
            <a:extLst>
              <a:ext uri="{FF2B5EF4-FFF2-40B4-BE49-F238E27FC236}">
                <a16:creationId xmlns:a16="http://schemas.microsoft.com/office/drawing/2014/main" id="{955462B1-DC28-D17F-E139-D3DC1CA9235C}"/>
              </a:ext>
            </a:extLst>
          </p:cNvPr>
          <p:cNvPicPr>
            <a:picLocks noChangeAspect="1"/>
          </p:cNvPicPr>
          <p:nvPr/>
        </p:nvPicPr>
        <p:blipFill>
          <a:blip r:embed="rId8"/>
          <a:stretch>
            <a:fillRect/>
          </a:stretch>
        </p:blipFill>
        <p:spPr>
          <a:xfrm>
            <a:off x="11791950" y="7418390"/>
            <a:ext cx="2621161" cy="81121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9491"/>
          <a:stretch/>
        </p:blipFill>
        <p:spPr>
          <a:xfrm>
            <a:off x="6168985" y="672226"/>
            <a:ext cx="2292429" cy="2234565"/>
          </a:xfrm>
          <a:prstGeom prst="rect">
            <a:avLst/>
          </a:prstGeom>
        </p:spPr>
      </p:pic>
      <p:sp>
        <p:nvSpPr>
          <p:cNvPr id="3" name="Text 0"/>
          <p:cNvSpPr/>
          <p:nvPr/>
        </p:nvSpPr>
        <p:spPr>
          <a:xfrm>
            <a:off x="3664327" y="3317081"/>
            <a:ext cx="7511296" cy="771525"/>
          </a:xfrm>
          <a:prstGeom prst="rect">
            <a:avLst/>
          </a:prstGeom>
          <a:noFill/>
          <a:ln/>
        </p:spPr>
        <p:txBody>
          <a:bodyPr wrap="none" lIns="0" tIns="0" rIns="0" bIns="0" rtlCol="0" anchor="t"/>
          <a:lstStyle/>
          <a:p>
            <a:pPr marL="0" indent="0" algn="ctr">
              <a:lnSpc>
                <a:spcPts val="6050"/>
              </a:lnSpc>
              <a:buNone/>
            </a:pPr>
            <a:r>
              <a:rPr lang="en-US" sz="6000" b="1" dirty="0">
                <a:solidFill>
                  <a:srgbClr val="3B4540"/>
                </a:solidFill>
                <a:latin typeface="Times New Roman" panose="02020603050405020304" pitchFamily="18" charset="0"/>
                <a:ea typeface="Fraunces Extra Bold" pitchFamily="34" charset="-122"/>
                <a:cs typeface="Times New Roman" panose="02020603050405020304" pitchFamily="18" charset="0"/>
              </a:rPr>
              <a:t>Kết luận và khuyến nghị</a:t>
            </a:r>
            <a:endParaRPr lang="en-US" sz="6000" dirty="0"/>
          </a:p>
        </p:txBody>
      </p:sp>
      <p:sp>
        <p:nvSpPr>
          <p:cNvPr id="4" name="Shape 1"/>
          <p:cNvSpPr/>
          <p:nvPr/>
        </p:nvSpPr>
        <p:spPr>
          <a:xfrm>
            <a:off x="864037" y="5508069"/>
            <a:ext cx="555427" cy="555427"/>
          </a:xfrm>
          <a:prstGeom prst="roundRect">
            <a:avLst>
              <a:gd name="adj" fmla="val 40005"/>
            </a:avLst>
          </a:prstGeom>
          <a:solidFill>
            <a:srgbClr val="E8F3E8"/>
          </a:solidFill>
          <a:ln/>
        </p:spPr>
      </p:sp>
      <p:sp>
        <p:nvSpPr>
          <p:cNvPr id="5" name="Text 2"/>
          <p:cNvSpPr/>
          <p:nvPr/>
        </p:nvSpPr>
        <p:spPr>
          <a:xfrm>
            <a:off x="1049298" y="5600581"/>
            <a:ext cx="184785"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900" dirty="0"/>
          </a:p>
        </p:txBody>
      </p:sp>
      <p:sp>
        <p:nvSpPr>
          <p:cNvPr id="6" name="Text 3"/>
          <p:cNvSpPr/>
          <p:nvPr/>
        </p:nvSpPr>
        <p:spPr>
          <a:xfrm>
            <a:off x="1666280" y="5508069"/>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Tuân thủ quy định</a:t>
            </a:r>
            <a:endParaRPr lang="en-US" sz="2400" dirty="0"/>
          </a:p>
        </p:txBody>
      </p:sp>
      <p:sp>
        <p:nvSpPr>
          <p:cNvPr id="7" name="Text 4"/>
          <p:cNvSpPr/>
          <p:nvPr/>
        </p:nvSpPr>
        <p:spPr>
          <a:xfrm>
            <a:off x="1666280" y="6041946"/>
            <a:ext cx="3333988"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Nghiêm túc thực hiện các quy định an toàn lao động trong mọi công đoạn.</a:t>
            </a:r>
            <a:endParaRPr lang="en-US" sz="1900" dirty="0"/>
          </a:p>
        </p:txBody>
      </p:sp>
      <p:sp>
        <p:nvSpPr>
          <p:cNvPr id="8" name="Shape 5"/>
          <p:cNvSpPr/>
          <p:nvPr/>
        </p:nvSpPr>
        <p:spPr>
          <a:xfrm>
            <a:off x="5247084" y="5508069"/>
            <a:ext cx="555427" cy="555427"/>
          </a:xfrm>
          <a:prstGeom prst="roundRect">
            <a:avLst>
              <a:gd name="adj" fmla="val 40005"/>
            </a:avLst>
          </a:prstGeom>
          <a:solidFill>
            <a:srgbClr val="E8F3E8"/>
          </a:solidFill>
          <a:ln/>
        </p:spPr>
      </p:sp>
      <p:sp>
        <p:nvSpPr>
          <p:cNvPr id="9" name="Text 6"/>
          <p:cNvSpPr/>
          <p:nvPr/>
        </p:nvSpPr>
        <p:spPr>
          <a:xfrm>
            <a:off x="5403771" y="5600581"/>
            <a:ext cx="242054"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900" dirty="0"/>
          </a:p>
        </p:txBody>
      </p:sp>
      <p:sp>
        <p:nvSpPr>
          <p:cNvPr id="10" name="Text 7"/>
          <p:cNvSpPr/>
          <p:nvPr/>
        </p:nvSpPr>
        <p:spPr>
          <a:xfrm>
            <a:off x="6049328" y="5508069"/>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Nâng cao nhận thức</a:t>
            </a:r>
            <a:endParaRPr lang="en-US" sz="2400" dirty="0"/>
          </a:p>
        </p:txBody>
      </p:sp>
      <p:sp>
        <p:nvSpPr>
          <p:cNvPr id="11" name="Text 8"/>
          <p:cNvSpPr/>
          <p:nvPr/>
        </p:nvSpPr>
        <p:spPr>
          <a:xfrm>
            <a:off x="6049328" y="6041946"/>
            <a:ext cx="3333988"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Tăng cường đào tạo và tuyên truyền về an toàn lao động cho công nhân.</a:t>
            </a:r>
            <a:endParaRPr lang="en-US" sz="1900" dirty="0"/>
          </a:p>
        </p:txBody>
      </p:sp>
      <p:sp>
        <p:nvSpPr>
          <p:cNvPr id="12" name="Shape 9"/>
          <p:cNvSpPr/>
          <p:nvPr/>
        </p:nvSpPr>
        <p:spPr>
          <a:xfrm>
            <a:off x="9630132" y="5508069"/>
            <a:ext cx="555427" cy="555427"/>
          </a:xfrm>
          <a:prstGeom prst="roundRect">
            <a:avLst>
              <a:gd name="adj" fmla="val 40005"/>
            </a:avLst>
          </a:prstGeom>
          <a:solidFill>
            <a:srgbClr val="E8F3E8"/>
          </a:solidFill>
          <a:ln/>
        </p:spPr>
      </p:sp>
      <p:sp>
        <p:nvSpPr>
          <p:cNvPr id="13" name="Text 10"/>
          <p:cNvSpPr/>
          <p:nvPr/>
        </p:nvSpPr>
        <p:spPr>
          <a:xfrm>
            <a:off x="9795986" y="5600581"/>
            <a:ext cx="223718"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900" dirty="0"/>
          </a:p>
        </p:txBody>
      </p:sp>
      <p:sp>
        <p:nvSpPr>
          <p:cNvPr id="14" name="Text 11"/>
          <p:cNvSpPr/>
          <p:nvPr/>
        </p:nvSpPr>
        <p:spPr>
          <a:xfrm>
            <a:off x="10432375" y="5508069"/>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Cải tiến liên tục</a:t>
            </a:r>
            <a:endParaRPr lang="en-US" sz="2400" dirty="0"/>
          </a:p>
        </p:txBody>
      </p:sp>
      <p:sp>
        <p:nvSpPr>
          <p:cNvPr id="15" name="Text 12"/>
          <p:cNvSpPr/>
          <p:nvPr/>
        </p:nvSpPr>
        <p:spPr>
          <a:xfrm>
            <a:off x="10432375" y="6041946"/>
            <a:ext cx="3333988"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Thường xuyên rà soát và cập nhật các biện pháp an toàn.</a:t>
            </a:r>
            <a:endParaRPr lang="en-US" sz="1900" dirty="0"/>
          </a:p>
        </p:txBody>
      </p:sp>
      <p:pic>
        <p:nvPicPr>
          <p:cNvPr id="16" name="Image 0" descr="preencoded.png">
            <a:extLst>
              <a:ext uri="{FF2B5EF4-FFF2-40B4-BE49-F238E27FC236}">
                <a16:creationId xmlns:a16="http://schemas.microsoft.com/office/drawing/2014/main" id="{24153E86-A5CF-07FB-D11A-B76F32DA03AE}"/>
              </a:ext>
            </a:extLst>
          </p:cNvPr>
          <p:cNvPicPr>
            <a:picLocks noChangeAspect="1"/>
          </p:cNvPicPr>
          <p:nvPr/>
        </p:nvPicPr>
        <p:blipFill>
          <a:blip r:embed="rId4"/>
          <a:stretch>
            <a:fillRect/>
          </a:stretch>
        </p:blipFill>
        <p:spPr>
          <a:xfrm>
            <a:off x="11791950" y="7418390"/>
            <a:ext cx="2621161" cy="81121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229100" y="1044535"/>
            <a:ext cx="6172200"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Tài liệu tham khảo</a:t>
            </a:r>
            <a:endParaRPr lang="en-US" sz="4850" dirty="0"/>
          </a:p>
        </p:txBody>
      </p:sp>
      <p:sp>
        <p:nvSpPr>
          <p:cNvPr id="3" name="Text 1"/>
          <p:cNvSpPr/>
          <p:nvPr/>
        </p:nvSpPr>
        <p:spPr>
          <a:xfrm>
            <a:off x="864037" y="2433161"/>
            <a:ext cx="6690122" cy="925592"/>
          </a:xfrm>
          <a:prstGeom prst="rect">
            <a:avLst/>
          </a:prstGeom>
          <a:noFill/>
          <a:ln/>
        </p:spPr>
        <p:txBody>
          <a:bodyPr wrap="square" lIns="0" tIns="0" rIns="0" bIns="0" rtlCol="0" anchor="t"/>
          <a:lstStyle/>
          <a:p>
            <a:pPr marL="0" indent="0">
              <a:lnSpc>
                <a:spcPts val="3600"/>
              </a:lnSpc>
              <a:buNone/>
            </a:pPr>
            <a:r>
              <a:rPr lang="en-US" sz="2900" b="1" dirty="0">
                <a:solidFill>
                  <a:srgbClr val="3B4540"/>
                </a:solidFill>
                <a:latin typeface="Times New Roman" panose="02020603050405020304" pitchFamily="18" charset="0"/>
                <a:ea typeface="Fraunces Extra Bold" pitchFamily="34" charset="-122"/>
                <a:cs typeface="Times New Roman" panose="02020603050405020304" pitchFamily="18" charset="0"/>
              </a:rPr>
              <a:t>Bài kiểm tra an toàn lao động nhóm 3</a:t>
            </a:r>
            <a:endParaRPr lang="en-US" sz="2900" dirty="0"/>
          </a:p>
        </p:txBody>
      </p:sp>
      <p:sp>
        <p:nvSpPr>
          <p:cNvPr id="4" name="Text 2"/>
          <p:cNvSpPr/>
          <p:nvPr/>
        </p:nvSpPr>
        <p:spPr>
          <a:xfrm>
            <a:off x="884039" y="2928222"/>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048303"/>
            <a:ext cx="5625703" cy="462796"/>
          </a:xfrm>
          <a:prstGeom prst="rect">
            <a:avLst/>
          </a:prstGeom>
          <a:noFill/>
          <a:ln/>
        </p:spPr>
        <p:txBody>
          <a:bodyPr wrap="none" lIns="0" tIns="0" rIns="0" bIns="0" rtlCol="0" anchor="t"/>
          <a:lstStyle/>
          <a:p>
            <a:pPr marL="0" indent="0">
              <a:lnSpc>
                <a:spcPts val="3600"/>
              </a:lnSpc>
              <a:buNone/>
            </a:pPr>
            <a:r>
              <a:rPr lang="en-US" sz="2900" b="1" dirty="0">
                <a:solidFill>
                  <a:srgbClr val="3B4540"/>
                </a:solidFill>
                <a:latin typeface="Times New Roman" panose="02020603050405020304" pitchFamily="18" charset="0"/>
                <a:ea typeface="Fraunces Extra Bold" pitchFamily="34" charset="-122"/>
                <a:cs typeface="Times New Roman" panose="02020603050405020304" pitchFamily="18" charset="0"/>
              </a:rPr>
              <a:t>Bảng báo giá huấn luyện ATLD</a:t>
            </a:r>
            <a:endParaRPr lang="en-US" sz="2900" dirty="0"/>
          </a:p>
        </p:txBody>
      </p:sp>
      <p:sp>
        <p:nvSpPr>
          <p:cNvPr id="6" name="Text 4"/>
          <p:cNvSpPr/>
          <p:nvPr/>
        </p:nvSpPr>
        <p:spPr>
          <a:xfrm>
            <a:off x="884039" y="4511099"/>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598914"/>
            <a:ext cx="4598194" cy="462796"/>
          </a:xfrm>
          <a:prstGeom prst="rect">
            <a:avLst/>
          </a:prstGeom>
          <a:noFill/>
          <a:ln/>
        </p:spPr>
        <p:txBody>
          <a:bodyPr wrap="none" lIns="0" tIns="0" rIns="0" bIns="0" rtlCol="0" anchor="t"/>
          <a:lstStyle/>
          <a:p>
            <a:pPr marL="0" indent="0">
              <a:lnSpc>
                <a:spcPts val="3600"/>
              </a:lnSpc>
              <a:buNone/>
            </a:pPr>
            <a:r>
              <a:rPr lang="en-US" sz="2900" b="1" dirty="0">
                <a:solidFill>
                  <a:srgbClr val="3B4540"/>
                </a:solidFill>
                <a:latin typeface="Times New Roman" panose="02020603050405020304" pitchFamily="18" charset="0"/>
                <a:ea typeface="Fraunces Extra Bold" pitchFamily="34" charset="-122"/>
                <a:cs typeface="Times New Roman" panose="02020603050405020304" pitchFamily="18" charset="0"/>
              </a:rPr>
              <a:t>Tải về tài liệu (download)</a:t>
            </a:r>
            <a:endParaRPr lang="en-US" sz="2900" dirty="0"/>
          </a:p>
        </p:txBody>
      </p:sp>
      <p:sp>
        <p:nvSpPr>
          <p:cNvPr id="8" name="Text 6"/>
          <p:cNvSpPr/>
          <p:nvPr/>
        </p:nvSpPr>
        <p:spPr>
          <a:xfrm>
            <a:off x="864037" y="6093976"/>
            <a:ext cx="9642038"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Download tài liệu huấn luyện an toàn lao động sản xuất bình đun nước siêu tốc</a:t>
            </a:r>
            <a:endParaRPr lang="en-US" sz="1900" dirty="0"/>
          </a:p>
        </p:txBody>
      </p:sp>
      <p:pic>
        <p:nvPicPr>
          <p:cNvPr id="9" name="Image 0" descr="preencoded.png"/>
          <p:cNvPicPr>
            <a:picLocks noChangeAspect="1"/>
          </p:cNvPicPr>
          <p:nvPr/>
        </p:nvPicPr>
        <p:blipFill>
          <a:blip r:embed="rId6"/>
          <a:stretch>
            <a:fillRect/>
          </a:stretch>
        </p:blipFill>
        <p:spPr>
          <a:xfrm>
            <a:off x="8136493" y="3180218"/>
            <a:ext cx="5609868" cy="1736169"/>
          </a:xfrm>
          <a:prstGeom prst="rect">
            <a:avLst/>
          </a:prstGeom>
        </p:spPr>
      </p:pic>
      <p:pic>
        <p:nvPicPr>
          <p:cNvPr id="10" name="Image 0" descr="preencoded.png">
            <a:extLst>
              <a:ext uri="{FF2B5EF4-FFF2-40B4-BE49-F238E27FC236}">
                <a16:creationId xmlns:a16="http://schemas.microsoft.com/office/drawing/2014/main" id="{6754F6FE-A126-9F4D-C4C3-F4BFF8E51012}"/>
              </a:ext>
            </a:extLst>
          </p:cNvPr>
          <p:cNvPicPr>
            <a:picLocks noChangeAspect="1"/>
          </p:cNvPicPr>
          <p:nvPr/>
        </p:nvPicPr>
        <p:blipFill>
          <a:blip r:embed="rId6"/>
          <a:stretch>
            <a:fillRect/>
          </a:stretch>
        </p:blipFill>
        <p:spPr>
          <a:xfrm>
            <a:off x="11791950" y="7418390"/>
            <a:ext cx="2621161" cy="81121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711</Words>
  <Application>Microsoft Office PowerPoint</Application>
  <PresentationFormat>Custom</PresentationFormat>
  <Paragraphs>103</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2024-11-06T06:35:26Z</dcterms:created>
  <dcterms:modified xsi:type="dcterms:W3CDTF">2024-11-06T06:56:51Z</dcterms:modified>
</cp:coreProperties>
</file>