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2" d="100"/>
          <a:sy n="82" d="100"/>
        </p:scale>
        <p:origin x="1050" y="4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0898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hyperlink" Target="https://antoannamviet.com/tai-lieu-an-toan-lao-dong-san-xuat-bep-dien-tu/"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16767" y="2709915"/>
            <a:ext cx="4457700" cy="4457700"/>
          </a:xfrm>
          <a:prstGeom prst="rect">
            <a:avLst/>
          </a:prstGeom>
        </p:spPr>
      </p:pic>
      <p:sp>
        <p:nvSpPr>
          <p:cNvPr id="3" name="Text 0"/>
          <p:cNvSpPr/>
          <p:nvPr/>
        </p:nvSpPr>
        <p:spPr>
          <a:xfrm>
            <a:off x="6350437" y="1006898"/>
            <a:ext cx="6913387" cy="3193971"/>
          </a:xfrm>
          <a:prstGeom prst="rect">
            <a:avLst/>
          </a:prstGeom>
          <a:noFill/>
          <a:ln/>
        </p:spPr>
        <p:txBody>
          <a:bodyPr wrap="square" lIns="0" tIns="0" rIns="0" bIns="0" rtlCol="0" anchor="t"/>
          <a:lstStyle/>
          <a:p>
            <a:pPr marL="0" indent="0">
              <a:lnSpc>
                <a:spcPts val="8350"/>
              </a:lnSpc>
              <a:buNone/>
            </a:pP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động trong sản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xuất</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nSpc>
                <a:spcPts val="8350"/>
              </a:lnSpc>
              <a:buNone/>
            </a:pP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Bếp</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Điện</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Từ</a:t>
            </a:r>
            <a:endParaRPr lang="en-US" sz="6700" dirty="0"/>
          </a:p>
        </p:txBody>
      </p:sp>
      <p:sp>
        <p:nvSpPr>
          <p:cNvPr id="4" name="Text 1"/>
          <p:cNvSpPr/>
          <p:nvPr/>
        </p:nvSpPr>
        <p:spPr>
          <a:xfrm>
            <a:off x="6350437" y="475202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Báo cáo về tình hình tai nạn lao động và các biện pháp an toàn trong ngành sản xuất bếp điện từ. Tập trung vào các công đoạn chính như gia công linh kiện, sản xuất mặt kính, lắp ráp và kiểm tra chất lượng.</a:t>
            </a:r>
            <a:endParaRPr lang="en-US" sz="1900" dirty="0"/>
          </a:p>
        </p:txBody>
      </p:sp>
      <p:sp>
        <p:nvSpPr>
          <p:cNvPr id="5" name="Shape 2"/>
          <p:cNvSpPr/>
          <p:nvPr/>
        </p:nvSpPr>
        <p:spPr>
          <a:xfrm>
            <a:off x="6350437" y="662832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635948"/>
            <a:ext cx="379690" cy="379690"/>
          </a:xfrm>
          <a:prstGeom prst="rect">
            <a:avLst/>
          </a:prstGeom>
        </p:spPr>
      </p:pic>
      <p:sp>
        <p:nvSpPr>
          <p:cNvPr id="7" name="Text 3"/>
          <p:cNvSpPr/>
          <p:nvPr/>
        </p:nvSpPr>
        <p:spPr>
          <a:xfrm>
            <a:off x="6868716" y="6609874"/>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Toàn Nam Việt</a:t>
            </a:r>
            <a:endParaRPr lang="en-US" sz="2400" dirty="0"/>
          </a:p>
        </p:txBody>
      </p:sp>
      <p:pic>
        <p:nvPicPr>
          <p:cNvPr id="8" name="Image 1" descr="preencoded.png">
            <a:extLst>
              <a:ext uri="{FF2B5EF4-FFF2-40B4-BE49-F238E27FC236}">
                <a16:creationId xmlns:a16="http://schemas.microsoft.com/office/drawing/2014/main" id="{9988BD10-2EC2-85E5-9F83-CDC89E981E38}"/>
              </a:ext>
            </a:extLst>
          </p:cNvPr>
          <p:cNvPicPr>
            <a:picLocks noChangeAspect="1"/>
          </p:cNvPicPr>
          <p:nvPr/>
        </p:nvPicPr>
        <p:blipFill>
          <a:blip r:embed="rId5"/>
          <a:stretch>
            <a:fillRect/>
          </a:stretch>
        </p:blipFill>
        <p:spPr>
          <a:xfrm>
            <a:off x="11580555" y="7345918"/>
            <a:ext cx="2850553" cy="88368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44221" y="2781181"/>
            <a:ext cx="4145280" cy="4411980"/>
          </a:xfrm>
          <a:prstGeom prst="rect">
            <a:avLst/>
          </a:prstGeom>
        </p:spPr>
      </p:pic>
      <p:sp>
        <p:nvSpPr>
          <p:cNvPr id="3" name="Text 0"/>
          <p:cNvSpPr/>
          <p:nvPr/>
        </p:nvSpPr>
        <p:spPr>
          <a:xfrm>
            <a:off x="829508" y="842843"/>
            <a:ext cx="8404927" cy="1481376"/>
          </a:xfrm>
          <a:prstGeom prst="rect">
            <a:avLst/>
          </a:prstGeom>
          <a:noFill/>
          <a:ln/>
        </p:spPr>
        <p:txBody>
          <a:bodyPr wrap="square" lIns="0" tIns="0" rIns="0" bIns="0" rtlCol="0" anchor="t"/>
          <a:lstStyle/>
          <a:p>
            <a:pPr marL="0" indent="0">
              <a:lnSpc>
                <a:spcPts val="5800"/>
              </a:lnSpc>
              <a:buNone/>
            </a:pPr>
            <a:r>
              <a:rPr lang="en-US" sz="4650" b="1" dirty="0">
                <a:solidFill>
                  <a:srgbClr val="3B4540"/>
                </a:solidFill>
                <a:latin typeface="Times New Roman" panose="02020603050405020304" pitchFamily="18" charset="0"/>
                <a:ea typeface="Fraunces Extra Bold" pitchFamily="34" charset="-122"/>
                <a:cs typeface="Times New Roman" panose="02020603050405020304" pitchFamily="18" charset="0"/>
              </a:rPr>
              <a:t>Tình hình tai nạn lao động chung</a:t>
            </a:r>
            <a:endParaRPr lang="en-US" sz="4650" dirty="0"/>
          </a:p>
        </p:txBody>
      </p:sp>
      <p:sp>
        <p:nvSpPr>
          <p:cNvPr id="4" name="Shape 1"/>
          <p:cNvSpPr/>
          <p:nvPr/>
        </p:nvSpPr>
        <p:spPr>
          <a:xfrm>
            <a:off x="829508" y="2946202"/>
            <a:ext cx="533162" cy="533162"/>
          </a:xfrm>
          <a:prstGeom prst="roundRect">
            <a:avLst>
              <a:gd name="adj" fmla="val 40009"/>
            </a:avLst>
          </a:prstGeom>
          <a:solidFill>
            <a:srgbClr val="E8F3E8"/>
          </a:solidFill>
          <a:ln/>
        </p:spPr>
      </p:sp>
      <p:sp>
        <p:nvSpPr>
          <p:cNvPr id="5" name="Text 2"/>
          <p:cNvSpPr/>
          <p:nvPr/>
        </p:nvSpPr>
        <p:spPr>
          <a:xfrm>
            <a:off x="1007388" y="3035022"/>
            <a:ext cx="177403"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750" dirty="0"/>
          </a:p>
        </p:txBody>
      </p:sp>
      <p:sp>
        <p:nvSpPr>
          <p:cNvPr id="6" name="Text 3"/>
          <p:cNvSpPr/>
          <p:nvPr/>
        </p:nvSpPr>
        <p:spPr>
          <a:xfrm>
            <a:off x="1599605" y="2946202"/>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tai nạn</a:t>
            </a:r>
            <a:endParaRPr lang="en-US" sz="2300" dirty="0"/>
          </a:p>
        </p:txBody>
      </p:sp>
      <p:sp>
        <p:nvSpPr>
          <p:cNvPr id="7" name="Text 4"/>
          <p:cNvSpPr/>
          <p:nvPr/>
        </p:nvSpPr>
        <p:spPr>
          <a:xfrm>
            <a:off x="1599605" y="3458647"/>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3.201 vụ tai nạn lao động xảy ra trong 6 tháng đầu năm 2024, giảm 7,09% so với cùng kỳ năm trước.</a:t>
            </a:r>
            <a:endParaRPr lang="en-US" sz="1850" dirty="0"/>
          </a:p>
        </p:txBody>
      </p:sp>
      <p:sp>
        <p:nvSpPr>
          <p:cNvPr id="8" name="Shape 5"/>
          <p:cNvSpPr/>
          <p:nvPr/>
        </p:nvSpPr>
        <p:spPr>
          <a:xfrm>
            <a:off x="829508" y="4720590"/>
            <a:ext cx="533162" cy="533162"/>
          </a:xfrm>
          <a:prstGeom prst="roundRect">
            <a:avLst>
              <a:gd name="adj" fmla="val 40009"/>
            </a:avLst>
          </a:prstGeom>
          <a:solidFill>
            <a:srgbClr val="E8F3E8"/>
          </a:solidFill>
          <a:ln/>
        </p:spPr>
      </p:sp>
      <p:sp>
        <p:nvSpPr>
          <p:cNvPr id="9" name="Text 6"/>
          <p:cNvSpPr/>
          <p:nvPr/>
        </p:nvSpPr>
        <p:spPr>
          <a:xfrm>
            <a:off x="979884" y="4809411"/>
            <a:ext cx="232291"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750" dirty="0"/>
          </a:p>
        </p:txBody>
      </p:sp>
      <p:sp>
        <p:nvSpPr>
          <p:cNvPr id="10" name="Text 7"/>
          <p:cNvSpPr/>
          <p:nvPr/>
        </p:nvSpPr>
        <p:spPr>
          <a:xfrm>
            <a:off x="1599605" y="4720590"/>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bị nạn</a:t>
            </a:r>
            <a:endParaRPr lang="en-US" sz="2300" dirty="0"/>
          </a:p>
        </p:txBody>
      </p:sp>
      <p:sp>
        <p:nvSpPr>
          <p:cNvPr id="11" name="Text 8"/>
          <p:cNvSpPr/>
          <p:nvPr/>
        </p:nvSpPr>
        <p:spPr>
          <a:xfrm>
            <a:off x="1599605" y="5233035"/>
            <a:ext cx="6714887" cy="379214"/>
          </a:xfrm>
          <a:prstGeom prst="rect">
            <a:avLst/>
          </a:prstGeom>
          <a:noFill/>
          <a:ln/>
        </p:spPr>
        <p:txBody>
          <a:bodyPr wrap="non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3.065 người bị nạn, giảm 6,04% so với cùng kỳ năm trước.</a:t>
            </a:r>
            <a:endParaRPr lang="en-US" sz="1850" dirty="0"/>
          </a:p>
        </p:txBody>
      </p:sp>
      <p:sp>
        <p:nvSpPr>
          <p:cNvPr id="12" name="Shape 9"/>
          <p:cNvSpPr/>
          <p:nvPr/>
        </p:nvSpPr>
        <p:spPr>
          <a:xfrm>
            <a:off x="829508" y="6115764"/>
            <a:ext cx="533162" cy="533162"/>
          </a:xfrm>
          <a:prstGeom prst="roundRect">
            <a:avLst>
              <a:gd name="adj" fmla="val 40009"/>
            </a:avLst>
          </a:prstGeom>
          <a:solidFill>
            <a:srgbClr val="E8F3E8"/>
          </a:solidFill>
          <a:ln/>
        </p:spPr>
      </p:sp>
      <p:sp>
        <p:nvSpPr>
          <p:cNvPr id="13" name="Text 10"/>
          <p:cNvSpPr/>
          <p:nvPr/>
        </p:nvSpPr>
        <p:spPr>
          <a:xfrm>
            <a:off x="988695" y="6204585"/>
            <a:ext cx="214670"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750" dirty="0"/>
          </a:p>
        </p:txBody>
      </p:sp>
      <p:sp>
        <p:nvSpPr>
          <p:cNvPr id="14" name="Text 11"/>
          <p:cNvSpPr/>
          <p:nvPr/>
        </p:nvSpPr>
        <p:spPr>
          <a:xfrm>
            <a:off x="1599605" y="6115764"/>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chết người</a:t>
            </a:r>
            <a:endParaRPr lang="en-US" sz="2300" dirty="0"/>
          </a:p>
        </p:txBody>
      </p:sp>
      <p:sp>
        <p:nvSpPr>
          <p:cNvPr id="15" name="Text 12"/>
          <p:cNvSpPr/>
          <p:nvPr/>
        </p:nvSpPr>
        <p:spPr>
          <a:xfrm>
            <a:off x="1599605" y="6628209"/>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320 vụ tai nạn chết người, giảm 7,25% so với cùng kỳ năm trước.</a:t>
            </a:r>
            <a:endParaRPr lang="en-US" sz="1850" dirty="0"/>
          </a:p>
        </p:txBody>
      </p:sp>
      <p:pic>
        <p:nvPicPr>
          <p:cNvPr id="16" name="Image 1" descr="preencoded.png">
            <a:extLst>
              <a:ext uri="{FF2B5EF4-FFF2-40B4-BE49-F238E27FC236}">
                <a16:creationId xmlns:a16="http://schemas.microsoft.com/office/drawing/2014/main" id="{ACED257F-DE65-E23C-9BE5-387C7A41BF76}"/>
              </a:ext>
            </a:extLst>
          </p:cNvPr>
          <p:cNvPicPr>
            <a:picLocks noChangeAspect="1"/>
          </p:cNvPicPr>
          <p:nvPr/>
        </p:nvPicPr>
        <p:blipFill>
          <a:blip r:embed="rId4"/>
          <a:stretch>
            <a:fillRect/>
          </a:stretch>
        </p:blipFill>
        <p:spPr>
          <a:xfrm>
            <a:off x="11580555" y="7345918"/>
            <a:ext cx="2850553" cy="88368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6480" y="2480310"/>
            <a:ext cx="3901440" cy="3268980"/>
          </a:xfrm>
          <a:prstGeom prst="rect">
            <a:avLst/>
          </a:prstGeom>
        </p:spPr>
      </p:pic>
      <p:sp>
        <p:nvSpPr>
          <p:cNvPr id="3" name="Text 0"/>
          <p:cNvSpPr/>
          <p:nvPr/>
        </p:nvSpPr>
        <p:spPr>
          <a:xfrm>
            <a:off x="477441" y="702945"/>
            <a:ext cx="5405080" cy="426363"/>
          </a:xfrm>
          <a:prstGeom prst="rect">
            <a:avLst/>
          </a:prstGeom>
          <a:noFill/>
          <a:ln/>
        </p:spPr>
        <p:txBody>
          <a:bodyPr wrap="none" lIns="0" tIns="0" rIns="0" bIns="0" rtlCol="0" anchor="t"/>
          <a:lstStyle/>
          <a:p>
            <a:pPr marL="0" indent="0">
              <a:lnSpc>
                <a:spcPts val="3350"/>
              </a:lnSpc>
              <a:buNone/>
            </a:pPr>
            <a:r>
              <a:rPr lang="en-US" sz="360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trong gia công linh kiện</a:t>
            </a:r>
            <a:endParaRPr lang="en-US" sz="3600" dirty="0"/>
          </a:p>
        </p:txBody>
      </p:sp>
      <p:sp>
        <p:nvSpPr>
          <p:cNvPr id="4" name="Shape 1"/>
          <p:cNvSpPr/>
          <p:nvPr/>
        </p:nvSpPr>
        <p:spPr>
          <a:xfrm>
            <a:off x="1443515" y="1252062"/>
            <a:ext cx="15240" cy="6192798"/>
          </a:xfrm>
          <a:prstGeom prst="roundRect">
            <a:avLst>
              <a:gd name="adj" fmla="val 805650"/>
            </a:avLst>
          </a:prstGeom>
          <a:solidFill>
            <a:srgbClr val="CED9CE"/>
          </a:solidFill>
          <a:ln/>
        </p:spPr>
      </p:sp>
      <p:sp>
        <p:nvSpPr>
          <p:cNvPr id="5" name="Shape 2"/>
          <p:cNvSpPr/>
          <p:nvPr/>
        </p:nvSpPr>
        <p:spPr>
          <a:xfrm>
            <a:off x="1589367" y="1551385"/>
            <a:ext cx="477441" cy="15240"/>
          </a:xfrm>
          <a:prstGeom prst="roundRect">
            <a:avLst>
              <a:gd name="adj" fmla="val 805650"/>
            </a:avLst>
          </a:prstGeom>
          <a:solidFill>
            <a:srgbClr val="CED9CE"/>
          </a:solidFill>
          <a:ln/>
        </p:spPr>
      </p:sp>
      <p:sp>
        <p:nvSpPr>
          <p:cNvPr id="6" name="Shape 3"/>
          <p:cNvSpPr/>
          <p:nvPr/>
        </p:nvSpPr>
        <p:spPr>
          <a:xfrm>
            <a:off x="1297663" y="1405534"/>
            <a:ext cx="306943" cy="306943"/>
          </a:xfrm>
          <a:prstGeom prst="roundRect">
            <a:avLst>
              <a:gd name="adj" fmla="val 40001"/>
            </a:avLst>
          </a:prstGeom>
          <a:solidFill>
            <a:srgbClr val="E8F3E8"/>
          </a:solidFill>
          <a:ln/>
        </p:spPr>
      </p:sp>
      <p:sp>
        <p:nvSpPr>
          <p:cNvPr id="7" name="Text 4"/>
          <p:cNvSpPr/>
          <p:nvPr/>
        </p:nvSpPr>
        <p:spPr>
          <a:xfrm>
            <a:off x="1400057" y="1518643"/>
            <a:ext cx="102156" cy="204668"/>
          </a:xfrm>
          <a:prstGeom prst="rect">
            <a:avLst/>
          </a:prstGeom>
          <a:noFill/>
          <a:ln/>
        </p:spPr>
        <p:txBody>
          <a:bodyPr wrap="none" lIns="0" tIns="0" rIns="0" bIns="0" rtlCol="0" anchor="t"/>
          <a:lstStyle/>
          <a:p>
            <a:pPr marL="0" indent="0" algn="ctr">
              <a:lnSpc>
                <a:spcPts val="16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400" dirty="0"/>
          </a:p>
        </p:txBody>
      </p:sp>
      <p:sp>
        <p:nvSpPr>
          <p:cNvPr id="8" name="Text 5"/>
          <p:cNvSpPr/>
          <p:nvPr/>
        </p:nvSpPr>
        <p:spPr>
          <a:xfrm>
            <a:off x="2201348" y="1388389"/>
            <a:ext cx="2074069" cy="213122"/>
          </a:xfrm>
          <a:prstGeom prst="rect">
            <a:avLst/>
          </a:prstGeom>
          <a:noFill/>
          <a:ln/>
        </p:spPr>
        <p:txBody>
          <a:bodyPr wrap="none" lIns="0" tIns="0" rIns="0" bIns="0" rtlCol="0" anchor="t"/>
          <a:lstStyle/>
          <a:p>
            <a:pPr marL="0" indent="0" algn="l">
              <a:lnSpc>
                <a:spcPts val="16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Chập điện và ngắn mạch</a:t>
            </a:r>
            <a:endParaRPr lang="en-US" dirty="0"/>
          </a:p>
        </p:txBody>
      </p:sp>
      <p:sp>
        <p:nvSpPr>
          <p:cNvPr id="9" name="Text 6"/>
          <p:cNvSpPr/>
          <p:nvPr/>
        </p:nvSpPr>
        <p:spPr>
          <a:xfrm>
            <a:off x="2201348" y="1683307"/>
            <a:ext cx="7234357" cy="218242"/>
          </a:xfrm>
          <a:prstGeom prst="rect">
            <a:avLst/>
          </a:prstGeom>
          <a:noFill/>
          <a:ln/>
        </p:spPr>
        <p:txBody>
          <a:bodyPr wrap="none" lIns="0" tIns="0" rIns="0" bIns="0" rtlCol="0" anchor="t"/>
          <a:lstStyle/>
          <a:p>
            <a:pPr marL="0" indent="0" algn="l">
              <a:lnSpc>
                <a:spcPts val="17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Xảy ra khi đấu nối các dây điện hoặc kiểm tra mạch </a:t>
            </a: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điều</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khiển</a:t>
            </a:r>
            <a:endParaRPr lang="en-US" sz="1400" dirty="0"/>
          </a:p>
        </p:txBody>
      </p:sp>
      <p:sp>
        <p:nvSpPr>
          <p:cNvPr id="10" name="Text 7"/>
          <p:cNvSpPr/>
          <p:nvPr/>
        </p:nvSpPr>
        <p:spPr>
          <a:xfrm>
            <a:off x="2201348" y="1983344"/>
            <a:ext cx="7234357" cy="218242"/>
          </a:xfrm>
          <a:prstGeom prst="rect">
            <a:avLst/>
          </a:prstGeom>
          <a:noFill/>
          <a:ln/>
        </p:spPr>
        <p:txBody>
          <a:bodyPr wrap="none" lIns="0" tIns="0" rIns="0" bIns="0" rtlCol="0" anchor="t"/>
          <a:lstStyle/>
          <a:p>
            <a:pPr marL="0" indent="0" algn="l">
              <a:lnSpc>
                <a:spcPts val="17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Thiết bị không được cách ly đúng cách hoặc dây dẫn bị hở</a:t>
            </a:r>
            <a:endParaRPr lang="en-US" sz="1400" dirty="0"/>
          </a:p>
        </p:txBody>
      </p:sp>
      <p:sp>
        <p:nvSpPr>
          <p:cNvPr id="11" name="Shape 8"/>
          <p:cNvSpPr/>
          <p:nvPr/>
        </p:nvSpPr>
        <p:spPr>
          <a:xfrm>
            <a:off x="1589367" y="2773562"/>
            <a:ext cx="477441" cy="15240"/>
          </a:xfrm>
          <a:prstGeom prst="roundRect">
            <a:avLst>
              <a:gd name="adj" fmla="val 805650"/>
            </a:avLst>
          </a:prstGeom>
          <a:solidFill>
            <a:srgbClr val="CED9CE"/>
          </a:solidFill>
          <a:ln/>
        </p:spPr>
      </p:sp>
      <p:sp>
        <p:nvSpPr>
          <p:cNvPr id="12" name="Shape 9"/>
          <p:cNvSpPr/>
          <p:nvPr/>
        </p:nvSpPr>
        <p:spPr>
          <a:xfrm>
            <a:off x="1297663" y="2627710"/>
            <a:ext cx="306943" cy="306943"/>
          </a:xfrm>
          <a:prstGeom prst="roundRect">
            <a:avLst>
              <a:gd name="adj" fmla="val 40001"/>
            </a:avLst>
          </a:prstGeom>
          <a:solidFill>
            <a:srgbClr val="E8F3E8"/>
          </a:solidFill>
          <a:ln/>
        </p:spPr>
      </p:sp>
      <p:sp>
        <p:nvSpPr>
          <p:cNvPr id="13" name="Text 10"/>
          <p:cNvSpPr/>
          <p:nvPr/>
        </p:nvSpPr>
        <p:spPr>
          <a:xfrm>
            <a:off x="1360202" y="2702105"/>
            <a:ext cx="133707" cy="204668"/>
          </a:xfrm>
          <a:prstGeom prst="rect">
            <a:avLst/>
          </a:prstGeom>
          <a:noFill/>
          <a:ln/>
        </p:spPr>
        <p:txBody>
          <a:bodyPr wrap="none" lIns="0" tIns="0" rIns="0" bIns="0" rtlCol="0" anchor="t"/>
          <a:lstStyle/>
          <a:p>
            <a:pPr marL="0" indent="0" algn="ctr">
              <a:lnSpc>
                <a:spcPts val="16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400" dirty="0"/>
          </a:p>
        </p:txBody>
      </p:sp>
      <p:sp>
        <p:nvSpPr>
          <p:cNvPr id="14" name="Text 11"/>
          <p:cNvSpPr/>
          <p:nvPr/>
        </p:nvSpPr>
        <p:spPr>
          <a:xfrm>
            <a:off x="2201348" y="2610565"/>
            <a:ext cx="1705213" cy="213122"/>
          </a:xfrm>
          <a:prstGeom prst="rect">
            <a:avLst/>
          </a:prstGeom>
          <a:noFill/>
          <a:ln/>
        </p:spPr>
        <p:txBody>
          <a:bodyPr wrap="none" lIns="0" tIns="0" rIns="0" bIns="0" rtlCol="0" anchor="t"/>
          <a:lstStyle/>
          <a:p>
            <a:pPr marL="0" indent="0" algn="l">
              <a:lnSpc>
                <a:spcPts val="16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Tai nạn máy móc</a:t>
            </a:r>
            <a:endParaRPr lang="en-US" dirty="0"/>
          </a:p>
        </p:txBody>
      </p:sp>
      <p:sp>
        <p:nvSpPr>
          <p:cNvPr id="15" name="Text 12"/>
          <p:cNvSpPr/>
          <p:nvPr/>
        </p:nvSpPr>
        <p:spPr>
          <a:xfrm>
            <a:off x="2201348" y="2905483"/>
            <a:ext cx="7234357" cy="218242"/>
          </a:xfrm>
          <a:prstGeom prst="rect">
            <a:avLst/>
          </a:prstGeom>
          <a:noFill/>
          <a:ln/>
        </p:spPr>
        <p:txBody>
          <a:bodyPr wrap="none" lIns="0" tIns="0" rIns="0" bIns="0" rtlCol="0" anchor="t"/>
          <a:lstStyle/>
          <a:p>
            <a:pPr marL="0" indent="0" algn="l">
              <a:lnSpc>
                <a:spcPts val="1700"/>
              </a:lnSpc>
              <a:buNone/>
            </a:pP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Kẹt</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tay hoặc chân vào máy cắt hoặc khoan</a:t>
            </a:r>
            <a:endParaRPr lang="en-US" sz="1400" dirty="0"/>
          </a:p>
        </p:txBody>
      </p:sp>
      <p:sp>
        <p:nvSpPr>
          <p:cNvPr id="16" name="Text 13"/>
          <p:cNvSpPr/>
          <p:nvPr/>
        </p:nvSpPr>
        <p:spPr>
          <a:xfrm>
            <a:off x="2201348" y="3205521"/>
            <a:ext cx="7234357" cy="218242"/>
          </a:xfrm>
          <a:prstGeom prst="rect">
            <a:avLst/>
          </a:prstGeom>
          <a:noFill/>
          <a:ln/>
        </p:spPr>
        <p:txBody>
          <a:bodyPr wrap="none" lIns="0" tIns="0" rIns="0" bIns="0" rtlCol="0" anchor="t"/>
          <a:lstStyle/>
          <a:p>
            <a:pPr marL="0" indent="0" algn="l">
              <a:lnSpc>
                <a:spcPts val="1700"/>
              </a:lnSpc>
              <a:buNone/>
            </a:pP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Bị</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thương do tiếp xúc với các công cụ cắt và mài sắc bén, như dao cắt kính hoặc máy mài</a:t>
            </a:r>
            <a:endParaRPr lang="en-US" sz="1400" dirty="0"/>
          </a:p>
        </p:txBody>
      </p:sp>
      <p:sp>
        <p:nvSpPr>
          <p:cNvPr id="17" name="Text 14"/>
          <p:cNvSpPr/>
          <p:nvPr/>
        </p:nvSpPr>
        <p:spPr>
          <a:xfrm>
            <a:off x="2201348" y="3505558"/>
            <a:ext cx="7234357" cy="218242"/>
          </a:xfrm>
          <a:prstGeom prst="rect">
            <a:avLst/>
          </a:prstGeom>
          <a:noFill/>
          <a:ln/>
        </p:spPr>
        <p:txBody>
          <a:bodyPr wrap="none" lIns="0" tIns="0" rIns="0" bIns="0" rtlCol="0" anchor="t"/>
          <a:lstStyle/>
          <a:p>
            <a:pPr marL="0" indent="0" algn="l">
              <a:lnSpc>
                <a:spcPts val="1700"/>
              </a:lnSpc>
              <a:buNone/>
            </a:pP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Bị</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bỏng do quá trình hàn, nơi nhiệt độ cao và tia lửa có thể gây ra vết bỏng nghiêm trọng</a:t>
            </a:r>
            <a:endParaRPr lang="en-US" sz="1400" dirty="0"/>
          </a:p>
        </p:txBody>
      </p:sp>
      <p:sp>
        <p:nvSpPr>
          <p:cNvPr id="18" name="Text 15"/>
          <p:cNvSpPr/>
          <p:nvPr/>
        </p:nvSpPr>
        <p:spPr>
          <a:xfrm>
            <a:off x="2201348" y="3805596"/>
            <a:ext cx="7234357" cy="218242"/>
          </a:xfrm>
          <a:prstGeom prst="rect">
            <a:avLst/>
          </a:prstGeom>
          <a:noFill/>
          <a:ln/>
        </p:spPr>
        <p:txBody>
          <a:bodyPr wrap="none" lIns="0" tIns="0" rIns="0" bIns="0" rtlCol="0" anchor="t"/>
          <a:lstStyle/>
          <a:p>
            <a:pPr marL="0" indent="0" algn="l">
              <a:lnSpc>
                <a:spcPts val="17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Những mảnh vụn kim loại hoặc vật liệu văng ra trong quá trình gia công</a:t>
            </a:r>
            <a:endParaRPr lang="en-US" sz="1400" dirty="0"/>
          </a:p>
        </p:txBody>
      </p:sp>
      <p:sp>
        <p:nvSpPr>
          <p:cNvPr id="19" name="Shape 16"/>
          <p:cNvSpPr/>
          <p:nvPr/>
        </p:nvSpPr>
        <p:spPr>
          <a:xfrm>
            <a:off x="1589367" y="4595813"/>
            <a:ext cx="477441" cy="15240"/>
          </a:xfrm>
          <a:prstGeom prst="roundRect">
            <a:avLst>
              <a:gd name="adj" fmla="val 805650"/>
            </a:avLst>
          </a:prstGeom>
          <a:solidFill>
            <a:srgbClr val="CED9CE"/>
          </a:solidFill>
          <a:ln/>
        </p:spPr>
      </p:sp>
      <p:sp>
        <p:nvSpPr>
          <p:cNvPr id="20" name="Shape 17"/>
          <p:cNvSpPr/>
          <p:nvPr/>
        </p:nvSpPr>
        <p:spPr>
          <a:xfrm>
            <a:off x="1297663" y="4449962"/>
            <a:ext cx="306943" cy="306943"/>
          </a:xfrm>
          <a:prstGeom prst="roundRect">
            <a:avLst>
              <a:gd name="adj" fmla="val 40001"/>
            </a:avLst>
          </a:prstGeom>
          <a:solidFill>
            <a:srgbClr val="E8F3E8"/>
          </a:solidFill>
          <a:ln/>
        </p:spPr>
      </p:sp>
      <p:sp>
        <p:nvSpPr>
          <p:cNvPr id="21" name="Text 18"/>
          <p:cNvSpPr/>
          <p:nvPr/>
        </p:nvSpPr>
        <p:spPr>
          <a:xfrm>
            <a:off x="1400057" y="4563071"/>
            <a:ext cx="123587" cy="204668"/>
          </a:xfrm>
          <a:prstGeom prst="rect">
            <a:avLst/>
          </a:prstGeom>
          <a:noFill/>
          <a:ln/>
        </p:spPr>
        <p:txBody>
          <a:bodyPr wrap="none" lIns="0" tIns="0" rIns="0" bIns="0" rtlCol="0" anchor="t"/>
          <a:lstStyle/>
          <a:p>
            <a:pPr marL="0" indent="0" algn="ctr">
              <a:lnSpc>
                <a:spcPts val="16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400" dirty="0"/>
          </a:p>
        </p:txBody>
      </p:sp>
      <p:sp>
        <p:nvSpPr>
          <p:cNvPr id="22" name="Text 19"/>
          <p:cNvSpPr/>
          <p:nvPr/>
        </p:nvSpPr>
        <p:spPr>
          <a:xfrm>
            <a:off x="2201348" y="4432817"/>
            <a:ext cx="1705213" cy="213122"/>
          </a:xfrm>
          <a:prstGeom prst="rect">
            <a:avLst/>
          </a:prstGeom>
          <a:noFill/>
          <a:ln/>
        </p:spPr>
        <p:txBody>
          <a:bodyPr wrap="none" lIns="0" tIns="0" rIns="0" bIns="0" rtlCol="0" anchor="t"/>
          <a:lstStyle/>
          <a:p>
            <a:pPr marL="0" indent="0" algn="l">
              <a:lnSpc>
                <a:spcPts val="16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Bệnh nghề nghiệp</a:t>
            </a:r>
            <a:endParaRPr lang="en-US" dirty="0"/>
          </a:p>
        </p:txBody>
      </p:sp>
      <p:sp>
        <p:nvSpPr>
          <p:cNvPr id="23" name="Text 20"/>
          <p:cNvSpPr/>
          <p:nvPr/>
        </p:nvSpPr>
        <p:spPr>
          <a:xfrm>
            <a:off x="2201348" y="4727735"/>
            <a:ext cx="7234357" cy="218242"/>
          </a:xfrm>
          <a:prstGeom prst="rect">
            <a:avLst/>
          </a:prstGeom>
          <a:noFill/>
          <a:ln/>
        </p:spPr>
        <p:txBody>
          <a:bodyPr wrap="none" lIns="0" tIns="0" rIns="0" bIns="0" rtlCol="0" anchor="t"/>
          <a:lstStyle/>
          <a:p>
            <a:pPr marL="0" indent="0" algn="l">
              <a:lnSpc>
                <a:spcPts val="1700"/>
              </a:lnSpc>
              <a:buNone/>
            </a:pP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Bụi</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và các chất hóa học từ quy trình gia công có thể dẫn đến các vấn đề về hô hấp hoặc kích ứng da, mắt</a:t>
            </a:r>
            <a:endParaRPr lang="en-US" sz="1400" dirty="0"/>
          </a:p>
        </p:txBody>
      </p:sp>
      <p:sp>
        <p:nvSpPr>
          <p:cNvPr id="24" name="Text 21"/>
          <p:cNvSpPr/>
          <p:nvPr/>
        </p:nvSpPr>
        <p:spPr>
          <a:xfrm>
            <a:off x="2201348" y="5027772"/>
            <a:ext cx="7234357" cy="218242"/>
          </a:xfrm>
          <a:prstGeom prst="rect">
            <a:avLst/>
          </a:prstGeom>
          <a:noFill/>
          <a:ln/>
        </p:spPr>
        <p:txBody>
          <a:bodyPr wrap="none" lIns="0" tIns="0" rIns="0" bIns="0" rtlCol="0" anchor="t"/>
          <a:lstStyle/>
          <a:p>
            <a:pPr marL="0" indent="0" algn="l">
              <a:lnSpc>
                <a:spcPts val="1700"/>
              </a:lnSpc>
              <a:buNone/>
            </a:pP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Vấn</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đề về cơ xương khớp, như đau lưng hoặc căng cơ</a:t>
            </a:r>
            <a:endParaRPr lang="en-US" sz="1400" dirty="0"/>
          </a:p>
        </p:txBody>
      </p:sp>
      <p:sp>
        <p:nvSpPr>
          <p:cNvPr id="25" name="Shape 22"/>
          <p:cNvSpPr/>
          <p:nvPr/>
        </p:nvSpPr>
        <p:spPr>
          <a:xfrm>
            <a:off x="1589367" y="5817990"/>
            <a:ext cx="477441" cy="15240"/>
          </a:xfrm>
          <a:prstGeom prst="roundRect">
            <a:avLst>
              <a:gd name="adj" fmla="val 805650"/>
            </a:avLst>
          </a:prstGeom>
          <a:solidFill>
            <a:srgbClr val="CED9CE"/>
          </a:solidFill>
          <a:ln/>
        </p:spPr>
      </p:sp>
      <p:sp>
        <p:nvSpPr>
          <p:cNvPr id="26" name="Shape 23"/>
          <p:cNvSpPr/>
          <p:nvPr/>
        </p:nvSpPr>
        <p:spPr>
          <a:xfrm>
            <a:off x="1297663" y="5672138"/>
            <a:ext cx="306943" cy="306943"/>
          </a:xfrm>
          <a:prstGeom prst="roundRect">
            <a:avLst>
              <a:gd name="adj" fmla="val 40001"/>
            </a:avLst>
          </a:prstGeom>
          <a:solidFill>
            <a:srgbClr val="E8F3E8"/>
          </a:solidFill>
          <a:ln/>
        </p:spPr>
      </p:sp>
      <p:sp>
        <p:nvSpPr>
          <p:cNvPr id="27" name="Text 24"/>
          <p:cNvSpPr/>
          <p:nvPr/>
        </p:nvSpPr>
        <p:spPr>
          <a:xfrm>
            <a:off x="1381603" y="5780843"/>
            <a:ext cx="139065" cy="204668"/>
          </a:xfrm>
          <a:prstGeom prst="rect">
            <a:avLst/>
          </a:prstGeom>
          <a:noFill/>
          <a:ln/>
        </p:spPr>
        <p:txBody>
          <a:bodyPr wrap="none" lIns="0" tIns="0" rIns="0" bIns="0" rtlCol="0" anchor="t"/>
          <a:lstStyle/>
          <a:p>
            <a:pPr marL="0" indent="0" algn="ctr">
              <a:lnSpc>
                <a:spcPts val="16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4</a:t>
            </a:r>
            <a:endParaRPr lang="en-US" sz="2400" dirty="0"/>
          </a:p>
        </p:txBody>
      </p:sp>
      <p:sp>
        <p:nvSpPr>
          <p:cNvPr id="28" name="Text 25"/>
          <p:cNvSpPr/>
          <p:nvPr/>
        </p:nvSpPr>
        <p:spPr>
          <a:xfrm>
            <a:off x="2201348" y="5654993"/>
            <a:ext cx="1705213" cy="213122"/>
          </a:xfrm>
          <a:prstGeom prst="rect">
            <a:avLst/>
          </a:prstGeom>
          <a:noFill/>
          <a:ln/>
        </p:spPr>
        <p:txBody>
          <a:bodyPr wrap="none" lIns="0" tIns="0" rIns="0" bIns="0" rtlCol="0" anchor="t"/>
          <a:lstStyle/>
          <a:p>
            <a:pPr marL="0" indent="0" algn="l">
              <a:lnSpc>
                <a:spcPts val="16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Ngã từ trên cao</a:t>
            </a:r>
            <a:endParaRPr lang="en-US" dirty="0"/>
          </a:p>
        </p:txBody>
      </p:sp>
      <p:sp>
        <p:nvSpPr>
          <p:cNvPr id="29" name="Text 26"/>
          <p:cNvSpPr/>
          <p:nvPr/>
        </p:nvSpPr>
        <p:spPr>
          <a:xfrm>
            <a:off x="2201348" y="5949911"/>
            <a:ext cx="7234357" cy="218242"/>
          </a:xfrm>
          <a:prstGeom prst="rect">
            <a:avLst/>
          </a:prstGeom>
          <a:noFill/>
          <a:ln/>
        </p:spPr>
        <p:txBody>
          <a:bodyPr wrap="none" lIns="0" tIns="0" rIns="0" bIns="0" rtlCol="0" anchor="t"/>
          <a:lstStyle/>
          <a:p>
            <a:pPr marL="0" indent="0" algn="l">
              <a:lnSpc>
                <a:spcPts val="17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Trong quá trình lắp đặt hoặc bảo trì, nhân viên có thể bị ngã từ cao</a:t>
            </a:r>
            <a:endParaRPr lang="en-US" sz="1400" dirty="0"/>
          </a:p>
        </p:txBody>
      </p:sp>
      <p:sp>
        <p:nvSpPr>
          <p:cNvPr id="30" name="Shape 27"/>
          <p:cNvSpPr/>
          <p:nvPr/>
        </p:nvSpPr>
        <p:spPr>
          <a:xfrm>
            <a:off x="1589367" y="6740129"/>
            <a:ext cx="477441" cy="15240"/>
          </a:xfrm>
          <a:prstGeom prst="roundRect">
            <a:avLst>
              <a:gd name="adj" fmla="val 805650"/>
            </a:avLst>
          </a:prstGeom>
          <a:solidFill>
            <a:srgbClr val="CED9CE"/>
          </a:solidFill>
          <a:ln/>
        </p:spPr>
      </p:sp>
      <p:sp>
        <p:nvSpPr>
          <p:cNvPr id="31" name="Shape 28"/>
          <p:cNvSpPr/>
          <p:nvPr/>
        </p:nvSpPr>
        <p:spPr>
          <a:xfrm>
            <a:off x="1297663" y="6594278"/>
            <a:ext cx="306943" cy="306943"/>
          </a:xfrm>
          <a:prstGeom prst="roundRect">
            <a:avLst>
              <a:gd name="adj" fmla="val 40001"/>
            </a:avLst>
          </a:prstGeom>
          <a:solidFill>
            <a:srgbClr val="E8F3E8"/>
          </a:solidFill>
          <a:ln/>
        </p:spPr>
      </p:sp>
      <p:sp>
        <p:nvSpPr>
          <p:cNvPr id="32" name="Text 29"/>
          <p:cNvSpPr/>
          <p:nvPr/>
        </p:nvSpPr>
        <p:spPr>
          <a:xfrm>
            <a:off x="1387556" y="6683694"/>
            <a:ext cx="127040" cy="204668"/>
          </a:xfrm>
          <a:prstGeom prst="rect">
            <a:avLst/>
          </a:prstGeom>
          <a:noFill/>
          <a:ln/>
        </p:spPr>
        <p:txBody>
          <a:bodyPr wrap="none" lIns="0" tIns="0" rIns="0" bIns="0" rtlCol="0" anchor="t"/>
          <a:lstStyle/>
          <a:p>
            <a:pPr marL="0" indent="0" algn="ctr">
              <a:lnSpc>
                <a:spcPts val="16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5</a:t>
            </a:r>
            <a:endParaRPr lang="en-US" sz="2400" dirty="0"/>
          </a:p>
        </p:txBody>
      </p:sp>
      <p:sp>
        <p:nvSpPr>
          <p:cNvPr id="33" name="Text 30"/>
          <p:cNvSpPr/>
          <p:nvPr/>
        </p:nvSpPr>
        <p:spPr>
          <a:xfrm>
            <a:off x="2201348" y="6577133"/>
            <a:ext cx="2678192" cy="213122"/>
          </a:xfrm>
          <a:prstGeom prst="rect">
            <a:avLst/>
          </a:prstGeom>
          <a:noFill/>
          <a:ln/>
        </p:spPr>
        <p:txBody>
          <a:bodyPr wrap="none" lIns="0" tIns="0" rIns="0" bIns="0" rtlCol="0" anchor="t"/>
          <a:lstStyle/>
          <a:p>
            <a:pPr marL="0" indent="0" algn="l">
              <a:lnSpc>
                <a:spcPts val="165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Vụ tai nạn liên quan đến vật liệu</a:t>
            </a:r>
            <a:endParaRPr lang="en-US" dirty="0"/>
          </a:p>
        </p:txBody>
      </p:sp>
      <p:sp>
        <p:nvSpPr>
          <p:cNvPr id="34" name="Text 31"/>
          <p:cNvSpPr/>
          <p:nvPr/>
        </p:nvSpPr>
        <p:spPr>
          <a:xfrm>
            <a:off x="2201348" y="6872050"/>
            <a:ext cx="7234357" cy="436483"/>
          </a:xfrm>
          <a:prstGeom prst="rect">
            <a:avLst/>
          </a:prstGeom>
          <a:noFill/>
          <a:ln/>
        </p:spPr>
        <p:txBody>
          <a:bodyPr wrap="square" lIns="0" tIns="0" rIns="0" bIns="0" rtlCol="0" anchor="t"/>
          <a:lstStyle/>
          <a:p>
            <a:pPr marL="0" indent="0" algn="l">
              <a:lnSpc>
                <a:spcPts val="170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Vật liệu nặng hoặc sắc nhọn không được lưu trữ hoặc xử lý đúng cách có thể gây chấn thương nghiêm trọng cho người lao động.</a:t>
            </a:r>
            <a:endParaRPr lang="en-US" sz="1400" dirty="0"/>
          </a:p>
        </p:txBody>
      </p:sp>
      <p:pic>
        <p:nvPicPr>
          <p:cNvPr id="35" name="Image 1" descr="preencoded.png">
            <a:extLst>
              <a:ext uri="{FF2B5EF4-FFF2-40B4-BE49-F238E27FC236}">
                <a16:creationId xmlns:a16="http://schemas.microsoft.com/office/drawing/2014/main" id="{36097A46-B000-B67E-117D-81EBD7B062EE}"/>
              </a:ext>
            </a:extLst>
          </p:cNvPr>
          <p:cNvPicPr>
            <a:picLocks noChangeAspect="1"/>
          </p:cNvPicPr>
          <p:nvPr/>
        </p:nvPicPr>
        <p:blipFill>
          <a:blip r:embed="rId4"/>
          <a:stretch>
            <a:fillRect/>
          </a:stretch>
        </p:blipFill>
        <p:spPr>
          <a:xfrm>
            <a:off x="11580555" y="7345918"/>
            <a:ext cx="2850553" cy="88368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24801"/>
          <a:stretch/>
        </p:blipFill>
        <p:spPr>
          <a:xfrm flipH="1">
            <a:off x="-56554" y="2523707"/>
            <a:ext cx="5730179" cy="4309033"/>
          </a:xfrm>
          <a:prstGeom prst="rect">
            <a:avLst/>
          </a:prstGeom>
        </p:spPr>
      </p:pic>
      <p:sp>
        <p:nvSpPr>
          <p:cNvPr id="3" name="Text 0"/>
          <p:cNvSpPr/>
          <p:nvPr/>
        </p:nvSpPr>
        <p:spPr>
          <a:xfrm>
            <a:off x="6269950" y="792242"/>
            <a:ext cx="7576899" cy="1399222"/>
          </a:xfrm>
          <a:prstGeom prst="rect">
            <a:avLst/>
          </a:prstGeom>
          <a:noFill/>
          <a:ln/>
        </p:spPr>
        <p:txBody>
          <a:bodyPr wrap="square" lIns="0" tIns="0" rIns="0" bIns="0" rtlCol="0" anchor="t"/>
          <a:lstStyle/>
          <a:p>
            <a:pPr marL="0" indent="0">
              <a:lnSpc>
                <a:spcPts val="5500"/>
              </a:lnSpc>
              <a:buNone/>
            </a:pP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Các công đoạn sản xuất bếp điện từ</a:t>
            </a:r>
            <a:endParaRPr lang="en-US" sz="4400" dirty="0"/>
          </a:p>
        </p:txBody>
      </p:sp>
      <p:sp>
        <p:nvSpPr>
          <p:cNvPr id="4" name="Shape 1"/>
          <p:cNvSpPr/>
          <p:nvPr/>
        </p:nvSpPr>
        <p:spPr>
          <a:xfrm>
            <a:off x="4953000" y="2527222"/>
            <a:ext cx="8893849" cy="1398746"/>
          </a:xfrm>
          <a:prstGeom prst="roundRect">
            <a:avLst>
              <a:gd name="adj" fmla="val 10913"/>
            </a:avLst>
          </a:prstGeom>
          <a:solidFill>
            <a:srgbClr val="E8F3E8"/>
          </a:solidFill>
          <a:ln/>
        </p:spPr>
      </p:sp>
      <p:sp>
        <p:nvSpPr>
          <p:cNvPr id="5" name="Text 2"/>
          <p:cNvSpPr/>
          <p:nvPr/>
        </p:nvSpPr>
        <p:spPr>
          <a:xfrm>
            <a:off x="5287985" y="2705840"/>
            <a:ext cx="8558863" cy="1398746"/>
          </a:xfrm>
          <a:prstGeom prst="rect">
            <a:avLst/>
          </a:prstGeom>
          <a:noFill/>
          <a:ln/>
        </p:spPr>
        <p:txBody>
          <a:bodyPr wrap="square" lIns="0" tIns="0" rIns="0" bIns="0" rtlCol="0" anchor="t"/>
          <a:lstStyle/>
          <a:p>
            <a:pPr marL="0" indent="0">
              <a:lnSpc>
                <a:spcPts val="275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Gia công linh kiện: </a:t>
            </a:r>
            <a:r>
              <a:rPr lang="en-US" sz="2000" dirty="0">
                <a:solidFill>
                  <a:srgbClr val="405449"/>
                </a:solidFill>
                <a:latin typeface="Times New Roman" panose="02020603050405020304" pitchFamily="18" charset="0"/>
                <a:ea typeface="Fraunces Extra Bold" pitchFamily="34" charset="-122"/>
                <a:cs typeface="Times New Roman" panose="02020603050405020304" pitchFamily="18" charset="0"/>
              </a:rPr>
              <a:t>các linh kiện điện tử và kim loại được chế tạo để đạt kích thước và hình dạng cần thiết. Bao gồm nhiều quy trình như cắt, khoan, hàn, và các bước gia công cơ khí khác</a:t>
            </a:r>
            <a:endParaRPr lang="en-US" sz="2000" dirty="0">
              <a:latin typeface="Times New Roman" panose="02020603050405020304" pitchFamily="18" charset="0"/>
              <a:cs typeface="Times New Roman" panose="02020603050405020304" pitchFamily="18" charset="0"/>
            </a:endParaRPr>
          </a:p>
        </p:txBody>
      </p:sp>
      <p:sp>
        <p:nvSpPr>
          <p:cNvPr id="6" name="Shape 3"/>
          <p:cNvSpPr/>
          <p:nvPr/>
        </p:nvSpPr>
        <p:spPr>
          <a:xfrm>
            <a:off x="4953000" y="4149805"/>
            <a:ext cx="8893849" cy="1245036"/>
          </a:xfrm>
          <a:prstGeom prst="roundRect">
            <a:avLst>
              <a:gd name="adj" fmla="val 25270"/>
            </a:avLst>
          </a:prstGeom>
          <a:solidFill>
            <a:srgbClr val="E8F3E8"/>
          </a:solidFill>
          <a:ln/>
        </p:spPr>
      </p:sp>
      <p:sp>
        <p:nvSpPr>
          <p:cNvPr id="7" name="Text 4"/>
          <p:cNvSpPr/>
          <p:nvPr/>
        </p:nvSpPr>
        <p:spPr>
          <a:xfrm>
            <a:off x="4584600" y="5394841"/>
            <a:ext cx="8357677" cy="664033"/>
          </a:xfrm>
          <a:prstGeom prst="rect">
            <a:avLst/>
          </a:prstGeom>
          <a:noFill/>
          <a:ln/>
        </p:spPr>
        <p:txBody>
          <a:bodyPr wrap="none" lIns="0" tIns="0" rIns="0" bIns="0" rtlCol="0" anchor="t"/>
          <a:lstStyle/>
          <a:p>
            <a:pPr marL="0" indent="0">
              <a:lnSpc>
                <a:spcPts val="2750"/>
              </a:lnSpc>
              <a:buNone/>
            </a:pPr>
            <a:endParaRPr lang="en-US" sz="800" dirty="0"/>
          </a:p>
        </p:txBody>
      </p:sp>
      <p:sp>
        <p:nvSpPr>
          <p:cNvPr id="8" name="Shape 5"/>
          <p:cNvSpPr/>
          <p:nvPr/>
        </p:nvSpPr>
        <p:spPr>
          <a:xfrm>
            <a:off x="4953000" y="5618678"/>
            <a:ext cx="8893849" cy="797362"/>
          </a:xfrm>
          <a:prstGeom prst="roundRect">
            <a:avLst>
              <a:gd name="adj" fmla="val 25270"/>
            </a:avLst>
          </a:prstGeom>
          <a:solidFill>
            <a:srgbClr val="E8F3E8"/>
          </a:solidFill>
          <a:ln/>
        </p:spPr>
      </p:sp>
      <p:sp>
        <p:nvSpPr>
          <p:cNvPr id="9" name="Text 6"/>
          <p:cNvSpPr/>
          <p:nvPr/>
        </p:nvSpPr>
        <p:spPr>
          <a:xfrm>
            <a:off x="5185243" y="6905229"/>
            <a:ext cx="15897327" cy="1370886"/>
          </a:xfrm>
          <a:prstGeom prst="rect">
            <a:avLst/>
          </a:prstGeom>
          <a:noFill/>
          <a:ln/>
        </p:spPr>
        <p:txBody>
          <a:bodyPr wrap="none" lIns="0" tIns="0" rIns="0" bIns="0" rtlCol="0" anchor="t"/>
          <a:lstStyle/>
          <a:p>
            <a:pPr marL="0" indent="0">
              <a:lnSpc>
                <a:spcPts val="2750"/>
              </a:lnSpc>
              <a:buNone/>
            </a:pPr>
            <a:endParaRPr lang="en-US" sz="2200" dirty="0"/>
          </a:p>
        </p:txBody>
      </p:sp>
      <p:sp>
        <p:nvSpPr>
          <p:cNvPr id="10" name="Shape 7"/>
          <p:cNvSpPr/>
          <p:nvPr/>
        </p:nvSpPr>
        <p:spPr>
          <a:xfrm>
            <a:off x="4953000" y="6639877"/>
            <a:ext cx="8893849" cy="797362"/>
          </a:xfrm>
          <a:prstGeom prst="roundRect">
            <a:avLst>
              <a:gd name="adj" fmla="val 25270"/>
            </a:avLst>
          </a:prstGeom>
          <a:solidFill>
            <a:srgbClr val="E8F3E8"/>
          </a:solidFill>
          <a:ln/>
        </p:spPr>
      </p:sp>
      <p:sp>
        <p:nvSpPr>
          <p:cNvPr id="11" name="Text 8"/>
          <p:cNvSpPr/>
          <p:nvPr/>
        </p:nvSpPr>
        <p:spPr>
          <a:xfrm>
            <a:off x="5287985" y="6730386"/>
            <a:ext cx="2798445" cy="349687"/>
          </a:xfrm>
          <a:prstGeom prst="rect">
            <a:avLst/>
          </a:prstGeom>
          <a:noFill/>
          <a:ln/>
        </p:spPr>
        <p:txBody>
          <a:bodyPr wrap="none" lIns="0" tIns="0" rIns="0" bIns="0" rtlCol="0" anchor="t"/>
          <a:lstStyle/>
          <a:p>
            <a:pPr marL="0" indent="0">
              <a:lnSpc>
                <a:spcPts val="2750"/>
              </a:lnSpc>
              <a:buNone/>
            </a:pPr>
            <a:endParaRPr lang="en-US" sz="2200" dirty="0"/>
          </a:p>
        </p:txBody>
      </p:sp>
      <p:sp>
        <p:nvSpPr>
          <p:cNvPr id="12" name="Text 2">
            <a:extLst>
              <a:ext uri="{FF2B5EF4-FFF2-40B4-BE49-F238E27FC236}">
                <a16:creationId xmlns:a16="http://schemas.microsoft.com/office/drawing/2014/main" id="{6672372C-2F34-F80C-CA08-D4509E5DB77F}"/>
              </a:ext>
            </a:extLst>
          </p:cNvPr>
          <p:cNvSpPr/>
          <p:nvPr/>
        </p:nvSpPr>
        <p:spPr>
          <a:xfrm>
            <a:off x="5287984" y="4174713"/>
            <a:ext cx="8558863" cy="1398746"/>
          </a:xfrm>
          <a:prstGeom prst="rect">
            <a:avLst/>
          </a:prstGeom>
          <a:noFill/>
          <a:ln/>
        </p:spPr>
        <p:txBody>
          <a:bodyPr wrap="square" lIns="0" tIns="0" rIns="0" bIns="0" rtlCol="0" anchor="t"/>
          <a:lstStyle/>
          <a:p>
            <a:pPr marL="0" indent="0">
              <a:lnSpc>
                <a:spcPts val="2750"/>
              </a:lnSpc>
              <a:buNone/>
            </a:pP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Sản</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xuất</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mặt</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kính</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vi-VN" sz="2000" b="0" i="0" dirty="0">
                <a:solidFill>
                  <a:srgbClr val="4C4F5A"/>
                </a:solidFill>
                <a:effectLst/>
                <a:latin typeface="Times New Roman" panose="02020603050405020304" pitchFamily="18" charset="0"/>
                <a:cs typeface="Times New Roman" panose="02020603050405020304" pitchFamily="18" charset="0"/>
              </a:rPr>
              <a:t>chủ yếu tập trung vào việc gia công và xử lý nhiệt để đạt được độ bền và khả năng chịu nhiệt cao.</a:t>
            </a:r>
            <a:r>
              <a:rPr lang="en-US" sz="2000" dirty="0">
                <a:solidFill>
                  <a:srgbClr val="4C4F5A"/>
                </a:solidFill>
                <a:latin typeface="Times New Roman" panose="02020603050405020304" pitchFamily="18" charset="0"/>
                <a:cs typeface="Times New Roman" panose="02020603050405020304" pitchFamily="18" charset="0"/>
              </a:rPr>
              <a:t> P</a:t>
            </a:r>
            <a:r>
              <a:rPr lang="vi-VN" sz="2000" b="0" i="0" dirty="0">
                <a:solidFill>
                  <a:srgbClr val="4C4F5A"/>
                </a:solidFill>
                <a:effectLst/>
                <a:latin typeface="Times New Roman" panose="02020603050405020304" pitchFamily="18" charset="0"/>
                <a:cs typeface="Times New Roman" panose="02020603050405020304" pitchFamily="18" charset="0"/>
              </a:rPr>
              <a:t>hải trải qua các công đoạn gia công tinh vi như mài để tạo ra các cạnh sắc nét và chính xác.</a:t>
            </a:r>
            <a:endParaRPr lang="en-US" sz="2000" dirty="0">
              <a:latin typeface="Times New Roman" panose="02020603050405020304" pitchFamily="18" charset="0"/>
              <a:cs typeface="Times New Roman" panose="02020603050405020304" pitchFamily="18" charset="0"/>
            </a:endParaRPr>
          </a:p>
        </p:txBody>
      </p:sp>
      <p:sp>
        <p:nvSpPr>
          <p:cNvPr id="13" name="Text 2">
            <a:extLst>
              <a:ext uri="{FF2B5EF4-FFF2-40B4-BE49-F238E27FC236}">
                <a16:creationId xmlns:a16="http://schemas.microsoft.com/office/drawing/2014/main" id="{0CC41842-75A0-664A-FF91-944171118DFD}"/>
              </a:ext>
            </a:extLst>
          </p:cNvPr>
          <p:cNvSpPr/>
          <p:nvPr/>
        </p:nvSpPr>
        <p:spPr>
          <a:xfrm>
            <a:off x="5287983" y="5693368"/>
            <a:ext cx="8558863" cy="1170346"/>
          </a:xfrm>
          <a:prstGeom prst="rect">
            <a:avLst/>
          </a:prstGeom>
          <a:noFill/>
          <a:ln/>
        </p:spPr>
        <p:txBody>
          <a:bodyPr wrap="square" lIns="0" tIns="0" rIns="0" bIns="0" rtlCol="0" anchor="t"/>
          <a:lstStyle/>
          <a:p>
            <a:pPr marL="0" indent="0">
              <a:lnSpc>
                <a:spcPts val="2750"/>
              </a:lnSpc>
              <a:buNone/>
            </a:pP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Lắp</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ráp</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linh</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kiện</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vi-VN" sz="2000" dirty="0">
                <a:solidFill>
                  <a:srgbClr val="405449"/>
                </a:solidFill>
                <a:latin typeface="Times New Roman" panose="02020603050405020304" pitchFamily="18" charset="0"/>
                <a:ea typeface="Fraunces Extra Bold" pitchFamily="34" charset="-122"/>
                <a:cs typeface="Times New Roman" panose="02020603050405020304" pitchFamily="18" charset="0"/>
              </a:rPr>
              <a:t>Các linh kiện điện tử, mạch điều khiển và bộ phận cơ khí được lắp ráp vào khung bếp theo các yêu cầu kỹ thuật cụ thể</a:t>
            </a:r>
            <a:r>
              <a:rPr lang="en-US" sz="2000"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
        <p:nvSpPr>
          <p:cNvPr id="14" name="Text 2">
            <a:extLst>
              <a:ext uri="{FF2B5EF4-FFF2-40B4-BE49-F238E27FC236}">
                <a16:creationId xmlns:a16="http://schemas.microsoft.com/office/drawing/2014/main" id="{A67CA10F-B724-A252-9670-5ABA514D0AEB}"/>
              </a:ext>
            </a:extLst>
          </p:cNvPr>
          <p:cNvSpPr/>
          <p:nvPr/>
        </p:nvSpPr>
        <p:spPr>
          <a:xfrm>
            <a:off x="5185243" y="6760252"/>
            <a:ext cx="8558863" cy="1170346"/>
          </a:xfrm>
          <a:prstGeom prst="rect">
            <a:avLst/>
          </a:prstGeom>
          <a:noFill/>
          <a:ln/>
        </p:spPr>
        <p:txBody>
          <a:bodyPr wrap="square" lIns="0" tIns="0" rIns="0" bIns="0" rtlCol="0" anchor="t"/>
          <a:lstStyle/>
          <a:p>
            <a:pPr marL="0" indent="0">
              <a:lnSpc>
                <a:spcPts val="2750"/>
              </a:lnSpc>
              <a:buNone/>
            </a:pP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Lắp</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ráp</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linh</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kiện</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000" dirty="0" err="1">
                <a:solidFill>
                  <a:srgbClr val="4C4F5A"/>
                </a:solidFill>
                <a:latin typeface="Times New Roman" panose="02020603050405020304" pitchFamily="18" charset="0"/>
                <a:ea typeface="Fraunces Extra Bold" pitchFamily="34" charset="-122"/>
                <a:cs typeface="Times New Roman" panose="02020603050405020304" pitchFamily="18" charset="0"/>
              </a:rPr>
              <a:t>Đ</a:t>
            </a:r>
            <a:r>
              <a:rPr lang="en-US" sz="2000" b="0" i="0" dirty="0" err="1">
                <a:solidFill>
                  <a:srgbClr val="4C4F5A"/>
                </a:solidFill>
                <a:effectLst/>
                <a:latin typeface="Times New Roman" panose="02020603050405020304" pitchFamily="18" charset="0"/>
                <a:cs typeface="Times New Roman" panose="02020603050405020304" pitchFamily="18" charset="0"/>
              </a:rPr>
              <a:t>ảm</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bảo</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rằng</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sản</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phẩm</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đáp</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ứng</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tất</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cả</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các</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tiêu</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chuẩn</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kỹ</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thuật</a:t>
            </a:r>
            <a:r>
              <a:rPr lang="en-US" sz="2000" b="0" i="0" dirty="0">
                <a:solidFill>
                  <a:srgbClr val="4C4F5A"/>
                </a:solidFill>
                <a:effectLst/>
                <a:latin typeface="Times New Roman" panose="02020603050405020304" pitchFamily="18" charset="0"/>
                <a:cs typeface="Times New Roman" panose="02020603050405020304" pitchFamily="18" charset="0"/>
              </a:rPr>
              <a:t> </a:t>
            </a:r>
            <a:r>
              <a:rPr lang="en-US" sz="2000" b="0" i="0" dirty="0" err="1">
                <a:solidFill>
                  <a:srgbClr val="4C4F5A"/>
                </a:solidFill>
                <a:effectLst/>
                <a:latin typeface="Times New Roman" panose="02020603050405020304" pitchFamily="18" charset="0"/>
                <a:cs typeface="Times New Roman" panose="02020603050405020304" pitchFamily="18" charset="0"/>
              </a:rPr>
              <a:t>và</a:t>
            </a:r>
            <a:r>
              <a:rPr lang="en-US" sz="2000" b="0" i="0" dirty="0">
                <a:solidFill>
                  <a:srgbClr val="4C4F5A"/>
                </a:solidFill>
                <a:effectLst/>
                <a:latin typeface="Times New Roman" panose="02020603050405020304" pitchFamily="18" charset="0"/>
                <a:cs typeface="Times New Roman" panose="02020603050405020304" pitchFamily="18" charset="0"/>
              </a:rPr>
              <a:t> an </a:t>
            </a:r>
            <a:r>
              <a:rPr lang="en-US" sz="2000" b="0" i="0" dirty="0" err="1">
                <a:solidFill>
                  <a:srgbClr val="4C4F5A"/>
                </a:solidFill>
                <a:effectLst/>
                <a:latin typeface="Times New Roman" panose="02020603050405020304" pitchFamily="18" charset="0"/>
                <a:cs typeface="Times New Roman" panose="02020603050405020304" pitchFamily="18" charset="0"/>
              </a:rPr>
              <a:t>toàn</a:t>
            </a:r>
            <a:endParaRPr lang="en-US" sz="2000" dirty="0">
              <a:latin typeface="Times New Roman" panose="02020603050405020304" pitchFamily="18" charset="0"/>
              <a:cs typeface="Times New Roman" panose="02020603050405020304" pitchFamily="18" charset="0"/>
            </a:endParaRPr>
          </a:p>
        </p:txBody>
      </p:sp>
      <p:pic>
        <p:nvPicPr>
          <p:cNvPr id="15" name="Image 1" descr="preencoded.png">
            <a:extLst>
              <a:ext uri="{FF2B5EF4-FFF2-40B4-BE49-F238E27FC236}">
                <a16:creationId xmlns:a16="http://schemas.microsoft.com/office/drawing/2014/main" id="{ABAD2C5A-4E87-DC4B-3A48-F9A30F5C7F8E}"/>
              </a:ext>
            </a:extLst>
          </p:cNvPr>
          <p:cNvPicPr>
            <a:picLocks noChangeAspect="1"/>
          </p:cNvPicPr>
          <p:nvPr/>
        </p:nvPicPr>
        <p:blipFill>
          <a:blip r:embed="rId4"/>
          <a:stretch>
            <a:fillRect/>
          </a:stretch>
        </p:blipFill>
        <p:spPr>
          <a:xfrm>
            <a:off x="11580555" y="7345918"/>
            <a:ext cx="2850553" cy="88368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31413" y="4875847"/>
            <a:ext cx="4898987" cy="3392965"/>
          </a:xfrm>
          <a:prstGeom prst="rect">
            <a:avLst/>
          </a:prstGeom>
        </p:spPr>
      </p:pic>
      <p:sp>
        <p:nvSpPr>
          <p:cNvPr id="3" name="Text 0"/>
          <p:cNvSpPr/>
          <p:nvPr/>
        </p:nvSpPr>
        <p:spPr>
          <a:xfrm>
            <a:off x="1065847" y="679012"/>
            <a:ext cx="3086100" cy="385763"/>
          </a:xfrm>
          <a:prstGeom prst="rect">
            <a:avLst/>
          </a:prstGeom>
          <a:noFill/>
          <a:ln/>
        </p:spPr>
        <p:txBody>
          <a:bodyPr wrap="none" lIns="0" tIns="0" rIns="0" bIns="0" rtlCol="0" anchor="t"/>
          <a:lstStyle/>
          <a:p>
            <a:pPr marL="0" indent="0">
              <a:lnSpc>
                <a:spcPts val="3000"/>
              </a:lnSpc>
              <a:buNone/>
            </a:pPr>
            <a:r>
              <a:rPr lang="en-US" sz="4000" b="1" dirty="0">
                <a:solidFill>
                  <a:srgbClr val="3B4540"/>
                </a:solidFill>
                <a:latin typeface="Times New Roman" panose="02020603050405020304" pitchFamily="18" charset="0"/>
                <a:ea typeface="Fraunces Extra Bold" pitchFamily="34" charset="-122"/>
                <a:cs typeface="Times New Roman" panose="02020603050405020304" pitchFamily="18" charset="0"/>
              </a:rPr>
              <a:t>Nguyên nhân</a:t>
            </a:r>
            <a:endParaRPr lang="en-US" sz="4000" dirty="0"/>
          </a:p>
        </p:txBody>
      </p:sp>
      <p:pic>
        <p:nvPicPr>
          <p:cNvPr id="4" name="Image 1" descr="preencoded.png"/>
          <p:cNvPicPr>
            <a:picLocks noChangeAspect="1"/>
          </p:cNvPicPr>
          <p:nvPr/>
        </p:nvPicPr>
        <p:blipFill>
          <a:blip r:embed="rId4"/>
          <a:stretch>
            <a:fillRect/>
          </a:stretch>
        </p:blipFill>
        <p:spPr>
          <a:xfrm>
            <a:off x="572095" y="2318850"/>
            <a:ext cx="493752" cy="493752"/>
          </a:xfrm>
          <a:prstGeom prst="rect">
            <a:avLst/>
          </a:prstGeom>
        </p:spPr>
      </p:pic>
      <p:sp>
        <p:nvSpPr>
          <p:cNvPr id="5" name="Text 1"/>
          <p:cNvSpPr/>
          <p:nvPr/>
        </p:nvSpPr>
        <p:spPr>
          <a:xfrm>
            <a:off x="1298926" y="2565726"/>
            <a:ext cx="6885027" cy="192881"/>
          </a:xfrm>
          <a:prstGeom prst="rect">
            <a:avLst/>
          </a:prstGeom>
          <a:noFill/>
          <a:ln/>
        </p:spPr>
        <p:txBody>
          <a:bodyPr wrap="none" lIns="0" tIns="0" rIns="0" bIns="0" rtlCol="0" anchor="t"/>
          <a:lstStyle/>
          <a:p>
            <a:pPr marL="0" indent="0" algn="l">
              <a:lnSpc>
                <a:spcPts val="150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Đào tạo an toàn lao động: </a:t>
            </a:r>
            <a:r>
              <a:rPr lang="en-US" sz="2000" dirty="0">
                <a:solidFill>
                  <a:srgbClr val="405449"/>
                </a:solidFill>
                <a:latin typeface="Times New Roman" panose="02020603050405020304" pitchFamily="18" charset="0"/>
                <a:ea typeface="Fraunces Extra Bold" pitchFamily="34" charset="-122"/>
                <a:cs typeface="Times New Roman" panose="02020603050405020304" pitchFamily="18" charset="0"/>
              </a:rPr>
              <a:t>Thiếu thiết bị bảo hộ; không tuân thủ quy trình làm việc </a:t>
            </a:r>
            <a:r>
              <a:rPr lang="en-US" sz="2000" dirty="0" err="1">
                <a:solidFill>
                  <a:srgbClr val="405449"/>
                </a:solidFill>
                <a:latin typeface="Times New Roman" panose="02020603050405020304" pitchFamily="18" charset="0"/>
                <a:ea typeface="Fraunces Extra Bold" pitchFamily="34" charset="-122"/>
                <a:cs typeface="Times New Roman" panose="02020603050405020304" pitchFamily="18" charset="0"/>
              </a:rPr>
              <a:t>chuẩn</a:t>
            </a:r>
            <a:r>
              <a:rPr lang="en-US" sz="2000" dirty="0">
                <a:solidFill>
                  <a:srgbClr val="405449"/>
                </a:solidFill>
                <a:latin typeface="Times New Roman" panose="02020603050405020304" pitchFamily="18" charset="0"/>
                <a:ea typeface="Fraunces Extra Bold" pitchFamily="34" charset="-122"/>
                <a:cs typeface="Times New Roman" panose="02020603050405020304" pitchFamily="18" charset="0"/>
              </a:rPr>
              <a:t>,</a:t>
            </a:r>
            <a:endParaRPr lang="en-US" sz="2000" dirty="0"/>
          </a:p>
        </p:txBody>
      </p:sp>
      <p:pic>
        <p:nvPicPr>
          <p:cNvPr id="6" name="Image 2" descr="preencoded.png"/>
          <p:cNvPicPr>
            <a:picLocks noChangeAspect="1"/>
          </p:cNvPicPr>
          <p:nvPr/>
        </p:nvPicPr>
        <p:blipFill>
          <a:blip r:embed="rId5"/>
          <a:stretch>
            <a:fillRect/>
          </a:stretch>
        </p:blipFill>
        <p:spPr>
          <a:xfrm>
            <a:off x="556364" y="3226705"/>
            <a:ext cx="493752" cy="493752"/>
          </a:xfrm>
          <a:prstGeom prst="rect">
            <a:avLst/>
          </a:prstGeom>
        </p:spPr>
      </p:pic>
      <p:sp>
        <p:nvSpPr>
          <p:cNvPr id="7" name="Text 2"/>
          <p:cNvSpPr/>
          <p:nvPr/>
        </p:nvSpPr>
        <p:spPr>
          <a:xfrm>
            <a:off x="1283195" y="3377139"/>
            <a:ext cx="6628209" cy="192881"/>
          </a:xfrm>
          <a:prstGeom prst="rect">
            <a:avLst/>
          </a:prstGeom>
          <a:noFill/>
          <a:ln/>
        </p:spPr>
        <p:txBody>
          <a:bodyPr wrap="none" lIns="0" tIns="0" rIns="0" bIns="0" rtlCol="0" anchor="t"/>
          <a:lstStyle/>
          <a:p>
            <a:pPr marL="0" indent="0" algn="l">
              <a:lnSpc>
                <a:spcPts val="150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Tư thế làm việc: </a:t>
            </a:r>
            <a:r>
              <a:rPr lang="en-US" sz="2000" dirty="0">
                <a:solidFill>
                  <a:srgbClr val="405449"/>
                </a:solidFill>
                <a:latin typeface="Times New Roman" panose="02020603050405020304" pitchFamily="18" charset="0"/>
                <a:ea typeface="Fraunces Extra Bold" pitchFamily="34" charset="-122"/>
                <a:cs typeface="Times New Roman" panose="02020603050405020304" pitchFamily="18" charset="0"/>
              </a:rPr>
              <a:t>Sai tư thế hoặc không thoải mái; Công việc cần khuân vác đồ vật nặng.</a:t>
            </a:r>
            <a:endParaRPr lang="en-US" sz="2000" dirty="0"/>
          </a:p>
        </p:txBody>
      </p:sp>
      <p:pic>
        <p:nvPicPr>
          <p:cNvPr id="8" name="Image 3" descr="preencoded.png"/>
          <p:cNvPicPr>
            <a:picLocks noChangeAspect="1"/>
          </p:cNvPicPr>
          <p:nvPr/>
        </p:nvPicPr>
        <p:blipFill>
          <a:blip r:embed="rId6"/>
          <a:stretch>
            <a:fillRect/>
          </a:stretch>
        </p:blipFill>
        <p:spPr>
          <a:xfrm>
            <a:off x="572095" y="4094613"/>
            <a:ext cx="493752" cy="493752"/>
          </a:xfrm>
          <a:prstGeom prst="rect">
            <a:avLst/>
          </a:prstGeom>
        </p:spPr>
      </p:pic>
      <p:sp>
        <p:nvSpPr>
          <p:cNvPr id="9" name="Text 3"/>
          <p:cNvSpPr/>
          <p:nvPr/>
        </p:nvSpPr>
        <p:spPr>
          <a:xfrm>
            <a:off x="1298926" y="4245047"/>
            <a:ext cx="6933724" cy="192881"/>
          </a:xfrm>
          <a:prstGeom prst="rect">
            <a:avLst/>
          </a:prstGeom>
          <a:noFill/>
          <a:ln/>
        </p:spPr>
        <p:txBody>
          <a:bodyPr wrap="none" lIns="0" tIns="0" rIns="0" bIns="0" rtlCol="0" anchor="t"/>
          <a:lstStyle/>
          <a:p>
            <a:pPr marL="0" indent="0" algn="l">
              <a:lnSpc>
                <a:spcPts val="150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Thiết bị, máy móc: </a:t>
            </a:r>
            <a:r>
              <a:rPr lang="en-US" sz="2000" dirty="0">
                <a:solidFill>
                  <a:srgbClr val="405449"/>
                </a:solidFill>
                <a:latin typeface="Times New Roman" panose="02020603050405020304" pitchFamily="18" charset="0"/>
                <a:ea typeface="Fraunces Extra Bold" pitchFamily="34" charset="-122"/>
                <a:cs typeface="Times New Roman" panose="02020603050405020304" pitchFamily="18" charset="0"/>
              </a:rPr>
              <a:t>Không được kiểm tra và bảo dưỡng định kỳ; các sự cố hỏng hóc bất ngờ</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a:t>
            </a:r>
            <a:endParaRPr lang="en-US" sz="2000" dirty="0"/>
          </a:p>
        </p:txBody>
      </p:sp>
      <p:pic>
        <p:nvPicPr>
          <p:cNvPr id="10" name="Image 4" descr="preencoded.png"/>
          <p:cNvPicPr>
            <a:picLocks noChangeAspect="1"/>
          </p:cNvPicPr>
          <p:nvPr/>
        </p:nvPicPr>
        <p:blipFill>
          <a:blip r:embed="rId7"/>
          <a:stretch>
            <a:fillRect/>
          </a:stretch>
        </p:blipFill>
        <p:spPr>
          <a:xfrm>
            <a:off x="556364" y="5880884"/>
            <a:ext cx="493752" cy="493752"/>
          </a:xfrm>
          <a:prstGeom prst="rect">
            <a:avLst/>
          </a:prstGeom>
        </p:spPr>
      </p:pic>
      <p:sp>
        <p:nvSpPr>
          <p:cNvPr id="11" name="Text 4"/>
          <p:cNvSpPr/>
          <p:nvPr/>
        </p:nvSpPr>
        <p:spPr>
          <a:xfrm>
            <a:off x="1283195" y="6125923"/>
            <a:ext cx="5737503" cy="192881"/>
          </a:xfrm>
          <a:prstGeom prst="rect">
            <a:avLst/>
          </a:prstGeom>
          <a:noFill/>
          <a:ln/>
        </p:spPr>
        <p:txBody>
          <a:bodyPr wrap="none" lIns="0" tIns="0" rIns="0" bIns="0" rtlCol="0" anchor="t"/>
          <a:lstStyle/>
          <a:p>
            <a:pPr marL="0" indent="0" algn="l">
              <a:lnSpc>
                <a:spcPts val="150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Sự cố chủ quan, thiếu tập trung vì căng thăng, mệt mỏi của người lao động.</a:t>
            </a:r>
            <a:endParaRPr lang="en-US" sz="2000" dirty="0"/>
          </a:p>
        </p:txBody>
      </p:sp>
      <p:pic>
        <p:nvPicPr>
          <p:cNvPr id="12" name="Image 5" descr="preencoded.png"/>
          <p:cNvPicPr>
            <a:picLocks noChangeAspect="1"/>
          </p:cNvPicPr>
          <p:nvPr/>
        </p:nvPicPr>
        <p:blipFill>
          <a:blip r:embed="rId8"/>
          <a:stretch>
            <a:fillRect/>
          </a:stretch>
        </p:blipFill>
        <p:spPr>
          <a:xfrm>
            <a:off x="556364" y="5030804"/>
            <a:ext cx="493752" cy="493752"/>
          </a:xfrm>
          <a:prstGeom prst="rect">
            <a:avLst/>
          </a:prstGeom>
        </p:spPr>
      </p:pic>
      <p:sp>
        <p:nvSpPr>
          <p:cNvPr id="13" name="Text 5"/>
          <p:cNvSpPr/>
          <p:nvPr/>
        </p:nvSpPr>
        <p:spPr>
          <a:xfrm>
            <a:off x="1283195" y="5181240"/>
            <a:ext cx="4614029" cy="192881"/>
          </a:xfrm>
          <a:prstGeom prst="rect">
            <a:avLst/>
          </a:prstGeom>
          <a:noFill/>
          <a:ln/>
        </p:spPr>
        <p:txBody>
          <a:bodyPr wrap="none" lIns="0" tIns="0" rIns="0" bIns="0" rtlCol="0" anchor="t"/>
          <a:lstStyle/>
          <a:p>
            <a:pPr marL="0" indent="0" algn="l">
              <a:lnSpc>
                <a:spcPts val="150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Môi trường: </a:t>
            </a:r>
            <a:r>
              <a:rPr lang="en-US" sz="2000" dirty="0">
                <a:solidFill>
                  <a:srgbClr val="405449"/>
                </a:solidFill>
                <a:latin typeface="Times New Roman" panose="02020603050405020304" pitchFamily="18" charset="0"/>
                <a:ea typeface="Fraunces Extra Bold" pitchFamily="34" charset="-122"/>
                <a:cs typeface="Times New Roman" panose="02020603050405020304" pitchFamily="18" charset="0"/>
              </a:rPr>
              <a:t>Chưa được tối ưu, lộn xộn, không thông thoáng</a:t>
            </a: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a:t>
            </a:r>
            <a:endParaRPr lang="en-US" sz="2000" dirty="0"/>
          </a:p>
        </p:txBody>
      </p:sp>
      <p:pic>
        <p:nvPicPr>
          <p:cNvPr id="14" name="Image 1" descr="preencoded.png">
            <a:extLst>
              <a:ext uri="{FF2B5EF4-FFF2-40B4-BE49-F238E27FC236}">
                <a16:creationId xmlns:a16="http://schemas.microsoft.com/office/drawing/2014/main" id="{D42029D5-7A7A-7BE7-7931-3823B3CC888D}"/>
              </a:ext>
            </a:extLst>
          </p:cNvPr>
          <p:cNvPicPr>
            <a:picLocks noChangeAspect="1"/>
          </p:cNvPicPr>
          <p:nvPr/>
        </p:nvPicPr>
        <p:blipFill>
          <a:blip r:embed="rId9"/>
          <a:stretch>
            <a:fillRect/>
          </a:stretch>
        </p:blipFill>
        <p:spPr>
          <a:xfrm>
            <a:off x="11580555" y="7345918"/>
            <a:ext cx="2850553" cy="88368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229100" y="738783"/>
            <a:ext cx="6172200"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Quy định chung</a:t>
            </a:r>
            <a:endParaRPr lang="en-US" sz="4850" dirty="0"/>
          </a:p>
        </p:txBody>
      </p:sp>
      <p:sp>
        <p:nvSpPr>
          <p:cNvPr id="3" name="Shape 1"/>
          <p:cNvSpPr/>
          <p:nvPr/>
        </p:nvSpPr>
        <p:spPr>
          <a:xfrm>
            <a:off x="864037" y="4978837"/>
            <a:ext cx="12902327" cy="30480"/>
          </a:xfrm>
          <a:prstGeom prst="roundRect">
            <a:avLst>
              <a:gd name="adj" fmla="val 729000"/>
            </a:avLst>
          </a:prstGeom>
          <a:solidFill>
            <a:srgbClr val="CED9CE"/>
          </a:solidFill>
          <a:ln/>
        </p:spPr>
      </p:sp>
      <p:sp>
        <p:nvSpPr>
          <p:cNvPr id="4" name="Shape 2"/>
          <p:cNvSpPr/>
          <p:nvPr/>
        </p:nvSpPr>
        <p:spPr>
          <a:xfrm>
            <a:off x="3355181" y="4114800"/>
            <a:ext cx="30480" cy="864037"/>
          </a:xfrm>
          <a:prstGeom prst="roundRect">
            <a:avLst>
              <a:gd name="adj" fmla="val 729000"/>
            </a:avLst>
          </a:prstGeom>
          <a:solidFill>
            <a:srgbClr val="CED9CE"/>
          </a:solidFill>
          <a:ln/>
        </p:spPr>
      </p:sp>
      <p:sp>
        <p:nvSpPr>
          <p:cNvPr id="5" name="Shape 3"/>
          <p:cNvSpPr/>
          <p:nvPr/>
        </p:nvSpPr>
        <p:spPr>
          <a:xfrm>
            <a:off x="3154442" y="4762857"/>
            <a:ext cx="431959" cy="431959"/>
          </a:xfrm>
          <a:prstGeom prst="roundRect">
            <a:avLst>
              <a:gd name="adj" fmla="val 51440"/>
            </a:avLst>
          </a:prstGeom>
          <a:solidFill>
            <a:srgbClr val="E8F3E8"/>
          </a:solidFill>
          <a:ln/>
        </p:spPr>
      </p:sp>
      <p:sp>
        <p:nvSpPr>
          <p:cNvPr id="6" name="Text 4"/>
          <p:cNvSpPr/>
          <p:nvPr/>
        </p:nvSpPr>
        <p:spPr>
          <a:xfrm>
            <a:off x="1126093" y="2466856"/>
            <a:ext cx="4858822" cy="925592"/>
          </a:xfrm>
          <a:prstGeom prst="rect">
            <a:avLst/>
          </a:prstGeom>
          <a:noFill/>
          <a:ln/>
        </p:spPr>
        <p:txBody>
          <a:bodyPr wrap="squar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Huấn luyện an toàn lao động</a:t>
            </a:r>
            <a:endParaRPr lang="en-US" sz="2900" dirty="0"/>
          </a:p>
        </p:txBody>
      </p:sp>
      <p:sp>
        <p:nvSpPr>
          <p:cNvPr id="7" name="Text 5"/>
          <p:cNvSpPr/>
          <p:nvPr/>
        </p:nvSpPr>
        <p:spPr>
          <a:xfrm>
            <a:off x="1110853" y="307776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Tổ chức các khóa huấn luyện an toàn lao động định kỳ cho công nhân.</a:t>
            </a:r>
            <a:endParaRPr lang="en-US" sz="1900" dirty="0"/>
          </a:p>
        </p:txBody>
      </p:sp>
      <p:sp>
        <p:nvSpPr>
          <p:cNvPr id="8" name="Shape 6"/>
          <p:cNvSpPr/>
          <p:nvPr/>
        </p:nvSpPr>
        <p:spPr>
          <a:xfrm>
            <a:off x="5984915" y="4978837"/>
            <a:ext cx="30480" cy="864037"/>
          </a:xfrm>
          <a:prstGeom prst="roundRect">
            <a:avLst>
              <a:gd name="adj" fmla="val 729000"/>
            </a:avLst>
          </a:prstGeom>
          <a:solidFill>
            <a:srgbClr val="CED9CE"/>
          </a:solidFill>
          <a:ln/>
        </p:spPr>
      </p:sp>
      <p:sp>
        <p:nvSpPr>
          <p:cNvPr id="9" name="Shape 7"/>
          <p:cNvSpPr/>
          <p:nvPr/>
        </p:nvSpPr>
        <p:spPr>
          <a:xfrm>
            <a:off x="5784175" y="4762857"/>
            <a:ext cx="431959" cy="431959"/>
          </a:xfrm>
          <a:prstGeom prst="roundRect">
            <a:avLst>
              <a:gd name="adj" fmla="val 51440"/>
            </a:avLst>
          </a:prstGeom>
          <a:solidFill>
            <a:srgbClr val="E8F3E8"/>
          </a:solidFill>
          <a:ln/>
        </p:spPr>
      </p:sp>
      <p:sp>
        <p:nvSpPr>
          <p:cNvPr id="10" name="Text 8"/>
          <p:cNvSpPr/>
          <p:nvPr/>
        </p:nvSpPr>
        <p:spPr>
          <a:xfrm>
            <a:off x="4148495"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Bảo trì thiết bị</a:t>
            </a:r>
            <a:endParaRPr lang="en-US" sz="2900" dirty="0"/>
          </a:p>
        </p:txBody>
      </p:sp>
      <p:sp>
        <p:nvSpPr>
          <p:cNvPr id="11" name="Text 9"/>
          <p:cNvSpPr/>
          <p:nvPr/>
        </p:nvSpPr>
        <p:spPr>
          <a:xfrm>
            <a:off x="3740587"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Thường xuyên kiểm tra và bảo dưỡng máy móc, thiết bị sản xuất.</a:t>
            </a:r>
            <a:endParaRPr lang="en-US" sz="1900" dirty="0"/>
          </a:p>
        </p:txBody>
      </p:sp>
      <p:sp>
        <p:nvSpPr>
          <p:cNvPr id="12" name="Shape 10"/>
          <p:cNvSpPr/>
          <p:nvPr/>
        </p:nvSpPr>
        <p:spPr>
          <a:xfrm>
            <a:off x="8614767" y="4114800"/>
            <a:ext cx="30480" cy="864037"/>
          </a:xfrm>
          <a:prstGeom prst="roundRect">
            <a:avLst>
              <a:gd name="adj" fmla="val 729000"/>
            </a:avLst>
          </a:prstGeom>
          <a:solidFill>
            <a:srgbClr val="CED9CE"/>
          </a:solidFill>
          <a:ln/>
        </p:spPr>
      </p:sp>
      <p:sp>
        <p:nvSpPr>
          <p:cNvPr id="13" name="Shape 11"/>
          <p:cNvSpPr/>
          <p:nvPr/>
        </p:nvSpPr>
        <p:spPr>
          <a:xfrm>
            <a:off x="8414028" y="4762857"/>
            <a:ext cx="431959" cy="431959"/>
          </a:xfrm>
          <a:prstGeom prst="roundRect">
            <a:avLst>
              <a:gd name="adj" fmla="val 51440"/>
            </a:avLst>
          </a:prstGeom>
          <a:solidFill>
            <a:srgbClr val="E8F3E8"/>
          </a:solidFill>
          <a:ln/>
        </p:spPr>
      </p:sp>
      <p:sp>
        <p:nvSpPr>
          <p:cNvPr id="14" name="Text 12"/>
          <p:cNvSpPr/>
          <p:nvPr/>
        </p:nvSpPr>
        <p:spPr>
          <a:xfrm>
            <a:off x="6778347" y="2466856"/>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Thiết bị bảo hộ</a:t>
            </a:r>
            <a:endParaRPr lang="en-US" sz="2900" dirty="0"/>
          </a:p>
        </p:txBody>
      </p:sp>
      <p:sp>
        <p:nvSpPr>
          <p:cNvPr id="15" name="Text 13"/>
          <p:cNvSpPr/>
          <p:nvPr/>
        </p:nvSpPr>
        <p:spPr>
          <a:xfrm>
            <a:off x="6370439" y="3077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Cung cấp và đảm bảo sử dụng đúng các thiết bị bảo hộ cá nhân.</a:t>
            </a:r>
            <a:endParaRPr lang="en-US" sz="1900" dirty="0"/>
          </a:p>
        </p:txBody>
      </p:sp>
      <p:sp>
        <p:nvSpPr>
          <p:cNvPr id="16" name="Shape 14"/>
          <p:cNvSpPr/>
          <p:nvPr/>
        </p:nvSpPr>
        <p:spPr>
          <a:xfrm>
            <a:off x="11244620" y="4978837"/>
            <a:ext cx="30480" cy="864037"/>
          </a:xfrm>
          <a:prstGeom prst="roundRect">
            <a:avLst>
              <a:gd name="adj" fmla="val 729000"/>
            </a:avLst>
          </a:prstGeom>
          <a:solidFill>
            <a:srgbClr val="CED9CE"/>
          </a:solidFill>
          <a:ln/>
        </p:spPr>
      </p:sp>
      <p:sp>
        <p:nvSpPr>
          <p:cNvPr id="17" name="Shape 15"/>
          <p:cNvSpPr/>
          <p:nvPr/>
        </p:nvSpPr>
        <p:spPr>
          <a:xfrm>
            <a:off x="11043880" y="4762857"/>
            <a:ext cx="431959" cy="431959"/>
          </a:xfrm>
          <a:prstGeom prst="roundRect">
            <a:avLst>
              <a:gd name="adj" fmla="val 51440"/>
            </a:avLst>
          </a:prstGeom>
          <a:solidFill>
            <a:srgbClr val="E8F3E8"/>
          </a:solidFill>
          <a:ln/>
        </p:spPr>
      </p:sp>
      <p:sp>
        <p:nvSpPr>
          <p:cNvPr id="18" name="Text 16"/>
          <p:cNvSpPr/>
          <p:nvPr/>
        </p:nvSpPr>
        <p:spPr>
          <a:xfrm>
            <a:off x="9408200"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Môi trường</a:t>
            </a:r>
            <a:endParaRPr lang="en-US" sz="2900" dirty="0"/>
          </a:p>
        </p:txBody>
      </p:sp>
      <p:sp>
        <p:nvSpPr>
          <p:cNvPr id="19" name="Text 17"/>
          <p:cNvSpPr/>
          <p:nvPr/>
        </p:nvSpPr>
        <p:spPr>
          <a:xfrm>
            <a:off x="9000292"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Duy trì không gian làm việc sạch sẽ, thoáng mát và đủ ánh sáng.</a:t>
            </a:r>
            <a:endParaRPr lang="en-US" sz="1900" dirty="0"/>
          </a:p>
        </p:txBody>
      </p:sp>
      <p:pic>
        <p:nvPicPr>
          <p:cNvPr id="20" name="Image 1" descr="preencoded.png">
            <a:extLst>
              <a:ext uri="{FF2B5EF4-FFF2-40B4-BE49-F238E27FC236}">
                <a16:creationId xmlns:a16="http://schemas.microsoft.com/office/drawing/2014/main" id="{E47C006E-B08D-1D25-4EF1-578302D2D784}"/>
              </a:ext>
            </a:extLst>
          </p:cNvPr>
          <p:cNvPicPr>
            <a:picLocks noChangeAspect="1"/>
          </p:cNvPicPr>
          <p:nvPr/>
        </p:nvPicPr>
        <p:blipFill>
          <a:blip r:embed="rId3"/>
          <a:stretch>
            <a:fillRect/>
          </a:stretch>
        </p:blipFill>
        <p:spPr>
          <a:xfrm>
            <a:off x="11580555" y="7345918"/>
            <a:ext cx="2850553" cy="88368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83895" y="2610577"/>
            <a:ext cx="4876800" cy="4297680"/>
          </a:xfrm>
          <a:prstGeom prst="rect">
            <a:avLst/>
          </a:prstGeom>
        </p:spPr>
      </p:pic>
      <p:sp>
        <p:nvSpPr>
          <p:cNvPr id="3" name="Text 0"/>
          <p:cNvSpPr/>
          <p:nvPr/>
        </p:nvSpPr>
        <p:spPr>
          <a:xfrm>
            <a:off x="6170295" y="537329"/>
            <a:ext cx="6392466" cy="610553"/>
          </a:xfrm>
          <a:prstGeom prst="rect">
            <a:avLst/>
          </a:prstGeom>
          <a:noFill/>
          <a:ln/>
        </p:spPr>
        <p:txBody>
          <a:bodyPr wrap="none" lIns="0" tIns="0" rIns="0" bIns="0" rtlCol="0" anchor="t"/>
          <a:lstStyle/>
          <a:p>
            <a:pPr marL="0" indent="0">
              <a:lnSpc>
                <a:spcPts val="4800"/>
              </a:lnSpc>
              <a:buNone/>
            </a:pPr>
            <a:r>
              <a:rPr lang="en-US" sz="3800" b="1" dirty="0">
                <a:solidFill>
                  <a:srgbClr val="3B4540"/>
                </a:solidFill>
                <a:latin typeface="Times New Roman" panose="02020603050405020304" pitchFamily="18" charset="0"/>
                <a:ea typeface="Fraunces Extra Bold" pitchFamily="34" charset="-122"/>
                <a:cs typeface="Times New Roman" panose="02020603050405020304" pitchFamily="18" charset="0"/>
              </a:rPr>
              <a:t>Xử lý tình huống khẩn cấp</a:t>
            </a:r>
            <a:endParaRPr lang="en-US" sz="3800" dirty="0"/>
          </a:p>
        </p:txBody>
      </p:sp>
      <p:pic>
        <p:nvPicPr>
          <p:cNvPr id="4" name="Image 1" descr="preencoded.png"/>
          <p:cNvPicPr>
            <a:picLocks noChangeAspect="1"/>
          </p:cNvPicPr>
          <p:nvPr/>
        </p:nvPicPr>
        <p:blipFill>
          <a:blip r:embed="rId4"/>
          <a:stretch>
            <a:fillRect/>
          </a:stretch>
        </p:blipFill>
        <p:spPr>
          <a:xfrm>
            <a:off x="6170295" y="1440894"/>
            <a:ext cx="977027" cy="1563172"/>
          </a:xfrm>
          <a:prstGeom prst="rect">
            <a:avLst/>
          </a:prstGeom>
        </p:spPr>
      </p:pic>
      <p:sp>
        <p:nvSpPr>
          <p:cNvPr id="5" name="Text 1"/>
          <p:cNvSpPr/>
          <p:nvPr/>
        </p:nvSpPr>
        <p:spPr>
          <a:xfrm>
            <a:off x="7440335" y="1636276"/>
            <a:ext cx="2442567" cy="305395"/>
          </a:xfrm>
          <a:prstGeom prst="rect">
            <a:avLst/>
          </a:prstGeom>
          <a:noFill/>
          <a:ln/>
        </p:spPr>
        <p:txBody>
          <a:bodyPr wrap="none" lIns="0" tIns="0" rIns="0" bIns="0" rtlCol="0" anchor="t"/>
          <a:lstStyle/>
          <a:p>
            <a:pPr marL="0" indent="0" algn="l">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Phát hiện sự cố</a:t>
            </a:r>
            <a:endParaRPr lang="en-US" sz="1900" dirty="0"/>
          </a:p>
        </p:txBody>
      </p:sp>
      <p:sp>
        <p:nvSpPr>
          <p:cNvPr id="6" name="Text 2"/>
          <p:cNvSpPr/>
          <p:nvPr/>
        </p:nvSpPr>
        <p:spPr>
          <a:xfrm>
            <a:off x="7440335" y="2058829"/>
            <a:ext cx="6506170" cy="312539"/>
          </a:xfrm>
          <a:prstGeom prst="rect">
            <a:avLst/>
          </a:prstGeom>
          <a:noFill/>
          <a:ln/>
        </p:spPr>
        <p:txBody>
          <a:bodyPr wrap="none" lIns="0" tIns="0" rIns="0" bIns="0" rtlCol="0" anchor="t"/>
          <a:lstStyle/>
          <a:p>
            <a:pPr marL="0" indent="0" algn="l">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Nhanh chóng nhận diện và báo động khi có tai nạn xảy ra.</a:t>
            </a:r>
            <a:endParaRPr lang="en-US" sz="1500" dirty="0"/>
          </a:p>
        </p:txBody>
      </p:sp>
      <p:pic>
        <p:nvPicPr>
          <p:cNvPr id="7" name="Image 2" descr="preencoded.png"/>
          <p:cNvPicPr>
            <a:picLocks noChangeAspect="1"/>
          </p:cNvPicPr>
          <p:nvPr/>
        </p:nvPicPr>
        <p:blipFill>
          <a:blip r:embed="rId5"/>
          <a:stretch>
            <a:fillRect/>
          </a:stretch>
        </p:blipFill>
        <p:spPr>
          <a:xfrm>
            <a:off x="6170295" y="3004066"/>
            <a:ext cx="977027" cy="1563172"/>
          </a:xfrm>
          <a:prstGeom prst="rect">
            <a:avLst/>
          </a:prstGeom>
        </p:spPr>
      </p:pic>
      <p:sp>
        <p:nvSpPr>
          <p:cNvPr id="8" name="Text 3"/>
          <p:cNvSpPr/>
          <p:nvPr/>
        </p:nvSpPr>
        <p:spPr>
          <a:xfrm>
            <a:off x="7440335" y="3199448"/>
            <a:ext cx="2442567" cy="305395"/>
          </a:xfrm>
          <a:prstGeom prst="rect">
            <a:avLst/>
          </a:prstGeom>
          <a:noFill/>
          <a:ln/>
        </p:spPr>
        <p:txBody>
          <a:bodyPr wrap="none" lIns="0" tIns="0" rIns="0" bIns="0" rtlCol="0" anchor="t"/>
          <a:lstStyle/>
          <a:p>
            <a:pPr marL="0" indent="0" algn="l">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Sơ cứu</a:t>
            </a:r>
            <a:endParaRPr lang="en-US" sz="1900" dirty="0"/>
          </a:p>
        </p:txBody>
      </p:sp>
      <p:sp>
        <p:nvSpPr>
          <p:cNvPr id="9" name="Text 4"/>
          <p:cNvSpPr/>
          <p:nvPr/>
        </p:nvSpPr>
        <p:spPr>
          <a:xfrm>
            <a:off x="7440335" y="3622000"/>
            <a:ext cx="6506170" cy="312539"/>
          </a:xfrm>
          <a:prstGeom prst="rect">
            <a:avLst/>
          </a:prstGeom>
          <a:noFill/>
          <a:ln/>
        </p:spPr>
        <p:txBody>
          <a:bodyPr wrap="none" lIns="0" tIns="0" rIns="0" bIns="0" rtlCol="0" anchor="t"/>
          <a:lstStyle/>
          <a:p>
            <a:pPr marL="0" indent="0" algn="l">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Thực hiện các biện pháp sơ cứu cơ bản cho nạn nhân.</a:t>
            </a:r>
            <a:endParaRPr lang="en-US" sz="1500" dirty="0"/>
          </a:p>
        </p:txBody>
      </p:sp>
      <p:pic>
        <p:nvPicPr>
          <p:cNvPr id="10" name="Image 3" descr="preencoded.png"/>
          <p:cNvPicPr>
            <a:picLocks noChangeAspect="1"/>
          </p:cNvPicPr>
          <p:nvPr/>
        </p:nvPicPr>
        <p:blipFill>
          <a:blip r:embed="rId6"/>
          <a:stretch>
            <a:fillRect/>
          </a:stretch>
        </p:blipFill>
        <p:spPr>
          <a:xfrm>
            <a:off x="6170295" y="4567238"/>
            <a:ext cx="977027" cy="1563172"/>
          </a:xfrm>
          <a:prstGeom prst="rect">
            <a:avLst/>
          </a:prstGeom>
        </p:spPr>
      </p:pic>
      <p:sp>
        <p:nvSpPr>
          <p:cNvPr id="11" name="Text 5"/>
          <p:cNvSpPr/>
          <p:nvPr/>
        </p:nvSpPr>
        <p:spPr>
          <a:xfrm>
            <a:off x="7440335" y="4762619"/>
            <a:ext cx="2442567" cy="305395"/>
          </a:xfrm>
          <a:prstGeom prst="rect">
            <a:avLst/>
          </a:prstGeom>
          <a:noFill/>
          <a:ln/>
        </p:spPr>
        <p:txBody>
          <a:bodyPr wrap="none" lIns="0" tIns="0" rIns="0" bIns="0" rtlCol="0" anchor="t"/>
          <a:lstStyle/>
          <a:p>
            <a:pPr marL="0" indent="0" algn="l">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Báo cáo</a:t>
            </a:r>
            <a:endParaRPr lang="en-US" sz="1900" dirty="0"/>
          </a:p>
        </p:txBody>
      </p:sp>
      <p:sp>
        <p:nvSpPr>
          <p:cNvPr id="12" name="Text 6"/>
          <p:cNvSpPr/>
          <p:nvPr/>
        </p:nvSpPr>
        <p:spPr>
          <a:xfrm>
            <a:off x="7440335" y="5185172"/>
            <a:ext cx="6506170" cy="312539"/>
          </a:xfrm>
          <a:prstGeom prst="rect">
            <a:avLst/>
          </a:prstGeom>
          <a:noFill/>
          <a:ln/>
        </p:spPr>
        <p:txBody>
          <a:bodyPr wrap="none" lIns="0" tIns="0" rIns="0" bIns="0" rtlCol="0" anchor="t"/>
          <a:lstStyle/>
          <a:p>
            <a:pPr marL="0" indent="0" algn="l">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Thông báo cho quản lý và các cơ quan chức năng liên quan.</a:t>
            </a:r>
            <a:endParaRPr lang="en-US" sz="1500" dirty="0"/>
          </a:p>
        </p:txBody>
      </p:sp>
      <p:pic>
        <p:nvPicPr>
          <p:cNvPr id="13" name="Image 4" descr="preencoded.png"/>
          <p:cNvPicPr>
            <a:picLocks noChangeAspect="1"/>
          </p:cNvPicPr>
          <p:nvPr/>
        </p:nvPicPr>
        <p:blipFill>
          <a:blip r:embed="rId7"/>
          <a:stretch>
            <a:fillRect/>
          </a:stretch>
        </p:blipFill>
        <p:spPr>
          <a:xfrm>
            <a:off x="6170295" y="6130409"/>
            <a:ext cx="977027" cy="1563172"/>
          </a:xfrm>
          <a:prstGeom prst="rect">
            <a:avLst/>
          </a:prstGeom>
        </p:spPr>
      </p:pic>
      <p:sp>
        <p:nvSpPr>
          <p:cNvPr id="14" name="Text 7"/>
          <p:cNvSpPr/>
          <p:nvPr/>
        </p:nvSpPr>
        <p:spPr>
          <a:xfrm>
            <a:off x="7440335" y="6325791"/>
            <a:ext cx="2442567" cy="305395"/>
          </a:xfrm>
          <a:prstGeom prst="rect">
            <a:avLst/>
          </a:prstGeom>
          <a:noFill/>
          <a:ln/>
        </p:spPr>
        <p:txBody>
          <a:bodyPr wrap="none" lIns="0" tIns="0" rIns="0" bIns="0" rtlCol="0" anchor="t"/>
          <a:lstStyle/>
          <a:p>
            <a:pPr marL="0" indent="0" algn="l">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Khắc phục</a:t>
            </a:r>
            <a:endParaRPr lang="en-US" sz="1900" dirty="0"/>
          </a:p>
        </p:txBody>
      </p:sp>
      <p:sp>
        <p:nvSpPr>
          <p:cNvPr id="15" name="Text 8"/>
          <p:cNvSpPr/>
          <p:nvPr/>
        </p:nvSpPr>
        <p:spPr>
          <a:xfrm>
            <a:off x="7440335" y="6748343"/>
            <a:ext cx="6506170" cy="312539"/>
          </a:xfrm>
          <a:prstGeom prst="rect">
            <a:avLst/>
          </a:prstGeom>
          <a:noFill/>
          <a:ln/>
        </p:spPr>
        <p:txBody>
          <a:bodyPr wrap="none" lIns="0" tIns="0" rIns="0" bIns="0" rtlCol="0" anchor="t"/>
          <a:lstStyle/>
          <a:p>
            <a:pPr marL="0" indent="0" algn="l">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Tiến hành điều tra nguyên nhân và áp dụng biện pháp phòng ngừa.</a:t>
            </a:r>
            <a:endParaRPr lang="en-US" sz="1500" dirty="0"/>
          </a:p>
        </p:txBody>
      </p:sp>
      <p:pic>
        <p:nvPicPr>
          <p:cNvPr id="16" name="Image 1" descr="preencoded.png">
            <a:extLst>
              <a:ext uri="{FF2B5EF4-FFF2-40B4-BE49-F238E27FC236}">
                <a16:creationId xmlns:a16="http://schemas.microsoft.com/office/drawing/2014/main" id="{05F2AA52-696D-2DC6-04D2-DA11DAF13B45}"/>
              </a:ext>
            </a:extLst>
          </p:cNvPr>
          <p:cNvPicPr>
            <a:picLocks noChangeAspect="1"/>
          </p:cNvPicPr>
          <p:nvPr/>
        </p:nvPicPr>
        <p:blipFill>
          <a:blip r:embed="rId8"/>
          <a:stretch>
            <a:fillRect/>
          </a:stretch>
        </p:blipFill>
        <p:spPr>
          <a:xfrm>
            <a:off x="11580555" y="7345918"/>
            <a:ext cx="2850553" cy="88368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042172" y="253603"/>
            <a:ext cx="6546056" cy="2029301"/>
          </a:xfrm>
          <a:prstGeom prst="rect">
            <a:avLst/>
          </a:prstGeom>
        </p:spPr>
      </p:pic>
      <p:sp>
        <p:nvSpPr>
          <p:cNvPr id="4" name="Text 0"/>
          <p:cNvSpPr/>
          <p:nvPr/>
        </p:nvSpPr>
        <p:spPr>
          <a:xfrm>
            <a:off x="5142109" y="2637829"/>
            <a:ext cx="5073015" cy="634127"/>
          </a:xfrm>
          <a:prstGeom prst="rect">
            <a:avLst/>
          </a:prstGeom>
          <a:noFill/>
          <a:ln/>
        </p:spPr>
        <p:txBody>
          <a:bodyPr wrap="none" lIns="0" tIns="0" rIns="0" bIns="0" rtlCol="0" anchor="t"/>
          <a:lstStyle/>
          <a:p>
            <a:pPr marL="0" indent="0" algn="ctr">
              <a:lnSpc>
                <a:spcPts val="495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Tài liệu tham khảo</a:t>
            </a:r>
            <a:endParaRPr lang="en-US" sz="5400" dirty="0"/>
          </a:p>
        </p:txBody>
      </p:sp>
      <p:sp>
        <p:nvSpPr>
          <p:cNvPr id="5" name="Text 1"/>
          <p:cNvSpPr/>
          <p:nvPr/>
        </p:nvSpPr>
        <p:spPr>
          <a:xfrm>
            <a:off x="710208" y="4033957"/>
            <a:ext cx="5591532" cy="380405"/>
          </a:xfrm>
          <a:prstGeom prst="rect">
            <a:avLst/>
          </a:prstGeom>
          <a:noFill/>
          <a:ln/>
        </p:spPr>
        <p:txBody>
          <a:bodyPr wrap="none" lIns="0" tIns="0" rIns="0" bIns="0" rtlCol="0" anchor="t"/>
          <a:lstStyle/>
          <a:p>
            <a:pPr marL="0" indent="0">
              <a:lnSpc>
                <a:spcPts val="2950"/>
              </a:lnSpc>
              <a:buNone/>
            </a:pPr>
            <a:r>
              <a:rPr lang="en-US" sz="2350" b="1" dirty="0">
                <a:solidFill>
                  <a:srgbClr val="3B4540"/>
                </a:solidFill>
                <a:latin typeface="Times New Roman" panose="02020603050405020304" pitchFamily="18" charset="0"/>
                <a:ea typeface="Fraunces Extra Bold" pitchFamily="34" charset="-122"/>
                <a:cs typeface="Times New Roman" panose="02020603050405020304" pitchFamily="18" charset="0"/>
              </a:rPr>
              <a:t>Bài kiểm tra an toàn lao động nhóm 3</a:t>
            </a:r>
            <a:endParaRPr lang="en-US" sz="2350" dirty="0"/>
          </a:p>
        </p:txBody>
      </p:sp>
      <p:sp>
        <p:nvSpPr>
          <p:cNvPr id="6" name="Text 2"/>
          <p:cNvSpPr/>
          <p:nvPr/>
        </p:nvSpPr>
        <p:spPr>
          <a:xfrm>
            <a:off x="710208" y="4394121"/>
            <a:ext cx="13209984" cy="324564"/>
          </a:xfrm>
          <a:prstGeom prst="rect">
            <a:avLst/>
          </a:prstGeom>
          <a:noFill/>
          <a:ln/>
        </p:spPr>
        <p:txBody>
          <a:bodyPr wrap="none" lIns="0" tIns="0" rIns="0" bIns="0" rtlCol="0" anchor="t"/>
          <a:lstStyle/>
          <a:p>
            <a:pPr marL="342900" indent="-342900" algn="l">
              <a:lnSpc>
                <a:spcPts val="2550"/>
              </a:lnSpc>
              <a:buSzPct val="100000"/>
              <a:buChar char="•"/>
            </a:pPr>
            <a:r>
              <a:rPr lang="en-US" sz="155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Trắc nghiệm an toàn lao động nhóm 3</a:t>
            </a:r>
            <a:endParaRPr lang="en-US" sz="1550" dirty="0"/>
          </a:p>
        </p:txBody>
      </p:sp>
      <p:sp>
        <p:nvSpPr>
          <p:cNvPr id="7" name="Text 3"/>
          <p:cNvSpPr/>
          <p:nvPr/>
        </p:nvSpPr>
        <p:spPr>
          <a:xfrm>
            <a:off x="710208" y="5347573"/>
            <a:ext cx="4623673" cy="380405"/>
          </a:xfrm>
          <a:prstGeom prst="rect">
            <a:avLst/>
          </a:prstGeom>
          <a:noFill/>
          <a:ln/>
        </p:spPr>
        <p:txBody>
          <a:bodyPr wrap="none" lIns="0" tIns="0" rIns="0" bIns="0" rtlCol="0" anchor="t"/>
          <a:lstStyle/>
          <a:p>
            <a:pPr marL="0" indent="0">
              <a:lnSpc>
                <a:spcPts val="2950"/>
              </a:lnSpc>
              <a:buNone/>
            </a:pPr>
            <a:r>
              <a:rPr lang="en-US" sz="2350" b="1" dirty="0">
                <a:solidFill>
                  <a:srgbClr val="3B4540"/>
                </a:solidFill>
                <a:latin typeface="Times New Roman" panose="02020603050405020304" pitchFamily="18" charset="0"/>
                <a:ea typeface="Fraunces Extra Bold" pitchFamily="34" charset="-122"/>
                <a:cs typeface="Times New Roman" panose="02020603050405020304" pitchFamily="18" charset="0"/>
              </a:rPr>
              <a:t>Bảng báo giá huấn luyện ATLD</a:t>
            </a:r>
            <a:endParaRPr lang="en-US" sz="2350" dirty="0"/>
          </a:p>
        </p:txBody>
      </p:sp>
      <p:sp>
        <p:nvSpPr>
          <p:cNvPr id="8" name="Text 4"/>
          <p:cNvSpPr/>
          <p:nvPr/>
        </p:nvSpPr>
        <p:spPr>
          <a:xfrm>
            <a:off x="710208" y="5678568"/>
            <a:ext cx="13209984" cy="324564"/>
          </a:xfrm>
          <a:prstGeom prst="rect">
            <a:avLst/>
          </a:prstGeom>
          <a:noFill/>
          <a:ln/>
        </p:spPr>
        <p:txBody>
          <a:bodyPr wrap="none" lIns="0" tIns="0" rIns="0" bIns="0" rtlCol="0" anchor="t"/>
          <a:lstStyle/>
          <a:p>
            <a:pPr marL="342900" indent="-342900" algn="l">
              <a:lnSpc>
                <a:spcPts val="2550"/>
              </a:lnSpc>
              <a:buSzPct val="100000"/>
              <a:buChar char="•"/>
            </a:pPr>
            <a:r>
              <a:rPr lang="en-US" sz="155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Xem chi tiết</a:t>
            </a:r>
            <a:endParaRPr lang="en-US" sz="1550" dirty="0"/>
          </a:p>
        </p:txBody>
      </p:sp>
      <p:sp>
        <p:nvSpPr>
          <p:cNvPr id="9" name="Text 5"/>
          <p:cNvSpPr/>
          <p:nvPr/>
        </p:nvSpPr>
        <p:spPr>
          <a:xfrm>
            <a:off x="710208" y="6661190"/>
            <a:ext cx="3779163" cy="380405"/>
          </a:xfrm>
          <a:prstGeom prst="rect">
            <a:avLst/>
          </a:prstGeom>
          <a:noFill/>
          <a:ln/>
        </p:spPr>
        <p:txBody>
          <a:bodyPr wrap="none" lIns="0" tIns="0" rIns="0" bIns="0" rtlCol="0" anchor="t"/>
          <a:lstStyle/>
          <a:p>
            <a:pPr marL="0" indent="0">
              <a:lnSpc>
                <a:spcPts val="2950"/>
              </a:lnSpc>
              <a:buNone/>
            </a:pPr>
            <a:r>
              <a:rPr lang="en-US" sz="2350" b="1" dirty="0">
                <a:solidFill>
                  <a:srgbClr val="3B4540"/>
                </a:solidFill>
                <a:latin typeface="Times New Roman" panose="02020603050405020304" pitchFamily="18" charset="0"/>
                <a:ea typeface="Fraunces Extra Bold" pitchFamily="34" charset="-122"/>
                <a:cs typeface="Times New Roman" panose="02020603050405020304" pitchFamily="18" charset="0"/>
              </a:rPr>
              <a:t>Tải về tài liệu (download)</a:t>
            </a:r>
            <a:endParaRPr lang="en-US" sz="2350" dirty="0"/>
          </a:p>
        </p:txBody>
      </p:sp>
      <p:sp>
        <p:nvSpPr>
          <p:cNvPr id="10" name="Text 6"/>
          <p:cNvSpPr/>
          <p:nvPr/>
        </p:nvSpPr>
        <p:spPr>
          <a:xfrm>
            <a:off x="710208" y="7021354"/>
            <a:ext cx="13209984" cy="324564"/>
          </a:xfrm>
          <a:prstGeom prst="rect">
            <a:avLst/>
          </a:prstGeom>
          <a:noFill/>
          <a:ln/>
        </p:spPr>
        <p:txBody>
          <a:bodyPr wrap="none" lIns="0" tIns="0" rIns="0" bIns="0" rtlCol="0" anchor="t"/>
          <a:lstStyle/>
          <a:p>
            <a:pPr marL="342900" indent="-342900" algn="l">
              <a:lnSpc>
                <a:spcPts val="2550"/>
              </a:lnSpc>
              <a:buSzPct val="100000"/>
              <a:buChar char="•"/>
            </a:pPr>
            <a:r>
              <a:rPr lang="en-US" sz="155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Download tài liệu huấn luyện an toàn lao động sản xuất bếp điện từ</a:t>
            </a:r>
            <a:endParaRPr lang="en-US" sz="1550" dirty="0"/>
          </a:p>
        </p:txBody>
      </p:sp>
      <p:pic>
        <p:nvPicPr>
          <p:cNvPr id="11" name="Image 1" descr="preencoded.png">
            <a:extLst>
              <a:ext uri="{FF2B5EF4-FFF2-40B4-BE49-F238E27FC236}">
                <a16:creationId xmlns:a16="http://schemas.microsoft.com/office/drawing/2014/main" id="{52F41A84-81EA-F314-3629-8A4CF8370DBC}"/>
              </a:ext>
            </a:extLst>
          </p:cNvPr>
          <p:cNvPicPr>
            <a:picLocks noChangeAspect="1"/>
          </p:cNvPicPr>
          <p:nvPr/>
        </p:nvPicPr>
        <p:blipFill>
          <a:blip r:embed="rId3"/>
          <a:stretch>
            <a:fillRect/>
          </a:stretch>
        </p:blipFill>
        <p:spPr>
          <a:xfrm>
            <a:off x="11580555" y="7345918"/>
            <a:ext cx="2850553" cy="88368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838</Words>
  <Application>Microsoft Office PowerPoint</Application>
  <PresentationFormat>Custom</PresentationFormat>
  <Paragraphs>79</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2024-11-07T04:22:57Z</dcterms:created>
  <dcterms:modified xsi:type="dcterms:W3CDTF">2024-11-07T04:37:55Z</dcterms:modified>
</cp:coreProperties>
</file>