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8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416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hyperlink" Target="https://antoannamviet.com/tai-lieu-an-toan-lao-dong-san-xuat-bep-hong-ngoai/"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4457700" cy="4457700"/>
          </a:xfrm>
          <a:prstGeom prst="rect">
            <a:avLst/>
          </a:prstGeom>
        </p:spPr>
      </p:pic>
      <p:sp>
        <p:nvSpPr>
          <p:cNvPr id="3" name="Text 0"/>
          <p:cNvSpPr/>
          <p:nvPr/>
        </p:nvSpPr>
        <p:spPr>
          <a:xfrm>
            <a:off x="6350437" y="1187768"/>
            <a:ext cx="7415927"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 trong sản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xuất</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8350"/>
              </a:lnSpc>
              <a:buNone/>
            </a:pP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Bếp</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Hồng</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Ngoại</a:t>
            </a:r>
            <a:endParaRPr lang="en-US" sz="6700" dirty="0"/>
          </a:p>
        </p:txBody>
      </p:sp>
      <p:sp>
        <p:nvSpPr>
          <p:cNvPr id="4" name="Text 1"/>
          <p:cNvSpPr/>
          <p:nvPr/>
        </p:nvSpPr>
        <p:spPr>
          <a:xfrm>
            <a:off x="6350437" y="475202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Báo cáo về tình hình tai nạn lao động 6 tháng đầu năm 2024 và các biện pháp an toàn trong ngành sản xuất bếp hồng ngoại. Tập trung vào các công đoạn xử lý nguyên liệu, gia công linh kiện, lắp ráp và kiểm tra sản phẩm.</a:t>
            </a:r>
            <a:endParaRPr lang="en-US" sz="1900" dirty="0"/>
          </a:p>
        </p:txBody>
      </p:sp>
      <p:sp>
        <p:nvSpPr>
          <p:cNvPr id="5" name="Shape 2"/>
          <p:cNvSpPr/>
          <p:nvPr/>
        </p:nvSpPr>
        <p:spPr>
          <a:xfrm>
            <a:off x="63504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635948"/>
            <a:ext cx="379690" cy="379690"/>
          </a:xfrm>
          <a:prstGeom prst="rect">
            <a:avLst/>
          </a:prstGeom>
        </p:spPr>
      </p:pic>
      <p:sp>
        <p:nvSpPr>
          <p:cNvPr id="7" name="Text 3"/>
          <p:cNvSpPr/>
          <p:nvPr/>
        </p:nvSpPr>
        <p:spPr>
          <a:xfrm>
            <a:off x="68687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p>
        </p:txBody>
      </p:sp>
      <p:pic>
        <p:nvPicPr>
          <p:cNvPr id="8" name="Picture 7">
            <a:extLst>
              <a:ext uri="{FF2B5EF4-FFF2-40B4-BE49-F238E27FC236}">
                <a16:creationId xmlns:a16="http://schemas.microsoft.com/office/drawing/2014/main" id="{4EC57278-BF2A-B1CF-FFBE-071788617A93}"/>
              </a:ext>
            </a:extLst>
          </p:cNvPr>
          <p:cNvPicPr>
            <a:picLocks noChangeAspect="1"/>
          </p:cNvPicPr>
          <p:nvPr/>
        </p:nvPicPr>
        <p:blipFill>
          <a:blip r:embed="rId5"/>
          <a:stretch>
            <a:fillRect/>
          </a:stretch>
        </p:blipFill>
        <p:spPr>
          <a:xfrm>
            <a:off x="11378256" y="7263583"/>
            <a:ext cx="3119681" cy="9660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69639" y="2574488"/>
            <a:ext cx="4770120" cy="3817620"/>
          </a:xfrm>
          <a:prstGeom prst="rect">
            <a:avLst/>
          </a:prstGeom>
        </p:spPr>
      </p:pic>
      <p:sp>
        <p:nvSpPr>
          <p:cNvPr id="4" name="Text 0"/>
          <p:cNvSpPr/>
          <p:nvPr/>
        </p:nvSpPr>
        <p:spPr>
          <a:xfrm>
            <a:off x="2376309" y="834863"/>
            <a:ext cx="10314759" cy="1543050"/>
          </a:xfrm>
          <a:prstGeom prst="rect">
            <a:avLst/>
          </a:prstGeom>
          <a:noFill/>
          <a:ln/>
        </p:spPr>
        <p:txBody>
          <a:bodyPr wrap="square" lIns="0" tIns="0" rIns="0" bIns="0" rtlCol="0" anchor="t"/>
          <a:lstStyle/>
          <a:p>
            <a:pPr marL="0" indent="0">
              <a:lnSpc>
                <a:spcPts val="605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Tình hình tai nạn lao động</a:t>
            </a:r>
            <a:endParaRPr lang="en-US" sz="6000" dirty="0"/>
          </a:p>
        </p:txBody>
      </p:sp>
      <p:sp>
        <p:nvSpPr>
          <p:cNvPr id="5" name="Shape 1"/>
          <p:cNvSpPr/>
          <p:nvPr/>
        </p:nvSpPr>
        <p:spPr>
          <a:xfrm>
            <a:off x="6350437" y="3292435"/>
            <a:ext cx="555427" cy="555427"/>
          </a:xfrm>
          <a:prstGeom prst="roundRect">
            <a:avLst>
              <a:gd name="adj" fmla="val 40005"/>
            </a:avLst>
          </a:prstGeom>
          <a:solidFill>
            <a:srgbClr val="E8F3E8"/>
          </a:solidFill>
          <a:ln/>
        </p:spPr>
      </p:sp>
      <p:sp>
        <p:nvSpPr>
          <p:cNvPr id="6" name="Text 2"/>
          <p:cNvSpPr/>
          <p:nvPr/>
        </p:nvSpPr>
        <p:spPr>
          <a:xfrm>
            <a:off x="6535698" y="3384947"/>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7" name="Text 3"/>
          <p:cNvSpPr/>
          <p:nvPr/>
        </p:nvSpPr>
        <p:spPr>
          <a:xfrm>
            <a:off x="7152680" y="3292435"/>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tai nạn</a:t>
            </a:r>
            <a:endParaRPr lang="en-US" sz="2400" dirty="0"/>
          </a:p>
        </p:txBody>
      </p:sp>
      <p:sp>
        <p:nvSpPr>
          <p:cNvPr id="8" name="Text 4"/>
          <p:cNvSpPr/>
          <p:nvPr/>
        </p:nvSpPr>
        <p:spPr>
          <a:xfrm>
            <a:off x="7152680" y="3826312"/>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với cùng kỳ năm 2023.</a:t>
            </a:r>
            <a:endParaRPr lang="en-US" sz="1900" dirty="0"/>
          </a:p>
        </p:txBody>
      </p:sp>
      <p:sp>
        <p:nvSpPr>
          <p:cNvPr id="9" name="Shape 5"/>
          <p:cNvSpPr/>
          <p:nvPr/>
        </p:nvSpPr>
        <p:spPr>
          <a:xfrm>
            <a:off x="6350437" y="4745831"/>
            <a:ext cx="555427" cy="555427"/>
          </a:xfrm>
          <a:prstGeom prst="roundRect">
            <a:avLst>
              <a:gd name="adj" fmla="val 40005"/>
            </a:avLst>
          </a:prstGeom>
          <a:solidFill>
            <a:srgbClr val="E8F3E8"/>
          </a:solidFill>
          <a:ln/>
        </p:spPr>
      </p:sp>
      <p:sp>
        <p:nvSpPr>
          <p:cNvPr id="10" name="Text 6"/>
          <p:cNvSpPr/>
          <p:nvPr/>
        </p:nvSpPr>
        <p:spPr>
          <a:xfrm>
            <a:off x="6507123" y="4838343"/>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1" name="Text 7"/>
          <p:cNvSpPr/>
          <p:nvPr/>
        </p:nvSpPr>
        <p:spPr>
          <a:xfrm>
            <a:off x="7152680" y="4745831"/>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chết</a:t>
            </a:r>
            <a:endParaRPr lang="en-US" sz="2400" dirty="0"/>
          </a:p>
        </p:txBody>
      </p:sp>
      <p:sp>
        <p:nvSpPr>
          <p:cNvPr id="12" name="Text 8"/>
          <p:cNvSpPr/>
          <p:nvPr/>
        </p:nvSpPr>
        <p:spPr>
          <a:xfrm>
            <a:off x="7152680" y="5279708"/>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346 người, giảm 1,98% so với cùng kỳ năm 2023.</a:t>
            </a:r>
            <a:endParaRPr lang="en-US" sz="1900" dirty="0"/>
          </a:p>
        </p:txBody>
      </p:sp>
      <p:sp>
        <p:nvSpPr>
          <p:cNvPr id="13" name="Shape 9"/>
          <p:cNvSpPr/>
          <p:nvPr/>
        </p:nvSpPr>
        <p:spPr>
          <a:xfrm>
            <a:off x="6350437" y="6199227"/>
            <a:ext cx="555427" cy="555427"/>
          </a:xfrm>
          <a:prstGeom prst="roundRect">
            <a:avLst>
              <a:gd name="adj" fmla="val 40005"/>
            </a:avLst>
          </a:prstGeom>
          <a:solidFill>
            <a:srgbClr val="E8F3E8"/>
          </a:solidFill>
          <a:ln/>
        </p:spPr>
      </p:sp>
      <p:sp>
        <p:nvSpPr>
          <p:cNvPr id="14" name="Text 10"/>
          <p:cNvSpPr/>
          <p:nvPr/>
        </p:nvSpPr>
        <p:spPr>
          <a:xfrm>
            <a:off x="6516291" y="6291739"/>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5" name="Text 11"/>
          <p:cNvSpPr/>
          <p:nvPr/>
        </p:nvSpPr>
        <p:spPr>
          <a:xfrm>
            <a:off x="7152680" y="6199227"/>
            <a:ext cx="3755588"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bị thương nặng</a:t>
            </a:r>
            <a:endParaRPr lang="en-US" sz="2400" dirty="0"/>
          </a:p>
        </p:txBody>
      </p:sp>
      <p:sp>
        <p:nvSpPr>
          <p:cNvPr id="16" name="Text 12"/>
          <p:cNvSpPr/>
          <p:nvPr/>
        </p:nvSpPr>
        <p:spPr>
          <a:xfrm>
            <a:off x="7152680" y="6733103"/>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810 người, tăng 3,32% so với cùng kỳ năm 2023.</a:t>
            </a:r>
            <a:endParaRPr lang="en-US" sz="1900" dirty="0"/>
          </a:p>
        </p:txBody>
      </p:sp>
      <p:pic>
        <p:nvPicPr>
          <p:cNvPr id="17" name="Picture 16">
            <a:extLst>
              <a:ext uri="{FF2B5EF4-FFF2-40B4-BE49-F238E27FC236}">
                <a16:creationId xmlns:a16="http://schemas.microsoft.com/office/drawing/2014/main" id="{A985BA8C-D8B7-0435-5AEA-E50F8B9CD6B5}"/>
              </a:ext>
            </a:extLst>
          </p:cNvPr>
          <p:cNvPicPr>
            <a:picLocks noChangeAspect="1"/>
          </p:cNvPicPr>
          <p:nvPr/>
        </p:nvPicPr>
        <p:blipFill>
          <a:blip r:embed="rId4"/>
          <a:stretch>
            <a:fillRect/>
          </a:stretch>
        </p:blipFill>
        <p:spPr>
          <a:xfrm>
            <a:off x="11378256" y="7263583"/>
            <a:ext cx="3119681" cy="96601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809059" y="281702"/>
            <a:ext cx="3012162" cy="2254329"/>
          </a:xfrm>
          <a:prstGeom prst="rect">
            <a:avLst/>
          </a:prstGeom>
        </p:spPr>
      </p:pic>
      <p:sp>
        <p:nvSpPr>
          <p:cNvPr id="3" name="Text 0"/>
          <p:cNvSpPr/>
          <p:nvPr/>
        </p:nvSpPr>
        <p:spPr>
          <a:xfrm>
            <a:off x="1930896" y="3446026"/>
            <a:ext cx="10768608" cy="704374"/>
          </a:xfrm>
          <a:prstGeom prst="rect">
            <a:avLst/>
          </a:prstGeom>
          <a:noFill/>
          <a:ln/>
        </p:spPr>
        <p:txBody>
          <a:bodyPr wrap="none" lIns="0" tIns="0" rIns="0" bIns="0" rtlCol="0" anchor="t"/>
          <a:lstStyle/>
          <a:p>
            <a:pPr marL="0" indent="0">
              <a:lnSpc>
                <a:spcPts val="550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trong sản xuất bếp hồng ngoại</a:t>
            </a:r>
            <a:endParaRPr lang="en-US" sz="5400" dirty="0"/>
          </a:p>
        </p:txBody>
      </p:sp>
      <p:sp>
        <p:nvSpPr>
          <p:cNvPr id="4" name="Shape 1"/>
          <p:cNvSpPr/>
          <p:nvPr/>
        </p:nvSpPr>
        <p:spPr>
          <a:xfrm>
            <a:off x="788908" y="4633555"/>
            <a:ext cx="6413659" cy="1298615"/>
          </a:xfrm>
          <a:prstGeom prst="roundRect">
            <a:avLst>
              <a:gd name="adj" fmla="val 15623"/>
            </a:avLst>
          </a:prstGeom>
          <a:solidFill>
            <a:srgbClr val="E8F3E8"/>
          </a:solidFill>
          <a:ln/>
        </p:spPr>
      </p:sp>
      <p:sp>
        <p:nvSpPr>
          <p:cNvPr id="5" name="Text 2"/>
          <p:cNvSpPr/>
          <p:nvPr/>
        </p:nvSpPr>
        <p:spPr>
          <a:xfrm>
            <a:off x="1014293" y="4858941"/>
            <a:ext cx="3788807" cy="352187"/>
          </a:xfrm>
          <a:prstGeom prst="rect">
            <a:avLst/>
          </a:prstGeom>
          <a:noFill/>
          <a:ln/>
        </p:spPr>
        <p:txBody>
          <a:bodyPr wrap="none" lIns="0" tIns="0" rIns="0" bIns="0" rtlCol="0" anchor="t"/>
          <a:lstStyle/>
          <a:p>
            <a:pPr marL="0" indent="0">
              <a:lnSpc>
                <a:spcPts val="275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Bỏng và chấn thương nhiệt</a:t>
            </a:r>
            <a:endParaRPr lang="en-US" sz="2200" dirty="0"/>
          </a:p>
        </p:txBody>
      </p:sp>
      <p:sp>
        <p:nvSpPr>
          <p:cNvPr id="6" name="Text 3"/>
          <p:cNvSpPr/>
          <p:nvPr/>
        </p:nvSpPr>
        <p:spPr>
          <a:xfrm>
            <a:off x="1014293" y="5346263"/>
            <a:ext cx="5962888" cy="360521"/>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Do tiếp xúc với bộ phận nóng khi lắp ráp và kiểm tra.</a:t>
            </a:r>
            <a:endParaRPr lang="en-US" sz="1750" dirty="0"/>
          </a:p>
        </p:txBody>
      </p:sp>
      <p:sp>
        <p:nvSpPr>
          <p:cNvPr id="7" name="Shape 4"/>
          <p:cNvSpPr/>
          <p:nvPr/>
        </p:nvSpPr>
        <p:spPr>
          <a:xfrm>
            <a:off x="7427952" y="4633555"/>
            <a:ext cx="6413659" cy="1298615"/>
          </a:xfrm>
          <a:prstGeom prst="roundRect">
            <a:avLst>
              <a:gd name="adj" fmla="val 15623"/>
            </a:avLst>
          </a:prstGeom>
          <a:solidFill>
            <a:srgbClr val="E8F3E8"/>
          </a:solidFill>
          <a:ln/>
        </p:spPr>
      </p:sp>
      <p:sp>
        <p:nvSpPr>
          <p:cNvPr id="8" name="Text 5"/>
          <p:cNvSpPr/>
          <p:nvPr/>
        </p:nvSpPr>
        <p:spPr>
          <a:xfrm>
            <a:off x="7653337" y="4858941"/>
            <a:ext cx="2817733" cy="352187"/>
          </a:xfrm>
          <a:prstGeom prst="rect">
            <a:avLst/>
          </a:prstGeom>
          <a:noFill/>
          <a:ln/>
        </p:spPr>
        <p:txBody>
          <a:bodyPr wrap="none" lIns="0" tIns="0" rIns="0" bIns="0" rtlCol="0" anchor="t"/>
          <a:lstStyle/>
          <a:p>
            <a:pPr marL="0" indent="0">
              <a:lnSpc>
                <a:spcPts val="275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Tai nạn điện</a:t>
            </a:r>
            <a:endParaRPr lang="en-US" sz="2200" dirty="0"/>
          </a:p>
        </p:txBody>
      </p:sp>
      <p:sp>
        <p:nvSpPr>
          <p:cNvPr id="9" name="Text 6"/>
          <p:cNvSpPr/>
          <p:nvPr/>
        </p:nvSpPr>
        <p:spPr>
          <a:xfrm>
            <a:off x="7653337" y="5346263"/>
            <a:ext cx="5962888" cy="360521"/>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Chập điện hoặc rò rỉ điện gây điện giật.</a:t>
            </a:r>
            <a:endParaRPr lang="en-US" sz="1750" dirty="0"/>
          </a:p>
        </p:txBody>
      </p:sp>
      <p:sp>
        <p:nvSpPr>
          <p:cNvPr id="10" name="Shape 7"/>
          <p:cNvSpPr/>
          <p:nvPr/>
        </p:nvSpPr>
        <p:spPr>
          <a:xfrm>
            <a:off x="788908" y="6157555"/>
            <a:ext cx="6413659" cy="1298615"/>
          </a:xfrm>
          <a:prstGeom prst="roundRect">
            <a:avLst>
              <a:gd name="adj" fmla="val 15623"/>
            </a:avLst>
          </a:prstGeom>
          <a:solidFill>
            <a:srgbClr val="E8F3E8"/>
          </a:solidFill>
          <a:ln/>
        </p:spPr>
      </p:sp>
      <p:sp>
        <p:nvSpPr>
          <p:cNvPr id="11" name="Text 8"/>
          <p:cNvSpPr/>
          <p:nvPr/>
        </p:nvSpPr>
        <p:spPr>
          <a:xfrm>
            <a:off x="1014293" y="6382941"/>
            <a:ext cx="2817733" cy="352187"/>
          </a:xfrm>
          <a:prstGeom prst="rect">
            <a:avLst/>
          </a:prstGeom>
          <a:noFill/>
          <a:ln/>
        </p:spPr>
        <p:txBody>
          <a:bodyPr wrap="none" lIns="0" tIns="0" rIns="0" bIns="0" rtlCol="0" anchor="t"/>
          <a:lstStyle/>
          <a:p>
            <a:pPr marL="0" indent="0">
              <a:lnSpc>
                <a:spcPts val="275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Chấn thương cơ học</a:t>
            </a:r>
            <a:endParaRPr lang="en-US" sz="2200" dirty="0"/>
          </a:p>
        </p:txBody>
      </p:sp>
      <p:sp>
        <p:nvSpPr>
          <p:cNvPr id="12" name="Text 9"/>
          <p:cNvSpPr/>
          <p:nvPr/>
        </p:nvSpPr>
        <p:spPr>
          <a:xfrm>
            <a:off x="1014293" y="6870263"/>
            <a:ext cx="5962888" cy="360521"/>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Do sử dụng máy móc và công cụ không đúng cách.</a:t>
            </a:r>
            <a:endParaRPr lang="en-US" sz="1750" dirty="0"/>
          </a:p>
        </p:txBody>
      </p:sp>
      <p:sp>
        <p:nvSpPr>
          <p:cNvPr id="13" name="Shape 10"/>
          <p:cNvSpPr/>
          <p:nvPr/>
        </p:nvSpPr>
        <p:spPr>
          <a:xfrm>
            <a:off x="7427952" y="6157555"/>
            <a:ext cx="6413659" cy="1298615"/>
          </a:xfrm>
          <a:prstGeom prst="roundRect">
            <a:avLst>
              <a:gd name="adj" fmla="val 15623"/>
            </a:avLst>
          </a:prstGeom>
          <a:solidFill>
            <a:srgbClr val="E8F3E8"/>
          </a:solidFill>
          <a:ln/>
        </p:spPr>
      </p:sp>
      <p:sp>
        <p:nvSpPr>
          <p:cNvPr id="14" name="Text 11"/>
          <p:cNvSpPr/>
          <p:nvPr/>
        </p:nvSpPr>
        <p:spPr>
          <a:xfrm>
            <a:off x="7653337" y="6382941"/>
            <a:ext cx="2817733" cy="352187"/>
          </a:xfrm>
          <a:prstGeom prst="rect">
            <a:avLst/>
          </a:prstGeom>
          <a:noFill/>
          <a:ln/>
        </p:spPr>
        <p:txBody>
          <a:bodyPr wrap="none" lIns="0" tIns="0" rIns="0" bIns="0" rtlCol="0" anchor="t"/>
          <a:lstStyle/>
          <a:p>
            <a:pPr marL="0" indent="0">
              <a:lnSpc>
                <a:spcPts val="2750"/>
              </a:lnSpc>
              <a:buNone/>
            </a:pPr>
            <a:r>
              <a:rPr lang="en-US" sz="2200" b="1" dirty="0">
                <a:solidFill>
                  <a:srgbClr val="405449"/>
                </a:solidFill>
                <a:latin typeface="Times New Roman" panose="02020603050405020304" pitchFamily="18" charset="0"/>
                <a:ea typeface="Fraunces Extra Bold" pitchFamily="34" charset="-122"/>
                <a:cs typeface="Times New Roman" panose="02020603050405020304" pitchFamily="18" charset="0"/>
              </a:rPr>
              <a:t>Vấn đề hô hấp</a:t>
            </a:r>
            <a:endParaRPr lang="en-US" sz="2200" dirty="0"/>
          </a:p>
        </p:txBody>
      </p:sp>
      <p:sp>
        <p:nvSpPr>
          <p:cNvPr id="15" name="Text 12"/>
          <p:cNvSpPr/>
          <p:nvPr/>
        </p:nvSpPr>
        <p:spPr>
          <a:xfrm>
            <a:off x="7653337" y="6870263"/>
            <a:ext cx="5962888" cy="360521"/>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Do bụi bẩn và khí độc từ vật liệu sản xuất.</a:t>
            </a:r>
            <a:endParaRPr lang="en-US" sz="1750" dirty="0"/>
          </a:p>
        </p:txBody>
      </p:sp>
      <p:pic>
        <p:nvPicPr>
          <p:cNvPr id="16" name="Picture 15">
            <a:extLst>
              <a:ext uri="{FF2B5EF4-FFF2-40B4-BE49-F238E27FC236}">
                <a16:creationId xmlns:a16="http://schemas.microsoft.com/office/drawing/2014/main" id="{A8A7E515-D024-43B0-5817-6A9C9A053E4B}"/>
              </a:ext>
            </a:extLst>
          </p:cNvPr>
          <p:cNvPicPr>
            <a:picLocks noChangeAspect="1"/>
          </p:cNvPicPr>
          <p:nvPr/>
        </p:nvPicPr>
        <p:blipFill>
          <a:blip r:embed="rId4"/>
          <a:stretch>
            <a:fillRect/>
          </a:stretch>
        </p:blipFill>
        <p:spPr>
          <a:xfrm>
            <a:off x="11378256" y="7263583"/>
            <a:ext cx="3119681" cy="96601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601200" y="3087410"/>
            <a:ext cx="4572000" cy="3962400"/>
          </a:xfrm>
          <a:prstGeom prst="rect">
            <a:avLst/>
          </a:prstGeom>
        </p:spPr>
      </p:pic>
      <p:sp>
        <p:nvSpPr>
          <p:cNvPr id="4" name="Text 0"/>
          <p:cNvSpPr/>
          <p:nvPr/>
        </p:nvSpPr>
        <p:spPr>
          <a:xfrm>
            <a:off x="771405" y="750569"/>
            <a:ext cx="12813965" cy="1377553"/>
          </a:xfrm>
          <a:prstGeom prst="rect">
            <a:avLst/>
          </a:prstGeom>
          <a:noFill/>
          <a:ln/>
        </p:spPr>
        <p:txBody>
          <a:bodyPr wrap="square" lIns="0" tIns="0" rIns="0" bIns="0" rtlCol="0" anchor="t"/>
          <a:lstStyle/>
          <a:p>
            <a:pPr marL="0" indent="0">
              <a:lnSpc>
                <a:spcPts val="540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và kiểm soát chất lượng nguyên liệu</a:t>
            </a:r>
            <a:endParaRPr lang="en-US" sz="5400" dirty="0"/>
          </a:p>
        </p:txBody>
      </p:sp>
      <p:sp>
        <p:nvSpPr>
          <p:cNvPr id="5" name="Shape 1"/>
          <p:cNvSpPr/>
          <p:nvPr/>
        </p:nvSpPr>
        <p:spPr>
          <a:xfrm>
            <a:off x="1086803" y="2314932"/>
            <a:ext cx="30480" cy="5307806"/>
          </a:xfrm>
          <a:prstGeom prst="roundRect">
            <a:avLst>
              <a:gd name="adj" fmla="val 650871"/>
            </a:avLst>
          </a:prstGeom>
          <a:solidFill>
            <a:srgbClr val="CED9CE"/>
          </a:solidFill>
          <a:ln/>
        </p:spPr>
      </p:sp>
      <p:sp>
        <p:nvSpPr>
          <p:cNvPr id="6" name="Shape 2"/>
          <p:cNvSpPr/>
          <p:nvPr/>
        </p:nvSpPr>
        <p:spPr>
          <a:xfrm>
            <a:off x="1319510" y="2795468"/>
            <a:ext cx="771406" cy="30480"/>
          </a:xfrm>
          <a:prstGeom prst="roundRect">
            <a:avLst>
              <a:gd name="adj" fmla="val 650871"/>
            </a:avLst>
          </a:prstGeom>
          <a:solidFill>
            <a:srgbClr val="CED9CE"/>
          </a:solidFill>
          <a:ln/>
        </p:spPr>
      </p:sp>
      <p:sp>
        <p:nvSpPr>
          <p:cNvPr id="7" name="Shape 3"/>
          <p:cNvSpPr/>
          <p:nvPr/>
        </p:nvSpPr>
        <p:spPr>
          <a:xfrm>
            <a:off x="854095" y="2562820"/>
            <a:ext cx="495895" cy="495895"/>
          </a:xfrm>
          <a:prstGeom prst="roundRect">
            <a:avLst>
              <a:gd name="adj" fmla="val 40006"/>
            </a:avLst>
          </a:prstGeom>
          <a:solidFill>
            <a:srgbClr val="E8F3E8"/>
          </a:solidFill>
          <a:ln/>
        </p:spPr>
      </p:sp>
      <p:sp>
        <p:nvSpPr>
          <p:cNvPr id="8" name="Text 4"/>
          <p:cNvSpPr/>
          <p:nvPr/>
        </p:nvSpPr>
        <p:spPr>
          <a:xfrm>
            <a:off x="1019473" y="2645450"/>
            <a:ext cx="165021" cy="330637"/>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600" dirty="0"/>
          </a:p>
        </p:txBody>
      </p:sp>
      <p:sp>
        <p:nvSpPr>
          <p:cNvPr id="9" name="Text 5"/>
          <p:cNvSpPr/>
          <p:nvPr/>
        </p:nvSpPr>
        <p:spPr>
          <a:xfrm>
            <a:off x="2314337" y="2535317"/>
            <a:ext cx="2755344" cy="344329"/>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Nhập nguyên liệu</a:t>
            </a:r>
            <a:endParaRPr lang="en-US" sz="2150" dirty="0"/>
          </a:p>
        </p:txBody>
      </p:sp>
      <p:sp>
        <p:nvSpPr>
          <p:cNvPr id="10" name="Text 6"/>
          <p:cNvSpPr/>
          <p:nvPr/>
        </p:nvSpPr>
        <p:spPr>
          <a:xfrm>
            <a:off x="2314337" y="3011805"/>
            <a:ext cx="6058257" cy="705088"/>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Linh kiện điện tử, thép không gỉ và vật liệu cách nhiệt được nhập về.</a:t>
            </a:r>
            <a:endParaRPr lang="en-US" sz="1700" dirty="0"/>
          </a:p>
        </p:txBody>
      </p:sp>
      <p:sp>
        <p:nvSpPr>
          <p:cNvPr id="11" name="Shape 7"/>
          <p:cNvSpPr/>
          <p:nvPr/>
        </p:nvSpPr>
        <p:spPr>
          <a:xfrm>
            <a:off x="1319510" y="4638199"/>
            <a:ext cx="771406" cy="30480"/>
          </a:xfrm>
          <a:prstGeom prst="roundRect">
            <a:avLst>
              <a:gd name="adj" fmla="val 650871"/>
            </a:avLst>
          </a:prstGeom>
          <a:solidFill>
            <a:srgbClr val="CED9CE"/>
          </a:solidFill>
          <a:ln/>
        </p:spPr>
      </p:sp>
      <p:sp>
        <p:nvSpPr>
          <p:cNvPr id="12" name="Shape 8"/>
          <p:cNvSpPr/>
          <p:nvPr/>
        </p:nvSpPr>
        <p:spPr>
          <a:xfrm>
            <a:off x="854095" y="4405551"/>
            <a:ext cx="495895" cy="495895"/>
          </a:xfrm>
          <a:prstGeom prst="roundRect">
            <a:avLst>
              <a:gd name="adj" fmla="val 40006"/>
            </a:avLst>
          </a:prstGeom>
          <a:solidFill>
            <a:srgbClr val="E8F3E8"/>
          </a:solidFill>
          <a:ln/>
        </p:spPr>
      </p:sp>
      <p:sp>
        <p:nvSpPr>
          <p:cNvPr id="13" name="Text 9"/>
          <p:cNvSpPr/>
          <p:nvPr/>
        </p:nvSpPr>
        <p:spPr>
          <a:xfrm>
            <a:off x="993993" y="4488180"/>
            <a:ext cx="216098" cy="330637"/>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600" dirty="0"/>
          </a:p>
        </p:txBody>
      </p:sp>
      <p:sp>
        <p:nvSpPr>
          <p:cNvPr id="14" name="Text 10"/>
          <p:cNvSpPr/>
          <p:nvPr/>
        </p:nvSpPr>
        <p:spPr>
          <a:xfrm>
            <a:off x="2314337" y="4378047"/>
            <a:ext cx="2762607" cy="344329"/>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chất lượng</a:t>
            </a:r>
            <a:endParaRPr lang="en-US" sz="2150" dirty="0"/>
          </a:p>
        </p:txBody>
      </p:sp>
      <p:sp>
        <p:nvSpPr>
          <p:cNvPr id="15" name="Text 11"/>
          <p:cNvSpPr/>
          <p:nvPr/>
        </p:nvSpPr>
        <p:spPr>
          <a:xfrm>
            <a:off x="2314337" y="4854535"/>
            <a:ext cx="6058257" cy="705088"/>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Kiểm tra tính chính xác, độ bền và khả năng chịu nhiệt của nguyên liệu.</a:t>
            </a:r>
            <a:endParaRPr lang="en-US" sz="1700" dirty="0"/>
          </a:p>
        </p:txBody>
      </p:sp>
      <p:sp>
        <p:nvSpPr>
          <p:cNvPr id="16" name="Shape 12"/>
          <p:cNvSpPr/>
          <p:nvPr/>
        </p:nvSpPr>
        <p:spPr>
          <a:xfrm>
            <a:off x="1319510" y="6480929"/>
            <a:ext cx="771406" cy="30480"/>
          </a:xfrm>
          <a:prstGeom prst="roundRect">
            <a:avLst>
              <a:gd name="adj" fmla="val 650871"/>
            </a:avLst>
          </a:prstGeom>
          <a:solidFill>
            <a:srgbClr val="CED9CE"/>
          </a:solidFill>
          <a:ln/>
        </p:spPr>
      </p:sp>
      <p:sp>
        <p:nvSpPr>
          <p:cNvPr id="17" name="Shape 13"/>
          <p:cNvSpPr/>
          <p:nvPr/>
        </p:nvSpPr>
        <p:spPr>
          <a:xfrm>
            <a:off x="854095" y="6248281"/>
            <a:ext cx="495895" cy="495895"/>
          </a:xfrm>
          <a:prstGeom prst="roundRect">
            <a:avLst>
              <a:gd name="adj" fmla="val 40006"/>
            </a:avLst>
          </a:prstGeom>
          <a:solidFill>
            <a:srgbClr val="E8F3E8"/>
          </a:solidFill>
          <a:ln/>
        </p:spPr>
      </p:sp>
      <p:sp>
        <p:nvSpPr>
          <p:cNvPr id="18" name="Text 14"/>
          <p:cNvSpPr/>
          <p:nvPr/>
        </p:nvSpPr>
        <p:spPr>
          <a:xfrm>
            <a:off x="1002209" y="6330910"/>
            <a:ext cx="199668" cy="330637"/>
          </a:xfrm>
          <a:prstGeom prst="rect">
            <a:avLst/>
          </a:prstGeom>
          <a:noFill/>
          <a:ln/>
        </p:spPr>
        <p:txBody>
          <a:bodyPr wrap="none" lIns="0" tIns="0" rIns="0" bIns="0" rtlCol="0" anchor="t"/>
          <a:lstStyle/>
          <a:p>
            <a:pPr marL="0" indent="0" algn="ctr">
              <a:lnSpc>
                <a:spcPts val="2600"/>
              </a:lnSpc>
              <a:buNone/>
            </a:pPr>
            <a:r>
              <a:rPr lang="en-US" sz="26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600" dirty="0"/>
          </a:p>
        </p:txBody>
      </p:sp>
      <p:sp>
        <p:nvSpPr>
          <p:cNvPr id="19" name="Text 15"/>
          <p:cNvSpPr/>
          <p:nvPr/>
        </p:nvSpPr>
        <p:spPr>
          <a:xfrm>
            <a:off x="2314337" y="6220777"/>
            <a:ext cx="2800945" cy="344329"/>
          </a:xfrm>
          <a:prstGeom prst="rect">
            <a:avLst/>
          </a:prstGeom>
          <a:noFill/>
          <a:ln/>
        </p:spPr>
        <p:txBody>
          <a:bodyPr wrap="none" lIns="0" tIns="0" rIns="0" bIns="0" rtlCol="0" anchor="t"/>
          <a:lstStyle/>
          <a:p>
            <a:pPr marL="0" indent="0" algn="l">
              <a:lnSpc>
                <a:spcPts val="270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Phân loại và lưu kho</a:t>
            </a:r>
            <a:endParaRPr lang="en-US" sz="2150" dirty="0"/>
          </a:p>
        </p:txBody>
      </p:sp>
      <p:sp>
        <p:nvSpPr>
          <p:cNvPr id="20" name="Text 16"/>
          <p:cNvSpPr/>
          <p:nvPr/>
        </p:nvSpPr>
        <p:spPr>
          <a:xfrm>
            <a:off x="2314337" y="6697266"/>
            <a:ext cx="6058257" cy="705088"/>
          </a:xfrm>
          <a:prstGeom prst="rect">
            <a:avLst/>
          </a:prstGeom>
          <a:noFill/>
          <a:ln/>
        </p:spPr>
        <p:txBody>
          <a:bodyPr wrap="square" lIns="0" tIns="0" rIns="0" bIns="0" rtlCol="0" anchor="t"/>
          <a:lstStyle/>
          <a:p>
            <a:pPr marL="0" indent="0" algn="l">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Nguyên liệu đạt chuẩn được phân loại và lưu kho để sản xuất.</a:t>
            </a:r>
            <a:endParaRPr lang="en-US" sz="1700" dirty="0"/>
          </a:p>
        </p:txBody>
      </p:sp>
      <p:pic>
        <p:nvPicPr>
          <p:cNvPr id="21" name="Picture 20">
            <a:extLst>
              <a:ext uri="{FF2B5EF4-FFF2-40B4-BE49-F238E27FC236}">
                <a16:creationId xmlns:a16="http://schemas.microsoft.com/office/drawing/2014/main" id="{752D8FA5-4B29-9ECB-5922-8B3EC07E6995}"/>
              </a:ext>
            </a:extLst>
          </p:cNvPr>
          <p:cNvPicPr>
            <a:picLocks noChangeAspect="1"/>
          </p:cNvPicPr>
          <p:nvPr/>
        </p:nvPicPr>
        <p:blipFill>
          <a:blip r:embed="rId4"/>
          <a:stretch>
            <a:fillRect/>
          </a:stretch>
        </p:blipFill>
        <p:spPr>
          <a:xfrm>
            <a:off x="11378256" y="7263583"/>
            <a:ext cx="3119681" cy="96601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625941" y="308610"/>
            <a:ext cx="3378398" cy="2468880"/>
          </a:xfrm>
          <a:prstGeom prst="rect">
            <a:avLst/>
          </a:prstGeom>
        </p:spPr>
      </p:pic>
      <p:sp>
        <p:nvSpPr>
          <p:cNvPr id="3" name="Text 0"/>
          <p:cNvSpPr/>
          <p:nvPr/>
        </p:nvSpPr>
        <p:spPr>
          <a:xfrm>
            <a:off x="2839879" y="3334713"/>
            <a:ext cx="8950643" cy="771525"/>
          </a:xfrm>
          <a:prstGeom prst="rect">
            <a:avLst/>
          </a:prstGeom>
          <a:noFill/>
          <a:ln/>
        </p:spPr>
        <p:txBody>
          <a:bodyPr wrap="none" lIns="0" tIns="0" rIns="0" bIns="0" rtlCol="0" anchor="t"/>
          <a:lstStyle/>
          <a:p>
            <a:pPr marL="0" indent="0" algn="ctr">
              <a:lnSpc>
                <a:spcPts val="6050"/>
              </a:lnSpc>
              <a:buNone/>
            </a:pP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xử lý nguyên liệu</a:t>
            </a:r>
            <a:endParaRPr lang="en-US" sz="6600" dirty="0"/>
          </a:p>
        </p:txBody>
      </p:sp>
      <p:pic>
        <p:nvPicPr>
          <p:cNvPr id="4" name="Image 1" descr="preencoded.png"/>
          <p:cNvPicPr>
            <a:picLocks noChangeAspect="1"/>
          </p:cNvPicPr>
          <p:nvPr/>
        </p:nvPicPr>
        <p:blipFill>
          <a:blip r:embed="rId4"/>
          <a:stretch>
            <a:fillRect/>
          </a:stretch>
        </p:blipFill>
        <p:spPr>
          <a:xfrm>
            <a:off x="864037" y="5134689"/>
            <a:ext cx="617220" cy="617220"/>
          </a:xfrm>
          <a:prstGeom prst="rect">
            <a:avLst/>
          </a:prstGeom>
        </p:spPr>
      </p:pic>
      <p:sp>
        <p:nvSpPr>
          <p:cNvPr id="5" name="Text 1"/>
          <p:cNvSpPr/>
          <p:nvPr/>
        </p:nvSpPr>
        <p:spPr>
          <a:xfrm>
            <a:off x="1540669" y="5358627"/>
            <a:ext cx="3747492"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Sử dụng </a:t>
            </a:r>
            <a:r>
              <a:rPr lang="en-US" sz="24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găng</a:t>
            </a: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Fraunces Extra Bold" pitchFamily="34" charset="-122"/>
                <a:cs typeface="Times New Roman" panose="02020603050405020304" pitchFamily="18" charset="0"/>
              </a:rPr>
              <a:t>tay</a:t>
            </a:r>
            <a:endParaRPr lang="en-US" sz="2400" dirty="0"/>
          </a:p>
        </p:txBody>
      </p:sp>
      <p:sp>
        <p:nvSpPr>
          <p:cNvPr id="6" name="Text 2"/>
          <p:cNvSpPr/>
          <p:nvPr/>
        </p:nvSpPr>
        <p:spPr>
          <a:xfrm>
            <a:off x="916668" y="5832306"/>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Bảo vệ tay khỏi vật liệu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sắc</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nhọn</a:t>
            </a:r>
            <a:endParaRPr lang="en-US" sz="190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gn="l">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và</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hóa</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chất</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t>
            </a:r>
            <a:endParaRPr lang="en-US" sz="1900" dirty="0"/>
          </a:p>
        </p:txBody>
      </p:sp>
      <p:pic>
        <p:nvPicPr>
          <p:cNvPr id="7" name="Image 2" descr="preencoded.png"/>
          <p:cNvPicPr>
            <a:picLocks noChangeAspect="1"/>
          </p:cNvPicPr>
          <p:nvPr/>
        </p:nvPicPr>
        <p:blipFill>
          <a:blip r:embed="rId5"/>
          <a:stretch>
            <a:fillRect/>
          </a:stretch>
        </p:blipFill>
        <p:spPr>
          <a:xfrm>
            <a:off x="5905381" y="5188761"/>
            <a:ext cx="617220" cy="617220"/>
          </a:xfrm>
          <a:prstGeom prst="rect">
            <a:avLst/>
          </a:prstGeom>
        </p:spPr>
      </p:pic>
      <p:sp>
        <p:nvSpPr>
          <p:cNvPr id="8" name="Text 3"/>
          <p:cNvSpPr/>
          <p:nvPr/>
        </p:nvSpPr>
        <p:spPr>
          <a:xfrm>
            <a:off x="6830372" y="541896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Đeo kính bảo hộ</a:t>
            </a:r>
            <a:endParaRPr lang="en-US" sz="2400" dirty="0"/>
          </a:p>
        </p:txBody>
      </p:sp>
      <p:sp>
        <p:nvSpPr>
          <p:cNvPr id="9" name="Text 4"/>
          <p:cNvSpPr/>
          <p:nvPr/>
        </p:nvSpPr>
        <p:spPr>
          <a:xfrm>
            <a:off x="5905381" y="5886379"/>
            <a:ext cx="4053959" cy="395049"/>
          </a:xfrm>
          <a:prstGeom prst="rect">
            <a:avLst/>
          </a:prstGeom>
          <a:noFill/>
          <a:ln/>
        </p:spPr>
        <p:txBody>
          <a:bodyPr wrap="non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Bảo vệ mắt khỏi bụi và mảnh vỡ.</a:t>
            </a:r>
            <a:endParaRPr lang="en-US" sz="1900" dirty="0"/>
          </a:p>
        </p:txBody>
      </p:sp>
      <p:pic>
        <p:nvPicPr>
          <p:cNvPr id="10" name="Image 3" descr="preencoded.png"/>
          <p:cNvPicPr>
            <a:picLocks noChangeAspect="1"/>
          </p:cNvPicPr>
          <p:nvPr/>
        </p:nvPicPr>
        <p:blipFill>
          <a:blip r:embed="rId6"/>
          <a:stretch>
            <a:fillRect/>
          </a:stretch>
        </p:blipFill>
        <p:spPr>
          <a:xfrm>
            <a:off x="10415122" y="5135945"/>
            <a:ext cx="617220" cy="617220"/>
          </a:xfrm>
          <a:prstGeom prst="rect">
            <a:avLst/>
          </a:prstGeom>
        </p:spPr>
      </p:pic>
      <p:sp>
        <p:nvSpPr>
          <p:cNvPr id="11" name="Text 5"/>
          <p:cNvSpPr/>
          <p:nvPr/>
        </p:nvSpPr>
        <p:spPr>
          <a:xfrm>
            <a:off x="11382862" y="5251673"/>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Đeo khẩu trang</a:t>
            </a:r>
            <a:endParaRPr lang="en-US" sz="2400" dirty="0"/>
          </a:p>
        </p:txBody>
      </p:sp>
      <p:sp>
        <p:nvSpPr>
          <p:cNvPr id="12" name="Text 6"/>
          <p:cNvSpPr/>
          <p:nvPr/>
        </p:nvSpPr>
        <p:spPr>
          <a:xfrm>
            <a:off x="10680144" y="5751909"/>
            <a:ext cx="4053840" cy="395049"/>
          </a:xfrm>
          <a:prstGeom prst="rect">
            <a:avLst/>
          </a:prstGeom>
          <a:noFill/>
          <a:ln/>
        </p:spPr>
        <p:txBody>
          <a:bodyPr wrap="non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Ngăn hít phải bụi và hơi độc.</a:t>
            </a:r>
            <a:endParaRPr lang="en-US" sz="1900" dirty="0"/>
          </a:p>
        </p:txBody>
      </p:sp>
      <p:pic>
        <p:nvPicPr>
          <p:cNvPr id="13" name="Picture 12">
            <a:extLst>
              <a:ext uri="{FF2B5EF4-FFF2-40B4-BE49-F238E27FC236}">
                <a16:creationId xmlns:a16="http://schemas.microsoft.com/office/drawing/2014/main" id="{5C3FE1A6-02EA-F88B-CB13-60C37E793037}"/>
              </a:ext>
            </a:extLst>
          </p:cNvPr>
          <p:cNvPicPr>
            <a:picLocks noChangeAspect="1"/>
          </p:cNvPicPr>
          <p:nvPr/>
        </p:nvPicPr>
        <p:blipFill>
          <a:blip r:embed="rId7"/>
          <a:stretch>
            <a:fillRect/>
          </a:stretch>
        </p:blipFill>
        <p:spPr>
          <a:xfrm>
            <a:off x="11378256" y="7263583"/>
            <a:ext cx="3119681" cy="96601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22249"/>
          <a:stretch/>
        </p:blipFill>
        <p:spPr>
          <a:xfrm flipH="1">
            <a:off x="719218" y="2361842"/>
            <a:ext cx="4988007" cy="3878184"/>
          </a:xfrm>
          <a:prstGeom prst="rect">
            <a:avLst/>
          </a:prstGeom>
        </p:spPr>
      </p:pic>
      <p:sp>
        <p:nvSpPr>
          <p:cNvPr id="3" name="Text 0"/>
          <p:cNvSpPr/>
          <p:nvPr/>
        </p:nvSpPr>
        <p:spPr>
          <a:xfrm>
            <a:off x="719218" y="564004"/>
            <a:ext cx="6027063" cy="753308"/>
          </a:xfrm>
          <a:prstGeom prst="rect">
            <a:avLst/>
          </a:prstGeom>
          <a:noFill/>
          <a:ln/>
        </p:spPr>
        <p:txBody>
          <a:bodyPr wrap="none" lIns="0" tIns="0" rIns="0" bIns="0" rtlCol="0" anchor="t"/>
          <a:lstStyle/>
          <a:p>
            <a:pPr marL="0" indent="0">
              <a:lnSpc>
                <a:spcPts val="590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Gia công linh kiện</a:t>
            </a:r>
            <a:endParaRPr lang="en-US" sz="6000" dirty="0"/>
          </a:p>
        </p:txBody>
      </p:sp>
      <p:pic>
        <p:nvPicPr>
          <p:cNvPr id="4" name="Image 1" descr="preencoded.png"/>
          <p:cNvPicPr>
            <a:picLocks noChangeAspect="1"/>
          </p:cNvPicPr>
          <p:nvPr/>
        </p:nvPicPr>
        <p:blipFill>
          <a:blip r:embed="rId4"/>
          <a:stretch>
            <a:fillRect/>
          </a:stretch>
        </p:blipFill>
        <p:spPr>
          <a:xfrm>
            <a:off x="6330077" y="2020372"/>
            <a:ext cx="1205389" cy="1547567"/>
          </a:xfrm>
          <a:prstGeom prst="rect">
            <a:avLst/>
          </a:prstGeom>
        </p:spPr>
      </p:pic>
      <p:sp>
        <p:nvSpPr>
          <p:cNvPr id="5" name="Text 1"/>
          <p:cNvSpPr/>
          <p:nvPr/>
        </p:nvSpPr>
        <p:spPr>
          <a:xfrm>
            <a:off x="7897058" y="2208669"/>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Cắt</a:t>
            </a:r>
            <a:endParaRPr lang="en-US" sz="2350" dirty="0"/>
          </a:p>
        </p:txBody>
      </p:sp>
      <p:sp>
        <p:nvSpPr>
          <p:cNvPr id="6" name="Text 2"/>
          <p:cNvSpPr/>
          <p:nvPr/>
        </p:nvSpPr>
        <p:spPr>
          <a:xfrm>
            <a:off x="7897058" y="2541508"/>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Linh kiện được cắt theo kích thước chính xác.</a:t>
            </a:r>
            <a:endParaRPr lang="en-US" sz="1850" dirty="0"/>
          </a:p>
        </p:txBody>
      </p:sp>
      <p:pic>
        <p:nvPicPr>
          <p:cNvPr id="7" name="Image 2" descr="preencoded.png"/>
          <p:cNvPicPr>
            <a:picLocks noChangeAspect="1"/>
          </p:cNvPicPr>
          <p:nvPr/>
        </p:nvPicPr>
        <p:blipFill>
          <a:blip r:embed="rId5"/>
          <a:stretch>
            <a:fillRect/>
          </a:stretch>
        </p:blipFill>
        <p:spPr>
          <a:xfrm>
            <a:off x="6330077" y="3948946"/>
            <a:ext cx="1205389" cy="1547567"/>
          </a:xfrm>
          <a:prstGeom prst="rect">
            <a:avLst/>
          </a:prstGeom>
        </p:spPr>
      </p:pic>
      <p:sp>
        <p:nvSpPr>
          <p:cNvPr id="8" name="Text 3"/>
          <p:cNvSpPr/>
          <p:nvPr/>
        </p:nvSpPr>
        <p:spPr>
          <a:xfrm>
            <a:off x="7897058" y="4114800"/>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Uốn</a:t>
            </a:r>
            <a:endParaRPr lang="en-US" sz="2350" dirty="0"/>
          </a:p>
        </p:txBody>
      </p:sp>
      <p:sp>
        <p:nvSpPr>
          <p:cNvPr id="9" name="Text 4"/>
          <p:cNvSpPr/>
          <p:nvPr/>
        </p:nvSpPr>
        <p:spPr>
          <a:xfrm>
            <a:off x="7897058" y="4470082"/>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Tạo hình dạng cụ thể cho linh kiện.</a:t>
            </a:r>
            <a:endParaRPr lang="en-US" sz="1850" dirty="0"/>
          </a:p>
        </p:txBody>
      </p:sp>
      <p:pic>
        <p:nvPicPr>
          <p:cNvPr id="10" name="Image 3" descr="preencoded.png"/>
          <p:cNvPicPr>
            <a:picLocks noChangeAspect="1"/>
          </p:cNvPicPr>
          <p:nvPr/>
        </p:nvPicPr>
        <p:blipFill>
          <a:blip r:embed="rId6"/>
          <a:stretch>
            <a:fillRect/>
          </a:stretch>
        </p:blipFill>
        <p:spPr>
          <a:xfrm>
            <a:off x="6330077" y="5877521"/>
            <a:ext cx="1205389" cy="1547567"/>
          </a:xfrm>
          <a:prstGeom prst="rect">
            <a:avLst/>
          </a:prstGeom>
        </p:spPr>
      </p:pic>
      <p:sp>
        <p:nvSpPr>
          <p:cNvPr id="11" name="Text 5"/>
          <p:cNvSpPr/>
          <p:nvPr/>
        </p:nvSpPr>
        <p:spPr>
          <a:xfrm>
            <a:off x="7897058" y="6048295"/>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Xử lý bề mặt</a:t>
            </a:r>
            <a:endParaRPr lang="en-US" sz="2350" dirty="0"/>
          </a:p>
        </p:txBody>
      </p:sp>
      <p:sp>
        <p:nvSpPr>
          <p:cNvPr id="12" name="Text 6"/>
          <p:cNvSpPr/>
          <p:nvPr/>
        </p:nvSpPr>
        <p:spPr>
          <a:xfrm>
            <a:off x="7897058" y="6398657"/>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Làm sạch và loại bỏ khuyết tật trên bề mặt.</a:t>
            </a:r>
            <a:endParaRPr lang="en-US" sz="1850" dirty="0"/>
          </a:p>
        </p:txBody>
      </p:sp>
      <p:pic>
        <p:nvPicPr>
          <p:cNvPr id="13" name="Picture 12">
            <a:extLst>
              <a:ext uri="{FF2B5EF4-FFF2-40B4-BE49-F238E27FC236}">
                <a16:creationId xmlns:a16="http://schemas.microsoft.com/office/drawing/2014/main" id="{64A662A6-390F-665D-E810-F8D864AEB4D6}"/>
              </a:ext>
            </a:extLst>
          </p:cNvPr>
          <p:cNvPicPr>
            <a:picLocks noChangeAspect="1"/>
          </p:cNvPicPr>
          <p:nvPr/>
        </p:nvPicPr>
        <p:blipFill>
          <a:blip r:embed="rId7"/>
          <a:stretch>
            <a:fillRect/>
          </a:stretch>
        </p:blipFill>
        <p:spPr>
          <a:xfrm>
            <a:off x="11378256" y="7263583"/>
            <a:ext cx="3119681" cy="96601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1423"/>
          <a:stretch/>
        </p:blipFill>
        <p:spPr>
          <a:xfrm>
            <a:off x="9576917" y="3072288"/>
            <a:ext cx="4419600" cy="3914775"/>
          </a:xfrm>
          <a:prstGeom prst="rect">
            <a:avLst/>
          </a:prstGeom>
        </p:spPr>
      </p:pic>
      <p:sp>
        <p:nvSpPr>
          <p:cNvPr id="3" name="Text 0"/>
          <p:cNvSpPr/>
          <p:nvPr/>
        </p:nvSpPr>
        <p:spPr>
          <a:xfrm>
            <a:off x="1406648" y="774502"/>
            <a:ext cx="9234556" cy="1543050"/>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khi gia công linh kiện</a:t>
            </a:r>
            <a:endParaRPr lang="en-US" sz="4850" dirty="0"/>
          </a:p>
        </p:txBody>
      </p:sp>
      <p:sp>
        <p:nvSpPr>
          <p:cNvPr id="4" name="Shape 1"/>
          <p:cNvSpPr/>
          <p:nvPr/>
        </p:nvSpPr>
        <p:spPr>
          <a:xfrm>
            <a:off x="1557373" y="2655570"/>
            <a:ext cx="7415927" cy="4831794"/>
          </a:xfrm>
          <a:prstGeom prst="roundRect">
            <a:avLst>
              <a:gd name="adj" fmla="val 4599"/>
            </a:avLst>
          </a:prstGeom>
          <a:noFill/>
          <a:ln w="15240">
            <a:solidFill>
              <a:srgbClr val="000000">
                <a:alpha val="8000"/>
              </a:srgbClr>
            </a:solidFill>
            <a:prstDash val="solid"/>
          </a:ln>
        </p:spPr>
      </p:sp>
      <p:sp>
        <p:nvSpPr>
          <p:cNvPr id="5" name="Shape 2"/>
          <p:cNvSpPr/>
          <p:nvPr/>
        </p:nvSpPr>
        <p:spPr>
          <a:xfrm>
            <a:off x="1572613" y="2670810"/>
            <a:ext cx="7385447" cy="706517"/>
          </a:xfrm>
          <a:prstGeom prst="rect">
            <a:avLst/>
          </a:prstGeom>
          <a:solidFill>
            <a:srgbClr val="FFFFFF">
              <a:alpha val="4000"/>
            </a:srgbClr>
          </a:solidFill>
          <a:ln/>
        </p:spPr>
      </p:sp>
      <p:sp>
        <p:nvSpPr>
          <p:cNvPr id="6" name="Text 3"/>
          <p:cNvSpPr/>
          <p:nvPr/>
        </p:nvSpPr>
        <p:spPr>
          <a:xfrm>
            <a:off x="1819429" y="282654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Nguy cơ</a:t>
            </a:r>
            <a:endParaRPr lang="en-US" sz="1900" dirty="0"/>
          </a:p>
        </p:txBody>
      </p:sp>
      <p:sp>
        <p:nvSpPr>
          <p:cNvPr id="7" name="Text 4"/>
          <p:cNvSpPr/>
          <p:nvPr/>
        </p:nvSpPr>
        <p:spPr>
          <a:xfrm>
            <a:off x="5515963" y="282654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Biện pháp phòng tránh</a:t>
            </a:r>
            <a:endParaRPr lang="en-US" sz="1900" dirty="0"/>
          </a:p>
        </p:txBody>
      </p:sp>
      <p:sp>
        <p:nvSpPr>
          <p:cNvPr id="8" name="Shape 5"/>
          <p:cNvSpPr/>
          <p:nvPr/>
        </p:nvSpPr>
        <p:spPr>
          <a:xfrm>
            <a:off x="1572613" y="3377327"/>
            <a:ext cx="7385447" cy="1496616"/>
          </a:xfrm>
          <a:prstGeom prst="rect">
            <a:avLst/>
          </a:prstGeom>
          <a:solidFill>
            <a:srgbClr val="000000">
              <a:alpha val="4000"/>
            </a:srgbClr>
          </a:solidFill>
          <a:ln/>
        </p:spPr>
      </p:sp>
      <p:sp>
        <p:nvSpPr>
          <p:cNvPr id="9" name="Text 6"/>
          <p:cNvSpPr/>
          <p:nvPr/>
        </p:nvSpPr>
        <p:spPr>
          <a:xfrm>
            <a:off x="1819429" y="353306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Cắt, va đập</a:t>
            </a:r>
            <a:endParaRPr lang="en-US" sz="1900" dirty="0"/>
          </a:p>
        </p:txBody>
      </p:sp>
      <p:sp>
        <p:nvSpPr>
          <p:cNvPr id="10" name="Text 7"/>
          <p:cNvSpPr/>
          <p:nvPr/>
        </p:nvSpPr>
        <p:spPr>
          <a:xfrm>
            <a:off x="5515963" y="3533061"/>
            <a:ext cx="3195280"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 tuân thủ quy trình vận hành máy</a:t>
            </a:r>
            <a:endParaRPr lang="en-US" sz="1900" dirty="0"/>
          </a:p>
        </p:txBody>
      </p:sp>
      <p:sp>
        <p:nvSpPr>
          <p:cNvPr id="11" name="Shape 8"/>
          <p:cNvSpPr/>
          <p:nvPr/>
        </p:nvSpPr>
        <p:spPr>
          <a:xfrm>
            <a:off x="1572613" y="4873943"/>
            <a:ext cx="7385447" cy="1101566"/>
          </a:xfrm>
          <a:prstGeom prst="rect">
            <a:avLst/>
          </a:prstGeom>
          <a:solidFill>
            <a:srgbClr val="FFFFFF">
              <a:alpha val="4000"/>
            </a:srgbClr>
          </a:solidFill>
          <a:ln/>
        </p:spPr>
      </p:sp>
      <p:sp>
        <p:nvSpPr>
          <p:cNvPr id="12" name="Text 9"/>
          <p:cNvSpPr/>
          <p:nvPr/>
        </p:nvSpPr>
        <p:spPr>
          <a:xfrm>
            <a:off x="1819429" y="5029676"/>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Điện giật</a:t>
            </a:r>
            <a:endParaRPr lang="en-US" sz="1900" dirty="0"/>
          </a:p>
        </p:txBody>
      </p:sp>
      <p:sp>
        <p:nvSpPr>
          <p:cNvPr id="13" name="Text 10"/>
          <p:cNvSpPr/>
          <p:nvPr/>
        </p:nvSpPr>
        <p:spPr>
          <a:xfrm>
            <a:off x="5515963" y="5029676"/>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cách điện, sử dụng găng tay cách điện</a:t>
            </a:r>
            <a:endParaRPr lang="en-US" sz="1900" dirty="0"/>
          </a:p>
        </p:txBody>
      </p:sp>
      <p:sp>
        <p:nvSpPr>
          <p:cNvPr id="14" name="Shape 11"/>
          <p:cNvSpPr/>
          <p:nvPr/>
        </p:nvSpPr>
        <p:spPr>
          <a:xfrm>
            <a:off x="1572613" y="5975509"/>
            <a:ext cx="7385447" cy="1496616"/>
          </a:xfrm>
          <a:prstGeom prst="rect">
            <a:avLst/>
          </a:prstGeom>
          <a:solidFill>
            <a:srgbClr val="000000">
              <a:alpha val="4000"/>
            </a:srgbClr>
          </a:solidFill>
          <a:ln/>
        </p:spPr>
      </p:sp>
      <p:sp>
        <p:nvSpPr>
          <p:cNvPr id="15" name="Text 12"/>
          <p:cNvSpPr/>
          <p:nvPr/>
        </p:nvSpPr>
        <p:spPr>
          <a:xfrm>
            <a:off x="1819429" y="6131242"/>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Bỏng</a:t>
            </a:r>
            <a:endParaRPr lang="en-US" sz="1900" dirty="0"/>
          </a:p>
        </p:txBody>
      </p:sp>
      <p:sp>
        <p:nvSpPr>
          <p:cNvPr id="16" name="Text 13"/>
          <p:cNvSpPr/>
          <p:nvPr/>
        </p:nvSpPr>
        <p:spPr>
          <a:xfrm>
            <a:off x="5515963" y="6131242"/>
            <a:ext cx="3195280"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Đeo găng tay chống nhiệt, tránh tiếp xúc trực tiếp</a:t>
            </a:r>
            <a:endParaRPr lang="en-US" sz="1900" dirty="0"/>
          </a:p>
        </p:txBody>
      </p:sp>
      <p:pic>
        <p:nvPicPr>
          <p:cNvPr id="17" name="Picture 16">
            <a:extLst>
              <a:ext uri="{FF2B5EF4-FFF2-40B4-BE49-F238E27FC236}">
                <a16:creationId xmlns:a16="http://schemas.microsoft.com/office/drawing/2014/main" id="{18736322-CF2A-1BBE-F522-4A7EC4671C8E}"/>
              </a:ext>
            </a:extLst>
          </p:cNvPr>
          <p:cNvPicPr>
            <a:picLocks noChangeAspect="1"/>
          </p:cNvPicPr>
          <p:nvPr/>
        </p:nvPicPr>
        <p:blipFill>
          <a:blip r:embed="rId4"/>
          <a:stretch>
            <a:fillRect/>
          </a:stretch>
        </p:blipFill>
        <p:spPr>
          <a:xfrm>
            <a:off x="11378256" y="7263583"/>
            <a:ext cx="3119681" cy="96601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51481" y="2320528"/>
            <a:ext cx="4869180" cy="4869180"/>
          </a:xfrm>
          <a:prstGeom prst="rect">
            <a:avLst/>
          </a:prstGeom>
        </p:spPr>
      </p:pic>
      <p:sp>
        <p:nvSpPr>
          <p:cNvPr id="3" name="Text 0"/>
          <p:cNvSpPr/>
          <p:nvPr/>
        </p:nvSpPr>
        <p:spPr>
          <a:xfrm>
            <a:off x="525542" y="661630"/>
            <a:ext cx="6179939" cy="771525"/>
          </a:xfrm>
          <a:prstGeom prst="rect">
            <a:avLst/>
          </a:prstGeom>
          <a:noFill/>
          <a:ln/>
        </p:spPr>
        <p:txBody>
          <a:bodyPr wrap="none" lIns="0" tIns="0" rIns="0" bIns="0" rtlCol="0" anchor="t"/>
          <a:lstStyle/>
          <a:p>
            <a:pPr marL="0" indent="0">
              <a:lnSpc>
                <a:spcPts val="605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ráp các bộ phận</a:t>
            </a:r>
            <a:endParaRPr lang="en-US" sz="6000" dirty="0"/>
          </a:p>
        </p:txBody>
      </p:sp>
      <p:sp>
        <p:nvSpPr>
          <p:cNvPr id="4" name="Shape 1"/>
          <p:cNvSpPr/>
          <p:nvPr/>
        </p:nvSpPr>
        <p:spPr>
          <a:xfrm>
            <a:off x="6705481" y="1910001"/>
            <a:ext cx="30480" cy="5551408"/>
          </a:xfrm>
          <a:prstGeom prst="roundRect">
            <a:avLst>
              <a:gd name="adj" fmla="val 729000"/>
            </a:avLst>
          </a:prstGeom>
          <a:solidFill>
            <a:srgbClr val="CED9CE"/>
          </a:solidFill>
          <a:ln/>
        </p:spPr>
      </p:sp>
      <p:sp>
        <p:nvSpPr>
          <p:cNvPr id="5" name="Shape 2"/>
          <p:cNvSpPr/>
          <p:nvPr/>
        </p:nvSpPr>
        <p:spPr>
          <a:xfrm>
            <a:off x="6967954" y="2450068"/>
            <a:ext cx="864037" cy="30480"/>
          </a:xfrm>
          <a:prstGeom prst="roundRect">
            <a:avLst>
              <a:gd name="adj" fmla="val 729000"/>
            </a:avLst>
          </a:prstGeom>
          <a:solidFill>
            <a:srgbClr val="CED9CE"/>
          </a:solidFill>
          <a:ln/>
        </p:spPr>
      </p:sp>
      <p:sp>
        <p:nvSpPr>
          <p:cNvPr id="6" name="Shape 3"/>
          <p:cNvSpPr/>
          <p:nvPr/>
        </p:nvSpPr>
        <p:spPr>
          <a:xfrm>
            <a:off x="6443008" y="2187654"/>
            <a:ext cx="555427" cy="555427"/>
          </a:xfrm>
          <a:prstGeom prst="roundRect">
            <a:avLst>
              <a:gd name="adj" fmla="val 40005"/>
            </a:avLst>
          </a:prstGeom>
          <a:solidFill>
            <a:srgbClr val="E8F3E8"/>
          </a:solidFill>
          <a:ln/>
        </p:spPr>
      </p:sp>
      <p:sp>
        <p:nvSpPr>
          <p:cNvPr id="7" name="Text 4"/>
          <p:cNvSpPr/>
          <p:nvPr/>
        </p:nvSpPr>
        <p:spPr>
          <a:xfrm>
            <a:off x="6628269" y="2280166"/>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8" name="Text 5"/>
          <p:cNvSpPr/>
          <p:nvPr/>
        </p:nvSpPr>
        <p:spPr>
          <a:xfrm>
            <a:off x="8078510" y="2156817"/>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thanh gia nhiệt</a:t>
            </a:r>
            <a:endParaRPr lang="en-US" sz="2400" dirty="0"/>
          </a:p>
        </p:txBody>
      </p:sp>
      <p:sp>
        <p:nvSpPr>
          <p:cNvPr id="9" name="Text 6"/>
          <p:cNvSpPr/>
          <p:nvPr/>
        </p:nvSpPr>
        <p:spPr>
          <a:xfrm>
            <a:off x="8078510" y="2690693"/>
            <a:ext cx="5687854"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Gắn thanh gia nhiệt vào khung bếp, kết nối với nguồn điện.</a:t>
            </a:r>
            <a:endParaRPr lang="en-US" sz="1900" dirty="0"/>
          </a:p>
        </p:txBody>
      </p:sp>
      <p:sp>
        <p:nvSpPr>
          <p:cNvPr id="10" name="Shape 7"/>
          <p:cNvSpPr/>
          <p:nvPr/>
        </p:nvSpPr>
        <p:spPr>
          <a:xfrm>
            <a:off x="6967954" y="4514493"/>
            <a:ext cx="864037" cy="30480"/>
          </a:xfrm>
          <a:prstGeom prst="roundRect">
            <a:avLst>
              <a:gd name="adj" fmla="val 729000"/>
            </a:avLst>
          </a:prstGeom>
          <a:solidFill>
            <a:srgbClr val="CED9CE"/>
          </a:solidFill>
          <a:ln/>
        </p:spPr>
      </p:sp>
      <p:sp>
        <p:nvSpPr>
          <p:cNvPr id="11" name="Shape 8"/>
          <p:cNvSpPr/>
          <p:nvPr/>
        </p:nvSpPr>
        <p:spPr>
          <a:xfrm>
            <a:off x="6443008" y="4252079"/>
            <a:ext cx="555427" cy="555427"/>
          </a:xfrm>
          <a:prstGeom prst="roundRect">
            <a:avLst>
              <a:gd name="adj" fmla="val 40005"/>
            </a:avLst>
          </a:prstGeom>
          <a:solidFill>
            <a:srgbClr val="E8F3E8"/>
          </a:solidFill>
          <a:ln/>
        </p:spPr>
      </p:sp>
      <p:sp>
        <p:nvSpPr>
          <p:cNvPr id="12" name="Text 9"/>
          <p:cNvSpPr/>
          <p:nvPr/>
        </p:nvSpPr>
        <p:spPr>
          <a:xfrm>
            <a:off x="6599694" y="4344591"/>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3" name="Text 10"/>
          <p:cNvSpPr/>
          <p:nvPr/>
        </p:nvSpPr>
        <p:spPr>
          <a:xfrm>
            <a:off x="8078510" y="4221242"/>
            <a:ext cx="3120271"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bảng điều khiển</a:t>
            </a:r>
            <a:endParaRPr lang="en-US" sz="2400" dirty="0"/>
          </a:p>
        </p:txBody>
      </p:sp>
      <p:sp>
        <p:nvSpPr>
          <p:cNvPr id="14" name="Text 11"/>
          <p:cNvSpPr/>
          <p:nvPr/>
        </p:nvSpPr>
        <p:spPr>
          <a:xfrm>
            <a:off x="8078510" y="4755118"/>
            <a:ext cx="5687854"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Gắn và kết nối bảng điều khiển với các linh kiện điện tử.</a:t>
            </a:r>
            <a:endParaRPr lang="en-US" sz="1900" dirty="0"/>
          </a:p>
        </p:txBody>
      </p:sp>
      <p:sp>
        <p:nvSpPr>
          <p:cNvPr id="15" name="Shape 12"/>
          <p:cNvSpPr/>
          <p:nvPr/>
        </p:nvSpPr>
        <p:spPr>
          <a:xfrm>
            <a:off x="6967954" y="6578918"/>
            <a:ext cx="864037" cy="30480"/>
          </a:xfrm>
          <a:prstGeom prst="roundRect">
            <a:avLst>
              <a:gd name="adj" fmla="val 729000"/>
            </a:avLst>
          </a:prstGeom>
          <a:solidFill>
            <a:srgbClr val="CED9CE"/>
          </a:solidFill>
          <a:ln/>
        </p:spPr>
      </p:sp>
      <p:sp>
        <p:nvSpPr>
          <p:cNvPr id="16" name="Shape 13"/>
          <p:cNvSpPr/>
          <p:nvPr/>
        </p:nvSpPr>
        <p:spPr>
          <a:xfrm>
            <a:off x="6443008" y="6316504"/>
            <a:ext cx="555427" cy="555427"/>
          </a:xfrm>
          <a:prstGeom prst="roundRect">
            <a:avLst>
              <a:gd name="adj" fmla="val 40005"/>
            </a:avLst>
          </a:prstGeom>
          <a:solidFill>
            <a:srgbClr val="E8F3E8"/>
          </a:solidFill>
          <a:ln/>
        </p:spPr>
      </p:sp>
      <p:sp>
        <p:nvSpPr>
          <p:cNvPr id="17" name="Text 14"/>
          <p:cNvSpPr/>
          <p:nvPr/>
        </p:nvSpPr>
        <p:spPr>
          <a:xfrm>
            <a:off x="6608862" y="6409015"/>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8" name="Text 15"/>
          <p:cNvSpPr/>
          <p:nvPr/>
        </p:nvSpPr>
        <p:spPr>
          <a:xfrm>
            <a:off x="8078510" y="6285667"/>
            <a:ext cx="3314819"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Hoàn thiện sản phẩm</a:t>
            </a:r>
            <a:endParaRPr lang="en-US" sz="2400" dirty="0"/>
          </a:p>
        </p:txBody>
      </p:sp>
      <p:sp>
        <p:nvSpPr>
          <p:cNvPr id="19" name="Text 16"/>
          <p:cNvSpPr/>
          <p:nvPr/>
        </p:nvSpPr>
        <p:spPr>
          <a:xfrm>
            <a:off x="8078510" y="6819543"/>
            <a:ext cx="5687854" cy="395049"/>
          </a:xfrm>
          <a:prstGeom prst="rect">
            <a:avLst/>
          </a:prstGeom>
          <a:noFill/>
          <a:ln/>
        </p:spPr>
        <p:txBody>
          <a:bodyPr wrap="non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Lắp các bộ phận còn lại, kiểm tra tổng thể.</a:t>
            </a:r>
            <a:endParaRPr lang="en-US" sz="1900" dirty="0"/>
          </a:p>
        </p:txBody>
      </p:sp>
      <p:pic>
        <p:nvPicPr>
          <p:cNvPr id="20" name="Picture 19">
            <a:extLst>
              <a:ext uri="{FF2B5EF4-FFF2-40B4-BE49-F238E27FC236}">
                <a16:creationId xmlns:a16="http://schemas.microsoft.com/office/drawing/2014/main" id="{D6BA8270-4DFF-77A3-BB2B-5B9E36138126}"/>
              </a:ext>
            </a:extLst>
          </p:cNvPr>
          <p:cNvPicPr>
            <a:picLocks noChangeAspect="1"/>
          </p:cNvPicPr>
          <p:nvPr/>
        </p:nvPicPr>
        <p:blipFill>
          <a:blip r:embed="rId4"/>
          <a:stretch>
            <a:fillRect/>
          </a:stretch>
        </p:blipFill>
        <p:spPr>
          <a:xfrm>
            <a:off x="11378256" y="7263583"/>
            <a:ext cx="3119681" cy="96601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66020" y="3226177"/>
            <a:ext cx="3642360" cy="3520440"/>
          </a:xfrm>
          <a:prstGeom prst="rect">
            <a:avLst/>
          </a:prstGeom>
        </p:spPr>
      </p:pic>
      <p:sp>
        <p:nvSpPr>
          <p:cNvPr id="3" name="Text 0"/>
          <p:cNvSpPr/>
          <p:nvPr/>
        </p:nvSpPr>
        <p:spPr>
          <a:xfrm>
            <a:off x="843677" y="663535"/>
            <a:ext cx="12329712" cy="1506617"/>
          </a:xfrm>
          <a:prstGeom prst="rect">
            <a:avLst/>
          </a:prstGeom>
          <a:noFill/>
          <a:ln/>
        </p:spPr>
        <p:txBody>
          <a:bodyPr wrap="square" lIns="0" tIns="0" rIns="0" bIns="0" rtlCol="0" anchor="t"/>
          <a:lstStyle/>
          <a:p>
            <a:pPr marL="0" indent="0">
              <a:lnSpc>
                <a:spcPts val="590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Kiểm tra và thử nghiệm sản phẩm</a:t>
            </a:r>
            <a:endParaRPr lang="en-US" sz="6000" dirty="0"/>
          </a:p>
        </p:txBody>
      </p:sp>
      <p:sp>
        <p:nvSpPr>
          <p:cNvPr id="4" name="Shape 1"/>
          <p:cNvSpPr/>
          <p:nvPr/>
        </p:nvSpPr>
        <p:spPr>
          <a:xfrm>
            <a:off x="843677" y="2531745"/>
            <a:ext cx="7456646" cy="1388864"/>
          </a:xfrm>
          <a:prstGeom prst="roundRect">
            <a:avLst>
              <a:gd name="adj" fmla="val 15623"/>
            </a:avLst>
          </a:prstGeom>
          <a:solidFill>
            <a:srgbClr val="E8F3E8"/>
          </a:solidFill>
          <a:ln/>
        </p:spPr>
      </p:sp>
      <p:sp>
        <p:nvSpPr>
          <p:cNvPr id="5" name="Text 2"/>
          <p:cNvSpPr/>
          <p:nvPr/>
        </p:nvSpPr>
        <p:spPr>
          <a:xfrm>
            <a:off x="1084659" y="2772727"/>
            <a:ext cx="3013472" cy="37659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hiệu suất</a:t>
            </a:r>
            <a:endParaRPr lang="en-US" sz="2350" dirty="0"/>
          </a:p>
        </p:txBody>
      </p:sp>
      <p:sp>
        <p:nvSpPr>
          <p:cNvPr id="6" name="Text 3"/>
          <p:cNvSpPr/>
          <p:nvPr/>
        </p:nvSpPr>
        <p:spPr>
          <a:xfrm>
            <a:off x="1084659" y="3293864"/>
            <a:ext cx="6974681" cy="385763"/>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Đảm bảo các chức năng hoạt động đúng thiết kế.</a:t>
            </a:r>
            <a:endParaRPr lang="en-US" sz="1850" dirty="0"/>
          </a:p>
        </p:txBody>
      </p:sp>
      <p:sp>
        <p:nvSpPr>
          <p:cNvPr id="7" name="Shape 4"/>
          <p:cNvSpPr/>
          <p:nvPr/>
        </p:nvSpPr>
        <p:spPr>
          <a:xfrm>
            <a:off x="843677" y="4161592"/>
            <a:ext cx="7456646" cy="1388864"/>
          </a:xfrm>
          <a:prstGeom prst="roundRect">
            <a:avLst>
              <a:gd name="adj" fmla="val 15623"/>
            </a:avLst>
          </a:prstGeom>
          <a:solidFill>
            <a:srgbClr val="E8F3E8"/>
          </a:solidFill>
          <a:ln/>
        </p:spPr>
      </p:sp>
      <p:sp>
        <p:nvSpPr>
          <p:cNvPr id="8" name="Text 5"/>
          <p:cNvSpPr/>
          <p:nvPr/>
        </p:nvSpPr>
        <p:spPr>
          <a:xfrm>
            <a:off x="1084659" y="4402574"/>
            <a:ext cx="3274457" cy="37659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an toàn điện</a:t>
            </a:r>
            <a:endParaRPr lang="en-US" sz="2350" dirty="0"/>
          </a:p>
        </p:txBody>
      </p:sp>
      <p:sp>
        <p:nvSpPr>
          <p:cNvPr id="9" name="Text 6"/>
          <p:cNvSpPr/>
          <p:nvPr/>
        </p:nvSpPr>
        <p:spPr>
          <a:xfrm>
            <a:off x="1084659" y="4923711"/>
            <a:ext cx="6974681" cy="385763"/>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Kiểm tra cách ly điện và kết nối điện.</a:t>
            </a:r>
            <a:endParaRPr lang="en-US" sz="1850" dirty="0"/>
          </a:p>
        </p:txBody>
      </p:sp>
      <p:sp>
        <p:nvSpPr>
          <p:cNvPr id="10" name="Shape 7"/>
          <p:cNvSpPr/>
          <p:nvPr/>
        </p:nvSpPr>
        <p:spPr>
          <a:xfrm>
            <a:off x="843677" y="5791438"/>
            <a:ext cx="7456646" cy="1774627"/>
          </a:xfrm>
          <a:prstGeom prst="roundRect">
            <a:avLst>
              <a:gd name="adj" fmla="val 12227"/>
            </a:avLst>
          </a:prstGeom>
          <a:solidFill>
            <a:srgbClr val="E8F3E8"/>
          </a:solidFill>
          <a:ln/>
        </p:spPr>
      </p:sp>
      <p:sp>
        <p:nvSpPr>
          <p:cNvPr id="11" name="Text 8"/>
          <p:cNvSpPr/>
          <p:nvPr/>
        </p:nvSpPr>
        <p:spPr>
          <a:xfrm>
            <a:off x="1084659" y="6032421"/>
            <a:ext cx="3013472" cy="37659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độ bền</a:t>
            </a:r>
            <a:endParaRPr lang="en-US" sz="2350" dirty="0"/>
          </a:p>
        </p:txBody>
      </p:sp>
      <p:sp>
        <p:nvSpPr>
          <p:cNvPr id="12" name="Text 9"/>
          <p:cNvSpPr/>
          <p:nvPr/>
        </p:nvSpPr>
        <p:spPr>
          <a:xfrm>
            <a:off x="1084659" y="6553557"/>
            <a:ext cx="6974681" cy="771525"/>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Đảm bảo sản phẩm chịu được điều kiện hoạt động khắc nghiệt.</a:t>
            </a:r>
            <a:endParaRPr lang="en-US" sz="1850" dirty="0"/>
          </a:p>
        </p:txBody>
      </p:sp>
      <p:pic>
        <p:nvPicPr>
          <p:cNvPr id="13" name="Picture 12">
            <a:extLst>
              <a:ext uri="{FF2B5EF4-FFF2-40B4-BE49-F238E27FC236}">
                <a16:creationId xmlns:a16="http://schemas.microsoft.com/office/drawing/2014/main" id="{7379338A-C919-246E-9249-B48F3466CBCD}"/>
              </a:ext>
            </a:extLst>
          </p:cNvPr>
          <p:cNvPicPr>
            <a:picLocks noChangeAspect="1"/>
          </p:cNvPicPr>
          <p:nvPr/>
        </p:nvPicPr>
        <p:blipFill>
          <a:blip r:embed="rId4"/>
          <a:stretch>
            <a:fillRect/>
          </a:stretch>
        </p:blipFill>
        <p:spPr>
          <a:xfrm>
            <a:off x="11378256" y="7263583"/>
            <a:ext cx="3119681" cy="96601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229100" y="738783"/>
            <a:ext cx="6172200" cy="771525"/>
          </a:xfrm>
          <a:prstGeom prst="rect">
            <a:avLst/>
          </a:prstGeom>
          <a:noFill/>
          <a:ln/>
        </p:spPr>
        <p:txBody>
          <a:bodyPr wrap="none" lIns="0" tIns="0" rIns="0" bIns="0" rtlCol="0" anchor="t"/>
          <a:lstStyle/>
          <a:p>
            <a:pPr marL="0" indent="0" algn="ctr">
              <a:lnSpc>
                <a:spcPts val="6050"/>
              </a:lnSpc>
              <a:buNone/>
            </a:pP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chung</a:t>
            </a:r>
            <a:endParaRPr lang="en-US" sz="6600" dirty="0"/>
          </a:p>
        </p:txBody>
      </p:sp>
      <p:sp>
        <p:nvSpPr>
          <p:cNvPr id="3" name="Shape 1"/>
          <p:cNvSpPr/>
          <p:nvPr/>
        </p:nvSpPr>
        <p:spPr>
          <a:xfrm>
            <a:off x="864037" y="4978837"/>
            <a:ext cx="12902327" cy="30480"/>
          </a:xfrm>
          <a:prstGeom prst="roundRect">
            <a:avLst>
              <a:gd name="adj" fmla="val 729000"/>
            </a:avLst>
          </a:prstGeom>
          <a:solidFill>
            <a:srgbClr val="CED9CE"/>
          </a:solidFill>
          <a:ln/>
        </p:spPr>
      </p:sp>
      <p:sp>
        <p:nvSpPr>
          <p:cNvPr id="4" name="Shape 2"/>
          <p:cNvSpPr/>
          <p:nvPr/>
        </p:nvSpPr>
        <p:spPr>
          <a:xfrm>
            <a:off x="3355181" y="4114800"/>
            <a:ext cx="30480" cy="864037"/>
          </a:xfrm>
          <a:prstGeom prst="roundRect">
            <a:avLst>
              <a:gd name="adj" fmla="val 729000"/>
            </a:avLst>
          </a:prstGeom>
          <a:solidFill>
            <a:srgbClr val="CED9CE"/>
          </a:solidFill>
          <a:ln/>
        </p:spPr>
      </p:sp>
      <p:sp>
        <p:nvSpPr>
          <p:cNvPr id="5" name="Shape 3"/>
          <p:cNvSpPr/>
          <p:nvPr/>
        </p:nvSpPr>
        <p:spPr>
          <a:xfrm>
            <a:off x="3154442" y="4762857"/>
            <a:ext cx="431959" cy="431959"/>
          </a:xfrm>
          <a:prstGeom prst="roundRect">
            <a:avLst>
              <a:gd name="adj" fmla="val 51440"/>
            </a:avLst>
          </a:prstGeom>
          <a:solidFill>
            <a:srgbClr val="E8F3E8"/>
          </a:solidFill>
          <a:ln/>
        </p:spPr>
      </p:sp>
      <p:sp>
        <p:nvSpPr>
          <p:cNvPr id="6" name="Text 4"/>
          <p:cNvSpPr/>
          <p:nvPr/>
        </p:nvSpPr>
        <p:spPr>
          <a:xfrm>
            <a:off x="864037" y="2466856"/>
            <a:ext cx="5259586" cy="925592"/>
          </a:xfrm>
          <a:prstGeom prst="rect">
            <a:avLst/>
          </a:prstGeom>
          <a:noFill/>
          <a:ln/>
        </p:spPr>
        <p:txBody>
          <a:bodyPr wrap="squar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Huấn luyện an toàn lao động</a:t>
            </a:r>
            <a:endParaRPr lang="en-US" sz="2900" dirty="0"/>
          </a:p>
        </p:txBody>
      </p:sp>
      <p:sp>
        <p:nvSpPr>
          <p:cNvPr id="7" name="Text 5"/>
          <p:cNvSpPr/>
          <p:nvPr/>
        </p:nvSpPr>
        <p:spPr>
          <a:xfrm>
            <a:off x="1110853" y="307776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Tổ chức các khóa huấn luyện an toàn lao động định kỳ cho công nhân.</a:t>
            </a:r>
            <a:endParaRPr lang="en-US" sz="1900" dirty="0"/>
          </a:p>
        </p:txBody>
      </p:sp>
      <p:sp>
        <p:nvSpPr>
          <p:cNvPr id="8" name="Shape 6"/>
          <p:cNvSpPr/>
          <p:nvPr/>
        </p:nvSpPr>
        <p:spPr>
          <a:xfrm>
            <a:off x="5984915" y="4978837"/>
            <a:ext cx="30480" cy="864037"/>
          </a:xfrm>
          <a:prstGeom prst="roundRect">
            <a:avLst>
              <a:gd name="adj" fmla="val 729000"/>
            </a:avLst>
          </a:prstGeom>
          <a:solidFill>
            <a:srgbClr val="CED9CE"/>
          </a:solidFill>
          <a:ln/>
        </p:spPr>
      </p:sp>
      <p:sp>
        <p:nvSpPr>
          <p:cNvPr id="9" name="Shape 7"/>
          <p:cNvSpPr/>
          <p:nvPr/>
        </p:nvSpPr>
        <p:spPr>
          <a:xfrm>
            <a:off x="5784175" y="4762857"/>
            <a:ext cx="431959" cy="431959"/>
          </a:xfrm>
          <a:prstGeom prst="roundRect">
            <a:avLst>
              <a:gd name="adj" fmla="val 51440"/>
            </a:avLst>
          </a:prstGeom>
          <a:solidFill>
            <a:srgbClr val="E8F3E8"/>
          </a:solidFill>
          <a:ln/>
        </p:spPr>
      </p:sp>
      <p:sp>
        <p:nvSpPr>
          <p:cNvPr id="10" name="Text 8"/>
          <p:cNvSpPr/>
          <p:nvPr/>
        </p:nvSpPr>
        <p:spPr>
          <a:xfrm>
            <a:off x="4148495"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Bảo trì thiết bị</a:t>
            </a:r>
            <a:endParaRPr lang="en-US" sz="2900" dirty="0"/>
          </a:p>
        </p:txBody>
      </p:sp>
      <p:sp>
        <p:nvSpPr>
          <p:cNvPr id="11" name="Text 9"/>
          <p:cNvSpPr/>
          <p:nvPr/>
        </p:nvSpPr>
        <p:spPr>
          <a:xfrm>
            <a:off x="3740587"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Thường xuyên kiểm tra và bảo dưỡng máy móc, thiết bị sản xuất.</a:t>
            </a:r>
            <a:endParaRPr lang="en-US" sz="1900" dirty="0"/>
          </a:p>
        </p:txBody>
      </p:sp>
      <p:sp>
        <p:nvSpPr>
          <p:cNvPr id="12" name="Shape 10"/>
          <p:cNvSpPr/>
          <p:nvPr/>
        </p:nvSpPr>
        <p:spPr>
          <a:xfrm>
            <a:off x="8614767" y="4114800"/>
            <a:ext cx="30480" cy="864037"/>
          </a:xfrm>
          <a:prstGeom prst="roundRect">
            <a:avLst>
              <a:gd name="adj" fmla="val 729000"/>
            </a:avLst>
          </a:prstGeom>
          <a:solidFill>
            <a:srgbClr val="CED9CE"/>
          </a:solidFill>
          <a:ln/>
        </p:spPr>
      </p:sp>
      <p:sp>
        <p:nvSpPr>
          <p:cNvPr id="13" name="Shape 11"/>
          <p:cNvSpPr/>
          <p:nvPr/>
        </p:nvSpPr>
        <p:spPr>
          <a:xfrm>
            <a:off x="8414028" y="4762857"/>
            <a:ext cx="431959" cy="431959"/>
          </a:xfrm>
          <a:prstGeom prst="roundRect">
            <a:avLst>
              <a:gd name="adj" fmla="val 51440"/>
            </a:avLst>
          </a:prstGeom>
          <a:solidFill>
            <a:srgbClr val="E8F3E8"/>
          </a:solidFill>
          <a:ln/>
        </p:spPr>
      </p:sp>
      <p:sp>
        <p:nvSpPr>
          <p:cNvPr id="14" name="Text 12"/>
          <p:cNvSpPr/>
          <p:nvPr/>
        </p:nvSpPr>
        <p:spPr>
          <a:xfrm>
            <a:off x="6778347" y="2466856"/>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 bảo hộ</a:t>
            </a:r>
            <a:endParaRPr lang="en-US" sz="2900" dirty="0"/>
          </a:p>
        </p:txBody>
      </p:sp>
      <p:sp>
        <p:nvSpPr>
          <p:cNvPr id="15" name="Text 13"/>
          <p:cNvSpPr/>
          <p:nvPr/>
        </p:nvSpPr>
        <p:spPr>
          <a:xfrm>
            <a:off x="6370439" y="3077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Cung cấp và đảm bảo sử dụng đúng các thiết bị bảo hộ cá nhân.</a:t>
            </a:r>
            <a:endParaRPr lang="en-US" sz="1900" dirty="0"/>
          </a:p>
        </p:txBody>
      </p:sp>
      <p:sp>
        <p:nvSpPr>
          <p:cNvPr id="16" name="Shape 14"/>
          <p:cNvSpPr/>
          <p:nvPr/>
        </p:nvSpPr>
        <p:spPr>
          <a:xfrm>
            <a:off x="11244620" y="4978837"/>
            <a:ext cx="30480" cy="864037"/>
          </a:xfrm>
          <a:prstGeom prst="roundRect">
            <a:avLst>
              <a:gd name="adj" fmla="val 729000"/>
            </a:avLst>
          </a:prstGeom>
          <a:solidFill>
            <a:srgbClr val="CED9CE"/>
          </a:solidFill>
          <a:ln/>
        </p:spPr>
      </p:sp>
      <p:sp>
        <p:nvSpPr>
          <p:cNvPr id="17" name="Shape 15"/>
          <p:cNvSpPr/>
          <p:nvPr/>
        </p:nvSpPr>
        <p:spPr>
          <a:xfrm>
            <a:off x="11043880" y="4762857"/>
            <a:ext cx="431959" cy="431959"/>
          </a:xfrm>
          <a:prstGeom prst="roundRect">
            <a:avLst>
              <a:gd name="adj" fmla="val 51440"/>
            </a:avLst>
          </a:prstGeom>
          <a:solidFill>
            <a:srgbClr val="E8F3E8"/>
          </a:solidFill>
          <a:ln/>
        </p:spPr>
      </p:sp>
      <p:sp>
        <p:nvSpPr>
          <p:cNvPr id="18" name="Text 16"/>
          <p:cNvSpPr/>
          <p:nvPr/>
        </p:nvSpPr>
        <p:spPr>
          <a:xfrm>
            <a:off x="9408200"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Môi trường</a:t>
            </a:r>
            <a:endParaRPr lang="en-US" sz="2900" dirty="0"/>
          </a:p>
        </p:txBody>
      </p:sp>
      <p:sp>
        <p:nvSpPr>
          <p:cNvPr id="19" name="Text 17"/>
          <p:cNvSpPr/>
          <p:nvPr/>
        </p:nvSpPr>
        <p:spPr>
          <a:xfrm>
            <a:off x="9000292"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33F12298-ADD3-8F14-C1C5-3CD59DB1F17A}"/>
              </a:ext>
            </a:extLst>
          </p:cNvPr>
          <p:cNvPicPr>
            <a:picLocks noChangeAspect="1"/>
          </p:cNvPicPr>
          <p:nvPr/>
        </p:nvPicPr>
        <p:blipFill>
          <a:blip r:embed="rId3"/>
          <a:stretch>
            <a:fillRect/>
          </a:stretch>
        </p:blipFill>
        <p:spPr>
          <a:xfrm>
            <a:off x="11378256" y="7263583"/>
            <a:ext cx="3119681" cy="96601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74739" y="2496800"/>
            <a:ext cx="4876800" cy="4297680"/>
          </a:xfrm>
          <a:prstGeom prst="rect">
            <a:avLst/>
          </a:prstGeom>
        </p:spPr>
      </p:pic>
      <p:sp>
        <p:nvSpPr>
          <p:cNvPr id="3" name="Text 0"/>
          <p:cNvSpPr/>
          <p:nvPr/>
        </p:nvSpPr>
        <p:spPr>
          <a:xfrm>
            <a:off x="612516" y="531198"/>
            <a:ext cx="7508081" cy="717352"/>
          </a:xfrm>
          <a:prstGeom prst="rect">
            <a:avLst/>
          </a:prstGeom>
          <a:noFill/>
          <a:ln/>
        </p:spPr>
        <p:txBody>
          <a:bodyPr wrap="none" lIns="0" tIns="0" rIns="0" bIns="0" rtlCol="0" anchor="t"/>
          <a:lstStyle/>
          <a:p>
            <a:pPr marL="0" indent="0">
              <a:lnSpc>
                <a:spcPts val="560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tình huống khẩn cấp</a:t>
            </a:r>
            <a:endParaRPr lang="en-US" sz="5400" dirty="0"/>
          </a:p>
        </p:txBody>
      </p:sp>
      <p:pic>
        <p:nvPicPr>
          <p:cNvPr id="4" name="Image 1" descr="preencoded.png"/>
          <p:cNvPicPr>
            <a:picLocks noChangeAspect="1"/>
          </p:cNvPicPr>
          <p:nvPr/>
        </p:nvPicPr>
        <p:blipFill>
          <a:blip r:embed="rId4"/>
          <a:stretch>
            <a:fillRect/>
          </a:stretch>
        </p:blipFill>
        <p:spPr>
          <a:xfrm>
            <a:off x="7315200" y="1890832"/>
            <a:ext cx="1147763" cy="1836539"/>
          </a:xfrm>
          <a:prstGeom prst="rect">
            <a:avLst/>
          </a:prstGeom>
        </p:spPr>
      </p:pic>
      <p:sp>
        <p:nvSpPr>
          <p:cNvPr id="5" name="Text 1"/>
          <p:cNvSpPr/>
          <p:nvPr/>
        </p:nvSpPr>
        <p:spPr>
          <a:xfrm>
            <a:off x="8807291" y="2120384"/>
            <a:ext cx="2869525" cy="358616"/>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Ngừng công việc</a:t>
            </a:r>
            <a:endParaRPr lang="en-US" sz="2250" dirty="0"/>
          </a:p>
        </p:txBody>
      </p:sp>
      <p:sp>
        <p:nvSpPr>
          <p:cNvPr id="6" name="Text 2"/>
          <p:cNvSpPr/>
          <p:nvPr/>
        </p:nvSpPr>
        <p:spPr>
          <a:xfrm>
            <a:off x="8807291" y="2616637"/>
            <a:ext cx="6045041" cy="367189"/>
          </a:xfrm>
          <a:prstGeom prst="rect">
            <a:avLst/>
          </a:prstGeom>
          <a:noFill/>
          <a:ln/>
        </p:spPr>
        <p:txBody>
          <a:bodyPr wrap="non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Dừng ngay hoạt động và thông báo cho quản lý.</a:t>
            </a:r>
            <a:endParaRPr lang="en-US" sz="1800" dirty="0"/>
          </a:p>
        </p:txBody>
      </p:sp>
      <p:pic>
        <p:nvPicPr>
          <p:cNvPr id="7" name="Image 2" descr="preencoded.png"/>
          <p:cNvPicPr>
            <a:picLocks noChangeAspect="1"/>
          </p:cNvPicPr>
          <p:nvPr/>
        </p:nvPicPr>
        <p:blipFill>
          <a:blip r:embed="rId5"/>
          <a:stretch>
            <a:fillRect/>
          </a:stretch>
        </p:blipFill>
        <p:spPr>
          <a:xfrm>
            <a:off x="7315200" y="3727371"/>
            <a:ext cx="1147763" cy="1836539"/>
          </a:xfrm>
          <a:prstGeom prst="rect">
            <a:avLst/>
          </a:prstGeom>
        </p:spPr>
      </p:pic>
      <p:sp>
        <p:nvSpPr>
          <p:cNvPr id="8" name="Text 3"/>
          <p:cNvSpPr/>
          <p:nvPr/>
        </p:nvSpPr>
        <p:spPr>
          <a:xfrm>
            <a:off x="8807291" y="3956923"/>
            <a:ext cx="2869525" cy="358616"/>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Sơ cứu</a:t>
            </a:r>
            <a:endParaRPr lang="en-US" sz="2250" dirty="0"/>
          </a:p>
        </p:txBody>
      </p:sp>
      <p:sp>
        <p:nvSpPr>
          <p:cNvPr id="9" name="Text 4"/>
          <p:cNvSpPr/>
          <p:nvPr/>
        </p:nvSpPr>
        <p:spPr>
          <a:xfrm>
            <a:off x="8807291" y="4453176"/>
            <a:ext cx="6045041" cy="367189"/>
          </a:xfrm>
          <a:prstGeom prst="rect">
            <a:avLst/>
          </a:prstGeom>
          <a:noFill/>
          <a:ln/>
        </p:spPr>
        <p:txBody>
          <a:bodyPr wrap="non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Thực hiện sơ cứu cơ bản cho nạn nhân nếu cần.</a:t>
            </a:r>
            <a:endParaRPr lang="en-US" sz="1800" dirty="0"/>
          </a:p>
        </p:txBody>
      </p:sp>
      <p:pic>
        <p:nvPicPr>
          <p:cNvPr id="10" name="Image 3" descr="preencoded.png"/>
          <p:cNvPicPr>
            <a:picLocks noChangeAspect="1"/>
          </p:cNvPicPr>
          <p:nvPr/>
        </p:nvPicPr>
        <p:blipFill>
          <a:blip r:embed="rId6"/>
          <a:stretch>
            <a:fillRect/>
          </a:stretch>
        </p:blipFill>
        <p:spPr>
          <a:xfrm>
            <a:off x="7315200" y="5563910"/>
            <a:ext cx="1147763" cy="1836539"/>
          </a:xfrm>
          <a:prstGeom prst="rect">
            <a:avLst/>
          </a:prstGeom>
        </p:spPr>
      </p:pic>
      <p:sp>
        <p:nvSpPr>
          <p:cNvPr id="11" name="Text 5"/>
          <p:cNvSpPr/>
          <p:nvPr/>
        </p:nvSpPr>
        <p:spPr>
          <a:xfrm>
            <a:off x="8807291" y="5793462"/>
            <a:ext cx="3125153" cy="358616"/>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Điều tra và khắc phục</a:t>
            </a:r>
            <a:endParaRPr lang="en-US" sz="2250" dirty="0"/>
          </a:p>
        </p:txBody>
      </p:sp>
      <p:sp>
        <p:nvSpPr>
          <p:cNvPr id="12" name="Text 6"/>
          <p:cNvSpPr/>
          <p:nvPr/>
        </p:nvSpPr>
        <p:spPr>
          <a:xfrm>
            <a:off x="8807291" y="6289715"/>
            <a:ext cx="6045041" cy="734378"/>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Xác định nguyên nhân và áp dụng biện pháp phòng ngừa.</a:t>
            </a:r>
            <a:endParaRPr lang="en-US" sz="1800" dirty="0"/>
          </a:p>
        </p:txBody>
      </p:sp>
      <p:pic>
        <p:nvPicPr>
          <p:cNvPr id="13" name="Picture 12">
            <a:extLst>
              <a:ext uri="{FF2B5EF4-FFF2-40B4-BE49-F238E27FC236}">
                <a16:creationId xmlns:a16="http://schemas.microsoft.com/office/drawing/2014/main" id="{6E2F6E65-6061-504C-9956-45BE24547B06}"/>
              </a:ext>
            </a:extLst>
          </p:cNvPr>
          <p:cNvPicPr>
            <a:picLocks noChangeAspect="1"/>
          </p:cNvPicPr>
          <p:nvPr/>
        </p:nvPicPr>
        <p:blipFill>
          <a:blip r:embed="rId7"/>
          <a:stretch>
            <a:fillRect/>
          </a:stretch>
        </p:blipFill>
        <p:spPr>
          <a:xfrm>
            <a:off x="11378256" y="7263583"/>
            <a:ext cx="3119681" cy="96601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64037" y="797659"/>
            <a:ext cx="6172200" cy="771525"/>
          </a:xfrm>
          <a:prstGeom prst="rect">
            <a:avLst/>
          </a:prstGeom>
          <a:noFill/>
          <a:ln/>
        </p:spPr>
        <p:txBody>
          <a:bodyPr wrap="none" lIns="0" tIns="0" rIns="0" bIns="0" rtlCol="0" anchor="t"/>
          <a:lstStyle/>
          <a:p>
            <a:pPr marL="0" indent="0" algn="ctr">
              <a:lnSpc>
                <a:spcPts val="6050"/>
              </a:lnSpc>
              <a:buNone/>
            </a:pP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6600" dirty="0"/>
          </a:p>
        </p:txBody>
      </p:sp>
      <p:sp>
        <p:nvSpPr>
          <p:cNvPr id="3" name="Text 1"/>
          <p:cNvSpPr/>
          <p:nvPr/>
        </p:nvSpPr>
        <p:spPr>
          <a:xfrm>
            <a:off x="864037" y="2556570"/>
            <a:ext cx="6690122"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Bài kiểm tra an toàn lao động nhóm 3</a:t>
            </a:r>
            <a:endParaRPr lang="en-US" sz="2900" dirty="0"/>
          </a:p>
        </p:txBody>
      </p:sp>
      <p:sp>
        <p:nvSpPr>
          <p:cNvPr id="4" name="Text 2"/>
          <p:cNvSpPr/>
          <p:nvPr/>
        </p:nvSpPr>
        <p:spPr>
          <a:xfrm>
            <a:off x="864037" y="2977970"/>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247436"/>
            <a:ext cx="5625703"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Bảng báo giá huấn luyện ATLD</a:t>
            </a:r>
            <a:endParaRPr lang="en-US" sz="2900" dirty="0"/>
          </a:p>
        </p:txBody>
      </p:sp>
      <p:sp>
        <p:nvSpPr>
          <p:cNvPr id="6" name="Text 4"/>
          <p:cNvSpPr/>
          <p:nvPr/>
        </p:nvSpPr>
        <p:spPr>
          <a:xfrm>
            <a:off x="864037" y="460224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598914"/>
            <a:ext cx="4598194"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Tải về tài liệu (download)</a:t>
            </a:r>
            <a:endParaRPr lang="en-US" sz="2900" dirty="0"/>
          </a:p>
        </p:txBody>
      </p:sp>
      <p:sp>
        <p:nvSpPr>
          <p:cNvPr id="8" name="Text 6"/>
          <p:cNvSpPr/>
          <p:nvPr/>
        </p:nvSpPr>
        <p:spPr>
          <a:xfrm>
            <a:off x="864036" y="6020973"/>
            <a:ext cx="9304895"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Download tài liệu huấn luyện an toàn lao động sản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xuất</a:t>
            </a: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bếp</a:t>
            </a: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hồng</a:t>
            </a: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en-US" sz="19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ngoại</a:t>
            </a:r>
            <a:endParaRPr lang="en-US" sz="1900" dirty="0">
              <a:solidFill>
                <a:srgbClr val="438951"/>
              </a:solidFill>
            </a:endParaRPr>
          </a:p>
        </p:txBody>
      </p:sp>
      <p:pic>
        <p:nvPicPr>
          <p:cNvPr id="9" name="Image 0" descr="preencoded.png"/>
          <p:cNvPicPr>
            <a:picLocks noChangeAspect="1"/>
          </p:cNvPicPr>
          <p:nvPr/>
        </p:nvPicPr>
        <p:blipFill>
          <a:blip r:embed="rId6"/>
          <a:stretch>
            <a:fillRect/>
          </a:stretch>
        </p:blipFill>
        <p:spPr>
          <a:xfrm>
            <a:off x="8063513" y="3379351"/>
            <a:ext cx="5609868" cy="1736169"/>
          </a:xfrm>
          <a:prstGeom prst="rect">
            <a:avLst/>
          </a:prstGeom>
        </p:spPr>
      </p:pic>
      <p:pic>
        <p:nvPicPr>
          <p:cNvPr id="12" name="Picture 11">
            <a:extLst>
              <a:ext uri="{FF2B5EF4-FFF2-40B4-BE49-F238E27FC236}">
                <a16:creationId xmlns:a16="http://schemas.microsoft.com/office/drawing/2014/main" id="{CB67BFC9-57EF-A584-9B80-5C2C530FBAB3}"/>
              </a:ext>
            </a:extLst>
          </p:cNvPr>
          <p:cNvPicPr>
            <a:picLocks noChangeAspect="1"/>
          </p:cNvPicPr>
          <p:nvPr/>
        </p:nvPicPr>
        <p:blipFill>
          <a:blip r:embed="rId7"/>
          <a:stretch>
            <a:fillRect/>
          </a:stretch>
        </p:blipFill>
        <p:spPr>
          <a:xfrm>
            <a:off x="11378256" y="7263583"/>
            <a:ext cx="3119681" cy="96601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726</Words>
  <Application>Microsoft Office PowerPoint</Application>
  <PresentationFormat>Custom</PresentationFormat>
  <Paragraphs>109</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2024-11-07T09:09:27Z</dcterms:created>
  <dcterms:modified xsi:type="dcterms:W3CDTF">2024-11-07T09:31:10Z</dcterms:modified>
</cp:coreProperties>
</file>