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Open Sans" panose="020B0606030504020204" pitchFamily="34" charset="0"/>
      <p:regular r:id="rId13"/>
      <p:bold r:id="rId14"/>
    </p:embeddedFont>
    <p:embeddedFont>
      <p:font typeface="Unbounde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4" d="100"/>
          <a:sy n="64" d="100"/>
        </p:scale>
        <p:origin x="1866" y="8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023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bo-thang-dia/"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195"/>
          </a:xfrm>
          <a:prstGeom prst="rect">
            <a:avLst/>
          </a:prstGeom>
        </p:spPr>
      </p:pic>
      <p:sp>
        <p:nvSpPr>
          <p:cNvPr id="3" name="Text 0"/>
          <p:cNvSpPr/>
          <p:nvPr/>
        </p:nvSpPr>
        <p:spPr>
          <a:xfrm>
            <a:off x="6345674" y="675084"/>
            <a:ext cx="7425452" cy="4234815"/>
          </a:xfrm>
          <a:prstGeom prst="rect">
            <a:avLst/>
          </a:prstGeom>
          <a:noFill/>
          <a:ln/>
        </p:spPr>
        <p:txBody>
          <a:bodyPr wrap="square" lIns="0" tIns="0" rIns="0" bIns="0" rtlCol="0" anchor="t"/>
          <a:lstStyle/>
          <a:p>
            <a:pPr marL="0" indent="0">
              <a:lnSpc>
                <a:spcPts val="8300"/>
              </a:lnSpc>
              <a:buNone/>
            </a:pPr>
            <a:r>
              <a:rPr lang="en-US" sz="6650" b="1" dirty="0">
                <a:solidFill>
                  <a:srgbClr val="333F70"/>
                </a:solidFill>
                <a:latin typeface="Unbounded" pitchFamily="34" charset="0"/>
                <a:ea typeface="Unbounded" pitchFamily="34" charset="-122"/>
                <a:cs typeface="Unbounded" pitchFamily="34" charset="-120"/>
              </a:rPr>
              <a:t>Tài liệu an toàn lao động sản </a:t>
            </a:r>
            <a:r>
              <a:rPr lang="en-US" sz="6650" b="1" dirty="0" err="1">
                <a:solidFill>
                  <a:srgbClr val="333F70"/>
                </a:solidFill>
                <a:latin typeface="Unbounded" pitchFamily="34" charset="0"/>
                <a:ea typeface="Unbounded" pitchFamily="34" charset="-122"/>
                <a:cs typeface="Unbounded" pitchFamily="34" charset="-120"/>
              </a:rPr>
              <a:t>xuất</a:t>
            </a:r>
            <a:r>
              <a:rPr lang="en-US" sz="6650" b="1" dirty="0">
                <a:solidFill>
                  <a:srgbClr val="333F70"/>
                </a:solidFill>
                <a:latin typeface="Unbounded" pitchFamily="34" charset="0"/>
                <a:ea typeface="Unbounded" pitchFamily="34" charset="-122"/>
                <a:cs typeface="Unbounded" pitchFamily="34" charset="-120"/>
              </a:rPr>
              <a:t> </a:t>
            </a:r>
            <a:r>
              <a:rPr lang="en-US" sz="6650" b="1" dirty="0" err="1">
                <a:solidFill>
                  <a:srgbClr val="333F70"/>
                </a:solidFill>
                <a:latin typeface="Unbounded" pitchFamily="34" charset="0"/>
                <a:ea typeface="Unbounded" pitchFamily="34" charset="-122"/>
                <a:cs typeface="Unbounded" pitchFamily="34" charset="-120"/>
              </a:rPr>
              <a:t>Bộ</a:t>
            </a:r>
            <a:r>
              <a:rPr lang="en-US" sz="6650" b="1" dirty="0">
                <a:solidFill>
                  <a:srgbClr val="333F70"/>
                </a:solidFill>
                <a:latin typeface="Unbounded" pitchFamily="34" charset="0"/>
                <a:ea typeface="Unbounded" pitchFamily="34" charset="-122"/>
                <a:cs typeface="Unbounded" pitchFamily="34" charset="-120"/>
              </a:rPr>
              <a:t> </a:t>
            </a:r>
            <a:r>
              <a:rPr lang="en-US" sz="6650" b="1" dirty="0" err="1">
                <a:solidFill>
                  <a:srgbClr val="333F70"/>
                </a:solidFill>
                <a:latin typeface="Unbounded" pitchFamily="34" charset="0"/>
                <a:ea typeface="Unbounded" pitchFamily="34" charset="-122"/>
                <a:cs typeface="Unbounded" pitchFamily="34" charset="-120"/>
              </a:rPr>
              <a:t>Thắng</a:t>
            </a:r>
            <a:r>
              <a:rPr lang="en-US" sz="6650" b="1" dirty="0">
                <a:solidFill>
                  <a:srgbClr val="333F70"/>
                </a:solidFill>
                <a:latin typeface="Unbounded" pitchFamily="34" charset="0"/>
                <a:ea typeface="Unbounded" pitchFamily="34" charset="-122"/>
                <a:cs typeface="Unbounded" pitchFamily="34" charset="-120"/>
              </a:rPr>
              <a:t> </a:t>
            </a:r>
            <a:r>
              <a:rPr lang="en-US" sz="6650" b="1" dirty="0" err="1">
                <a:solidFill>
                  <a:srgbClr val="333F70"/>
                </a:solidFill>
                <a:latin typeface="Unbounded" pitchFamily="34" charset="0"/>
                <a:ea typeface="Unbounded" pitchFamily="34" charset="-122"/>
                <a:cs typeface="Unbounded" pitchFamily="34" charset="-120"/>
              </a:rPr>
              <a:t>Đĩa</a:t>
            </a:r>
            <a:endParaRPr lang="en-US" sz="6650" dirty="0"/>
          </a:p>
        </p:txBody>
      </p:sp>
      <p:sp>
        <p:nvSpPr>
          <p:cNvPr id="4" name="Text 1"/>
          <p:cNvSpPr/>
          <p:nvPr/>
        </p:nvSpPr>
        <p:spPr>
          <a:xfrm>
            <a:off x="6345674" y="5050110"/>
            <a:ext cx="7425452" cy="1571149"/>
          </a:xfrm>
          <a:prstGeom prst="rect">
            <a:avLst/>
          </a:prstGeom>
          <a:noFill/>
          <a:ln/>
        </p:spPr>
        <p:txBody>
          <a:bodyPr wrap="square" lIns="0" tIns="0" rIns="0" bIns="0" rtlCol="0" anchor="t"/>
          <a:lstStyle/>
          <a:p>
            <a:pPr marL="0" indent="0">
              <a:lnSpc>
                <a:spcPts val="3050"/>
              </a:lnSpc>
              <a:buNone/>
            </a:pPr>
            <a:r>
              <a:rPr lang="en-US" sz="1900" dirty="0">
                <a:solidFill>
                  <a:srgbClr val="333F70"/>
                </a:solidFill>
                <a:latin typeface="Open Sans" pitchFamily="34" charset="0"/>
                <a:ea typeface="Open Sans" pitchFamily="34" charset="-122"/>
                <a:cs typeface="Open Sans" pitchFamily="34" charset="-120"/>
              </a:rPr>
              <a:t>Tài liệu này cung cấp hướng dẫn chi tiết về an toàn lao động trong sản xuất bộ thắng đĩa, giúp bạn nắm vững quy trình và biện pháp bảo vệ cần thiết. Đọc ngay để đảm bảo môi trường làm việc an toàn và hiệu quả!</a:t>
            </a:r>
            <a:endParaRPr lang="en-US" sz="1900" dirty="0"/>
          </a:p>
        </p:txBody>
      </p:sp>
      <p:sp>
        <p:nvSpPr>
          <p:cNvPr id="5" name="Shape 2"/>
          <p:cNvSpPr/>
          <p:nvPr/>
        </p:nvSpPr>
        <p:spPr>
          <a:xfrm>
            <a:off x="6345674" y="7143869"/>
            <a:ext cx="392787" cy="392787"/>
          </a:xfrm>
          <a:prstGeom prst="roundRect">
            <a:avLst>
              <a:gd name="adj" fmla="val 23277465"/>
            </a:avLst>
          </a:prstGeom>
          <a:noFill/>
          <a:ln w="7620">
            <a:solidFill>
              <a:srgbClr val="FFFFFF"/>
            </a:solidFill>
            <a:prstDash val="solid"/>
          </a:ln>
        </p:spPr>
      </p:sp>
      <p:sp>
        <p:nvSpPr>
          <p:cNvPr id="7" name="Text 3"/>
          <p:cNvSpPr/>
          <p:nvPr/>
        </p:nvSpPr>
        <p:spPr>
          <a:xfrm>
            <a:off x="6861215" y="6898628"/>
            <a:ext cx="2576632" cy="429697"/>
          </a:xfrm>
          <a:prstGeom prst="rect">
            <a:avLst/>
          </a:prstGeom>
          <a:noFill/>
          <a:ln/>
        </p:spPr>
        <p:txBody>
          <a:bodyPr wrap="none" lIns="0" tIns="0" rIns="0" bIns="0" rtlCol="0" anchor="t"/>
          <a:lstStyle/>
          <a:p>
            <a:pPr marL="0" indent="0" algn="l">
              <a:lnSpc>
                <a:spcPts val="3350"/>
              </a:lnSpc>
              <a:buNone/>
            </a:pPr>
            <a:r>
              <a:rPr lang="en-US" sz="2400" b="1" dirty="0" err="1">
                <a:solidFill>
                  <a:srgbClr val="333F70"/>
                </a:solidFill>
                <a:latin typeface="Open Sans" pitchFamily="34" charset="0"/>
                <a:ea typeface="Open Sans" pitchFamily="34" charset="-122"/>
                <a:cs typeface="Open Sans" pitchFamily="34" charset="-120"/>
              </a:rPr>
              <a:t>Bản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quyền</a:t>
            </a:r>
            <a:r>
              <a:rPr lang="en-US" sz="2400" b="1" dirty="0">
                <a:solidFill>
                  <a:srgbClr val="333F70"/>
                </a:solidFill>
                <a:latin typeface="Open Sans" pitchFamily="34" charset="0"/>
                <a:ea typeface="Open Sans" pitchFamily="34" charset="-122"/>
                <a:cs typeface="Open Sans" pitchFamily="34" charset="-120"/>
              </a:rPr>
              <a:t> </a:t>
            </a:r>
            <a:r>
              <a:rPr lang="en-US" sz="2400" b="1" dirty="0" err="1">
                <a:solidFill>
                  <a:srgbClr val="333F70"/>
                </a:solidFill>
                <a:latin typeface="Open Sans" pitchFamily="34" charset="0"/>
                <a:ea typeface="Open Sans" pitchFamily="34" charset="-122"/>
                <a:cs typeface="Open Sans" pitchFamily="34" charset="-120"/>
              </a:rPr>
              <a:t>thuộc</a:t>
            </a:r>
            <a:r>
              <a:rPr lang="en-US" sz="2400" b="1" dirty="0">
                <a:solidFill>
                  <a:srgbClr val="333F70"/>
                </a:solidFill>
                <a:latin typeface="Open Sans" pitchFamily="34" charset="0"/>
                <a:ea typeface="Open Sans" pitchFamily="34" charset="-122"/>
                <a:cs typeface="Open Sans" pitchFamily="34" charset="-120"/>
              </a:rPr>
              <a:t> An </a:t>
            </a:r>
            <a:r>
              <a:rPr lang="en-US" sz="2400" b="1" dirty="0" err="1">
                <a:solidFill>
                  <a:srgbClr val="333F70"/>
                </a:solidFill>
                <a:latin typeface="Open Sans" pitchFamily="34" charset="0"/>
                <a:ea typeface="Open Sans" pitchFamily="34" charset="-122"/>
                <a:cs typeface="Open Sans" pitchFamily="34" charset="-120"/>
              </a:rPr>
              <a:t>Toàn</a:t>
            </a:r>
            <a:r>
              <a:rPr lang="en-US" sz="2400" b="1" dirty="0">
                <a:solidFill>
                  <a:srgbClr val="333F70"/>
                </a:solidFill>
                <a:latin typeface="Open Sans" pitchFamily="34" charset="0"/>
                <a:ea typeface="Open Sans" pitchFamily="34" charset="-122"/>
                <a:cs typeface="Open Sans" pitchFamily="34" charset="-120"/>
              </a:rPr>
              <a:t> Nam </a:t>
            </a:r>
            <a:r>
              <a:rPr lang="en-US" sz="2400" b="1" dirty="0" err="1">
                <a:solidFill>
                  <a:srgbClr val="333F70"/>
                </a:solidFill>
                <a:latin typeface="Open Sans" pitchFamily="34" charset="0"/>
                <a:ea typeface="Open Sans" pitchFamily="34" charset="-122"/>
                <a:cs typeface="Open Sans" pitchFamily="34" charset="-120"/>
              </a:rPr>
              <a:t>Việt</a:t>
            </a:r>
            <a:endParaRPr lang="en-US" sz="2400" dirty="0"/>
          </a:p>
        </p:txBody>
      </p:sp>
      <p:pic>
        <p:nvPicPr>
          <p:cNvPr id="9" name="Picture 8">
            <a:extLst>
              <a:ext uri="{FF2B5EF4-FFF2-40B4-BE49-F238E27FC236}">
                <a16:creationId xmlns:a16="http://schemas.microsoft.com/office/drawing/2014/main" id="{62A0C8C5-9DE3-20D8-9ABA-BE5A5CA8D5F9}"/>
              </a:ext>
            </a:extLst>
          </p:cNvPr>
          <p:cNvPicPr>
            <a:picLocks noChangeAspect="1"/>
          </p:cNvPicPr>
          <p:nvPr/>
        </p:nvPicPr>
        <p:blipFill>
          <a:blip r:embed="rId4"/>
          <a:stretch>
            <a:fillRect/>
          </a:stretch>
        </p:blipFill>
        <p:spPr>
          <a:xfrm flipV="1">
            <a:off x="6360810" y="6964787"/>
            <a:ext cx="377651" cy="377651"/>
          </a:xfrm>
          <a:prstGeom prst="rect">
            <a:avLst/>
          </a:prstGeom>
        </p:spPr>
      </p:pic>
      <p:pic>
        <p:nvPicPr>
          <p:cNvPr id="11" name="Picture 10">
            <a:extLst>
              <a:ext uri="{FF2B5EF4-FFF2-40B4-BE49-F238E27FC236}">
                <a16:creationId xmlns:a16="http://schemas.microsoft.com/office/drawing/2014/main" id="{03EE3D1B-5092-CD46-4B3C-C8B4134F780D}"/>
              </a:ext>
            </a:extLst>
          </p:cNvPr>
          <p:cNvPicPr>
            <a:picLocks noChangeAspect="1"/>
          </p:cNvPicPr>
          <p:nvPr/>
        </p:nvPicPr>
        <p:blipFill>
          <a:blip r:embed="rId5"/>
          <a:stretch>
            <a:fillRect/>
          </a:stretch>
        </p:blipFill>
        <p:spPr>
          <a:xfrm>
            <a:off x="11140363" y="7248692"/>
            <a:ext cx="3289686" cy="1018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1233964"/>
            <a:ext cx="12902327" cy="2314575"/>
          </a:xfrm>
          <a:prstGeom prst="rect">
            <a:avLst/>
          </a:prstGeom>
          <a:noFill/>
          <a:ln/>
        </p:spPr>
        <p:txBody>
          <a:bodyPr wrap="square" lIns="0" tIns="0" rIns="0" bIns="0" rtlCol="0" anchor="t"/>
          <a:lstStyle/>
          <a:p>
            <a:pPr marL="0" indent="0">
              <a:lnSpc>
                <a:spcPts val="6050"/>
              </a:lnSpc>
              <a:buNone/>
            </a:pPr>
            <a:r>
              <a:rPr lang="en-US" sz="4850" b="1" dirty="0">
                <a:solidFill>
                  <a:srgbClr val="333F70"/>
                </a:solidFill>
                <a:latin typeface="Unbounded" pitchFamily="34" charset="0"/>
                <a:ea typeface="Unbounded" pitchFamily="34" charset="-122"/>
                <a:cs typeface="Unbounded" pitchFamily="34" charset="-120"/>
              </a:rPr>
              <a:t>PHẦN I: THỰC TRẠNG CÔNG TÁC AN TOÀN ĐỐI VỚI NGÀNH SẢN XUẤT BỘ THẮNG ĐĨA</a:t>
            </a:r>
            <a:endParaRPr lang="en-US" sz="4850" dirty="0"/>
          </a:p>
        </p:txBody>
      </p:sp>
      <p:sp>
        <p:nvSpPr>
          <p:cNvPr id="3" name="Text 1"/>
          <p:cNvSpPr/>
          <p:nvPr/>
        </p:nvSpPr>
        <p:spPr>
          <a:xfrm>
            <a:off x="864037" y="4165640"/>
            <a:ext cx="3086100" cy="385763"/>
          </a:xfrm>
          <a:prstGeom prst="rect">
            <a:avLst/>
          </a:prstGeom>
          <a:noFill/>
          <a:ln/>
        </p:spPr>
        <p:txBody>
          <a:bodyPr wrap="non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Tình hình chung</a:t>
            </a:r>
            <a:endParaRPr lang="en-US" sz="2400" dirty="0"/>
          </a:p>
        </p:txBody>
      </p:sp>
      <p:sp>
        <p:nvSpPr>
          <p:cNvPr id="4" name="Text 2"/>
          <p:cNvSpPr/>
          <p:nvPr/>
        </p:nvSpPr>
        <p:spPr>
          <a:xfrm>
            <a:off x="864037" y="4798219"/>
            <a:ext cx="6150054" cy="1975247"/>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Bộ Lao động - Thương binh và Xã hội thông báo đến các ngành, các địa phương tình hình tai nạn lao động 6 tháng đầu năm 2024 và một số giải pháp chủ yếu nhằm chủ động ngăn ngừa sự cố và tai nạn lao động 6 tháng cuối năm 2024.</a:t>
            </a:r>
            <a:endParaRPr lang="en-US" sz="1900" dirty="0"/>
          </a:p>
        </p:txBody>
      </p:sp>
      <p:sp>
        <p:nvSpPr>
          <p:cNvPr id="5" name="Text 3"/>
          <p:cNvSpPr/>
          <p:nvPr/>
        </p:nvSpPr>
        <p:spPr>
          <a:xfrm>
            <a:off x="7623929" y="4165640"/>
            <a:ext cx="6150054" cy="771525"/>
          </a:xfrm>
          <a:prstGeom prst="rect">
            <a:avLst/>
          </a:prstGeom>
          <a:noFill/>
          <a:ln/>
        </p:spPr>
        <p:txBody>
          <a:bodyPr wrap="square" lIns="0" tIns="0" rIns="0" bIns="0" rtlCol="0" anchor="t"/>
          <a:lstStyle/>
          <a:p>
            <a:pPr marL="0" indent="0">
              <a:lnSpc>
                <a:spcPts val="3000"/>
              </a:lnSpc>
              <a:buNone/>
            </a:pPr>
            <a:r>
              <a:rPr lang="en-US" sz="2400" b="1" dirty="0">
                <a:solidFill>
                  <a:srgbClr val="333F70"/>
                </a:solidFill>
                <a:latin typeface="Unbounded" pitchFamily="34" charset="0"/>
                <a:ea typeface="Unbounded" pitchFamily="34" charset="-122"/>
                <a:cs typeface="Unbounded" pitchFamily="34" charset="-120"/>
              </a:rPr>
              <a:t>Tình hình TNLĐ 6 tháng đầu năm 2024</a:t>
            </a:r>
            <a:endParaRPr lang="en-US" sz="2400" dirty="0"/>
          </a:p>
        </p:txBody>
      </p:sp>
      <p:sp>
        <p:nvSpPr>
          <p:cNvPr id="6" name="Text 4"/>
          <p:cNvSpPr/>
          <p:nvPr/>
        </p:nvSpPr>
        <p:spPr>
          <a:xfrm>
            <a:off x="7623929" y="5183981"/>
            <a:ext cx="6150054" cy="1580198"/>
          </a:xfrm>
          <a:prstGeom prst="rect">
            <a:avLst/>
          </a:prstGeom>
          <a:noFill/>
          <a:ln/>
        </p:spPr>
        <p:txBody>
          <a:bodyPr wrap="square" lIns="0" tIns="0" rIns="0" bIns="0" rtlCol="0" anchor="t"/>
          <a:lstStyle/>
          <a:p>
            <a:pPr marL="0" indent="0">
              <a:lnSpc>
                <a:spcPts val="3100"/>
              </a:lnSpc>
              <a:buNone/>
            </a:pPr>
            <a:r>
              <a:rPr lang="en-US" sz="1900" dirty="0">
                <a:solidFill>
                  <a:srgbClr val="333F70"/>
                </a:solidFill>
                <a:latin typeface="Open Sans" pitchFamily="34" charset="0"/>
                <a:ea typeface="Open Sans" pitchFamily="34" charset="-122"/>
                <a:cs typeface="Open Sans" pitchFamily="34" charset="-120"/>
              </a:rPr>
              <a:t>Trong khu vực có quan hệ lao động và khu vực người lao động làm việc không theo hợp đồng lao động giảm so với 6 tháng đầu năm 2023 cả về số người chết và số vụ TNLĐ chết người.</a:t>
            </a:r>
            <a:endParaRPr lang="en-US" sz="1900" dirty="0"/>
          </a:p>
        </p:txBody>
      </p:sp>
      <p:pic>
        <p:nvPicPr>
          <p:cNvPr id="7" name="Picture 6">
            <a:extLst>
              <a:ext uri="{FF2B5EF4-FFF2-40B4-BE49-F238E27FC236}">
                <a16:creationId xmlns:a16="http://schemas.microsoft.com/office/drawing/2014/main" id="{13B272C1-A3AC-E043-DE4E-46F2EF412846}"/>
              </a:ext>
            </a:extLst>
          </p:cNvPr>
          <p:cNvPicPr>
            <a:picLocks noChangeAspect="1"/>
          </p:cNvPicPr>
          <p:nvPr/>
        </p:nvPicPr>
        <p:blipFill>
          <a:blip r:embed="rId3"/>
          <a:stretch>
            <a:fillRect/>
          </a:stretch>
        </p:blipFill>
        <p:spPr>
          <a:xfrm>
            <a:off x="11140363" y="7248692"/>
            <a:ext cx="3289686" cy="10186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79345"/>
          </a:xfrm>
          <a:prstGeom prst="rect">
            <a:avLst/>
          </a:prstGeom>
        </p:spPr>
      </p:pic>
      <p:sp>
        <p:nvSpPr>
          <p:cNvPr id="3" name="Text 0"/>
          <p:cNvSpPr/>
          <p:nvPr/>
        </p:nvSpPr>
        <p:spPr>
          <a:xfrm>
            <a:off x="666155" y="2936081"/>
            <a:ext cx="13298091" cy="1189673"/>
          </a:xfrm>
          <a:prstGeom prst="rect">
            <a:avLst/>
          </a:prstGeom>
          <a:noFill/>
          <a:ln/>
        </p:spPr>
        <p:txBody>
          <a:bodyPr wrap="square" lIns="0" tIns="0" rIns="0" bIns="0" rtlCol="0" anchor="t"/>
          <a:lstStyle/>
          <a:p>
            <a:pPr marL="0" indent="0">
              <a:lnSpc>
                <a:spcPts val="4650"/>
              </a:lnSpc>
              <a:buNone/>
            </a:pPr>
            <a:r>
              <a:rPr lang="en-US" sz="3700" b="1" dirty="0">
                <a:solidFill>
                  <a:srgbClr val="333F70"/>
                </a:solidFill>
                <a:latin typeface="Unbounded" pitchFamily="34" charset="0"/>
                <a:ea typeface="Unbounded" pitchFamily="34" charset="-122"/>
                <a:cs typeface="Unbounded" pitchFamily="34" charset="-120"/>
              </a:rPr>
              <a:t>II. Một số vụ tai nạn lao động trong nhà máy sản xuất bộ thắng đĩa</a:t>
            </a:r>
            <a:endParaRPr lang="en-US" sz="3700" dirty="0"/>
          </a:p>
        </p:txBody>
      </p:sp>
      <p:sp>
        <p:nvSpPr>
          <p:cNvPr id="4" name="Shape 1"/>
          <p:cNvSpPr/>
          <p:nvPr/>
        </p:nvSpPr>
        <p:spPr>
          <a:xfrm>
            <a:off x="666155" y="4625340"/>
            <a:ext cx="428268" cy="428268"/>
          </a:xfrm>
          <a:prstGeom prst="roundRect">
            <a:avLst>
              <a:gd name="adj" fmla="val 18668"/>
            </a:avLst>
          </a:prstGeom>
          <a:solidFill>
            <a:srgbClr val="D6F5EE"/>
          </a:solidFill>
          <a:ln w="7620">
            <a:solidFill>
              <a:srgbClr val="BCDBD4"/>
            </a:solidFill>
            <a:prstDash val="solid"/>
          </a:ln>
        </p:spPr>
      </p:sp>
      <p:sp>
        <p:nvSpPr>
          <p:cNvPr id="5" name="Text 2"/>
          <p:cNvSpPr/>
          <p:nvPr/>
        </p:nvSpPr>
        <p:spPr>
          <a:xfrm>
            <a:off x="806053" y="4696658"/>
            <a:ext cx="148471" cy="285512"/>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1</a:t>
            </a:r>
            <a:endParaRPr lang="en-US" sz="2200" dirty="0"/>
          </a:p>
        </p:txBody>
      </p:sp>
      <p:sp>
        <p:nvSpPr>
          <p:cNvPr id="6" name="Text 3"/>
          <p:cNvSpPr/>
          <p:nvPr/>
        </p:nvSpPr>
        <p:spPr>
          <a:xfrm>
            <a:off x="1284684" y="4625340"/>
            <a:ext cx="4050506" cy="297299"/>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Tai nạn do thiết bị máy móc</a:t>
            </a:r>
            <a:endParaRPr lang="en-US" sz="1850" dirty="0"/>
          </a:p>
        </p:txBody>
      </p:sp>
      <p:sp>
        <p:nvSpPr>
          <p:cNvPr id="7" name="Text 4"/>
          <p:cNvSpPr/>
          <p:nvPr/>
        </p:nvSpPr>
        <p:spPr>
          <a:xfrm>
            <a:off x="1284684" y="5036820"/>
            <a:ext cx="5935385" cy="913686"/>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Các máy móc như máy gia công, máy ép có thể gây tai nạn nếu không được bảo trì định kỳ hoặc không tuân thủ các quy trình vận hành an toàn.</a:t>
            </a:r>
            <a:endParaRPr lang="en-US" sz="1450" dirty="0"/>
          </a:p>
        </p:txBody>
      </p:sp>
      <p:sp>
        <p:nvSpPr>
          <p:cNvPr id="8" name="Shape 5"/>
          <p:cNvSpPr/>
          <p:nvPr/>
        </p:nvSpPr>
        <p:spPr>
          <a:xfrm>
            <a:off x="7410331" y="4625340"/>
            <a:ext cx="428268" cy="428268"/>
          </a:xfrm>
          <a:prstGeom prst="roundRect">
            <a:avLst>
              <a:gd name="adj" fmla="val 18668"/>
            </a:avLst>
          </a:prstGeom>
          <a:solidFill>
            <a:srgbClr val="D6F5EE"/>
          </a:solidFill>
          <a:ln w="7620">
            <a:solidFill>
              <a:srgbClr val="BCDBD4"/>
            </a:solidFill>
            <a:prstDash val="solid"/>
          </a:ln>
        </p:spPr>
      </p:sp>
      <p:sp>
        <p:nvSpPr>
          <p:cNvPr id="9" name="Text 6"/>
          <p:cNvSpPr/>
          <p:nvPr/>
        </p:nvSpPr>
        <p:spPr>
          <a:xfrm>
            <a:off x="7505224" y="4696658"/>
            <a:ext cx="238482" cy="285512"/>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2</a:t>
            </a:r>
            <a:endParaRPr lang="en-US" sz="2200" dirty="0"/>
          </a:p>
        </p:txBody>
      </p:sp>
      <p:sp>
        <p:nvSpPr>
          <p:cNvPr id="10" name="Text 7"/>
          <p:cNvSpPr/>
          <p:nvPr/>
        </p:nvSpPr>
        <p:spPr>
          <a:xfrm>
            <a:off x="8028861" y="4625340"/>
            <a:ext cx="4830604" cy="297299"/>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Vụ tai nạn liên quan đến chất liệu</a:t>
            </a:r>
            <a:endParaRPr lang="en-US" sz="1850" dirty="0"/>
          </a:p>
        </p:txBody>
      </p:sp>
      <p:sp>
        <p:nvSpPr>
          <p:cNvPr id="11" name="Text 8"/>
          <p:cNvSpPr/>
          <p:nvPr/>
        </p:nvSpPr>
        <p:spPr>
          <a:xfrm>
            <a:off x="8028861" y="5036820"/>
            <a:ext cx="5935385" cy="913686"/>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Trong quá trình sản xuất, việc tiếp xúc với các chất liệu như kim loại, dầu mỡ có thể gây ra các vấn đề sức khỏe nếu không có biện pháp bảo vệ đúng cách.</a:t>
            </a:r>
            <a:endParaRPr lang="en-US" sz="1450" dirty="0"/>
          </a:p>
        </p:txBody>
      </p:sp>
      <p:sp>
        <p:nvSpPr>
          <p:cNvPr id="12" name="Shape 9"/>
          <p:cNvSpPr/>
          <p:nvPr/>
        </p:nvSpPr>
        <p:spPr>
          <a:xfrm>
            <a:off x="666155" y="6354842"/>
            <a:ext cx="428268" cy="428268"/>
          </a:xfrm>
          <a:prstGeom prst="roundRect">
            <a:avLst>
              <a:gd name="adj" fmla="val 18668"/>
            </a:avLst>
          </a:prstGeom>
          <a:solidFill>
            <a:srgbClr val="D6F5EE"/>
          </a:solidFill>
          <a:ln w="7620">
            <a:solidFill>
              <a:srgbClr val="BCDBD4"/>
            </a:solidFill>
            <a:prstDash val="solid"/>
          </a:ln>
        </p:spPr>
      </p:sp>
      <p:sp>
        <p:nvSpPr>
          <p:cNvPr id="13" name="Text 10"/>
          <p:cNvSpPr/>
          <p:nvPr/>
        </p:nvSpPr>
        <p:spPr>
          <a:xfrm>
            <a:off x="760452" y="6426160"/>
            <a:ext cx="239554" cy="285512"/>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3</a:t>
            </a:r>
            <a:endParaRPr lang="en-US" sz="2200" dirty="0"/>
          </a:p>
        </p:txBody>
      </p:sp>
      <p:sp>
        <p:nvSpPr>
          <p:cNvPr id="14" name="Text 11"/>
          <p:cNvSpPr/>
          <p:nvPr/>
        </p:nvSpPr>
        <p:spPr>
          <a:xfrm>
            <a:off x="1284684" y="6354842"/>
            <a:ext cx="5831086" cy="297299"/>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Sự cố liên quan đến môi trường làm việc</a:t>
            </a:r>
            <a:endParaRPr lang="en-US" sz="1850" dirty="0"/>
          </a:p>
        </p:txBody>
      </p:sp>
      <p:sp>
        <p:nvSpPr>
          <p:cNvPr id="15" name="Text 12"/>
          <p:cNvSpPr/>
          <p:nvPr/>
        </p:nvSpPr>
        <p:spPr>
          <a:xfrm>
            <a:off x="1284684" y="6766322"/>
            <a:ext cx="5935385" cy="609124"/>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Điều kiện làm việc không đảm bảo, như không có hệ thống thông gió tốt hoặc không đủ ánh sáng, có thể dẫn đến tai nạn lao động.</a:t>
            </a:r>
            <a:endParaRPr lang="en-US" sz="1450" dirty="0"/>
          </a:p>
        </p:txBody>
      </p:sp>
      <p:sp>
        <p:nvSpPr>
          <p:cNvPr id="16" name="Shape 13"/>
          <p:cNvSpPr/>
          <p:nvPr/>
        </p:nvSpPr>
        <p:spPr>
          <a:xfrm>
            <a:off x="7410331" y="6354842"/>
            <a:ext cx="428268" cy="428268"/>
          </a:xfrm>
          <a:prstGeom prst="roundRect">
            <a:avLst>
              <a:gd name="adj" fmla="val 18668"/>
            </a:avLst>
          </a:prstGeom>
          <a:solidFill>
            <a:srgbClr val="D6F5EE"/>
          </a:solidFill>
          <a:ln w="7620">
            <a:solidFill>
              <a:srgbClr val="BCDBD4"/>
            </a:solidFill>
            <a:prstDash val="solid"/>
          </a:ln>
        </p:spPr>
      </p:sp>
      <p:sp>
        <p:nvSpPr>
          <p:cNvPr id="17" name="Text 14"/>
          <p:cNvSpPr/>
          <p:nvPr/>
        </p:nvSpPr>
        <p:spPr>
          <a:xfrm>
            <a:off x="7501533" y="6426160"/>
            <a:ext cx="245864" cy="285512"/>
          </a:xfrm>
          <a:prstGeom prst="rect">
            <a:avLst/>
          </a:prstGeom>
          <a:noFill/>
          <a:ln/>
        </p:spPr>
        <p:txBody>
          <a:bodyPr wrap="none" lIns="0" tIns="0" rIns="0" bIns="0" rtlCol="0" anchor="t"/>
          <a:lstStyle/>
          <a:p>
            <a:pPr marL="0" indent="0" algn="ctr">
              <a:lnSpc>
                <a:spcPts val="2200"/>
              </a:lnSpc>
              <a:buNone/>
            </a:pPr>
            <a:r>
              <a:rPr lang="en-US" sz="2200" b="1" dirty="0">
                <a:solidFill>
                  <a:srgbClr val="333F70"/>
                </a:solidFill>
                <a:latin typeface="Unbounded" pitchFamily="34" charset="0"/>
                <a:ea typeface="Unbounded" pitchFamily="34" charset="-122"/>
                <a:cs typeface="Unbounded" pitchFamily="34" charset="-120"/>
              </a:rPr>
              <a:t>4</a:t>
            </a:r>
            <a:endParaRPr lang="en-US" sz="2200" dirty="0"/>
          </a:p>
        </p:txBody>
      </p:sp>
      <p:sp>
        <p:nvSpPr>
          <p:cNvPr id="18" name="Text 15"/>
          <p:cNvSpPr/>
          <p:nvPr/>
        </p:nvSpPr>
        <p:spPr>
          <a:xfrm>
            <a:off x="8028861" y="6354842"/>
            <a:ext cx="5935385" cy="594598"/>
          </a:xfrm>
          <a:prstGeom prst="rect">
            <a:avLst/>
          </a:prstGeom>
          <a:noFill/>
          <a:ln/>
        </p:spPr>
        <p:txBody>
          <a:bodyPr wrap="squar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Vụ tai nạn do thiếu hụt thiết bị bảo hộ cá nhân</a:t>
            </a:r>
            <a:endParaRPr lang="en-US" sz="1850" dirty="0"/>
          </a:p>
        </p:txBody>
      </p:sp>
      <p:sp>
        <p:nvSpPr>
          <p:cNvPr id="19" name="Text 16"/>
          <p:cNvSpPr/>
          <p:nvPr/>
        </p:nvSpPr>
        <p:spPr>
          <a:xfrm>
            <a:off x="8028861" y="7063621"/>
            <a:ext cx="5935385" cy="609124"/>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Việc không sử dụng đầy đủ thiết bị bảo hộ như găng tay, kính bảo hộ có thể làm tăng nguy cơ tai nạn.</a:t>
            </a:r>
            <a:endParaRPr lang="en-US" sz="1450" dirty="0"/>
          </a:p>
        </p:txBody>
      </p:sp>
      <p:pic>
        <p:nvPicPr>
          <p:cNvPr id="20" name="Picture 19">
            <a:extLst>
              <a:ext uri="{FF2B5EF4-FFF2-40B4-BE49-F238E27FC236}">
                <a16:creationId xmlns:a16="http://schemas.microsoft.com/office/drawing/2014/main" id="{F285CD6A-2D98-99F6-0B74-9BBFC1A57194}"/>
              </a:ext>
            </a:extLst>
          </p:cNvPr>
          <p:cNvPicPr>
            <a:picLocks noChangeAspect="1"/>
          </p:cNvPicPr>
          <p:nvPr/>
        </p:nvPicPr>
        <p:blipFill>
          <a:blip r:embed="rId4"/>
          <a:stretch>
            <a:fillRect/>
          </a:stretch>
        </p:blipFill>
        <p:spPr>
          <a:xfrm>
            <a:off x="11140363" y="7248692"/>
            <a:ext cx="3289686" cy="10186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003" y="771882"/>
            <a:ext cx="13442394" cy="1060847"/>
          </a:xfrm>
          <a:prstGeom prst="rect">
            <a:avLst/>
          </a:prstGeom>
          <a:noFill/>
          <a:ln/>
        </p:spPr>
        <p:txBody>
          <a:bodyPr wrap="square" lIns="0" tIns="0" rIns="0" bIns="0" rtlCol="0" anchor="t"/>
          <a:lstStyle/>
          <a:p>
            <a:pPr marL="0" indent="0">
              <a:lnSpc>
                <a:spcPts val="4150"/>
              </a:lnSpc>
              <a:buNone/>
            </a:pPr>
            <a:r>
              <a:rPr lang="en-US" sz="3300" b="1" dirty="0">
                <a:solidFill>
                  <a:srgbClr val="333F70"/>
                </a:solidFill>
                <a:latin typeface="Unbounded" pitchFamily="34" charset="0"/>
                <a:ea typeface="Unbounded" pitchFamily="34" charset="-122"/>
                <a:cs typeface="Unbounded" pitchFamily="34" charset="-120"/>
              </a:rPr>
              <a:t>PHẦN II: AN TOÀN, VỆ SINH LAO ĐỘNG KHI LÀM VIỆC TRONG NHÀ MÁY SẢN XUẤT BỘ THẮNG ĐĨA</a:t>
            </a:r>
            <a:endParaRPr lang="en-US" sz="3300" dirty="0"/>
          </a:p>
        </p:txBody>
      </p:sp>
      <p:sp>
        <p:nvSpPr>
          <p:cNvPr id="3" name="Shape 1"/>
          <p:cNvSpPr/>
          <p:nvPr/>
        </p:nvSpPr>
        <p:spPr>
          <a:xfrm>
            <a:off x="7303770" y="2172057"/>
            <a:ext cx="22860" cy="4823222"/>
          </a:xfrm>
          <a:prstGeom prst="roundRect">
            <a:avLst>
              <a:gd name="adj" fmla="val 311822"/>
            </a:avLst>
          </a:prstGeom>
          <a:solidFill>
            <a:srgbClr val="BCDBD4"/>
          </a:solidFill>
          <a:ln/>
        </p:spPr>
      </p:sp>
      <p:sp>
        <p:nvSpPr>
          <p:cNvPr id="4" name="Shape 2"/>
          <p:cNvSpPr/>
          <p:nvPr/>
        </p:nvSpPr>
        <p:spPr>
          <a:xfrm>
            <a:off x="6553140" y="2542342"/>
            <a:ext cx="594003" cy="22860"/>
          </a:xfrm>
          <a:prstGeom prst="roundRect">
            <a:avLst>
              <a:gd name="adj" fmla="val 311822"/>
            </a:avLst>
          </a:prstGeom>
          <a:solidFill>
            <a:srgbClr val="BCDBD4"/>
          </a:solidFill>
          <a:ln/>
        </p:spPr>
      </p:sp>
      <p:sp>
        <p:nvSpPr>
          <p:cNvPr id="5" name="Shape 3"/>
          <p:cNvSpPr/>
          <p:nvPr/>
        </p:nvSpPr>
        <p:spPr>
          <a:xfrm>
            <a:off x="7124283" y="2362914"/>
            <a:ext cx="381833" cy="381833"/>
          </a:xfrm>
          <a:prstGeom prst="roundRect">
            <a:avLst>
              <a:gd name="adj" fmla="val 18669"/>
            </a:avLst>
          </a:prstGeom>
          <a:solidFill>
            <a:srgbClr val="D6F5EE"/>
          </a:solidFill>
          <a:ln w="7620">
            <a:solidFill>
              <a:srgbClr val="BCDBD4"/>
            </a:solidFill>
            <a:prstDash val="solid"/>
          </a:ln>
        </p:spPr>
      </p:sp>
      <p:sp>
        <p:nvSpPr>
          <p:cNvPr id="6" name="Text 4"/>
          <p:cNvSpPr/>
          <p:nvPr/>
        </p:nvSpPr>
        <p:spPr>
          <a:xfrm>
            <a:off x="7248942" y="2426494"/>
            <a:ext cx="132398" cy="254556"/>
          </a:xfrm>
          <a:prstGeom prst="rect">
            <a:avLst/>
          </a:prstGeom>
          <a:noFill/>
          <a:ln/>
        </p:spPr>
        <p:txBody>
          <a:bodyPr wrap="none" lIns="0" tIns="0" rIns="0" bIns="0" rtlCol="0" anchor="t"/>
          <a:lstStyle/>
          <a:p>
            <a:pPr marL="0" indent="0" algn="ctr">
              <a:lnSpc>
                <a:spcPts val="2000"/>
              </a:lnSpc>
              <a:buNone/>
            </a:pPr>
            <a:r>
              <a:rPr lang="en-US" sz="2000" b="1" dirty="0">
                <a:solidFill>
                  <a:srgbClr val="333F70"/>
                </a:solidFill>
                <a:latin typeface="Unbounded" pitchFamily="34" charset="0"/>
                <a:ea typeface="Unbounded" pitchFamily="34" charset="-122"/>
                <a:cs typeface="Unbounded" pitchFamily="34" charset="-120"/>
              </a:rPr>
              <a:t>1</a:t>
            </a:r>
            <a:endParaRPr lang="en-US" sz="2000" dirty="0"/>
          </a:p>
        </p:txBody>
      </p:sp>
      <p:sp>
        <p:nvSpPr>
          <p:cNvPr id="7" name="Text 5"/>
          <p:cNvSpPr/>
          <p:nvPr/>
        </p:nvSpPr>
        <p:spPr>
          <a:xfrm>
            <a:off x="4206240" y="2341721"/>
            <a:ext cx="2175510" cy="265152"/>
          </a:xfrm>
          <a:prstGeom prst="rect">
            <a:avLst/>
          </a:prstGeom>
          <a:noFill/>
          <a:ln/>
        </p:spPr>
        <p:txBody>
          <a:bodyPr wrap="none" lIns="0" tIns="0" rIns="0" bIns="0" rtlCol="0" anchor="t"/>
          <a:lstStyle/>
          <a:p>
            <a:pPr marL="0" indent="0" algn="r">
              <a:lnSpc>
                <a:spcPts val="2050"/>
              </a:lnSpc>
              <a:buNone/>
            </a:pPr>
            <a:r>
              <a:rPr lang="en-US" sz="1650" b="1" dirty="0">
                <a:solidFill>
                  <a:srgbClr val="333F70"/>
                </a:solidFill>
                <a:latin typeface="Unbounded" pitchFamily="34" charset="0"/>
                <a:ea typeface="Unbounded" pitchFamily="34" charset="-122"/>
                <a:cs typeface="Unbounded" pitchFamily="34" charset="-120"/>
              </a:rPr>
              <a:t>Cắt Nguyên Liệu</a:t>
            </a:r>
            <a:endParaRPr lang="en-US" sz="1650" dirty="0"/>
          </a:p>
        </p:txBody>
      </p:sp>
      <p:sp>
        <p:nvSpPr>
          <p:cNvPr id="8" name="Text 6"/>
          <p:cNvSpPr/>
          <p:nvPr/>
        </p:nvSpPr>
        <p:spPr>
          <a:xfrm>
            <a:off x="594003" y="2708672"/>
            <a:ext cx="5787747" cy="542925"/>
          </a:xfrm>
          <a:prstGeom prst="rect">
            <a:avLst/>
          </a:prstGeom>
          <a:noFill/>
          <a:ln/>
        </p:spPr>
        <p:txBody>
          <a:bodyPr wrap="square" lIns="0" tIns="0" rIns="0" bIns="0" rtlCol="0" anchor="t"/>
          <a:lstStyle/>
          <a:p>
            <a:pPr marL="0" indent="0" algn="r">
              <a:lnSpc>
                <a:spcPts val="2100"/>
              </a:lnSpc>
              <a:buNone/>
            </a:pPr>
            <a:r>
              <a:rPr lang="en-US" sz="1300" dirty="0">
                <a:solidFill>
                  <a:srgbClr val="333F70"/>
                </a:solidFill>
                <a:latin typeface="Open Sans" pitchFamily="34" charset="0"/>
                <a:ea typeface="Open Sans" pitchFamily="34" charset="-122"/>
                <a:cs typeface="Open Sans" pitchFamily="34" charset="-120"/>
              </a:rPr>
              <a:t>Công việc cắt nguyên liệu là bước đầu tiên và thiết yếu trong quy trình sản xuất bộ thắng đĩa.</a:t>
            </a:r>
            <a:endParaRPr lang="en-US" sz="1300" dirty="0"/>
          </a:p>
        </p:txBody>
      </p:sp>
      <p:sp>
        <p:nvSpPr>
          <p:cNvPr id="9" name="Shape 7"/>
          <p:cNvSpPr/>
          <p:nvPr/>
        </p:nvSpPr>
        <p:spPr>
          <a:xfrm>
            <a:off x="7483257" y="3390781"/>
            <a:ext cx="594003" cy="22860"/>
          </a:xfrm>
          <a:prstGeom prst="roundRect">
            <a:avLst>
              <a:gd name="adj" fmla="val 311822"/>
            </a:avLst>
          </a:prstGeom>
          <a:solidFill>
            <a:srgbClr val="BCDBD4"/>
          </a:solidFill>
          <a:ln/>
        </p:spPr>
      </p:sp>
      <p:sp>
        <p:nvSpPr>
          <p:cNvPr id="10" name="Shape 8"/>
          <p:cNvSpPr/>
          <p:nvPr/>
        </p:nvSpPr>
        <p:spPr>
          <a:xfrm>
            <a:off x="7124283" y="3211354"/>
            <a:ext cx="381833" cy="381833"/>
          </a:xfrm>
          <a:prstGeom prst="roundRect">
            <a:avLst>
              <a:gd name="adj" fmla="val 18669"/>
            </a:avLst>
          </a:prstGeom>
          <a:solidFill>
            <a:srgbClr val="D6F5EE"/>
          </a:solidFill>
          <a:ln w="7620">
            <a:solidFill>
              <a:srgbClr val="BCDBD4"/>
            </a:solidFill>
            <a:prstDash val="solid"/>
          </a:ln>
        </p:spPr>
      </p:sp>
      <p:sp>
        <p:nvSpPr>
          <p:cNvPr id="11" name="Text 9"/>
          <p:cNvSpPr/>
          <p:nvPr/>
        </p:nvSpPr>
        <p:spPr>
          <a:xfrm>
            <a:off x="7208937" y="3274933"/>
            <a:ext cx="212527" cy="254556"/>
          </a:xfrm>
          <a:prstGeom prst="rect">
            <a:avLst/>
          </a:prstGeom>
          <a:noFill/>
          <a:ln/>
        </p:spPr>
        <p:txBody>
          <a:bodyPr wrap="none" lIns="0" tIns="0" rIns="0" bIns="0" rtlCol="0" anchor="t"/>
          <a:lstStyle/>
          <a:p>
            <a:pPr marL="0" indent="0" algn="ctr">
              <a:lnSpc>
                <a:spcPts val="2000"/>
              </a:lnSpc>
              <a:buNone/>
            </a:pPr>
            <a:r>
              <a:rPr lang="en-US" sz="2000" b="1" dirty="0">
                <a:solidFill>
                  <a:srgbClr val="333F70"/>
                </a:solidFill>
                <a:latin typeface="Unbounded" pitchFamily="34" charset="0"/>
                <a:ea typeface="Unbounded" pitchFamily="34" charset="-122"/>
                <a:cs typeface="Unbounded" pitchFamily="34" charset="-120"/>
              </a:rPr>
              <a:t>2</a:t>
            </a:r>
            <a:endParaRPr lang="en-US" sz="2000" dirty="0"/>
          </a:p>
        </p:txBody>
      </p:sp>
      <p:sp>
        <p:nvSpPr>
          <p:cNvPr id="12" name="Text 10"/>
          <p:cNvSpPr/>
          <p:nvPr/>
        </p:nvSpPr>
        <p:spPr>
          <a:xfrm>
            <a:off x="8248650" y="3190161"/>
            <a:ext cx="2121456" cy="265152"/>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Gia Công Cơ Khí</a:t>
            </a:r>
            <a:endParaRPr lang="en-US" sz="1650" dirty="0"/>
          </a:p>
        </p:txBody>
      </p:sp>
      <p:sp>
        <p:nvSpPr>
          <p:cNvPr id="13" name="Text 11"/>
          <p:cNvSpPr/>
          <p:nvPr/>
        </p:nvSpPr>
        <p:spPr>
          <a:xfrm>
            <a:off x="8248650" y="3557111"/>
            <a:ext cx="5787747" cy="814388"/>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Gia công cơ khí là một giai đoạn quan trọng trong sản xuất bộ thắng đĩa, trong đó các chi tiết được xử lý bằng các máy phay, máy tiện hoặc máy khoan.</a:t>
            </a:r>
            <a:endParaRPr lang="en-US" sz="1300" dirty="0"/>
          </a:p>
        </p:txBody>
      </p:sp>
      <p:sp>
        <p:nvSpPr>
          <p:cNvPr id="14" name="Shape 12"/>
          <p:cNvSpPr/>
          <p:nvPr/>
        </p:nvSpPr>
        <p:spPr>
          <a:xfrm>
            <a:off x="6553140" y="4235887"/>
            <a:ext cx="594003" cy="22860"/>
          </a:xfrm>
          <a:prstGeom prst="roundRect">
            <a:avLst>
              <a:gd name="adj" fmla="val 311822"/>
            </a:avLst>
          </a:prstGeom>
          <a:solidFill>
            <a:srgbClr val="BCDBD4"/>
          </a:solidFill>
          <a:ln/>
        </p:spPr>
      </p:sp>
      <p:sp>
        <p:nvSpPr>
          <p:cNvPr id="15" name="Shape 13"/>
          <p:cNvSpPr/>
          <p:nvPr/>
        </p:nvSpPr>
        <p:spPr>
          <a:xfrm>
            <a:off x="7124283" y="4056459"/>
            <a:ext cx="381833" cy="381833"/>
          </a:xfrm>
          <a:prstGeom prst="roundRect">
            <a:avLst>
              <a:gd name="adj" fmla="val 18669"/>
            </a:avLst>
          </a:prstGeom>
          <a:solidFill>
            <a:srgbClr val="D6F5EE"/>
          </a:solidFill>
          <a:ln w="7620">
            <a:solidFill>
              <a:srgbClr val="BCDBD4"/>
            </a:solidFill>
            <a:prstDash val="solid"/>
          </a:ln>
        </p:spPr>
      </p:sp>
      <p:sp>
        <p:nvSpPr>
          <p:cNvPr id="16" name="Text 14"/>
          <p:cNvSpPr/>
          <p:nvPr/>
        </p:nvSpPr>
        <p:spPr>
          <a:xfrm>
            <a:off x="7208460" y="4120039"/>
            <a:ext cx="213479" cy="254556"/>
          </a:xfrm>
          <a:prstGeom prst="rect">
            <a:avLst/>
          </a:prstGeom>
          <a:noFill/>
          <a:ln/>
        </p:spPr>
        <p:txBody>
          <a:bodyPr wrap="none" lIns="0" tIns="0" rIns="0" bIns="0" rtlCol="0" anchor="t"/>
          <a:lstStyle/>
          <a:p>
            <a:pPr marL="0" indent="0" algn="ctr">
              <a:lnSpc>
                <a:spcPts val="2000"/>
              </a:lnSpc>
              <a:buNone/>
            </a:pPr>
            <a:r>
              <a:rPr lang="en-US" sz="2000" b="1" dirty="0">
                <a:solidFill>
                  <a:srgbClr val="333F70"/>
                </a:solidFill>
                <a:latin typeface="Unbounded" pitchFamily="34" charset="0"/>
                <a:ea typeface="Unbounded" pitchFamily="34" charset="-122"/>
                <a:cs typeface="Unbounded" pitchFamily="34" charset="-120"/>
              </a:rPr>
              <a:t>3</a:t>
            </a:r>
            <a:endParaRPr lang="en-US" sz="2000" dirty="0"/>
          </a:p>
        </p:txBody>
      </p:sp>
      <p:sp>
        <p:nvSpPr>
          <p:cNvPr id="17" name="Text 15"/>
          <p:cNvSpPr/>
          <p:nvPr/>
        </p:nvSpPr>
        <p:spPr>
          <a:xfrm>
            <a:off x="4260294" y="4035266"/>
            <a:ext cx="2121456" cy="265152"/>
          </a:xfrm>
          <a:prstGeom prst="rect">
            <a:avLst/>
          </a:prstGeom>
          <a:noFill/>
          <a:ln/>
        </p:spPr>
        <p:txBody>
          <a:bodyPr wrap="none" lIns="0" tIns="0" rIns="0" bIns="0" rtlCol="0" anchor="t"/>
          <a:lstStyle/>
          <a:p>
            <a:pPr marL="0" indent="0" algn="r">
              <a:lnSpc>
                <a:spcPts val="2050"/>
              </a:lnSpc>
              <a:buNone/>
            </a:pPr>
            <a:r>
              <a:rPr lang="en-US" sz="1650" b="1" dirty="0">
                <a:solidFill>
                  <a:srgbClr val="333F70"/>
                </a:solidFill>
                <a:latin typeface="Unbounded" pitchFamily="34" charset="0"/>
                <a:ea typeface="Unbounded" pitchFamily="34" charset="-122"/>
                <a:cs typeface="Unbounded" pitchFamily="34" charset="-120"/>
              </a:rPr>
              <a:t>Ép Kim Loại</a:t>
            </a:r>
            <a:endParaRPr lang="en-US" sz="1650" dirty="0"/>
          </a:p>
        </p:txBody>
      </p:sp>
      <p:sp>
        <p:nvSpPr>
          <p:cNvPr id="18" name="Text 16"/>
          <p:cNvSpPr/>
          <p:nvPr/>
        </p:nvSpPr>
        <p:spPr>
          <a:xfrm>
            <a:off x="594003" y="4402217"/>
            <a:ext cx="5787747" cy="814388"/>
          </a:xfrm>
          <a:prstGeom prst="rect">
            <a:avLst/>
          </a:prstGeom>
          <a:noFill/>
          <a:ln/>
        </p:spPr>
        <p:txBody>
          <a:bodyPr wrap="square" lIns="0" tIns="0" rIns="0" bIns="0" rtlCol="0" anchor="t"/>
          <a:lstStyle/>
          <a:p>
            <a:pPr marL="0" indent="0" algn="r">
              <a:lnSpc>
                <a:spcPts val="2100"/>
              </a:lnSpc>
              <a:buNone/>
            </a:pPr>
            <a:r>
              <a:rPr lang="en-US" sz="1300" dirty="0">
                <a:solidFill>
                  <a:srgbClr val="333F70"/>
                </a:solidFill>
                <a:latin typeface="Open Sans" pitchFamily="34" charset="0"/>
                <a:ea typeface="Open Sans" pitchFamily="34" charset="-122"/>
                <a:cs typeface="Open Sans" pitchFamily="34" charset="-120"/>
              </a:rPr>
              <a:t>Trong công đoạn ép kim loại, các vật liệu kim loại được xử lý dưới áp suất cao để tạo ra các hình dạng đặc biệt, như đĩa thắng trong sản xuất bộ thắng đĩa.</a:t>
            </a:r>
            <a:endParaRPr lang="en-US" sz="1300" dirty="0"/>
          </a:p>
        </p:txBody>
      </p:sp>
      <p:sp>
        <p:nvSpPr>
          <p:cNvPr id="19" name="Shape 17"/>
          <p:cNvSpPr/>
          <p:nvPr/>
        </p:nvSpPr>
        <p:spPr>
          <a:xfrm>
            <a:off x="7483257" y="5081111"/>
            <a:ext cx="594003" cy="22860"/>
          </a:xfrm>
          <a:prstGeom prst="roundRect">
            <a:avLst>
              <a:gd name="adj" fmla="val 311822"/>
            </a:avLst>
          </a:prstGeom>
          <a:solidFill>
            <a:srgbClr val="BCDBD4"/>
          </a:solidFill>
          <a:ln/>
        </p:spPr>
      </p:sp>
      <p:sp>
        <p:nvSpPr>
          <p:cNvPr id="20" name="Shape 18"/>
          <p:cNvSpPr/>
          <p:nvPr/>
        </p:nvSpPr>
        <p:spPr>
          <a:xfrm>
            <a:off x="7124283" y="4901684"/>
            <a:ext cx="381833" cy="381833"/>
          </a:xfrm>
          <a:prstGeom prst="roundRect">
            <a:avLst>
              <a:gd name="adj" fmla="val 18669"/>
            </a:avLst>
          </a:prstGeom>
          <a:solidFill>
            <a:srgbClr val="D6F5EE"/>
          </a:solidFill>
          <a:ln w="7620">
            <a:solidFill>
              <a:srgbClr val="BCDBD4"/>
            </a:solidFill>
            <a:prstDash val="solid"/>
          </a:ln>
        </p:spPr>
      </p:sp>
      <p:sp>
        <p:nvSpPr>
          <p:cNvPr id="21" name="Text 19"/>
          <p:cNvSpPr/>
          <p:nvPr/>
        </p:nvSpPr>
        <p:spPr>
          <a:xfrm>
            <a:off x="7205603" y="4965263"/>
            <a:ext cx="219075" cy="254556"/>
          </a:xfrm>
          <a:prstGeom prst="rect">
            <a:avLst/>
          </a:prstGeom>
          <a:noFill/>
          <a:ln/>
        </p:spPr>
        <p:txBody>
          <a:bodyPr wrap="none" lIns="0" tIns="0" rIns="0" bIns="0" rtlCol="0" anchor="t"/>
          <a:lstStyle/>
          <a:p>
            <a:pPr marL="0" indent="0" algn="ctr">
              <a:lnSpc>
                <a:spcPts val="2000"/>
              </a:lnSpc>
              <a:buNone/>
            </a:pPr>
            <a:r>
              <a:rPr lang="en-US" sz="2000" b="1" dirty="0">
                <a:solidFill>
                  <a:srgbClr val="333F70"/>
                </a:solidFill>
                <a:latin typeface="Unbounded" pitchFamily="34" charset="0"/>
                <a:ea typeface="Unbounded" pitchFamily="34" charset="-122"/>
                <a:cs typeface="Unbounded" pitchFamily="34" charset="-120"/>
              </a:rPr>
              <a:t>4</a:t>
            </a:r>
            <a:endParaRPr lang="en-US" sz="2000" dirty="0"/>
          </a:p>
        </p:txBody>
      </p:sp>
      <p:sp>
        <p:nvSpPr>
          <p:cNvPr id="22" name="Text 20"/>
          <p:cNvSpPr/>
          <p:nvPr/>
        </p:nvSpPr>
        <p:spPr>
          <a:xfrm>
            <a:off x="8248650" y="4880491"/>
            <a:ext cx="2121456" cy="265152"/>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Đúc</a:t>
            </a:r>
            <a:endParaRPr lang="en-US" sz="1650" dirty="0"/>
          </a:p>
        </p:txBody>
      </p:sp>
      <p:sp>
        <p:nvSpPr>
          <p:cNvPr id="23" name="Text 21"/>
          <p:cNvSpPr/>
          <p:nvPr/>
        </p:nvSpPr>
        <p:spPr>
          <a:xfrm>
            <a:off x="8248650" y="5247442"/>
            <a:ext cx="5787747" cy="814388"/>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Công việc đúc là một phương pháp quan trọng trong sản xuất các bộ phận kim loại, nơi kim loại lỏng được đổ vào khuôn để tạo thành các chi tiết cụ thể.</a:t>
            </a:r>
            <a:endParaRPr lang="en-US" sz="1300" dirty="0"/>
          </a:p>
        </p:txBody>
      </p:sp>
      <p:sp>
        <p:nvSpPr>
          <p:cNvPr id="24" name="Shape 22"/>
          <p:cNvSpPr/>
          <p:nvPr/>
        </p:nvSpPr>
        <p:spPr>
          <a:xfrm>
            <a:off x="6553140" y="5926336"/>
            <a:ext cx="594003" cy="22860"/>
          </a:xfrm>
          <a:prstGeom prst="roundRect">
            <a:avLst>
              <a:gd name="adj" fmla="val 311822"/>
            </a:avLst>
          </a:prstGeom>
          <a:solidFill>
            <a:srgbClr val="BCDBD4"/>
          </a:solidFill>
          <a:ln/>
        </p:spPr>
      </p:sp>
      <p:sp>
        <p:nvSpPr>
          <p:cNvPr id="25" name="Shape 23"/>
          <p:cNvSpPr/>
          <p:nvPr/>
        </p:nvSpPr>
        <p:spPr>
          <a:xfrm>
            <a:off x="7124283" y="5746909"/>
            <a:ext cx="381833" cy="381833"/>
          </a:xfrm>
          <a:prstGeom prst="roundRect">
            <a:avLst>
              <a:gd name="adj" fmla="val 18669"/>
            </a:avLst>
          </a:prstGeom>
          <a:solidFill>
            <a:srgbClr val="D6F5EE"/>
          </a:solidFill>
          <a:ln w="7620">
            <a:solidFill>
              <a:srgbClr val="BCDBD4"/>
            </a:solidFill>
            <a:prstDash val="solid"/>
          </a:ln>
        </p:spPr>
      </p:sp>
      <p:sp>
        <p:nvSpPr>
          <p:cNvPr id="26" name="Text 24"/>
          <p:cNvSpPr/>
          <p:nvPr/>
        </p:nvSpPr>
        <p:spPr>
          <a:xfrm>
            <a:off x="7212509" y="5810488"/>
            <a:ext cx="205383" cy="254556"/>
          </a:xfrm>
          <a:prstGeom prst="rect">
            <a:avLst/>
          </a:prstGeom>
          <a:noFill/>
          <a:ln/>
        </p:spPr>
        <p:txBody>
          <a:bodyPr wrap="none" lIns="0" tIns="0" rIns="0" bIns="0" rtlCol="0" anchor="t"/>
          <a:lstStyle/>
          <a:p>
            <a:pPr marL="0" indent="0" algn="ctr">
              <a:lnSpc>
                <a:spcPts val="2000"/>
              </a:lnSpc>
              <a:buNone/>
            </a:pPr>
            <a:r>
              <a:rPr lang="en-US" sz="2000" b="1" dirty="0">
                <a:solidFill>
                  <a:srgbClr val="333F70"/>
                </a:solidFill>
                <a:latin typeface="Unbounded" pitchFamily="34" charset="0"/>
                <a:ea typeface="Unbounded" pitchFamily="34" charset="-122"/>
                <a:cs typeface="Unbounded" pitchFamily="34" charset="-120"/>
              </a:rPr>
              <a:t>5</a:t>
            </a:r>
            <a:endParaRPr lang="en-US" sz="2000" dirty="0"/>
          </a:p>
        </p:txBody>
      </p:sp>
      <p:sp>
        <p:nvSpPr>
          <p:cNvPr id="27" name="Text 25"/>
          <p:cNvSpPr/>
          <p:nvPr/>
        </p:nvSpPr>
        <p:spPr>
          <a:xfrm>
            <a:off x="3573304" y="5725716"/>
            <a:ext cx="2808446" cy="265152"/>
          </a:xfrm>
          <a:prstGeom prst="rect">
            <a:avLst/>
          </a:prstGeom>
          <a:noFill/>
          <a:ln/>
        </p:spPr>
        <p:txBody>
          <a:bodyPr wrap="none" lIns="0" tIns="0" rIns="0" bIns="0" rtlCol="0" anchor="t"/>
          <a:lstStyle/>
          <a:p>
            <a:pPr marL="0" indent="0" algn="r">
              <a:lnSpc>
                <a:spcPts val="2050"/>
              </a:lnSpc>
              <a:buNone/>
            </a:pPr>
            <a:r>
              <a:rPr lang="en-US" sz="1650" b="1" dirty="0">
                <a:solidFill>
                  <a:srgbClr val="333F70"/>
                </a:solidFill>
                <a:latin typeface="Unbounded" pitchFamily="34" charset="0"/>
                <a:ea typeface="Unbounded" pitchFamily="34" charset="-122"/>
                <a:cs typeface="Unbounded" pitchFamily="34" charset="-120"/>
              </a:rPr>
              <a:t>Lắp Ráp Các Bộ Phận</a:t>
            </a:r>
            <a:endParaRPr lang="en-US" sz="1650" dirty="0"/>
          </a:p>
        </p:txBody>
      </p:sp>
      <p:sp>
        <p:nvSpPr>
          <p:cNvPr id="28" name="Text 26"/>
          <p:cNvSpPr/>
          <p:nvPr/>
        </p:nvSpPr>
        <p:spPr>
          <a:xfrm>
            <a:off x="594003" y="6092666"/>
            <a:ext cx="5787747" cy="542925"/>
          </a:xfrm>
          <a:prstGeom prst="rect">
            <a:avLst/>
          </a:prstGeom>
          <a:noFill/>
          <a:ln/>
        </p:spPr>
        <p:txBody>
          <a:bodyPr wrap="square" lIns="0" tIns="0" rIns="0" bIns="0" rtlCol="0" anchor="t"/>
          <a:lstStyle/>
          <a:p>
            <a:pPr marL="0" indent="0" algn="r">
              <a:lnSpc>
                <a:spcPts val="2100"/>
              </a:lnSpc>
              <a:buNone/>
            </a:pPr>
            <a:r>
              <a:rPr lang="en-US" sz="1300" dirty="0">
                <a:solidFill>
                  <a:srgbClr val="333F70"/>
                </a:solidFill>
                <a:latin typeface="Open Sans" pitchFamily="34" charset="0"/>
                <a:ea typeface="Open Sans" pitchFamily="34" charset="-122"/>
                <a:cs typeface="Open Sans" pitchFamily="34" charset="-120"/>
              </a:rPr>
              <a:t>Trong công đoạn lắp ráp các bộ phận, các chi tiết đã được gia công và đúc sẽ được kết hợp để tạo thành sản phẩm hoàn chỉnh.</a:t>
            </a:r>
            <a:endParaRPr lang="en-US" sz="1300" dirty="0"/>
          </a:p>
        </p:txBody>
      </p:sp>
      <p:pic>
        <p:nvPicPr>
          <p:cNvPr id="30" name="Picture 29">
            <a:extLst>
              <a:ext uri="{FF2B5EF4-FFF2-40B4-BE49-F238E27FC236}">
                <a16:creationId xmlns:a16="http://schemas.microsoft.com/office/drawing/2014/main" id="{4F5E520C-CD18-FA6D-A569-92D258070492}"/>
              </a:ext>
            </a:extLst>
          </p:cNvPr>
          <p:cNvPicPr>
            <a:picLocks noChangeAspect="1"/>
          </p:cNvPicPr>
          <p:nvPr/>
        </p:nvPicPr>
        <p:blipFill>
          <a:blip r:embed="rId3"/>
          <a:stretch>
            <a:fillRect/>
          </a:stretch>
        </p:blipFill>
        <p:spPr>
          <a:xfrm>
            <a:off x="11140363" y="7248692"/>
            <a:ext cx="3289686" cy="10186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79940"/>
          </a:xfrm>
          <a:prstGeom prst="rect">
            <a:avLst/>
          </a:prstGeom>
        </p:spPr>
      </p:pic>
      <p:sp>
        <p:nvSpPr>
          <p:cNvPr id="3" name="Text 0"/>
          <p:cNvSpPr/>
          <p:nvPr/>
        </p:nvSpPr>
        <p:spPr>
          <a:xfrm>
            <a:off x="666274" y="2903458"/>
            <a:ext cx="13297852" cy="1189911"/>
          </a:xfrm>
          <a:prstGeom prst="rect">
            <a:avLst/>
          </a:prstGeom>
          <a:noFill/>
          <a:ln/>
        </p:spPr>
        <p:txBody>
          <a:bodyPr wrap="square" lIns="0" tIns="0" rIns="0" bIns="0" rtlCol="0" anchor="t"/>
          <a:lstStyle/>
          <a:p>
            <a:pPr marL="0" indent="0">
              <a:lnSpc>
                <a:spcPts val="4650"/>
              </a:lnSpc>
              <a:buNone/>
            </a:pPr>
            <a:r>
              <a:rPr lang="en-US" sz="3700" b="1" dirty="0">
                <a:solidFill>
                  <a:srgbClr val="333F70"/>
                </a:solidFill>
                <a:latin typeface="Unbounded" pitchFamily="34" charset="0"/>
                <a:ea typeface="Unbounded" pitchFamily="34" charset="-122"/>
                <a:cs typeface="Unbounded" pitchFamily="34" charset="-120"/>
              </a:rPr>
              <a:t>An toàn vệ sinh lao động đối với nhân viên Cắt Nguyên Liệu</a:t>
            </a:r>
            <a:endParaRPr lang="en-US" sz="3700" dirty="0"/>
          </a:p>
        </p:txBody>
      </p:sp>
      <p:sp>
        <p:nvSpPr>
          <p:cNvPr id="4" name="Shape 1"/>
          <p:cNvSpPr/>
          <p:nvPr/>
        </p:nvSpPr>
        <p:spPr>
          <a:xfrm>
            <a:off x="666274" y="4378881"/>
            <a:ext cx="6553795" cy="1721287"/>
          </a:xfrm>
          <a:prstGeom prst="roundRect">
            <a:avLst>
              <a:gd name="adj" fmla="val 4646"/>
            </a:avLst>
          </a:prstGeom>
          <a:solidFill>
            <a:srgbClr val="D6F5EE"/>
          </a:solidFill>
          <a:ln w="7620">
            <a:solidFill>
              <a:srgbClr val="BCDBD4"/>
            </a:solidFill>
            <a:prstDash val="solid"/>
          </a:ln>
        </p:spPr>
      </p:sp>
      <p:sp>
        <p:nvSpPr>
          <p:cNvPr id="5" name="Text 2"/>
          <p:cNvSpPr/>
          <p:nvPr/>
        </p:nvSpPr>
        <p:spPr>
          <a:xfrm>
            <a:off x="864275" y="4576882"/>
            <a:ext cx="2867978" cy="297418"/>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Đặc điểm công việc</a:t>
            </a:r>
            <a:endParaRPr lang="en-US" sz="1850" dirty="0"/>
          </a:p>
        </p:txBody>
      </p:sp>
      <p:sp>
        <p:nvSpPr>
          <p:cNvPr id="6" name="Text 3"/>
          <p:cNvSpPr/>
          <p:nvPr/>
        </p:nvSpPr>
        <p:spPr>
          <a:xfrm>
            <a:off x="864275" y="4988481"/>
            <a:ext cx="6157793" cy="609124"/>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Công việc cắt nguyên liệu là bước đầu tiên và thiết yếu trong quy trình sản xuất bộ thắng đĩa.</a:t>
            </a:r>
            <a:endParaRPr lang="en-US" sz="1450" dirty="0"/>
          </a:p>
        </p:txBody>
      </p:sp>
      <p:sp>
        <p:nvSpPr>
          <p:cNvPr id="7" name="Shape 4"/>
          <p:cNvSpPr/>
          <p:nvPr/>
        </p:nvSpPr>
        <p:spPr>
          <a:xfrm>
            <a:off x="7410450" y="4378881"/>
            <a:ext cx="6553795" cy="1721287"/>
          </a:xfrm>
          <a:prstGeom prst="roundRect">
            <a:avLst>
              <a:gd name="adj" fmla="val 4646"/>
            </a:avLst>
          </a:prstGeom>
          <a:solidFill>
            <a:srgbClr val="D6F5EE"/>
          </a:solidFill>
          <a:ln w="7620">
            <a:solidFill>
              <a:srgbClr val="BCDBD4"/>
            </a:solidFill>
            <a:prstDash val="solid"/>
          </a:ln>
        </p:spPr>
      </p:sp>
      <p:sp>
        <p:nvSpPr>
          <p:cNvPr id="8" name="Text 5"/>
          <p:cNvSpPr/>
          <p:nvPr/>
        </p:nvSpPr>
        <p:spPr>
          <a:xfrm>
            <a:off x="7608451" y="4576882"/>
            <a:ext cx="3865483" cy="297418"/>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Các dạng tai nạn lao động</a:t>
            </a:r>
            <a:endParaRPr lang="en-US" sz="1850" dirty="0"/>
          </a:p>
        </p:txBody>
      </p:sp>
      <p:sp>
        <p:nvSpPr>
          <p:cNvPr id="9" name="Text 6"/>
          <p:cNvSpPr/>
          <p:nvPr/>
        </p:nvSpPr>
        <p:spPr>
          <a:xfrm>
            <a:off x="7608451" y="4988481"/>
            <a:ext cx="6157793" cy="913686"/>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Quá trình cắt nguyên liệu bằng máy cắt tự động hoặc máy cắt CNC là công đoạn quan trọng trong sản xuất bộ thắng đĩa, nhưng cũng tiềm ẩn nhiều nguy cơ tai nạn lao động.</a:t>
            </a:r>
            <a:endParaRPr lang="en-US" sz="1450" dirty="0"/>
          </a:p>
        </p:txBody>
      </p:sp>
      <p:sp>
        <p:nvSpPr>
          <p:cNvPr id="10" name="Shape 7"/>
          <p:cNvSpPr/>
          <p:nvPr/>
        </p:nvSpPr>
        <p:spPr>
          <a:xfrm>
            <a:off x="666274" y="6290548"/>
            <a:ext cx="6553795" cy="1416725"/>
          </a:xfrm>
          <a:prstGeom prst="roundRect">
            <a:avLst>
              <a:gd name="adj" fmla="val 5644"/>
            </a:avLst>
          </a:prstGeom>
          <a:solidFill>
            <a:srgbClr val="D6F5EE"/>
          </a:solidFill>
          <a:ln w="7620">
            <a:solidFill>
              <a:srgbClr val="BCDBD4"/>
            </a:solidFill>
            <a:prstDash val="solid"/>
          </a:ln>
        </p:spPr>
      </p:sp>
      <p:sp>
        <p:nvSpPr>
          <p:cNvPr id="11" name="Text 8"/>
          <p:cNvSpPr/>
          <p:nvPr/>
        </p:nvSpPr>
        <p:spPr>
          <a:xfrm>
            <a:off x="864275" y="6488549"/>
            <a:ext cx="5405795" cy="297418"/>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Nguyên nhân gây ra tai nạn lao động</a:t>
            </a:r>
            <a:endParaRPr lang="en-US" sz="1850" dirty="0"/>
          </a:p>
        </p:txBody>
      </p:sp>
      <p:sp>
        <p:nvSpPr>
          <p:cNvPr id="12" name="Text 9"/>
          <p:cNvSpPr/>
          <p:nvPr/>
        </p:nvSpPr>
        <p:spPr>
          <a:xfrm>
            <a:off x="864275" y="6900148"/>
            <a:ext cx="6157793" cy="609124"/>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Tai nạn lao động trong quá trình cắt nguyên liệu thường xuất phát từ nhiều nguyên nhân khác nhau.</a:t>
            </a:r>
            <a:endParaRPr lang="en-US" sz="1450" dirty="0"/>
          </a:p>
        </p:txBody>
      </p:sp>
      <p:sp>
        <p:nvSpPr>
          <p:cNvPr id="13" name="Shape 10"/>
          <p:cNvSpPr/>
          <p:nvPr/>
        </p:nvSpPr>
        <p:spPr>
          <a:xfrm>
            <a:off x="7410450" y="6290548"/>
            <a:ext cx="6553795" cy="1416725"/>
          </a:xfrm>
          <a:prstGeom prst="roundRect">
            <a:avLst>
              <a:gd name="adj" fmla="val 5644"/>
            </a:avLst>
          </a:prstGeom>
          <a:solidFill>
            <a:srgbClr val="D6F5EE"/>
          </a:solidFill>
          <a:ln w="7620">
            <a:solidFill>
              <a:srgbClr val="BCDBD4"/>
            </a:solidFill>
            <a:prstDash val="solid"/>
          </a:ln>
        </p:spPr>
      </p:sp>
      <p:sp>
        <p:nvSpPr>
          <p:cNvPr id="14" name="Text 11"/>
          <p:cNvSpPr/>
          <p:nvPr/>
        </p:nvSpPr>
        <p:spPr>
          <a:xfrm>
            <a:off x="7608451" y="6488549"/>
            <a:ext cx="5810488" cy="297418"/>
          </a:xfrm>
          <a:prstGeom prst="rect">
            <a:avLst/>
          </a:prstGeom>
          <a:noFill/>
          <a:ln/>
        </p:spPr>
        <p:txBody>
          <a:bodyPr wrap="none" lIns="0" tIns="0" rIns="0" bIns="0" rtlCol="0" anchor="t"/>
          <a:lstStyle/>
          <a:p>
            <a:pPr marL="0" indent="0">
              <a:lnSpc>
                <a:spcPts val="2300"/>
              </a:lnSpc>
              <a:buNone/>
            </a:pPr>
            <a:r>
              <a:rPr lang="en-US" sz="1850" b="1" dirty="0">
                <a:solidFill>
                  <a:srgbClr val="333F70"/>
                </a:solidFill>
                <a:latin typeface="Unbounded" pitchFamily="34" charset="0"/>
                <a:ea typeface="Unbounded" pitchFamily="34" charset="-122"/>
                <a:cs typeface="Unbounded" pitchFamily="34" charset="-120"/>
              </a:rPr>
              <a:t>Biện pháp phòng tránh tai nạn lao động</a:t>
            </a:r>
            <a:endParaRPr lang="en-US" sz="1850" dirty="0"/>
          </a:p>
        </p:txBody>
      </p:sp>
      <p:sp>
        <p:nvSpPr>
          <p:cNvPr id="15" name="Text 12"/>
          <p:cNvSpPr/>
          <p:nvPr/>
        </p:nvSpPr>
        <p:spPr>
          <a:xfrm>
            <a:off x="7608451" y="6900148"/>
            <a:ext cx="6157793" cy="609124"/>
          </a:xfrm>
          <a:prstGeom prst="rect">
            <a:avLst/>
          </a:prstGeom>
          <a:noFill/>
          <a:ln/>
        </p:spPr>
        <p:txBody>
          <a:bodyPr wrap="square" lIns="0" tIns="0" rIns="0" bIns="0" rtlCol="0" anchor="t"/>
          <a:lstStyle/>
          <a:p>
            <a:pPr marL="0" indent="0">
              <a:lnSpc>
                <a:spcPts val="2350"/>
              </a:lnSpc>
              <a:buNone/>
            </a:pPr>
            <a:r>
              <a:rPr lang="en-US" sz="1450" dirty="0">
                <a:solidFill>
                  <a:srgbClr val="333F70"/>
                </a:solidFill>
                <a:latin typeface="Open Sans" pitchFamily="34" charset="0"/>
                <a:ea typeface="Open Sans" pitchFamily="34" charset="-122"/>
                <a:cs typeface="Open Sans" pitchFamily="34" charset="-120"/>
              </a:rPr>
              <a:t>Để phòng tránh tai nạn lao động trong quá trình cắt nguyên liệu, việc thực hiện các biện pháp phòng ngừa là rất quan trọng.</a:t>
            </a:r>
            <a:endParaRPr lang="en-US" sz="1450" dirty="0"/>
          </a:p>
        </p:txBody>
      </p:sp>
      <p:pic>
        <p:nvPicPr>
          <p:cNvPr id="16" name="Picture 15">
            <a:extLst>
              <a:ext uri="{FF2B5EF4-FFF2-40B4-BE49-F238E27FC236}">
                <a16:creationId xmlns:a16="http://schemas.microsoft.com/office/drawing/2014/main" id="{D875B5B7-5A7B-F278-EC4F-F4128192E8C4}"/>
              </a:ext>
            </a:extLst>
          </p:cNvPr>
          <p:cNvPicPr>
            <a:picLocks noChangeAspect="1"/>
          </p:cNvPicPr>
          <p:nvPr/>
        </p:nvPicPr>
        <p:blipFill>
          <a:blip r:embed="rId4"/>
          <a:stretch>
            <a:fillRect/>
          </a:stretch>
        </p:blipFill>
        <p:spPr>
          <a:xfrm>
            <a:off x="11857219" y="7395567"/>
            <a:ext cx="2572829" cy="7966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93646" y="512207"/>
            <a:ext cx="7956709" cy="1060133"/>
          </a:xfrm>
          <a:prstGeom prst="rect">
            <a:avLst/>
          </a:prstGeom>
          <a:noFill/>
          <a:ln/>
        </p:spPr>
        <p:txBody>
          <a:bodyPr wrap="square" lIns="0" tIns="0" rIns="0" bIns="0" rtlCol="0" anchor="t"/>
          <a:lstStyle/>
          <a:p>
            <a:pPr marL="0" indent="0">
              <a:lnSpc>
                <a:spcPts val="4150"/>
              </a:lnSpc>
              <a:buNone/>
            </a:pPr>
            <a:r>
              <a:rPr lang="en-US" sz="3300" b="1" dirty="0">
                <a:solidFill>
                  <a:srgbClr val="333F70"/>
                </a:solidFill>
                <a:latin typeface="Unbounded" pitchFamily="34" charset="0"/>
                <a:ea typeface="Unbounded" pitchFamily="34" charset="-122"/>
                <a:cs typeface="Unbounded" pitchFamily="34" charset="-120"/>
              </a:rPr>
              <a:t>An toàn vệ sinh lao động đối với nhân viên Gia Công Cơ Khí</a:t>
            </a:r>
            <a:endParaRPr lang="en-US" sz="3300" dirty="0"/>
          </a:p>
        </p:txBody>
      </p:sp>
      <p:pic>
        <p:nvPicPr>
          <p:cNvPr id="4" name="Image 1" descr="preencoded.png"/>
          <p:cNvPicPr>
            <a:picLocks noChangeAspect="1"/>
          </p:cNvPicPr>
          <p:nvPr/>
        </p:nvPicPr>
        <p:blipFill>
          <a:blip r:embed="rId4"/>
          <a:stretch>
            <a:fillRect/>
          </a:stretch>
        </p:blipFill>
        <p:spPr>
          <a:xfrm>
            <a:off x="593646" y="1826776"/>
            <a:ext cx="848201" cy="1357074"/>
          </a:xfrm>
          <a:prstGeom prst="rect">
            <a:avLst/>
          </a:prstGeom>
        </p:spPr>
      </p:pic>
      <p:sp>
        <p:nvSpPr>
          <p:cNvPr id="5" name="Text 1"/>
          <p:cNvSpPr/>
          <p:nvPr/>
        </p:nvSpPr>
        <p:spPr>
          <a:xfrm>
            <a:off x="1696283" y="1996321"/>
            <a:ext cx="2555081" cy="265033"/>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Đặc điểm công việc</a:t>
            </a:r>
            <a:endParaRPr lang="en-US" sz="1650" dirty="0"/>
          </a:p>
        </p:txBody>
      </p:sp>
      <p:sp>
        <p:nvSpPr>
          <p:cNvPr id="6" name="Text 2"/>
          <p:cNvSpPr/>
          <p:nvPr/>
        </p:nvSpPr>
        <p:spPr>
          <a:xfrm>
            <a:off x="1696283" y="2363033"/>
            <a:ext cx="6854071" cy="542925"/>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Gia công cơ khí là một giai đoạn quan trọng trong sản xuất bộ thắng đĩa, trong đó các chi tiết được xử lý bằng các máy phay, máy tiện hoặc máy khoan.</a:t>
            </a:r>
            <a:endParaRPr lang="en-US" sz="1300" dirty="0"/>
          </a:p>
        </p:txBody>
      </p:sp>
      <p:pic>
        <p:nvPicPr>
          <p:cNvPr id="7" name="Image 2" descr="preencoded.png"/>
          <p:cNvPicPr>
            <a:picLocks noChangeAspect="1"/>
          </p:cNvPicPr>
          <p:nvPr/>
        </p:nvPicPr>
        <p:blipFill>
          <a:blip r:embed="rId5"/>
          <a:stretch>
            <a:fillRect/>
          </a:stretch>
        </p:blipFill>
        <p:spPr>
          <a:xfrm>
            <a:off x="593646" y="3183850"/>
            <a:ext cx="848201" cy="1357074"/>
          </a:xfrm>
          <a:prstGeom prst="rect">
            <a:avLst/>
          </a:prstGeom>
        </p:spPr>
      </p:pic>
      <p:sp>
        <p:nvSpPr>
          <p:cNvPr id="8" name="Text 3"/>
          <p:cNvSpPr/>
          <p:nvPr/>
        </p:nvSpPr>
        <p:spPr>
          <a:xfrm>
            <a:off x="1696283" y="3353395"/>
            <a:ext cx="3443764" cy="265033"/>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Các dạng tai nạn lao động</a:t>
            </a:r>
            <a:endParaRPr lang="en-US" sz="1650" dirty="0"/>
          </a:p>
        </p:txBody>
      </p:sp>
      <p:sp>
        <p:nvSpPr>
          <p:cNvPr id="9" name="Text 4"/>
          <p:cNvSpPr/>
          <p:nvPr/>
        </p:nvSpPr>
        <p:spPr>
          <a:xfrm>
            <a:off x="1696283" y="3720108"/>
            <a:ext cx="6854071" cy="542925"/>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Trong quá trình gia công cơ khí, nhiều dạng tai nạn lao động có thể xảy ra do các yếu tố liên quan đến máy móc và công việc.</a:t>
            </a:r>
            <a:endParaRPr lang="en-US" sz="1300" dirty="0"/>
          </a:p>
        </p:txBody>
      </p:sp>
      <p:pic>
        <p:nvPicPr>
          <p:cNvPr id="10" name="Image 3" descr="preencoded.png"/>
          <p:cNvPicPr>
            <a:picLocks noChangeAspect="1"/>
          </p:cNvPicPr>
          <p:nvPr/>
        </p:nvPicPr>
        <p:blipFill>
          <a:blip r:embed="rId6"/>
          <a:stretch>
            <a:fillRect/>
          </a:stretch>
        </p:blipFill>
        <p:spPr>
          <a:xfrm>
            <a:off x="593646" y="4540925"/>
            <a:ext cx="848201" cy="1357074"/>
          </a:xfrm>
          <a:prstGeom prst="rect">
            <a:avLst/>
          </a:prstGeom>
        </p:spPr>
      </p:pic>
      <p:sp>
        <p:nvSpPr>
          <p:cNvPr id="11" name="Text 5"/>
          <p:cNvSpPr/>
          <p:nvPr/>
        </p:nvSpPr>
        <p:spPr>
          <a:xfrm>
            <a:off x="1696283" y="4710470"/>
            <a:ext cx="4815959" cy="265033"/>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Nguyên nhân gây ra tai nạn lao động</a:t>
            </a:r>
            <a:endParaRPr lang="en-US" sz="1650" dirty="0"/>
          </a:p>
        </p:txBody>
      </p:sp>
      <p:sp>
        <p:nvSpPr>
          <p:cNvPr id="12" name="Text 6"/>
          <p:cNvSpPr/>
          <p:nvPr/>
        </p:nvSpPr>
        <p:spPr>
          <a:xfrm>
            <a:off x="1696283" y="5077182"/>
            <a:ext cx="6854071" cy="542925"/>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Nguyên nhân gây ra tai nạn lao động trong gia công cơ khí thường xuất phát từ một số yếu tố quan trọng.</a:t>
            </a:r>
            <a:endParaRPr lang="en-US" sz="1300" dirty="0"/>
          </a:p>
        </p:txBody>
      </p:sp>
      <p:pic>
        <p:nvPicPr>
          <p:cNvPr id="13" name="Image 4" descr="preencoded.png"/>
          <p:cNvPicPr>
            <a:picLocks noChangeAspect="1"/>
          </p:cNvPicPr>
          <p:nvPr/>
        </p:nvPicPr>
        <p:blipFill>
          <a:blip r:embed="rId7"/>
          <a:stretch>
            <a:fillRect/>
          </a:stretch>
        </p:blipFill>
        <p:spPr>
          <a:xfrm>
            <a:off x="593646" y="5897999"/>
            <a:ext cx="848201" cy="1357074"/>
          </a:xfrm>
          <a:prstGeom prst="rect">
            <a:avLst/>
          </a:prstGeom>
        </p:spPr>
      </p:pic>
      <p:sp>
        <p:nvSpPr>
          <p:cNvPr id="14" name="Text 7"/>
          <p:cNvSpPr/>
          <p:nvPr/>
        </p:nvSpPr>
        <p:spPr>
          <a:xfrm>
            <a:off x="1696283" y="6067544"/>
            <a:ext cx="5176480" cy="265033"/>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pitchFamily="34" charset="0"/>
                <a:ea typeface="Unbounded" pitchFamily="34" charset="-122"/>
                <a:cs typeface="Unbounded" pitchFamily="34" charset="-120"/>
              </a:rPr>
              <a:t>Biện pháp phòng tránh tai nạn lao động</a:t>
            </a:r>
            <a:endParaRPr lang="en-US" sz="1650" dirty="0"/>
          </a:p>
        </p:txBody>
      </p:sp>
      <p:sp>
        <p:nvSpPr>
          <p:cNvPr id="15" name="Text 8"/>
          <p:cNvSpPr/>
          <p:nvPr/>
        </p:nvSpPr>
        <p:spPr>
          <a:xfrm>
            <a:off x="1696283" y="6434257"/>
            <a:ext cx="6854071" cy="542925"/>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Để phòng tránh tai nạn lao động trong gia công cơ khí, việc thực hiện các biện pháp an toàn là vô cùng cần thiết.</a:t>
            </a:r>
            <a:endParaRPr lang="en-US" sz="1300" dirty="0"/>
          </a:p>
        </p:txBody>
      </p:sp>
      <p:sp>
        <p:nvSpPr>
          <p:cNvPr id="16" name="Text 9"/>
          <p:cNvSpPr/>
          <p:nvPr/>
        </p:nvSpPr>
        <p:spPr>
          <a:xfrm>
            <a:off x="593646" y="7445812"/>
            <a:ext cx="7956709" cy="271463"/>
          </a:xfrm>
          <a:prstGeom prst="rect">
            <a:avLst/>
          </a:prstGeom>
          <a:noFill/>
          <a:ln/>
        </p:spPr>
        <p:txBody>
          <a:bodyPr wrap="none" lIns="0" tIns="0" rIns="0" bIns="0" rtlCol="0" anchor="t"/>
          <a:lstStyle/>
          <a:p>
            <a:pPr marL="0" indent="0">
              <a:lnSpc>
                <a:spcPts val="2100"/>
              </a:lnSpc>
              <a:buNone/>
            </a:pP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28399" y="416600"/>
            <a:ext cx="8087201" cy="943451"/>
          </a:xfrm>
          <a:prstGeom prst="rect">
            <a:avLst/>
          </a:prstGeom>
          <a:noFill/>
          <a:ln/>
        </p:spPr>
        <p:txBody>
          <a:bodyPr wrap="square" lIns="0" tIns="0" rIns="0" bIns="0" rtlCol="0" anchor="t"/>
          <a:lstStyle/>
          <a:p>
            <a:pPr marL="0" indent="0">
              <a:lnSpc>
                <a:spcPts val="3700"/>
              </a:lnSpc>
              <a:buNone/>
            </a:pPr>
            <a:r>
              <a:rPr lang="en-US" sz="2950" b="1" dirty="0">
                <a:solidFill>
                  <a:srgbClr val="333F70"/>
                </a:solidFill>
                <a:latin typeface="Unbounded" pitchFamily="34" charset="0"/>
                <a:ea typeface="Unbounded" pitchFamily="34" charset="-122"/>
                <a:cs typeface="Unbounded" pitchFamily="34" charset="-120"/>
              </a:rPr>
              <a:t>An toàn vệ sinh lao động đối với nhân viên Ép Kim Loại</a:t>
            </a:r>
            <a:endParaRPr lang="en-US" sz="2950" dirty="0"/>
          </a:p>
        </p:txBody>
      </p:sp>
      <p:pic>
        <p:nvPicPr>
          <p:cNvPr id="4" name="Image 1" descr="preencoded.png"/>
          <p:cNvPicPr>
            <a:picLocks noChangeAspect="1"/>
          </p:cNvPicPr>
          <p:nvPr/>
        </p:nvPicPr>
        <p:blipFill>
          <a:blip r:embed="rId4"/>
          <a:stretch>
            <a:fillRect/>
          </a:stretch>
        </p:blipFill>
        <p:spPr>
          <a:xfrm>
            <a:off x="528399" y="1586508"/>
            <a:ext cx="377428" cy="377428"/>
          </a:xfrm>
          <a:prstGeom prst="rect">
            <a:avLst/>
          </a:prstGeom>
        </p:spPr>
      </p:pic>
      <p:sp>
        <p:nvSpPr>
          <p:cNvPr id="5" name="Text 1"/>
          <p:cNvSpPr/>
          <p:nvPr/>
        </p:nvSpPr>
        <p:spPr>
          <a:xfrm>
            <a:off x="528399" y="2114907"/>
            <a:ext cx="2273737" cy="235863"/>
          </a:xfrm>
          <a:prstGeom prst="rect">
            <a:avLst/>
          </a:prstGeom>
          <a:noFill/>
          <a:ln/>
        </p:spPr>
        <p:txBody>
          <a:bodyPr wrap="none" lIns="0" tIns="0" rIns="0" bIns="0" rtlCol="0" anchor="t"/>
          <a:lstStyle/>
          <a:p>
            <a:pPr marL="0" indent="0" algn="l">
              <a:lnSpc>
                <a:spcPts val="1850"/>
              </a:lnSpc>
              <a:buNone/>
            </a:pPr>
            <a:r>
              <a:rPr lang="en-US" sz="1450" b="1" dirty="0">
                <a:solidFill>
                  <a:srgbClr val="333F70"/>
                </a:solidFill>
                <a:latin typeface="Unbounded" pitchFamily="34" charset="0"/>
                <a:ea typeface="Unbounded" pitchFamily="34" charset="-122"/>
                <a:cs typeface="Unbounded" pitchFamily="34" charset="-120"/>
              </a:rPr>
              <a:t>Đặc điểm công việc</a:t>
            </a:r>
            <a:endParaRPr lang="en-US" sz="1450" dirty="0"/>
          </a:p>
        </p:txBody>
      </p:sp>
      <p:sp>
        <p:nvSpPr>
          <p:cNvPr id="6" name="Text 2"/>
          <p:cNvSpPr/>
          <p:nvPr/>
        </p:nvSpPr>
        <p:spPr>
          <a:xfrm>
            <a:off x="528399" y="2441258"/>
            <a:ext cx="8087201" cy="482918"/>
          </a:xfrm>
          <a:prstGeom prst="rect">
            <a:avLst/>
          </a:prstGeom>
          <a:noFill/>
          <a:ln/>
        </p:spPr>
        <p:txBody>
          <a:bodyPr wrap="square" lIns="0" tIns="0" rIns="0" bIns="0" rtlCol="0" anchor="t"/>
          <a:lstStyle/>
          <a:p>
            <a:pPr marL="0" indent="0" algn="l">
              <a:lnSpc>
                <a:spcPts val="1900"/>
              </a:lnSpc>
              <a:buNone/>
            </a:pPr>
            <a:r>
              <a:rPr lang="en-US" sz="1150" dirty="0">
                <a:solidFill>
                  <a:srgbClr val="333F70"/>
                </a:solidFill>
                <a:latin typeface="Open Sans" pitchFamily="34" charset="0"/>
                <a:ea typeface="Open Sans" pitchFamily="34" charset="-122"/>
                <a:cs typeface="Open Sans" pitchFamily="34" charset="-120"/>
              </a:rPr>
              <a:t>Trong công đoạn ép kim loại, các vật liệu kim loại được xử lý dưới áp suất cao để tạo ra các hình dạng đặc biệt, như đĩa thắng trong sản xuất bộ thắng đĩa.</a:t>
            </a:r>
            <a:endParaRPr lang="en-US" sz="1150" dirty="0"/>
          </a:p>
        </p:txBody>
      </p:sp>
      <p:pic>
        <p:nvPicPr>
          <p:cNvPr id="7" name="Image 2" descr="preencoded.png"/>
          <p:cNvPicPr>
            <a:picLocks noChangeAspect="1"/>
          </p:cNvPicPr>
          <p:nvPr/>
        </p:nvPicPr>
        <p:blipFill>
          <a:blip r:embed="rId5"/>
          <a:stretch>
            <a:fillRect/>
          </a:stretch>
        </p:blipFill>
        <p:spPr>
          <a:xfrm>
            <a:off x="528399" y="3377089"/>
            <a:ext cx="377428" cy="377428"/>
          </a:xfrm>
          <a:prstGeom prst="rect">
            <a:avLst/>
          </a:prstGeom>
        </p:spPr>
      </p:pic>
      <p:sp>
        <p:nvSpPr>
          <p:cNvPr id="8" name="Text 3"/>
          <p:cNvSpPr/>
          <p:nvPr/>
        </p:nvSpPr>
        <p:spPr>
          <a:xfrm>
            <a:off x="528399" y="3905488"/>
            <a:ext cx="3064550" cy="235863"/>
          </a:xfrm>
          <a:prstGeom prst="rect">
            <a:avLst/>
          </a:prstGeom>
          <a:noFill/>
          <a:ln/>
        </p:spPr>
        <p:txBody>
          <a:bodyPr wrap="none" lIns="0" tIns="0" rIns="0" bIns="0" rtlCol="0" anchor="t"/>
          <a:lstStyle/>
          <a:p>
            <a:pPr marL="0" indent="0" algn="l">
              <a:lnSpc>
                <a:spcPts val="1850"/>
              </a:lnSpc>
              <a:buNone/>
            </a:pPr>
            <a:r>
              <a:rPr lang="en-US" sz="1450" b="1" dirty="0">
                <a:solidFill>
                  <a:srgbClr val="333F70"/>
                </a:solidFill>
                <a:latin typeface="Unbounded" pitchFamily="34" charset="0"/>
                <a:ea typeface="Unbounded" pitchFamily="34" charset="-122"/>
                <a:cs typeface="Unbounded" pitchFamily="34" charset="-120"/>
              </a:rPr>
              <a:t>Các dạng tai nạn lao động</a:t>
            </a:r>
            <a:endParaRPr lang="en-US" sz="1450" dirty="0"/>
          </a:p>
        </p:txBody>
      </p:sp>
      <p:sp>
        <p:nvSpPr>
          <p:cNvPr id="9" name="Text 4"/>
          <p:cNvSpPr/>
          <p:nvPr/>
        </p:nvSpPr>
        <p:spPr>
          <a:xfrm>
            <a:off x="528399" y="4231838"/>
            <a:ext cx="8087201" cy="241459"/>
          </a:xfrm>
          <a:prstGeom prst="rect">
            <a:avLst/>
          </a:prstGeom>
          <a:noFill/>
          <a:ln/>
        </p:spPr>
        <p:txBody>
          <a:bodyPr wrap="none" lIns="0" tIns="0" rIns="0" bIns="0" rtlCol="0" anchor="t"/>
          <a:lstStyle/>
          <a:p>
            <a:pPr marL="0" indent="0" algn="l">
              <a:lnSpc>
                <a:spcPts val="1900"/>
              </a:lnSpc>
              <a:buNone/>
            </a:pPr>
            <a:r>
              <a:rPr lang="en-US" sz="1150" dirty="0">
                <a:solidFill>
                  <a:srgbClr val="333F70"/>
                </a:solidFill>
                <a:latin typeface="Open Sans" pitchFamily="34" charset="0"/>
                <a:ea typeface="Open Sans" pitchFamily="34" charset="-122"/>
                <a:cs typeface="Open Sans" pitchFamily="34" charset="-120"/>
              </a:rPr>
              <a:t>Trong công đoạn ép kim loại, tai nạn lao động có thể xảy ra do nhiều nguyên nhân khác nhau.</a:t>
            </a:r>
            <a:endParaRPr lang="en-US" sz="1150" dirty="0"/>
          </a:p>
        </p:txBody>
      </p:sp>
      <p:pic>
        <p:nvPicPr>
          <p:cNvPr id="10" name="Image 3" descr="preencoded.png"/>
          <p:cNvPicPr>
            <a:picLocks noChangeAspect="1"/>
          </p:cNvPicPr>
          <p:nvPr/>
        </p:nvPicPr>
        <p:blipFill>
          <a:blip r:embed="rId6"/>
          <a:stretch>
            <a:fillRect/>
          </a:stretch>
        </p:blipFill>
        <p:spPr>
          <a:xfrm>
            <a:off x="528399" y="4926211"/>
            <a:ext cx="377428" cy="377428"/>
          </a:xfrm>
          <a:prstGeom prst="rect">
            <a:avLst/>
          </a:prstGeom>
        </p:spPr>
      </p:pic>
      <p:sp>
        <p:nvSpPr>
          <p:cNvPr id="11" name="Text 5"/>
          <p:cNvSpPr/>
          <p:nvPr/>
        </p:nvSpPr>
        <p:spPr>
          <a:xfrm>
            <a:off x="528399" y="5454610"/>
            <a:ext cx="4285655" cy="235863"/>
          </a:xfrm>
          <a:prstGeom prst="rect">
            <a:avLst/>
          </a:prstGeom>
          <a:noFill/>
          <a:ln/>
        </p:spPr>
        <p:txBody>
          <a:bodyPr wrap="none" lIns="0" tIns="0" rIns="0" bIns="0" rtlCol="0" anchor="t"/>
          <a:lstStyle/>
          <a:p>
            <a:pPr marL="0" indent="0" algn="l">
              <a:lnSpc>
                <a:spcPts val="1850"/>
              </a:lnSpc>
              <a:buNone/>
            </a:pPr>
            <a:r>
              <a:rPr lang="en-US" sz="1450" b="1" dirty="0">
                <a:solidFill>
                  <a:srgbClr val="333F70"/>
                </a:solidFill>
                <a:latin typeface="Unbounded" pitchFamily="34" charset="0"/>
                <a:ea typeface="Unbounded" pitchFamily="34" charset="-122"/>
                <a:cs typeface="Unbounded" pitchFamily="34" charset="-120"/>
              </a:rPr>
              <a:t>Nguyên nhân gây ra tai nạn lao động</a:t>
            </a:r>
            <a:endParaRPr lang="en-US" sz="1450" dirty="0"/>
          </a:p>
        </p:txBody>
      </p:sp>
      <p:sp>
        <p:nvSpPr>
          <p:cNvPr id="12" name="Text 6"/>
          <p:cNvSpPr/>
          <p:nvPr/>
        </p:nvSpPr>
        <p:spPr>
          <a:xfrm>
            <a:off x="528399" y="5780961"/>
            <a:ext cx="8087201" cy="241459"/>
          </a:xfrm>
          <a:prstGeom prst="rect">
            <a:avLst/>
          </a:prstGeom>
          <a:noFill/>
          <a:ln/>
        </p:spPr>
        <p:txBody>
          <a:bodyPr wrap="none" lIns="0" tIns="0" rIns="0" bIns="0" rtlCol="0" anchor="t"/>
          <a:lstStyle/>
          <a:p>
            <a:pPr marL="0" indent="0" algn="l">
              <a:lnSpc>
                <a:spcPts val="1900"/>
              </a:lnSpc>
              <a:buNone/>
            </a:pPr>
            <a:r>
              <a:rPr lang="en-US" sz="1150" dirty="0">
                <a:solidFill>
                  <a:srgbClr val="333F70"/>
                </a:solidFill>
                <a:latin typeface="Open Sans" pitchFamily="34" charset="0"/>
                <a:ea typeface="Open Sans" pitchFamily="34" charset="-122"/>
                <a:cs typeface="Open Sans" pitchFamily="34" charset="-120"/>
              </a:rPr>
              <a:t>Tai nạn lao động trong quá trình ép kim loại thường xuất phát từ một số nguyên nhân chính.</a:t>
            </a:r>
            <a:endParaRPr lang="en-US" sz="1150" dirty="0"/>
          </a:p>
        </p:txBody>
      </p:sp>
      <p:pic>
        <p:nvPicPr>
          <p:cNvPr id="13" name="Image 4" descr="preencoded.png"/>
          <p:cNvPicPr>
            <a:picLocks noChangeAspect="1"/>
          </p:cNvPicPr>
          <p:nvPr/>
        </p:nvPicPr>
        <p:blipFill>
          <a:blip r:embed="rId7"/>
          <a:stretch>
            <a:fillRect/>
          </a:stretch>
        </p:blipFill>
        <p:spPr>
          <a:xfrm>
            <a:off x="528399" y="6475333"/>
            <a:ext cx="377428" cy="377428"/>
          </a:xfrm>
          <a:prstGeom prst="rect">
            <a:avLst/>
          </a:prstGeom>
        </p:spPr>
      </p:pic>
      <p:sp>
        <p:nvSpPr>
          <p:cNvPr id="14" name="Text 7"/>
          <p:cNvSpPr/>
          <p:nvPr/>
        </p:nvSpPr>
        <p:spPr>
          <a:xfrm>
            <a:off x="528399" y="7003733"/>
            <a:ext cx="4606528" cy="235863"/>
          </a:xfrm>
          <a:prstGeom prst="rect">
            <a:avLst/>
          </a:prstGeom>
          <a:noFill/>
          <a:ln/>
        </p:spPr>
        <p:txBody>
          <a:bodyPr wrap="none" lIns="0" tIns="0" rIns="0" bIns="0" rtlCol="0" anchor="t"/>
          <a:lstStyle/>
          <a:p>
            <a:pPr marL="0" indent="0" algn="l">
              <a:lnSpc>
                <a:spcPts val="1850"/>
              </a:lnSpc>
              <a:buNone/>
            </a:pPr>
            <a:r>
              <a:rPr lang="en-US" sz="1450" b="1" dirty="0">
                <a:solidFill>
                  <a:srgbClr val="333F70"/>
                </a:solidFill>
                <a:latin typeface="Unbounded" pitchFamily="34" charset="0"/>
                <a:ea typeface="Unbounded" pitchFamily="34" charset="-122"/>
                <a:cs typeface="Unbounded" pitchFamily="34" charset="-120"/>
              </a:rPr>
              <a:t>Biện pháp phòng tránh tai nạn lao động</a:t>
            </a:r>
            <a:endParaRPr lang="en-US" sz="1450" dirty="0"/>
          </a:p>
        </p:txBody>
      </p:sp>
      <p:sp>
        <p:nvSpPr>
          <p:cNvPr id="15" name="Text 8"/>
          <p:cNvSpPr/>
          <p:nvPr/>
        </p:nvSpPr>
        <p:spPr>
          <a:xfrm>
            <a:off x="528399" y="7330083"/>
            <a:ext cx="8087201" cy="482918"/>
          </a:xfrm>
          <a:prstGeom prst="rect">
            <a:avLst/>
          </a:prstGeom>
          <a:noFill/>
          <a:ln/>
        </p:spPr>
        <p:txBody>
          <a:bodyPr wrap="square" lIns="0" tIns="0" rIns="0" bIns="0" rtlCol="0" anchor="t"/>
          <a:lstStyle/>
          <a:p>
            <a:pPr marL="0" indent="0" algn="l">
              <a:lnSpc>
                <a:spcPts val="1900"/>
              </a:lnSpc>
              <a:buNone/>
            </a:pPr>
            <a:r>
              <a:rPr lang="en-US" sz="1150" dirty="0">
                <a:solidFill>
                  <a:srgbClr val="333F70"/>
                </a:solidFill>
                <a:latin typeface="Open Sans" pitchFamily="34" charset="0"/>
                <a:ea typeface="Open Sans" pitchFamily="34" charset="-122"/>
                <a:cs typeface="Open Sans" pitchFamily="34" charset="-120"/>
              </a:rPr>
              <a:t>Để phòng ngừa tai nạn lao động trong công đoạn ép kim loại, việc tuân thủ các biện pháp an toàn là rất quan trọng.</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94690" y="761405"/>
            <a:ext cx="7927419" cy="1086326"/>
          </a:xfrm>
          <a:prstGeom prst="rect">
            <a:avLst/>
          </a:prstGeom>
          <a:noFill/>
          <a:ln/>
        </p:spPr>
        <p:txBody>
          <a:bodyPr wrap="square" lIns="0" tIns="0" rIns="0" bIns="0" rtlCol="0" anchor="t"/>
          <a:lstStyle/>
          <a:p>
            <a:pPr marL="0" indent="0">
              <a:lnSpc>
                <a:spcPts val="4250"/>
              </a:lnSpc>
              <a:buNone/>
            </a:pPr>
            <a:r>
              <a:rPr lang="en-US" sz="3400" b="1" dirty="0">
                <a:solidFill>
                  <a:srgbClr val="333F70"/>
                </a:solidFill>
                <a:latin typeface="Unbounded" pitchFamily="34" charset="0"/>
                <a:ea typeface="Unbounded" pitchFamily="34" charset="-122"/>
                <a:cs typeface="Unbounded" pitchFamily="34" charset="-120"/>
              </a:rPr>
              <a:t>An toàn vệ sinh lao động đối với nhân viên Đúc</a:t>
            </a:r>
            <a:endParaRPr lang="en-US" sz="3400" dirty="0"/>
          </a:p>
        </p:txBody>
      </p:sp>
      <p:sp>
        <p:nvSpPr>
          <p:cNvPr id="4" name="Shape 1"/>
          <p:cNvSpPr/>
          <p:nvPr/>
        </p:nvSpPr>
        <p:spPr>
          <a:xfrm>
            <a:off x="6094690" y="2108359"/>
            <a:ext cx="7927419" cy="5359717"/>
          </a:xfrm>
          <a:prstGeom prst="roundRect">
            <a:avLst>
              <a:gd name="adj" fmla="val 1362"/>
            </a:avLst>
          </a:prstGeom>
          <a:noFill/>
          <a:ln w="7620">
            <a:solidFill>
              <a:srgbClr val="000000">
                <a:alpha val="8000"/>
              </a:srgbClr>
            </a:solidFill>
            <a:prstDash val="solid"/>
          </a:ln>
        </p:spPr>
      </p:sp>
      <p:sp>
        <p:nvSpPr>
          <p:cNvPr id="5" name="Shape 2"/>
          <p:cNvSpPr/>
          <p:nvPr/>
        </p:nvSpPr>
        <p:spPr>
          <a:xfrm>
            <a:off x="6102310" y="2115979"/>
            <a:ext cx="7912179" cy="1336119"/>
          </a:xfrm>
          <a:prstGeom prst="rect">
            <a:avLst/>
          </a:prstGeom>
          <a:solidFill>
            <a:srgbClr val="FFFFFF">
              <a:alpha val="4000"/>
            </a:srgbClr>
          </a:solidFill>
          <a:ln/>
        </p:spPr>
      </p:sp>
      <p:sp>
        <p:nvSpPr>
          <p:cNvPr id="6" name="Text 3"/>
          <p:cNvSpPr/>
          <p:nvPr/>
        </p:nvSpPr>
        <p:spPr>
          <a:xfrm>
            <a:off x="6276023" y="2227778"/>
            <a:ext cx="3604855" cy="278130"/>
          </a:xfrm>
          <a:prstGeom prst="rect">
            <a:avLst/>
          </a:prstGeom>
          <a:noFill/>
          <a:ln/>
        </p:spPr>
        <p:txBody>
          <a:bodyPr wrap="non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Đặc điểm công việc</a:t>
            </a:r>
            <a:endParaRPr lang="en-US" sz="1350" dirty="0"/>
          </a:p>
        </p:txBody>
      </p:sp>
      <p:sp>
        <p:nvSpPr>
          <p:cNvPr id="7" name="Text 4"/>
          <p:cNvSpPr/>
          <p:nvPr/>
        </p:nvSpPr>
        <p:spPr>
          <a:xfrm>
            <a:off x="10235922" y="2227778"/>
            <a:ext cx="3604855" cy="1112520"/>
          </a:xfrm>
          <a:prstGeom prst="rect">
            <a:avLst/>
          </a:prstGeom>
          <a:noFill/>
          <a:ln/>
        </p:spPr>
        <p:txBody>
          <a:bodyPr wrap="squar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Công việc đúc là một phương pháp quan trọng trong sản xuất các bộ phận kim loại, nơi kim loại lỏng được đổ vào khuôn để tạo thành các chi tiết cụ thể.</a:t>
            </a:r>
            <a:endParaRPr lang="en-US" sz="1350" dirty="0"/>
          </a:p>
        </p:txBody>
      </p:sp>
      <p:sp>
        <p:nvSpPr>
          <p:cNvPr id="8" name="Shape 5"/>
          <p:cNvSpPr/>
          <p:nvPr/>
        </p:nvSpPr>
        <p:spPr>
          <a:xfrm>
            <a:off x="6102310" y="3452098"/>
            <a:ext cx="7912179" cy="1614249"/>
          </a:xfrm>
          <a:prstGeom prst="rect">
            <a:avLst/>
          </a:prstGeom>
          <a:solidFill>
            <a:srgbClr val="000000">
              <a:alpha val="4000"/>
            </a:srgbClr>
          </a:solidFill>
          <a:ln/>
        </p:spPr>
      </p:sp>
      <p:sp>
        <p:nvSpPr>
          <p:cNvPr id="9" name="Text 6"/>
          <p:cNvSpPr/>
          <p:nvPr/>
        </p:nvSpPr>
        <p:spPr>
          <a:xfrm>
            <a:off x="6276023" y="3563898"/>
            <a:ext cx="3604855" cy="278130"/>
          </a:xfrm>
          <a:prstGeom prst="rect">
            <a:avLst/>
          </a:prstGeom>
          <a:noFill/>
          <a:ln/>
        </p:spPr>
        <p:txBody>
          <a:bodyPr wrap="non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Các dạng tai nạn lao động</a:t>
            </a:r>
            <a:endParaRPr lang="en-US" sz="1350" dirty="0"/>
          </a:p>
        </p:txBody>
      </p:sp>
      <p:sp>
        <p:nvSpPr>
          <p:cNvPr id="10" name="Text 7"/>
          <p:cNvSpPr/>
          <p:nvPr/>
        </p:nvSpPr>
        <p:spPr>
          <a:xfrm>
            <a:off x="10235922" y="3563898"/>
            <a:ext cx="3604855" cy="1390650"/>
          </a:xfrm>
          <a:prstGeom prst="rect">
            <a:avLst/>
          </a:prstGeom>
          <a:noFill/>
          <a:ln/>
        </p:spPr>
        <p:txBody>
          <a:bodyPr wrap="squar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Trong quá trình đúc, nơi kim loại lỏng được đổ vào khuôn để tạo thành các chi tiết cụ thể, có nhiều nguy cơ dẫn đến tai nạn lao động nếu không thực hiện đúng quy trình an toàn.</a:t>
            </a:r>
            <a:endParaRPr lang="en-US" sz="1350" dirty="0"/>
          </a:p>
        </p:txBody>
      </p:sp>
      <p:sp>
        <p:nvSpPr>
          <p:cNvPr id="11" name="Shape 8"/>
          <p:cNvSpPr/>
          <p:nvPr/>
        </p:nvSpPr>
        <p:spPr>
          <a:xfrm>
            <a:off x="6102310" y="5066348"/>
            <a:ext cx="7912179" cy="1336119"/>
          </a:xfrm>
          <a:prstGeom prst="rect">
            <a:avLst/>
          </a:prstGeom>
          <a:solidFill>
            <a:srgbClr val="FFFFFF">
              <a:alpha val="4000"/>
            </a:srgbClr>
          </a:solidFill>
          <a:ln/>
        </p:spPr>
      </p:sp>
      <p:sp>
        <p:nvSpPr>
          <p:cNvPr id="12" name="Text 9"/>
          <p:cNvSpPr/>
          <p:nvPr/>
        </p:nvSpPr>
        <p:spPr>
          <a:xfrm>
            <a:off x="6276023" y="5178147"/>
            <a:ext cx="3604855" cy="278130"/>
          </a:xfrm>
          <a:prstGeom prst="rect">
            <a:avLst/>
          </a:prstGeom>
          <a:noFill/>
          <a:ln/>
        </p:spPr>
        <p:txBody>
          <a:bodyPr wrap="non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Nguyên nhân gây ra tai nạn lao động</a:t>
            </a:r>
            <a:endParaRPr lang="en-US" sz="1350" dirty="0"/>
          </a:p>
        </p:txBody>
      </p:sp>
      <p:sp>
        <p:nvSpPr>
          <p:cNvPr id="13" name="Text 10"/>
          <p:cNvSpPr/>
          <p:nvPr/>
        </p:nvSpPr>
        <p:spPr>
          <a:xfrm>
            <a:off x="10235922" y="5178147"/>
            <a:ext cx="3604855" cy="1112520"/>
          </a:xfrm>
          <a:prstGeom prst="rect">
            <a:avLst/>
          </a:prstGeom>
          <a:noFill/>
          <a:ln/>
        </p:spPr>
        <p:txBody>
          <a:bodyPr wrap="squar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Nguyên nhân gây ra tai nạn lao động trong quá trình đúc thường liên quan đến sự kiểm soát không chính xác và sự thiếu sót trong quy trình sản xuất.</a:t>
            </a:r>
            <a:endParaRPr lang="en-US" sz="1350" dirty="0"/>
          </a:p>
        </p:txBody>
      </p:sp>
      <p:sp>
        <p:nvSpPr>
          <p:cNvPr id="14" name="Shape 11"/>
          <p:cNvSpPr/>
          <p:nvPr/>
        </p:nvSpPr>
        <p:spPr>
          <a:xfrm>
            <a:off x="6102310" y="6402467"/>
            <a:ext cx="7912179" cy="1057989"/>
          </a:xfrm>
          <a:prstGeom prst="rect">
            <a:avLst/>
          </a:prstGeom>
          <a:solidFill>
            <a:srgbClr val="000000">
              <a:alpha val="4000"/>
            </a:srgbClr>
          </a:solidFill>
          <a:ln/>
        </p:spPr>
      </p:sp>
      <p:sp>
        <p:nvSpPr>
          <p:cNvPr id="15" name="Text 12"/>
          <p:cNvSpPr/>
          <p:nvPr/>
        </p:nvSpPr>
        <p:spPr>
          <a:xfrm>
            <a:off x="6276023" y="6514267"/>
            <a:ext cx="3604855" cy="278130"/>
          </a:xfrm>
          <a:prstGeom prst="rect">
            <a:avLst/>
          </a:prstGeom>
          <a:noFill/>
          <a:ln/>
        </p:spPr>
        <p:txBody>
          <a:bodyPr wrap="non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Biện pháp phòng tránh tai nạn lao động</a:t>
            </a:r>
            <a:endParaRPr lang="en-US" sz="1350" dirty="0"/>
          </a:p>
        </p:txBody>
      </p:sp>
      <p:sp>
        <p:nvSpPr>
          <p:cNvPr id="16" name="Text 13"/>
          <p:cNvSpPr/>
          <p:nvPr/>
        </p:nvSpPr>
        <p:spPr>
          <a:xfrm>
            <a:off x="10235922" y="6514267"/>
            <a:ext cx="3604855" cy="834390"/>
          </a:xfrm>
          <a:prstGeom prst="rect">
            <a:avLst/>
          </a:prstGeom>
          <a:noFill/>
          <a:ln/>
        </p:spPr>
        <p:txBody>
          <a:bodyPr wrap="square" lIns="0" tIns="0" rIns="0" bIns="0" rtlCol="0" anchor="t"/>
          <a:lstStyle/>
          <a:p>
            <a:pPr marL="0" indent="0">
              <a:lnSpc>
                <a:spcPts val="2150"/>
              </a:lnSpc>
              <a:buNone/>
            </a:pPr>
            <a:r>
              <a:rPr lang="en-US" sz="1350" dirty="0">
                <a:solidFill>
                  <a:srgbClr val="333F70"/>
                </a:solidFill>
                <a:latin typeface="Open Sans" pitchFamily="34" charset="0"/>
                <a:ea typeface="Open Sans" pitchFamily="34" charset="-122"/>
                <a:cs typeface="Open Sans" pitchFamily="34" charset="-120"/>
              </a:rPr>
              <a:t>Để phòng tránh tai nạn lao động trong quá trình đúc, việc thực hiện các biện pháp an toàn là rất quan trọng.</a:t>
            </a:r>
            <a:endParaRPr lang="en-US" sz="1350" dirty="0"/>
          </a:p>
        </p:txBody>
      </p:sp>
      <p:pic>
        <p:nvPicPr>
          <p:cNvPr id="17" name="Picture 16">
            <a:extLst>
              <a:ext uri="{FF2B5EF4-FFF2-40B4-BE49-F238E27FC236}">
                <a16:creationId xmlns:a16="http://schemas.microsoft.com/office/drawing/2014/main" id="{F98481EF-C937-BFBE-CAAD-4F8D0A2010CE}"/>
              </a:ext>
            </a:extLst>
          </p:cNvPr>
          <p:cNvPicPr>
            <a:picLocks noChangeAspect="1"/>
          </p:cNvPicPr>
          <p:nvPr/>
        </p:nvPicPr>
        <p:blipFill>
          <a:blip r:embed="rId4"/>
          <a:stretch>
            <a:fillRect/>
          </a:stretch>
        </p:blipFill>
        <p:spPr>
          <a:xfrm>
            <a:off x="11140363" y="7248692"/>
            <a:ext cx="3289686" cy="10186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35330" y="577691"/>
            <a:ext cx="13159740" cy="1313259"/>
          </a:xfrm>
          <a:prstGeom prst="rect">
            <a:avLst/>
          </a:prstGeom>
          <a:noFill/>
          <a:ln/>
        </p:spPr>
        <p:txBody>
          <a:bodyPr wrap="square" lIns="0" tIns="0" rIns="0" bIns="0" rtlCol="0" anchor="t"/>
          <a:lstStyle/>
          <a:p>
            <a:pPr marL="0" indent="0">
              <a:lnSpc>
                <a:spcPts val="5150"/>
              </a:lnSpc>
              <a:buNone/>
            </a:pPr>
            <a:r>
              <a:rPr lang="en-US" sz="4100" b="1" dirty="0">
                <a:solidFill>
                  <a:srgbClr val="333F70"/>
                </a:solidFill>
                <a:latin typeface="Unbounded" pitchFamily="34" charset="0"/>
                <a:ea typeface="Unbounded" pitchFamily="34" charset="-122"/>
                <a:cs typeface="Unbounded" pitchFamily="34" charset="-120"/>
              </a:rPr>
              <a:t>An toàn vệ sinh lao động đối với nhân viên Lắp Ráp Các Bộ Phận</a:t>
            </a:r>
            <a:endParaRPr lang="en-US" sz="4100" dirty="0"/>
          </a:p>
        </p:txBody>
      </p:sp>
      <p:pic>
        <p:nvPicPr>
          <p:cNvPr id="3" name="Image 0" descr="preencoded.png"/>
          <p:cNvPicPr>
            <a:picLocks noChangeAspect="1"/>
          </p:cNvPicPr>
          <p:nvPr/>
        </p:nvPicPr>
        <p:blipFill>
          <a:blip r:embed="rId3"/>
          <a:stretch>
            <a:fillRect/>
          </a:stretch>
        </p:blipFill>
        <p:spPr>
          <a:xfrm>
            <a:off x="735330" y="2311122"/>
            <a:ext cx="6422350" cy="3969306"/>
          </a:xfrm>
          <a:prstGeom prst="rect">
            <a:avLst/>
          </a:prstGeom>
        </p:spPr>
      </p:pic>
      <p:sp>
        <p:nvSpPr>
          <p:cNvPr id="4" name="Text 1"/>
          <p:cNvSpPr/>
          <p:nvPr/>
        </p:nvSpPr>
        <p:spPr>
          <a:xfrm>
            <a:off x="735330" y="6542961"/>
            <a:ext cx="3165158" cy="328255"/>
          </a:xfrm>
          <a:prstGeom prst="rect">
            <a:avLst/>
          </a:prstGeom>
          <a:noFill/>
          <a:ln/>
        </p:spPr>
        <p:txBody>
          <a:bodyPr wrap="none" lIns="0" tIns="0" rIns="0" bIns="0" rtlCol="0" anchor="t"/>
          <a:lstStyle/>
          <a:p>
            <a:pPr marL="0" indent="0" algn="l">
              <a:lnSpc>
                <a:spcPts val="2550"/>
              </a:lnSpc>
              <a:buNone/>
            </a:pPr>
            <a:r>
              <a:rPr lang="en-US" sz="2050" b="1" dirty="0">
                <a:solidFill>
                  <a:srgbClr val="333F70"/>
                </a:solidFill>
                <a:latin typeface="Unbounded" pitchFamily="34" charset="0"/>
                <a:ea typeface="Unbounded" pitchFamily="34" charset="-122"/>
                <a:cs typeface="Unbounded" pitchFamily="34" charset="-120"/>
              </a:rPr>
              <a:t>Đặc điểm công việc</a:t>
            </a:r>
            <a:endParaRPr lang="en-US" sz="2050" dirty="0"/>
          </a:p>
        </p:txBody>
      </p:sp>
      <p:sp>
        <p:nvSpPr>
          <p:cNvPr id="5" name="Text 2"/>
          <p:cNvSpPr/>
          <p:nvPr/>
        </p:nvSpPr>
        <p:spPr>
          <a:xfrm>
            <a:off x="735330" y="6997184"/>
            <a:ext cx="6422350" cy="672465"/>
          </a:xfrm>
          <a:prstGeom prst="rect">
            <a:avLst/>
          </a:prstGeom>
          <a:noFill/>
          <a:ln/>
        </p:spPr>
        <p:txBody>
          <a:bodyPr wrap="square" lIns="0" tIns="0" rIns="0" bIns="0" rtlCol="0" anchor="t"/>
          <a:lstStyle/>
          <a:p>
            <a:pPr marL="0" indent="0" algn="l">
              <a:lnSpc>
                <a:spcPts val="2600"/>
              </a:lnSpc>
              <a:buNone/>
            </a:pPr>
            <a:r>
              <a:rPr lang="en-US" sz="1650" dirty="0">
                <a:solidFill>
                  <a:srgbClr val="333F70"/>
                </a:solidFill>
                <a:latin typeface="Open Sans" pitchFamily="34" charset="0"/>
                <a:ea typeface="Open Sans" pitchFamily="34" charset="-122"/>
                <a:cs typeface="Open Sans" pitchFamily="34" charset="-120"/>
              </a:rPr>
              <a:t>Trong công đoạn lắp ráp các bộ phận, các chi tiết đã được gia công và đúc sẽ được kết hợp để tạo thành sản phẩm hoàn chỉnh.</a:t>
            </a:r>
            <a:endParaRPr lang="en-US" sz="1650" dirty="0"/>
          </a:p>
        </p:txBody>
      </p:sp>
      <p:pic>
        <p:nvPicPr>
          <p:cNvPr id="6" name="Image 1" descr="preencoded.png"/>
          <p:cNvPicPr>
            <a:picLocks noChangeAspect="1"/>
          </p:cNvPicPr>
          <p:nvPr/>
        </p:nvPicPr>
        <p:blipFill>
          <a:blip r:embed="rId4"/>
          <a:stretch>
            <a:fillRect/>
          </a:stretch>
        </p:blipFill>
        <p:spPr>
          <a:xfrm>
            <a:off x="7472720" y="2311122"/>
            <a:ext cx="6422350" cy="3969306"/>
          </a:xfrm>
          <a:prstGeom prst="rect">
            <a:avLst/>
          </a:prstGeom>
        </p:spPr>
      </p:pic>
      <p:sp>
        <p:nvSpPr>
          <p:cNvPr id="7" name="Text 3"/>
          <p:cNvSpPr/>
          <p:nvPr/>
        </p:nvSpPr>
        <p:spPr>
          <a:xfrm>
            <a:off x="7472720" y="6542961"/>
            <a:ext cx="4266009" cy="328255"/>
          </a:xfrm>
          <a:prstGeom prst="rect">
            <a:avLst/>
          </a:prstGeom>
          <a:noFill/>
          <a:ln/>
        </p:spPr>
        <p:txBody>
          <a:bodyPr wrap="none" lIns="0" tIns="0" rIns="0" bIns="0" rtlCol="0" anchor="t"/>
          <a:lstStyle/>
          <a:p>
            <a:pPr marL="0" indent="0" algn="l">
              <a:lnSpc>
                <a:spcPts val="2550"/>
              </a:lnSpc>
              <a:buNone/>
            </a:pPr>
            <a:r>
              <a:rPr lang="en-US" sz="2050" b="1" dirty="0">
                <a:solidFill>
                  <a:srgbClr val="333F70"/>
                </a:solidFill>
                <a:latin typeface="Unbounded" pitchFamily="34" charset="0"/>
                <a:ea typeface="Unbounded" pitchFamily="34" charset="-122"/>
                <a:cs typeface="Unbounded" pitchFamily="34" charset="-120"/>
              </a:rPr>
              <a:t>Các dạng tai nạn lao động</a:t>
            </a:r>
            <a:endParaRPr lang="en-US" sz="2050" dirty="0"/>
          </a:p>
        </p:txBody>
      </p:sp>
      <p:sp>
        <p:nvSpPr>
          <p:cNvPr id="8" name="Text 4"/>
          <p:cNvSpPr/>
          <p:nvPr/>
        </p:nvSpPr>
        <p:spPr>
          <a:xfrm>
            <a:off x="7472720" y="6997184"/>
            <a:ext cx="6422350" cy="672465"/>
          </a:xfrm>
          <a:prstGeom prst="rect">
            <a:avLst/>
          </a:prstGeom>
          <a:noFill/>
          <a:ln/>
        </p:spPr>
        <p:txBody>
          <a:bodyPr wrap="square" lIns="0" tIns="0" rIns="0" bIns="0" rtlCol="0" anchor="t"/>
          <a:lstStyle/>
          <a:p>
            <a:pPr marL="0" indent="0" algn="l">
              <a:lnSpc>
                <a:spcPts val="2600"/>
              </a:lnSpc>
              <a:buNone/>
            </a:pPr>
            <a:r>
              <a:rPr lang="en-US" sz="1650" dirty="0">
                <a:solidFill>
                  <a:srgbClr val="333F70"/>
                </a:solidFill>
                <a:latin typeface="Open Sans" pitchFamily="34" charset="0"/>
                <a:ea typeface="Open Sans" pitchFamily="34" charset="-122"/>
                <a:cs typeface="Open Sans" pitchFamily="34" charset="-120"/>
              </a:rPr>
              <a:t>Trong quá trình lắp ráp các bộ phận, có nhiều rủi ro và tai nạn lao động có thể xảy ra.</a:t>
            </a:r>
            <a:endParaRPr lang="en-US" sz="1650" dirty="0"/>
          </a:p>
        </p:txBody>
      </p:sp>
      <p:pic>
        <p:nvPicPr>
          <p:cNvPr id="9" name="Picture 8">
            <a:extLst>
              <a:ext uri="{FF2B5EF4-FFF2-40B4-BE49-F238E27FC236}">
                <a16:creationId xmlns:a16="http://schemas.microsoft.com/office/drawing/2014/main" id="{ADFB9934-19E7-481A-2E68-431D87FEA13D}"/>
              </a:ext>
            </a:extLst>
          </p:cNvPr>
          <p:cNvPicPr>
            <a:picLocks noChangeAspect="1"/>
          </p:cNvPicPr>
          <p:nvPr/>
        </p:nvPicPr>
        <p:blipFill>
          <a:blip r:embed="rId5"/>
          <a:stretch>
            <a:fillRect/>
          </a:stretch>
        </p:blipFill>
        <p:spPr>
          <a:xfrm>
            <a:off x="11140363" y="7248692"/>
            <a:ext cx="3289686" cy="10186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719"/>
          </a:xfrm>
          <a:prstGeom prst="rect">
            <a:avLst/>
          </a:prstGeom>
        </p:spPr>
      </p:pic>
      <p:sp>
        <p:nvSpPr>
          <p:cNvPr id="3" name="Text 0"/>
          <p:cNvSpPr/>
          <p:nvPr/>
        </p:nvSpPr>
        <p:spPr>
          <a:xfrm>
            <a:off x="6318052" y="653415"/>
            <a:ext cx="7480697" cy="1485186"/>
          </a:xfrm>
          <a:prstGeom prst="rect">
            <a:avLst/>
          </a:prstGeom>
          <a:noFill/>
          <a:ln/>
        </p:spPr>
        <p:txBody>
          <a:bodyPr wrap="square" lIns="0" tIns="0" rIns="0" bIns="0" rtlCol="0" anchor="t"/>
          <a:lstStyle/>
          <a:p>
            <a:pPr marL="0" indent="0">
              <a:lnSpc>
                <a:spcPts val="5800"/>
              </a:lnSpc>
              <a:buNone/>
            </a:pPr>
            <a:r>
              <a:rPr lang="en-US" sz="4650" b="1" dirty="0">
                <a:solidFill>
                  <a:srgbClr val="333F70"/>
                </a:solidFill>
                <a:latin typeface="Unbounded" pitchFamily="34" charset="0"/>
                <a:ea typeface="Unbounded" pitchFamily="34" charset="-122"/>
                <a:cs typeface="Unbounded" pitchFamily="34" charset="-120"/>
              </a:rPr>
              <a:t>PHẦN III: Tham khảo thêm</a:t>
            </a:r>
            <a:endParaRPr lang="en-US" sz="4650" dirty="0"/>
          </a:p>
        </p:txBody>
      </p:sp>
      <p:sp>
        <p:nvSpPr>
          <p:cNvPr id="4" name="Shape 1"/>
          <p:cNvSpPr/>
          <p:nvPr/>
        </p:nvSpPr>
        <p:spPr>
          <a:xfrm>
            <a:off x="6318052" y="2762250"/>
            <a:ext cx="534591" cy="534591"/>
          </a:xfrm>
          <a:prstGeom prst="roundRect">
            <a:avLst>
              <a:gd name="adj" fmla="val 18671"/>
            </a:avLst>
          </a:prstGeom>
          <a:solidFill>
            <a:srgbClr val="D6F5EE"/>
          </a:solidFill>
          <a:ln w="7620">
            <a:solidFill>
              <a:srgbClr val="BCDBD4"/>
            </a:solidFill>
            <a:prstDash val="solid"/>
          </a:ln>
        </p:spPr>
      </p:sp>
      <p:sp>
        <p:nvSpPr>
          <p:cNvPr id="5" name="Text 2"/>
          <p:cNvSpPr/>
          <p:nvPr/>
        </p:nvSpPr>
        <p:spPr>
          <a:xfrm>
            <a:off x="6492597" y="2851309"/>
            <a:ext cx="185380" cy="356473"/>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Unbounded" pitchFamily="34" charset="0"/>
                <a:ea typeface="Unbounded" pitchFamily="34" charset="-122"/>
                <a:cs typeface="Unbounded" pitchFamily="34" charset="-120"/>
              </a:rPr>
              <a:t>1</a:t>
            </a:r>
            <a:endParaRPr lang="en-US" sz="2800" dirty="0"/>
          </a:p>
        </p:txBody>
      </p:sp>
      <p:sp>
        <p:nvSpPr>
          <p:cNvPr id="6" name="Text 3"/>
          <p:cNvSpPr/>
          <p:nvPr/>
        </p:nvSpPr>
        <p:spPr>
          <a:xfrm>
            <a:off x="7090172" y="2762250"/>
            <a:ext cx="6708577" cy="742474"/>
          </a:xfrm>
          <a:prstGeom prst="rect">
            <a:avLst/>
          </a:prstGeom>
          <a:noFill/>
          <a:ln/>
        </p:spPr>
        <p:txBody>
          <a:bodyPr wrap="square" lIns="0" tIns="0" rIns="0" bIns="0" rtlCol="0" anchor="t"/>
          <a:lstStyle/>
          <a:p>
            <a:pPr marL="0" indent="0">
              <a:lnSpc>
                <a:spcPts val="2900"/>
              </a:lnSpc>
              <a:buNone/>
            </a:pPr>
            <a:r>
              <a:rPr lang="en-US" sz="2300" b="1" dirty="0">
                <a:solidFill>
                  <a:srgbClr val="333F70"/>
                </a:solidFill>
                <a:latin typeface="Unbounded" pitchFamily="34" charset="0"/>
                <a:ea typeface="Unbounded" pitchFamily="34" charset="-122"/>
                <a:cs typeface="Unbounded" pitchFamily="34" charset="-120"/>
              </a:rPr>
              <a:t>Bài kiểm tra an toàn lao động nhóm 3</a:t>
            </a:r>
            <a:endParaRPr lang="en-US" sz="2300" dirty="0"/>
          </a:p>
        </p:txBody>
      </p:sp>
      <p:sp>
        <p:nvSpPr>
          <p:cNvPr id="7" name="Text 4"/>
          <p:cNvSpPr/>
          <p:nvPr/>
        </p:nvSpPr>
        <p:spPr>
          <a:xfrm>
            <a:off x="7090172" y="3647242"/>
            <a:ext cx="6708577" cy="380167"/>
          </a:xfrm>
          <a:prstGeom prst="rect">
            <a:avLst/>
          </a:prstGeom>
          <a:noFill/>
          <a:ln/>
        </p:spPr>
        <p:txBody>
          <a:bodyPr wrap="none" lIns="0" tIns="0" rIns="0" bIns="0" rtlCol="0" anchor="t"/>
          <a:lstStyle/>
          <a:p>
            <a:pPr marL="0" indent="0">
              <a:lnSpc>
                <a:spcPts val="2950"/>
              </a:lnSpc>
              <a:buNone/>
            </a:pPr>
            <a:r>
              <a:rPr lang="en-US" sz="1850" dirty="0">
                <a:solidFill>
                  <a:srgbClr val="333F70"/>
                </a:solidFill>
                <a:latin typeface="Open Sans" pitchFamily="34" charset="0"/>
                <a:ea typeface="Open Sans" pitchFamily="34" charset="-122"/>
                <a:cs typeface="Open Sans" pitchFamily="34" charset="-120"/>
                <a:hlinkClick r:id="rId4"/>
              </a:rPr>
              <a:t>Trắc nghiệm an toàn lao động nhóm 3</a:t>
            </a:r>
            <a:endParaRPr lang="en-US" sz="1850" dirty="0"/>
          </a:p>
        </p:txBody>
      </p:sp>
      <p:sp>
        <p:nvSpPr>
          <p:cNvPr id="8" name="Shape 5"/>
          <p:cNvSpPr/>
          <p:nvPr/>
        </p:nvSpPr>
        <p:spPr>
          <a:xfrm>
            <a:off x="6318052" y="4532233"/>
            <a:ext cx="534591" cy="534591"/>
          </a:xfrm>
          <a:prstGeom prst="roundRect">
            <a:avLst>
              <a:gd name="adj" fmla="val 18671"/>
            </a:avLst>
          </a:prstGeom>
          <a:solidFill>
            <a:srgbClr val="D6F5EE"/>
          </a:solidFill>
          <a:ln w="7620">
            <a:solidFill>
              <a:srgbClr val="BCDBD4"/>
            </a:solidFill>
            <a:prstDash val="solid"/>
          </a:ln>
        </p:spPr>
      </p:sp>
      <p:sp>
        <p:nvSpPr>
          <p:cNvPr id="9" name="Text 6"/>
          <p:cNvSpPr/>
          <p:nvPr/>
        </p:nvSpPr>
        <p:spPr>
          <a:xfrm>
            <a:off x="6436519" y="4621292"/>
            <a:ext cx="297656" cy="356473"/>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Unbounded" pitchFamily="34" charset="0"/>
                <a:ea typeface="Unbounded" pitchFamily="34" charset="-122"/>
                <a:cs typeface="Unbounded" pitchFamily="34" charset="-120"/>
              </a:rPr>
              <a:t>2</a:t>
            </a:r>
            <a:endParaRPr lang="en-US" sz="2800" dirty="0"/>
          </a:p>
        </p:txBody>
      </p:sp>
      <p:sp>
        <p:nvSpPr>
          <p:cNvPr id="10" name="Text 7"/>
          <p:cNvSpPr/>
          <p:nvPr/>
        </p:nvSpPr>
        <p:spPr>
          <a:xfrm>
            <a:off x="7090172" y="4532233"/>
            <a:ext cx="6708577" cy="742474"/>
          </a:xfrm>
          <a:prstGeom prst="rect">
            <a:avLst/>
          </a:prstGeom>
          <a:noFill/>
          <a:ln/>
        </p:spPr>
        <p:txBody>
          <a:bodyPr wrap="square" lIns="0" tIns="0" rIns="0" bIns="0" rtlCol="0" anchor="t"/>
          <a:lstStyle/>
          <a:p>
            <a:pPr marL="0" indent="0">
              <a:lnSpc>
                <a:spcPts val="2900"/>
              </a:lnSpc>
              <a:buNone/>
            </a:pPr>
            <a:r>
              <a:rPr lang="en-US" sz="2300" b="1" dirty="0">
                <a:solidFill>
                  <a:srgbClr val="333F70"/>
                </a:solidFill>
                <a:latin typeface="Unbounded" pitchFamily="34" charset="0"/>
                <a:ea typeface="Unbounded" pitchFamily="34" charset="-122"/>
                <a:cs typeface="Unbounded" pitchFamily="34" charset="-120"/>
              </a:rPr>
              <a:t>Bảng báo giá dịch vụ huấn luyện an toàn lao động</a:t>
            </a:r>
            <a:endParaRPr lang="en-US" sz="2300" dirty="0"/>
          </a:p>
        </p:txBody>
      </p:sp>
      <p:sp>
        <p:nvSpPr>
          <p:cNvPr id="11" name="Text 8"/>
          <p:cNvSpPr/>
          <p:nvPr/>
        </p:nvSpPr>
        <p:spPr>
          <a:xfrm>
            <a:off x="7090172" y="5417225"/>
            <a:ext cx="6708577" cy="380167"/>
          </a:xfrm>
          <a:prstGeom prst="rect">
            <a:avLst/>
          </a:prstGeom>
          <a:noFill/>
          <a:ln/>
        </p:spPr>
        <p:txBody>
          <a:bodyPr wrap="none" lIns="0" tIns="0" rIns="0" bIns="0" rtlCol="0" anchor="t"/>
          <a:lstStyle/>
          <a:p>
            <a:pPr marL="0" indent="0">
              <a:lnSpc>
                <a:spcPts val="2950"/>
              </a:lnSpc>
              <a:buNone/>
            </a:pPr>
            <a:r>
              <a:rPr lang="en-US" sz="1850" dirty="0">
                <a:solidFill>
                  <a:srgbClr val="333F70"/>
                </a:solidFill>
                <a:latin typeface="Open Sans" pitchFamily="34" charset="0"/>
                <a:ea typeface="Open Sans" pitchFamily="34" charset="-122"/>
                <a:cs typeface="Open Sans" pitchFamily="34" charset="-120"/>
                <a:hlinkClick r:id="rId5"/>
              </a:rPr>
              <a:t>Xem chi tiết</a:t>
            </a:r>
            <a:endParaRPr lang="en-US" sz="1850" dirty="0"/>
          </a:p>
        </p:txBody>
      </p:sp>
      <p:sp>
        <p:nvSpPr>
          <p:cNvPr id="12" name="Shape 9"/>
          <p:cNvSpPr/>
          <p:nvPr/>
        </p:nvSpPr>
        <p:spPr>
          <a:xfrm>
            <a:off x="6318052" y="6302216"/>
            <a:ext cx="534591" cy="534591"/>
          </a:xfrm>
          <a:prstGeom prst="roundRect">
            <a:avLst>
              <a:gd name="adj" fmla="val 18671"/>
            </a:avLst>
          </a:prstGeom>
          <a:solidFill>
            <a:srgbClr val="D6F5EE"/>
          </a:solidFill>
          <a:ln w="7620">
            <a:solidFill>
              <a:srgbClr val="BCDBD4"/>
            </a:solidFill>
            <a:prstDash val="solid"/>
          </a:ln>
        </p:spPr>
      </p:sp>
      <p:sp>
        <p:nvSpPr>
          <p:cNvPr id="13" name="Text 10"/>
          <p:cNvSpPr/>
          <p:nvPr/>
        </p:nvSpPr>
        <p:spPr>
          <a:xfrm>
            <a:off x="6435804" y="6391275"/>
            <a:ext cx="299085" cy="356473"/>
          </a:xfrm>
          <a:prstGeom prst="rect">
            <a:avLst/>
          </a:prstGeom>
          <a:noFill/>
          <a:ln/>
        </p:spPr>
        <p:txBody>
          <a:bodyPr wrap="none" lIns="0" tIns="0" rIns="0" bIns="0" rtlCol="0" anchor="t"/>
          <a:lstStyle/>
          <a:p>
            <a:pPr marL="0" indent="0" algn="ctr">
              <a:lnSpc>
                <a:spcPts val="2800"/>
              </a:lnSpc>
              <a:buNone/>
            </a:pPr>
            <a:r>
              <a:rPr lang="en-US" sz="2800" b="1" dirty="0">
                <a:solidFill>
                  <a:srgbClr val="333F70"/>
                </a:solidFill>
                <a:latin typeface="Unbounded" pitchFamily="34" charset="0"/>
                <a:ea typeface="Unbounded" pitchFamily="34" charset="-122"/>
                <a:cs typeface="Unbounded" pitchFamily="34" charset="-120"/>
              </a:rPr>
              <a:t>3</a:t>
            </a:r>
            <a:endParaRPr lang="en-US" sz="2800" dirty="0"/>
          </a:p>
        </p:txBody>
      </p:sp>
      <p:sp>
        <p:nvSpPr>
          <p:cNvPr id="14" name="Text 11"/>
          <p:cNvSpPr/>
          <p:nvPr/>
        </p:nvSpPr>
        <p:spPr>
          <a:xfrm>
            <a:off x="7090172" y="6302216"/>
            <a:ext cx="4499015" cy="371237"/>
          </a:xfrm>
          <a:prstGeom prst="rect">
            <a:avLst/>
          </a:prstGeom>
          <a:noFill/>
          <a:ln/>
        </p:spPr>
        <p:txBody>
          <a:bodyPr wrap="none" lIns="0" tIns="0" rIns="0" bIns="0" rtlCol="0" anchor="t"/>
          <a:lstStyle/>
          <a:p>
            <a:pPr marL="0" indent="0">
              <a:lnSpc>
                <a:spcPts val="2900"/>
              </a:lnSpc>
              <a:buNone/>
            </a:pPr>
            <a:r>
              <a:rPr lang="en-US" sz="2300" b="1" dirty="0">
                <a:solidFill>
                  <a:srgbClr val="333F70"/>
                </a:solidFill>
                <a:latin typeface="Unbounded" pitchFamily="34" charset="0"/>
                <a:ea typeface="Unbounded" pitchFamily="34" charset="-122"/>
                <a:cs typeface="Unbounded" pitchFamily="34" charset="-120"/>
              </a:rPr>
              <a:t>Tải về tài liệu (download)</a:t>
            </a:r>
            <a:endParaRPr lang="en-US" sz="2300" dirty="0"/>
          </a:p>
        </p:txBody>
      </p:sp>
      <p:sp>
        <p:nvSpPr>
          <p:cNvPr id="15" name="Text 12"/>
          <p:cNvSpPr/>
          <p:nvPr/>
        </p:nvSpPr>
        <p:spPr>
          <a:xfrm>
            <a:off x="7090172" y="6815971"/>
            <a:ext cx="6708577" cy="760333"/>
          </a:xfrm>
          <a:prstGeom prst="rect">
            <a:avLst/>
          </a:prstGeom>
          <a:noFill/>
          <a:ln/>
        </p:spPr>
        <p:txBody>
          <a:bodyPr wrap="square" lIns="0" tIns="0" rIns="0" bIns="0" rtlCol="0" anchor="t"/>
          <a:lstStyle/>
          <a:p>
            <a:pPr marL="0" indent="0">
              <a:lnSpc>
                <a:spcPts val="2950"/>
              </a:lnSpc>
              <a:buNone/>
            </a:pPr>
            <a:r>
              <a:rPr lang="en-US" sz="1850" dirty="0">
                <a:solidFill>
                  <a:srgbClr val="333F70"/>
                </a:solidFill>
                <a:latin typeface="Open Sans" pitchFamily="34" charset="0"/>
                <a:ea typeface="Open Sans" pitchFamily="34" charset="-122"/>
                <a:cs typeface="Open Sans" pitchFamily="34" charset="-120"/>
                <a:hlinkClick r:id="rId6"/>
              </a:rPr>
              <a:t>Download tài liệu huấn luyện an toàn lao động sản </a:t>
            </a:r>
            <a:r>
              <a:rPr lang="en-US" sz="1850" dirty="0" err="1">
                <a:solidFill>
                  <a:srgbClr val="333F70"/>
                </a:solidFill>
                <a:latin typeface="Open Sans" pitchFamily="34" charset="0"/>
                <a:ea typeface="Open Sans" pitchFamily="34" charset="-122"/>
                <a:cs typeface="Open Sans" pitchFamily="34" charset="-120"/>
                <a:hlinkClick r:id="rId6"/>
              </a:rPr>
              <a:t>xuất</a:t>
            </a:r>
            <a:r>
              <a:rPr lang="en-US" sz="1850" dirty="0">
                <a:solidFill>
                  <a:srgbClr val="333F70"/>
                </a:solidFill>
                <a:latin typeface="Open Sans" pitchFamily="34" charset="0"/>
                <a:ea typeface="Open Sans" pitchFamily="34" charset="-122"/>
                <a:cs typeface="Open Sans" pitchFamily="34" charset="-120"/>
                <a:hlinkClick r:id="rId6"/>
              </a:rPr>
              <a:t> </a:t>
            </a:r>
            <a:r>
              <a:rPr lang="en-US" sz="1850" dirty="0" err="1">
                <a:solidFill>
                  <a:srgbClr val="333F70"/>
                </a:solidFill>
                <a:latin typeface="Open Sans" pitchFamily="34" charset="0"/>
                <a:ea typeface="Open Sans" pitchFamily="34" charset="-122"/>
                <a:cs typeface="Open Sans" pitchFamily="34" charset="-120"/>
                <a:hlinkClick r:id="rId6"/>
              </a:rPr>
              <a:t>Bộ</a:t>
            </a:r>
            <a:r>
              <a:rPr lang="en-US" sz="1850" dirty="0">
                <a:solidFill>
                  <a:srgbClr val="333F70"/>
                </a:solidFill>
                <a:latin typeface="Open Sans" pitchFamily="34" charset="0"/>
                <a:ea typeface="Open Sans" pitchFamily="34" charset="-122"/>
                <a:cs typeface="Open Sans" pitchFamily="34" charset="-120"/>
                <a:hlinkClick r:id="rId6"/>
              </a:rPr>
              <a:t> </a:t>
            </a:r>
            <a:r>
              <a:rPr lang="en-US" sz="1850" dirty="0" err="1">
                <a:solidFill>
                  <a:srgbClr val="333F70"/>
                </a:solidFill>
                <a:latin typeface="Open Sans" pitchFamily="34" charset="0"/>
                <a:ea typeface="Open Sans" pitchFamily="34" charset="-122"/>
                <a:cs typeface="Open Sans" pitchFamily="34" charset="-120"/>
                <a:hlinkClick r:id="rId6"/>
              </a:rPr>
              <a:t>thắng</a:t>
            </a:r>
            <a:r>
              <a:rPr lang="en-US" sz="1850" dirty="0">
                <a:solidFill>
                  <a:srgbClr val="333F70"/>
                </a:solidFill>
                <a:latin typeface="Open Sans" pitchFamily="34" charset="0"/>
                <a:ea typeface="Open Sans" pitchFamily="34" charset="-122"/>
                <a:cs typeface="Open Sans" pitchFamily="34" charset="-120"/>
                <a:hlinkClick r:id="rId6"/>
              </a:rPr>
              <a:t> </a:t>
            </a:r>
            <a:r>
              <a:rPr lang="en-US" sz="1850" dirty="0" err="1">
                <a:solidFill>
                  <a:srgbClr val="333F70"/>
                </a:solidFill>
                <a:latin typeface="Open Sans" pitchFamily="34" charset="0"/>
                <a:ea typeface="Open Sans" pitchFamily="34" charset="-122"/>
                <a:cs typeface="Open Sans" pitchFamily="34" charset="-120"/>
                <a:hlinkClick r:id="rId6"/>
              </a:rPr>
              <a:t>đĩa</a:t>
            </a:r>
            <a:endParaRPr lang="en-US" sz="1850" dirty="0"/>
          </a:p>
        </p:txBody>
      </p:sp>
      <p:pic>
        <p:nvPicPr>
          <p:cNvPr id="16" name="Picture 15">
            <a:extLst>
              <a:ext uri="{FF2B5EF4-FFF2-40B4-BE49-F238E27FC236}">
                <a16:creationId xmlns:a16="http://schemas.microsoft.com/office/drawing/2014/main" id="{237F94BA-21A6-BDAF-77F5-33B1CCE1EF7D}"/>
              </a:ext>
            </a:extLst>
          </p:cNvPr>
          <p:cNvPicPr>
            <a:picLocks noChangeAspect="1"/>
          </p:cNvPicPr>
          <p:nvPr/>
        </p:nvPicPr>
        <p:blipFill>
          <a:blip r:embed="rId7"/>
          <a:stretch>
            <a:fillRect/>
          </a:stretch>
        </p:blipFill>
        <p:spPr>
          <a:xfrm>
            <a:off x="11140363" y="7248692"/>
            <a:ext cx="3289686" cy="10186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1349</Words>
  <Application>Microsoft Office PowerPoint</Application>
  <PresentationFormat>Custom</PresentationFormat>
  <Paragraphs>98</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Unbounded</vt:lpstr>
      <vt:lpstr>Arial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2024-09-17T03:07:41Z</dcterms:created>
  <dcterms:modified xsi:type="dcterms:W3CDTF">2024-09-17T03:20:54Z</dcterms:modified>
</cp:coreProperties>
</file>