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PT Serif" panose="020A06030405050202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35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bao-cao-su/"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3334" y="1899138"/>
            <a:ext cx="5790991" cy="5790991"/>
          </a:xfrm>
          <a:prstGeom prst="rect">
            <a:avLst/>
          </a:prstGeom>
        </p:spPr>
      </p:pic>
      <p:sp>
        <p:nvSpPr>
          <p:cNvPr id="3" name="Text 0"/>
          <p:cNvSpPr/>
          <p:nvPr/>
        </p:nvSpPr>
        <p:spPr>
          <a:xfrm>
            <a:off x="63504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Bao Cao Su</a:t>
            </a:r>
            <a:endParaRPr lang="en-US" sz="7000" b="1" dirty="0"/>
          </a:p>
        </p:txBody>
      </p:sp>
      <p:sp>
        <p:nvSpPr>
          <p:cNvPr id="4" name="Text 1"/>
          <p:cNvSpPr/>
          <p:nvPr/>
        </p:nvSpPr>
        <p:spPr>
          <a:xfrm>
            <a:off x="63504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Bài giảng này cung cấp thông tin về an toàn lao động trong ngành sản xuất </a:t>
            </a:r>
            <a:r>
              <a:rPr lang="en-US" sz="1900" b="1" dirty="0">
                <a:solidFill>
                  <a:srgbClr val="383838"/>
                </a:solidFill>
                <a:latin typeface="PT Serif" panose="020A0603040505020204" pitchFamily="18" charset="0"/>
                <a:ea typeface="DM Sans" pitchFamily="34" charset="-122"/>
                <a:cs typeface="DM Sans" pitchFamily="34" charset="-120"/>
              </a:rPr>
              <a:t>bao cao su</a:t>
            </a:r>
            <a:r>
              <a:rPr lang="en-US" sz="1900" dirty="0">
                <a:solidFill>
                  <a:srgbClr val="383838"/>
                </a:solidFill>
                <a:latin typeface="PT Serif" panose="020A0603040505020204" pitchFamily="18"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518434"/>
            <a:ext cx="379690" cy="379690"/>
          </a:xfrm>
          <a:prstGeom prst="rect">
            <a:avLst/>
          </a:prstGeom>
        </p:spPr>
      </p:pic>
      <p:sp>
        <p:nvSpPr>
          <p:cNvPr id="7" name="Text 3"/>
          <p:cNvSpPr/>
          <p:nvPr/>
        </p:nvSpPr>
        <p:spPr>
          <a:xfrm>
            <a:off x="68687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PT Serif" panose="020A0603040505020204" pitchFamily="18" charset="0"/>
                <a:ea typeface="DM Sans Bold" pitchFamily="34" charset="-122"/>
                <a:cs typeface="DM Sans Bold" pitchFamily="34" charset="-120"/>
              </a:rPr>
              <a:t>Bản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quyền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thuộc</a:t>
            </a:r>
            <a:r>
              <a:rPr lang="en-US" sz="24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53C1DBDE-0C0F-B301-A8B7-E8125DB1AA68}"/>
              </a:ext>
            </a:extLst>
          </p:cNvPr>
          <p:cNvPicPr>
            <a:picLocks noChangeAspect="1"/>
          </p:cNvPicPr>
          <p:nvPr/>
        </p:nvPicPr>
        <p:blipFill>
          <a:blip r:embed="rId5"/>
          <a:stretch>
            <a:fillRect/>
          </a:stretch>
        </p:blipFill>
        <p:spPr>
          <a:xfrm>
            <a:off x="11774719" y="7388754"/>
            <a:ext cx="2716921" cy="8408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03501" y="307181"/>
            <a:ext cx="2423398" cy="2457450"/>
          </a:xfrm>
          <a:prstGeom prst="rect">
            <a:avLst/>
          </a:prstGeom>
        </p:spPr>
      </p:pic>
      <p:sp>
        <p:nvSpPr>
          <p:cNvPr id="3" name="Text 0"/>
          <p:cNvSpPr/>
          <p:nvPr/>
        </p:nvSpPr>
        <p:spPr>
          <a:xfrm>
            <a:off x="860108" y="3157537"/>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Tình hình tai nạn lao động 6 </a:t>
            </a:r>
            <a:r>
              <a:rPr lang="en-US" sz="5050" b="1" dirty="0" err="1">
                <a:solidFill>
                  <a:srgbClr val="020202"/>
                </a:solidFill>
                <a:latin typeface="PT Serif" pitchFamily="34" charset="0"/>
                <a:ea typeface="PT Serif" pitchFamily="34" charset="-122"/>
                <a:cs typeface="PT Serif" pitchFamily="34" charset="-120"/>
              </a:rPr>
              <a:t>tháng</a:t>
            </a:r>
            <a:r>
              <a:rPr lang="en-US" sz="505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itchFamily="34" charset="0"/>
                <a:ea typeface="PT Serif" pitchFamily="34" charset="-122"/>
                <a:cs typeface="PT Serif" pitchFamily="34" charset="-120"/>
              </a:rPr>
              <a:t>đầu</a:t>
            </a:r>
            <a:r>
              <a:rPr lang="en-US" sz="5050" b="1" dirty="0">
                <a:solidFill>
                  <a:srgbClr val="020202"/>
                </a:solidFill>
                <a:latin typeface="PT Serif" pitchFamily="34" charset="0"/>
                <a:ea typeface="PT Serif" pitchFamily="34" charset="-122"/>
                <a:cs typeface="PT Serif" pitchFamily="34" charset="-120"/>
              </a:rPr>
              <a:t> năm 2024</a:t>
            </a:r>
            <a:endParaRPr lang="en-US" sz="5050" dirty="0"/>
          </a:p>
        </p:txBody>
      </p:sp>
      <p:sp>
        <p:nvSpPr>
          <p:cNvPr id="4" name="Shape 1"/>
          <p:cNvSpPr/>
          <p:nvPr/>
        </p:nvSpPr>
        <p:spPr>
          <a:xfrm>
            <a:off x="860108" y="5728811"/>
            <a:ext cx="4139565" cy="1828324"/>
          </a:xfrm>
          <a:prstGeom prst="roundRect">
            <a:avLst>
              <a:gd name="adj" fmla="val 2016"/>
            </a:avLst>
          </a:prstGeom>
          <a:solidFill>
            <a:srgbClr val="204C8E"/>
          </a:solidFill>
          <a:ln/>
        </p:spPr>
      </p:sp>
      <p:sp>
        <p:nvSpPr>
          <p:cNvPr id="5"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vụ tai nạn</a:t>
            </a:r>
            <a:endParaRPr lang="en-US" sz="2500" dirty="0"/>
          </a:p>
        </p:txBody>
      </p:sp>
      <p:sp>
        <p:nvSpPr>
          <p:cNvPr id="6"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3.201 vụ, giảm 7,09% so với cùng kỳ năm 2023.</a:t>
            </a:r>
            <a:endParaRPr lang="en-US" sz="1900" dirty="0"/>
          </a:p>
        </p:txBody>
      </p:sp>
      <p:sp>
        <p:nvSpPr>
          <p:cNvPr id="7" name="Shape 4"/>
          <p:cNvSpPr/>
          <p:nvPr/>
        </p:nvSpPr>
        <p:spPr>
          <a:xfrm>
            <a:off x="5245418" y="5728811"/>
            <a:ext cx="4139565" cy="1828324"/>
          </a:xfrm>
          <a:prstGeom prst="roundRect">
            <a:avLst>
              <a:gd name="adj" fmla="val 2016"/>
            </a:avLst>
          </a:prstGeom>
          <a:solidFill>
            <a:srgbClr val="204C8E"/>
          </a:solidFill>
          <a:ln/>
        </p:spPr>
      </p:sp>
      <p:sp>
        <p:nvSpPr>
          <p:cNvPr id="8"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người bị nạn</a:t>
            </a:r>
            <a:endParaRPr lang="en-US" sz="2500" dirty="0"/>
          </a:p>
        </p:txBody>
      </p:sp>
      <p:sp>
        <p:nvSpPr>
          <p:cNvPr id="9"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3.065 người, giảm 6,04% so với cùng kỳ năm 2023.</a:t>
            </a:r>
            <a:endParaRPr lang="en-US" sz="1900" dirty="0"/>
          </a:p>
        </p:txBody>
      </p:sp>
      <p:sp>
        <p:nvSpPr>
          <p:cNvPr id="10" name="Shape 7"/>
          <p:cNvSpPr/>
          <p:nvPr/>
        </p:nvSpPr>
        <p:spPr>
          <a:xfrm>
            <a:off x="9630728" y="5728811"/>
            <a:ext cx="4139565" cy="1828324"/>
          </a:xfrm>
          <a:prstGeom prst="roundRect">
            <a:avLst>
              <a:gd name="adj" fmla="val 2016"/>
            </a:avLst>
          </a:prstGeom>
          <a:solidFill>
            <a:srgbClr val="204C8E"/>
          </a:solidFill>
          <a:ln/>
        </p:spPr>
      </p:sp>
      <p:sp>
        <p:nvSpPr>
          <p:cNvPr id="11"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người chết</a:t>
            </a:r>
            <a:endParaRPr lang="en-US" sz="2500" dirty="0"/>
          </a:p>
        </p:txBody>
      </p:sp>
      <p:sp>
        <p:nvSpPr>
          <p:cNvPr id="12"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346 người, giảm 1,98% so với cùng kỳ năm 2023.</a:t>
            </a:r>
            <a:endParaRPr lang="en-US" sz="1900" dirty="0"/>
          </a:p>
        </p:txBody>
      </p:sp>
      <p:pic>
        <p:nvPicPr>
          <p:cNvPr id="13" name="Image 0" descr="preencoded.png">
            <a:extLst>
              <a:ext uri="{FF2B5EF4-FFF2-40B4-BE49-F238E27FC236}">
                <a16:creationId xmlns:a16="http://schemas.microsoft.com/office/drawing/2014/main" id="{E7C770C6-7862-EA7A-571F-8FA7586D447A}"/>
              </a:ext>
            </a:extLst>
          </p:cNvPr>
          <p:cNvPicPr>
            <a:picLocks noChangeAspect="1"/>
          </p:cNvPicPr>
          <p:nvPr/>
        </p:nvPicPr>
        <p:blipFill>
          <a:blip r:embed="rId4"/>
          <a:stretch>
            <a:fillRect/>
          </a:stretch>
        </p:blipFill>
        <p:spPr>
          <a:xfrm>
            <a:off x="11774719" y="7388754"/>
            <a:ext cx="2716921" cy="8408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892397" y="502091"/>
            <a:ext cx="4845606" cy="469463"/>
          </a:xfrm>
          <a:prstGeom prst="rect">
            <a:avLst/>
          </a:prstGeom>
          <a:noFill/>
          <a:ln/>
        </p:spPr>
        <p:txBody>
          <a:bodyPr wrap="none" lIns="0" tIns="0" rIns="0" bIns="0" rtlCol="0" anchor="t"/>
          <a:lstStyle/>
          <a:p>
            <a:pPr marL="0" indent="0" algn="ctr">
              <a:lnSpc>
                <a:spcPts val="3650"/>
              </a:lnSpc>
              <a:buNone/>
            </a:pPr>
            <a:r>
              <a:rPr lang="en-US" sz="3200" b="1" dirty="0">
                <a:solidFill>
                  <a:srgbClr val="020202"/>
                </a:solidFill>
                <a:latin typeface="PT Serif" pitchFamily="34" charset="0"/>
                <a:ea typeface="PT Serif" pitchFamily="34" charset="-122"/>
                <a:cs typeface="PT Serif" pitchFamily="34" charset="-120"/>
              </a:rPr>
              <a:t>Một số vụ tai nạn lao động</a:t>
            </a:r>
            <a:endParaRPr lang="en-US" sz="3200" dirty="0"/>
          </a:p>
        </p:txBody>
      </p:sp>
      <p:pic>
        <p:nvPicPr>
          <p:cNvPr id="3" name="Image 0" descr="preencoded.png"/>
          <p:cNvPicPr>
            <a:picLocks noChangeAspect="1"/>
          </p:cNvPicPr>
          <p:nvPr/>
        </p:nvPicPr>
        <p:blipFill>
          <a:blip r:embed="rId3"/>
          <a:stretch>
            <a:fillRect/>
          </a:stretch>
        </p:blipFill>
        <p:spPr>
          <a:xfrm>
            <a:off x="5396210" y="1233257"/>
            <a:ext cx="3837980" cy="2158743"/>
          </a:xfrm>
          <a:prstGeom prst="rect">
            <a:avLst/>
          </a:prstGeom>
        </p:spPr>
      </p:pic>
      <p:pic>
        <p:nvPicPr>
          <p:cNvPr id="4" name="Image 1" descr="preencoded.png"/>
          <p:cNvPicPr>
            <a:picLocks noChangeAspect="1"/>
          </p:cNvPicPr>
          <p:nvPr/>
        </p:nvPicPr>
        <p:blipFill>
          <a:blip r:embed="rId4"/>
          <a:stretch>
            <a:fillRect/>
          </a:stretch>
        </p:blipFill>
        <p:spPr>
          <a:xfrm>
            <a:off x="2832974" y="3754993"/>
            <a:ext cx="357664" cy="357664"/>
          </a:xfrm>
          <a:prstGeom prst="rect">
            <a:avLst/>
          </a:prstGeom>
        </p:spPr>
      </p:pic>
      <p:sp>
        <p:nvSpPr>
          <p:cNvPr id="5" name="Text 1"/>
          <p:cNvSpPr/>
          <p:nvPr/>
        </p:nvSpPr>
        <p:spPr>
          <a:xfrm>
            <a:off x="3375585" y="3754993"/>
            <a:ext cx="8605957" cy="286226"/>
          </a:xfrm>
          <a:prstGeom prst="rect">
            <a:avLst/>
          </a:prstGeom>
          <a:noFill/>
          <a:ln/>
        </p:spPr>
        <p:txBody>
          <a:bodyPr wrap="none" lIns="0" tIns="0" rIns="0" bIns="0" rtlCol="0" anchor="t"/>
          <a:lstStyle/>
          <a:p>
            <a:pPr marL="0" indent="0" algn="just">
              <a:lnSpc>
                <a:spcPts val="1800"/>
              </a:lnSpc>
              <a:buNone/>
            </a:pPr>
            <a:r>
              <a:rPr lang="en-US" sz="1450" b="1" dirty="0">
                <a:solidFill>
                  <a:srgbClr val="383838"/>
                </a:solidFill>
                <a:latin typeface="PT Serif" pitchFamily="34" charset="0"/>
                <a:ea typeface="PT Serif" pitchFamily="34" charset="-122"/>
                <a:cs typeface="PT Serif" pitchFamily="34" charset="-120"/>
              </a:rPr>
              <a:t>Tai nạn do tiếp xúc với máy móc</a:t>
            </a:r>
            <a:r>
              <a:rPr lang="en-US" sz="1450" dirty="0">
                <a:solidFill>
                  <a:srgbClr val="383838"/>
                </a:solidFill>
                <a:latin typeface="PT Serif" pitchFamily="34" charset="0"/>
                <a:ea typeface="PT Serif" pitchFamily="34" charset="-122"/>
                <a:cs typeface="PT Serif" pitchFamily="34" charset="-120"/>
              </a:rPr>
              <a:t>: Một số vụ tai nạn xảy ra khi công nhân bị kẹt vào các thiết </a:t>
            </a:r>
            <a:r>
              <a:rPr lang="en-US" sz="1450" dirty="0" err="1">
                <a:solidFill>
                  <a:srgbClr val="383838"/>
                </a:solidFill>
                <a:latin typeface="PT Serif" pitchFamily="34" charset="0"/>
                <a:ea typeface="PT Serif" pitchFamily="34" charset="-122"/>
                <a:cs typeface="PT Serif" pitchFamily="34" charset="-120"/>
              </a:rPr>
              <a:t>bị</a:t>
            </a:r>
            <a:r>
              <a:rPr lang="en-US" sz="1450" dirty="0">
                <a:solidFill>
                  <a:srgbClr val="383838"/>
                </a:solidFill>
                <a:latin typeface="PT Serif" pitchFamily="34" charset="0"/>
                <a:ea typeface="PT Serif" pitchFamily="34" charset="-122"/>
                <a:cs typeface="PT Serif" pitchFamily="34" charset="-120"/>
              </a:rPr>
              <a:t> </a:t>
            </a:r>
            <a:r>
              <a:rPr lang="en-US" sz="1450" dirty="0" err="1">
                <a:solidFill>
                  <a:srgbClr val="383838"/>
                </a:solidFill>
                <a:latin typeface="PT Serif" pitchFamily="34" charset="0"/>
                <a:ea typeface="PT Serif" pitchFamily="34" charset="-122"/>
                <a:cs typeface="PT Serif" pitchFamily="34" charset="-120"/>
              </a:rPr>
              <a:t>máy</a:t>
            </a:r>
            <a:r>
              <a:rPr lang="en-US" sz="1450" dirty="0">
                <a:solidFill>
                  <a:srgbClr val="383838"/>
                </a:solidFill>
                <a:latin typeface="PT Serif" pitchFamily="34" charset="0"/>
                <a:ea typeface="PT Serif" pitchFamily="34" charset="-122"/>
                <a:cs typeface="PT Serif" pitchFamily="34" charset="-120"/>
              </a:rPr>
              <a:t> </a:t>
            </a:r>
            <a:r>
              <a:rPr lang="en-US" sz="1450" dirty="0" err="1">
                <a:solidFill>
                  <a:srgbClr val="383838"/>
                </a:solidFill>
                <a:latin typeface="PT Serif" pitchFamily="34" charset="0"/>
                <a:ea typeface="PT Serif" pitchFamily="34" charset="-122"/>
                <a:cs typeface="PT Serif" pitchFamily="34" charset="-120"/>
              </a:rPr>
              <a:t>móc</a:t>
            </a:r>
            <a:r>
              <a:rPr lang="en-US" sz="1450" dirty="0">
                <a:solidFill>
                  <a:srgbClr val="383838"/>
                </a:solidFill>
                <a:latin typeface="PT Serif" pitchFamily="34" charset="0"/>
                <a:ea typeface="PT Serif" pitchFamily="34" charset="-122"/>
                <a:cs typeface="PT Serif" pitchFamily="34" charset="-120"/>
              </a:rPr>
              <a:t>,</a:t>
            </a:r>
          </a:p>
          <a:p>
            <a:pPr marL="0" indent="0" algn="just">
              <a:lnSpc>
                <a:spcPts val="1800"/>
              </a:lnSpc>
              <a:buNone/>
            </a:pPr>
            <a:r>
              <a:rPr lang="en-US" sz="1450" dirty="0" err="1">
                <a:solidFill>
                  <a:srgbClr val="383838"/>
                </a:solidFill>
                <a:latin typeface="PT Serif" pitchFamily="34" charset="0"/>
                <a:ea typeface="PT Serif" pitchFamily="34" charset="-122"/>
                <a:cs typeface="PT Serif" pitchFamily="34" charset="-120"/>
              </a:rPr>
              <a:t>đặc</a:t>
            </a:r>
            <a:r>
              <a:rPr lang="en-US" sz="1450" dirty="0">
                <a:solidFill>
                  <a:srgbClr val="383838"/>
                </a:solidFill>
                <a:latin typeface="PT Serif" pitchFamily="34" charset="0"/>
                <a:ea typeface="PT Serif" pitchFamily="34" charset="-122"/>
                <a:cs typeface="PT Serif" pitchFamily="34" charset="-120"/>
              </a:rPr>
              <a:t> biệt là trong quá trình vận hành và bảo trì máy.</a:t>
            </a:r>
            <a:endParaRPr lang="en-US" sz="1450" dirty="0"/>
          </a:p>
        </p:txBody>
      </p:sp>
      <p:pic>
        <p:nvPicPr>
          <p:cNvPr id="6" name="Image 2" descr="preencoded.png"/>
          <p:cNvPicPr>
            <a:picLocks noChangeAspect="1"/>
          </p:cNvPicPr>
          <p:nvPr/>
        </p:nvPicPr>
        <p:blipFill>
          <a:blip r:embed="rId5"/>
          <a:stretch>
            <a:fillRect/>
          </a:stretch>
        </p:blipFill>
        <p:spPr>
          <a:xfrm>
            <a:off x="2832974" y="4919663"/>
            <a:ext cx="357664" cy="357664"/>
          </a:xfrm>
          <a:prstGeom prst="rect">
            <a:avLst/>
          </a:prstGeom>
        </p:spPr>
      </p:pic>
      <p:sp>
        <p:nvSpPr>
          <p:cNvPr id="7" name="Text 2"/>
          <p:cNvSpPr/>
          <p:nvPr/>
        </p:nvSpPr>
        <p:spPr>
          <a:xfrm>
            <a:off x="3375585" y="4802266"/>
            <a:ext cx="8605957" cy="469583"/>
          </a:xfrm>
          <a:prstGeom prst="rect">
            <a:avLst/>
          </a:prstGeom>
          <a:noFill/>
          <a:ln/>
        </p:spPr>
        <p:txBody>
          <a:bodyPr wrap="square" lIns="0" tIns="0" rIns="0" bIns="0" rtlCol="0" anchor="t"/>
          <a:lstStyle/>
          <a:p>
            <a:pPr marL="0" indent="0" algn="just">
              <a:lnSpc>
                <a:spcPts val="1800"/>
              </a:lnSpc>
              <a:buNone/>
            </a:pPr>
            <a:r>
              <a:rPr lang="en-US" sz="1450" b="1" dirty="0">
                <a:solidFill>
                  <a:srgbClr val="383838"/>
                </a:solidFill>
                <a:latin typeface="PT Serif" pitchFamily="34" charset="0"/>
                <a:ea typeface="PT Serif" pitchFamily="34" charset="-122"/>
                <a:cs typeface="PT Serif" pitchFamily="34" charset="-120"/>
              </a:rPr>
              <a:t>Chấn thương do hóa chất</a:t>
            </a:r>
            <a:r>
              <a:rPr lang="en-US" sz="1450" dirty="0">
                <a:solidFill>
                  <a:srgbClr val="383838"/>
                </a:solidFill>
                <a:latin typeface="PT Serif" pitchFamily="34" charset="0"/>
                <a:ea typeface="PT Serif" pitchFamily="34" charset="-122"/>
                <a:cs typeface="PT Serif" pitchFamily="34" charset="-120"/>
              </a:rPr>
              <a:t>: Sản xuất bao cao su thường sử dụng các hóa chất như cao su tự nhiên hoặc nhân tạo. Việc tiếp xúc lâu dài với các hóa chất này có thể gây ra các vấn đề về da hoặc hô hấp nếu không có biện pháp bảo vệ cá nhân đúng cách.</a:t>
            </a:r>
            <a:endParaRPr lang="en-US" sz="1450" dirty="0"/>
          </a:p>
        </p:txBody>
      </p:sp>
      <p:pic>
        <p:nvPicPr>
          <p:cNvPr id="8" name="Image 3" descr="preencoded.png"/>
          <p:cNvPicPr>
            <a:picLocks noChangeAspect="1"/>
          </p:cNvPicPr>
          <p:nvPr/>
        </p:nvPicPr>
        <p:blipFill>
          <a:blip r:embed="rId6"/>
          <a:stretch>
            <a:fillRect/>
          </a:stretch>
        </p:blipFill>
        <p:spPr>
          <a:xfrm>
            <a:off x="2832974" y="5971459"/>
            <a:ext cx="357664" cy="357664"/>
          </a:xfrm>
          <a:prstGeom prst="rect">
            <a:avLst/>
          </a:prstGeom>
        </p:spPr>
      </p:pic>
      <p:sp>
        <p:nvSpPr>
          <p:cNvPr id="9" name="Text 3"/>
          <p:cNvSpPr/>
          <p:nvPr/>
        </p:nvSpPr>
        <p:spPr>
          <a:xfrm>
            <a:off x="3375585" y="5915500"/>
            <a:ext cx="8605957" cy="234791"/>
          </a:xfrm>
          <a:prstGeom prst="rect">
            <a:avLst/>
          </a:prstGeom>
          <a:noFill/>
          <a:ln/>
        </p:spPr>
        <p:txBody>
          <a:bodyPr wrap="none" lIns="0" tIns="0" rIns="0" bIns="0" rtlCol="0" anchor="t"/>
          <a:lstStyle/>
          <a:p>
            <a:pPr marL="0" indent="0" algn="just">
              <a:lnSpc>
                <a:spcPts val="1800"/>
              </a:lnSpc>
              <a:buNone/>
            </a:pPr>
            <a:r>
              <a:rPr lang="en-US" sz="1450" b="1" dirty="0">
                <a:solidFill>
                  <a:srgbClr val="383838"/>
                </a:solidFill>
                <a:latin typeface="PT Serif" pitchFamily="34" charset="0"/>
                <a:ea typeface="PT Serif" pitchFamily="34" charset="-122"/>
                <a:cs typeface="PT Serif" pitchFamily="34" charset="-120"/>
              </a:rPr>
              <a:t>Cháy nổ</a:t>
            </a:r>
            <a:r>
              <a:rPr lang="en-US" sz="1450" dirty="0">
                <a:solidFill>
                  <a:srgbClr val="383838"/>
                </a:solidFill>
                <a:latin typeface="PT Serif" pitchFamily="34" charset="0"/>
                <a:ea typeface="PT Serif" pitchFamily="34" charset="-122"/>
                <a:cs typeface="PT Serif" pitchFamily="34" charset="-120"/>
              </a:rPr>
              <a:t>: Do việc sử dụng và lưu trữ các vật liệu dễ cháy, như cao su hoặc hóa chất, nguy cơ cháy </a:t>
            </a:r>
            <a:r>
              <a:rPr lang="en-US" sz="1450" dirty="0" err="1">
                <a:solidFill>
                  <a:srgbClr val="383838"/>
                </a:solidFill>
                <a:latin typeface="PT Serif" pitchFamily="34" charset="0"/>
                <a:ea typeface="PT Serif" pitchFamily="34" charset="-122"/>
                <a:cs typeface="PT Serif" pitchFamily="34" charset="-120"/>
              </a:rPr>
              <a:t>nổ</a:t>
            </a:r>
            <a:r>
              <a:rPr lang="en-US" sz="1450" dirty="0">
                <a:solidFill>
                  <a:srgbClr val="383838"/>
                </a:solidFill>
                <a:latin typeface="PT Serif" pitchFamily="34" charset="0"/>
                <a:ea typeface="PT Serif" pitchFamily="34" charset="-122"/>
                <a:cs typeface="PT Serif" pitchFamily="34" charset="-120"/>
              </a:rPr>
              <a:t> </a:t>
            </a:r>
            <a:r>
              <a:rPr lang="en-US" sz="1450" dirty="0" err="1">
                <a:solidFill>
                  <a:srgbClr val="383838"/>
                </a:solidFill>
                <a:latin typeface="PT Serif" pitchFamily="34" charset="0"/>
                <a:ea typeface="PT Serif" pitchFamily="34" charset="-122"/>
                <a:cs typeface="PT Serif" pitchFamily="34" charset="-120"/>
              </a:rPr>
              <a:t>trong</a:t>
            </a:r>
            <a:endParaRPr lang="en-US" sz="1450" dirty="0">
              <a:solidFill>
                <a:srgbClr val="383838"/>
              </a:solidFill>
              <a:latin typeface="PT Serif" pitchFamily="34" charset="0"/>
              <a:ea typeface="PT Serif" pitchFamily="34" charset="-122"/>
              <a:cs typeface="PT Serif" pitchFamily="34" charset="-120"/>
            </a:endParaRPr>
          </a:p>
          <a:p>
            <a:pPr marL="0" indent="0" algn="just">
              <a:lnSpc>
                <a:spcPts val="1800"/>
              </a:lnSpc>
              <a:buNone/>
            </a:pPr>
            <a:r>
              <a:rPr lang="en-US" sz="1450" dirty="0">
                <a:solidFill>
                  <a:srgbClr val="383838"/>
                </a:solidFill>
                <a:latin typeface="PT Serif" pitchFamily="34" charset="0"/>
                <a:ea typeface="PT Serif" pitchFamily="34" charset="-122"/>
                <a:cs typeface="PT Serif" pitchFamily="34" charset="-120"/>
              </a:rPr>
              <a:t> nhà máy là điều cần được kiểm soát chặt chẽ.</a:t>
            </a:r>
            <a:endParaRPr lang="en-US" sz="1450" dirty="0"/>
          </a:p>
        </p:txBody>
      </p:sp>
      <p:pic>
        <p:nvPicPr>
          <p:cNvPr id="10" name="Image 4" descr="preencoded.png"/>
          <p:cNvPicPr>
            <a:picLocks noChangeAspect="1"/>
          </p:cNvPicPr>
          <p:nvPr/>
        </p:nvPicPr>
        <p:blipFill>
          <a:blip r:embed="rId7"/>
          <a:stretch>
            <a:fillRect/>
          </a:stretch>
        </p:blipFill>
        <p:spPr>
          <a:xfrm>
            <a:off x="2832974" y="6900382"/>
            <a:ext cx="357664" cy="357664"/>
          </a:xfrm>
          <a:prstGeom prst="rect">
            <a:avLst/>
          </a:prstGeom>
        </p:spPr>
      </p:pic>
      <p:sp>
        <p:nvSpPr>
          <p:cNvPr id="11" name="Text 4"/>
          <p:cNvSpPr/>
          <p:nvPr/>
        </p:nvSpPr>
        <p:spPr>
          <a:xfrm>
            <a:off x="3375585" y="7023255"/>
            <a:ext cx="8605957" cy="234791"/>
          </a:xfrm>
          <a:prstGeom prst="rect">
            <a:avLst/>
          </a:prstGeom>
          <a:noFill/>
          <a:ln/>
        </p:spPr>
        <p:txBody>
          <a:bodyPr wrap="none" lIns="0" tIns="0" rIns="0" bIns="0" rtlCol="0" anchor="t"/>
          <a:lstStyle/>
          <a:p>
            <a:pPr marL="0" indent="0" algn="just">
              <a:lnSpc>
                <a:spcPts val="1800"/>
              </a:lnSpc>
              <a:buNone/>
            </a:pPr>
            <a:r>
              <a:rPr lang="en-US" sz="1450" b="1" dirty="0">
                <a:solidFill>
                  <a:srgbClr val="383838"/>
                </a:solidFill>
                <a:latin typeface="PT Serif" pitchFamily="34" charset="0"/>
                <a:ea typeface="PT Serif" pitchFamily="34" charset="-122"/>
                <a:cs typeface="PT Serif" pitchFamily="34" charset="-120"/>
              </a:rPr>
              <a:t>Ngã và va chạm</a:t>
            </a:r>
            <a:r>
              <a:rPr lang="en-US" sz="1450" dirty="0">
                <a:solidFill>
                  <a:srgbClr val="383838"/>
                </a:solidFill>
                <a:latin typeface="PT Serif" pitchFamily="34" charset="0"/>
                <a:ea typeface="PT Serif" pitchFamily="34" charset="-122"/>
                <a:cs typeface="PT Serif" pitchFamily="34" charset="-120"/>
              </a:rPr>
              <a:t>: Tai nạn do ngã hoặc va chạm với các vật dụng trong nhà máy cũng không phải hiếm.</a:t>
            </a:r>
            <a:endParaRPr lang="en-US" sz="1450" dirty="0"/>
          </a:p>
        </p:txBody>
      </p:sp>
      <p:pic>
        <p:nvPicPr>
          <p:cNvPr id="12" name="Image 0" descr="preencoded.png">
            <a:extLst>
              <a:ext uri="{FF2B5EF4-FFF2-40B4-BE49-F238E27FC236}">
                <a16:creationId xmlns:a16="http://schemas.microsoft.com/office/drawing/2014/main" id="{AA2AD4D3-5194-BEF2-AE58-EC58B917EB54}"/>
              </a:ext>
            </a:extLst>
          </p:cNvPr>
          <p:cNvPicPr>
            <a:picLocks noChangeAspect="1"/>
          </p:cNvPicPr>
          <p:nvPr/>
        </p:nvPicPr>
        <p:blipFill>
          <a:blip r:embed="rId8"/>
          <a:stretch>
            <a:fillRect/>
          </a:stretch>
        </p:blipFill>
        <p:spPr>
          <a:xfrm>
            <a:off x="11774719" y="7388754"/>
            <a:ext cx="2716921" cy="8408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256127" y="339447"/>
            <a:ext cx="6118146"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sp>
        <p:nvSpPr>
          <p:cNvPr id="5" name="Shape 2"/>
          <p:cNvSpPr/>
          <p:nvPr/>
        </p:nvSpPr>
        <p:spPr>
          <a:xfrm>
            <a:off x="1071708" y="4772181"/>
            <a:ext cx="277654" cy="277654"/>
          </a:xfrm>
          <a:prstGeom prst="roundRect">
            <a:avLst>
              <a:gd name="adj" fmla="val 6669"/>
            </a:avLst>
          </a:prstGeom>
          <a:solidFill>
            <a:srgbClr val="204C8E"/>
          </a:solidFill>
          <a:ln/>
        </p:spPr>
      </p:sp>
      <p:sp>
        <p:nvSpPr>
          <p:cNvPr id="6" name="Text 3"/>
          <p:cNvSpPr/>
          <p:nvPr/>
        </p:nvSpPr>
        <p:spPr>
          <a:xfrm>
            <a:off x="1130913" y="4813734"/>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1</a:t>
            </a:r>
            <a:endParaRPr lang="en-US" sz="1500" dirty="0"/>
          </a:p>
        </p:txBody>
      </p:sp>
      <p:sp>
        <p:nvSpPr>
          <p:cNvPr id="7" name="Text 4"/>
          <p:cNvSpPr/>
          <p:nvPr/>
        </p:nvSpPr>
        <p:spPr>
          <a:xfrm>
            <a:off x="1553747" y="4739443"/>
            <a:ext cx="1944172"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Gia công cơ khí</a:t>
            </a:r>
            <a:endParaRPr lang="en-US" sz="1600" dirty="0"/>
          </a:p>
        </p:txBody>
      </p:sp>
      <p:sp>
        <p:nvSpPr>
          <p:cNvPr id="8" name="Text 5"/>
          <p:cNvSpPr/>
          <p:nvPr/>
        </p:nvSpPr>
        <p:spPr>
          <a:xfrm>
            <a:off x="1466713" y="5068194"/>
            <a:ext cx="3653191" cy="197525"/>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Cắt</a:t>
            </a:r>
            <a:r>
              <a:rPr lang="en-US" sz="1050" dirty="0">
                <a:solidFill>
                  <a:srgbClr val="383838"/>
                </a:solidFill>
                <a:latin typeface="PT Serif" panose="020A0603040505020204" pitchFamily="18" charset="0"/>
                <a:ea typeface="DM Sans" pitchFamily="34" charset="-122"/>
                <a:cs typeface="DM Sans" pitchFamily="34" charset="-120"/>
              </a:rPr>
              <a:t> các tấm kim loại hoặc nhựa thành các kích thước cần </a:t>
            </a:r>
            <a:r>
              <a:rPr lang="en-US" sz="1050" dirty="0" err="1">
                <a:solidFill>
                  <a:srgbClr val="383838"/>
                </a:solidFill>
                <a:latin typeface="PT Serif" panose="020A0603040505020204" pitchFamily="18" charset="0"/>
                <a:ea typeface="DM Sans" pitchFamily="34" charset="-122"/>
                <a:cs typeface="DM Sans" pitchFamily="34" charset="-120"/>
              </a:rPr>
              <a:t>thiết</a:t>
            </a:r>
            <a:r>
              <a:rPr lang="en-US" sz="1050" dirty="0">
                <a:solidFill>
                  <a:srgbClr val="383838"/>
                </a:solidFill>
                <a:latin typeface="PT Serif" panose="020A0603040505020204" pitchFamily="18" charset="0"/>
                <a:ea typeface="DM Sans" pitchFamily="34" charset="-122"/>
                <a:cs typeface="DM Sans" pitchFamily="34" charset="-120"/>
              </a:rPr>
              <a:t> </a:t>
            </a:r>
            <a:r>
              <a:rPr lang="en-US" sz="1050" dirty="0" err="1">
                <a:solidFill>
                  <a:srgbClr val="383838"/>
                </a:solidFill>
                <a:latin typeface="PT Serif" panose="020A0603040505020204" pitchFamily="18" charset="0"/>
                <a:ea typeface="DM Sans" pitchFamily="34" charset="-122"/>
                <a:cs typeface="DM Sans" pitchFamily="34" charset="-120"/>
              </a:rPr>
              <a:t>theo</a:t>
            </a:r>
            <a:endParaRPr lang="en-US" sz="1050" dirty="0">
              <a:solidFill>
                <a:srgbClr val="383838"/>
              </a:solidFill>
              <a:latin typeface="PT Serif" panose="020A0603040505020204" pitchFamily="18" charset="0"/>
              <a:ea typeface="DM Sans" pitchFamily="34" charset="-122"/>
              <a:cs typeface="DM Sans" pitchFamily="34" charset="-120"/>
            </a:endParaRP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bản</a:t>
            </a:r>
            <a:r>
              <a:rPr lang="en-US" sz="1050" dirty="0">
                <a:solidFill>
                  <a:srgbClr val="383838"/>
                </a:solidFill>
                <a:latin typeface="PT Serif" panose="020A0603040505020204" pitchFamily="18" charset="0"/>
                <a:ea typeface="DM Sans" pitchFamily="34" charset="-122"/>
                <a:cs typeface="DM Sans" pitchFamily="34" charset="-120"/>
              </a:rPr>
              <a:t> vẽ thiết kế. Sau đó, các linh kiện này sẽ được đưa vào các </a:t>
            </a:r>
            <a:r>
              <a:rPr lang="en-US" sz="1050" dirty="0" err="1">
                <a:solidFill>
                  <a:srgbClr val="383838"/>
                </a:solidFill>
                <a:latin typeface="PT Serif" panose="020A0603040505020204" pitchFamily="18" charset="0"/>
                <a:ea typeface="DM Sans" pitchFamily="34" charset="-122"/>
                <a:cs typeface="DM Sans" pitchFamily="34" charset="-120"/>
              </a:rPr>
              <a:t>máy</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khoan</a:t>
            </a:r>
            <a:r>
              <a:rPr lang="en-US" sz="1050" dirty="0">
                <a:solidFill>
                  <a:srgbClr val="383838"/>
                </a:solidFill>
                <a:latin typeface="PT Serif" panose="020A0603040505020204" pitchFamily="18" charset="0"/>
                <a:ea typeface="DM Sans" pitchFamily="34" charset="-122"/>
                <a:cs typeface="DM Sans" pitchFamily="34" charset="-120"/>
              </a:rPr>
              <a:t> để tạo lỗ và các chi tiết cần thiết</a:t>
            </a:r>
            <a:endParaRPr lang="en-US" sz="1050" dirty="0"/>
          </a:p>
        </p:txBody>
      </p:sp>
      <p:sp>
        <p:nvSpPr>
          <p:cNvPr id="9" name="Shape 6"/>
          <p:cNvSpPr/>
          <p:nvPr/>
        </p:nvSpPr>
        <p:spPr>
          <a:xfrm>
            <a:off x="1071708" y="6143377"/>
            <a:ext cx="277654" cy="277654"/>
          </a:xfrm>
          <a:prstGeom prst="roundRect">
            <a:avLst>
              <a:gd name="adj" fmla="val 6669"/>
            </a:avLst>
          </a:prstGeom>
          <a:solidFill>
            <a:srgbClr val="204C8E"/>
          </a:solidFill>
          <a:ln/>
        </p:spPr>
      </p:sp>
      <p:sp>
        <p:nvSpPr>
          <p:cNvPr id="10" name="Text 7"/>
          <p:cNvSpPr/>
          <p:nvPr/>
        </p:nvSpPr>
        <p:spPr>
          <a:xfrm>
            <a:off x="1130913" y="6184930"/>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2</a:t>
            </a:r>
            <a:endParaRPr lang="en-US" sz="1500" dirty="0"/>
          </a:p>
        </p:txBody>
      </p:sp>
      <p:sp>
        <p:nvSpPr>
          <p:cNvPr id="11" name="Text 8"/>
          <p:cNvSpPr/>
          <p:nvPr/>
        </p:nvSpPr>
        <p:spPr>
          <a:xfrm>
            <a:off x="1466713" y="6084855"/>
            <a:ext cx="1944886"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Hàn và gắn linh kiện</a:t>
            </a:r>
            <a:endParaRPr lang="en-US" sz="1600" dirty="0"/>
          </a:p>
        </p:txBody>
      </p:sp>
      <p:sp>
        <p:nvSpPr>
          <p:cNvPr id="12" name="Text 9"/>
          <p:cNvSpPr/>
          <p:nvPr/>
        </p:nvSpPr>
        <p:spPr>
          <a:xfrm>
            <a:off x="1466713" y="6413608"/>
            <a:ext cx="3653191" cy="295989"/>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Các</a:t>
            </a:r>
            <a:r>
              <a:rPr lang="en-US" sz="1050" dirty="0">
                <a:solidFill>
                  <a:srgbClr val="383838"/>
                </a:solidFill>
                <a:latin typeface="PT Serif" panose="020A0603040505020204" pitchFamily="18" charset="0"/>
                <a:ea typeface="DM Sans" pitchFamily="34" charset="-122"/>
                <a:cs typeface="DM Sans" pitchFamily="34" charset="-120"/>
              </a:rPr>
              <a:t> linh kiện điện tử như vi xử lý, điện trở, và tụ điện được </a:t>
            </a:r>
            <a:r>
              <a:rPr lang="en-US" sz="1050" dirty="0" err="1">
                <a:solidFill>
                  <a:srgbClr val="383838"/>
                </a:solidFill>
                <a:latin typeface="PT Serif" panose="020A0603040505020204" pitchFamily="18" charset="0"/>
                <a:ea typeface="DM Sans" pitchFamily="34" charset="-122"/>
                <a:cs typeface="DM Sans" pitchFamily="34" charset="-120"/>
              </a:rPr>
              <a:t>gắn</a:t>
            </a:r>
            <a:r>
              <a:rPr lang="en-US" sz="1050" dirty="0">
                <a:solidFill>
                  <a:srgbClr val="383838"/>
                </a:solidFill>
                <a:latin typeface="PT Serif" panose="020A0603040505020204" pitchFamily="18" charset="0"/>
                <a:ea typeface="DM Sans" pitchFamily="34" charset="-122"/>
                <a:cs typeface="DM Sans" pitchFamily="34" charset="-120"/>
              </a:rPr>
              <a:t> </a:t>
            </a:r>
            <a:r>
              <a:rPr lang="en-US" sz="1050" dirty="0" err="1">
                <a:solidFill>
                  <a:srgbClr val="383838"/>
                </a:solidFill>
                <a:latin typeface="PT Serif" panose="020A0603040505020204" pitchFamily="18" charset="0"/>
                <a:ea typeface="DM Sans" pitchFamily="34" charset="-122"/>
                <a:cs typeface="DM Sans" pitchFamily="34" charset="-120"/>
              </a:rPr>
              <a:t>lên</a:t>
            </a:r>
            <a:endParaRPr lang="en-US" sz="1050" dirty="0">
              <a:solidFill>
                <a:srgbClr val="383838"/>
              </a:solidFill>
              <a:latin typeface="PT Serif" panose="020A0603040505020204" pitchFamily="18" charset="0"/>
              <a:ea typeface="DM Sans" pitchFamily="34" charset="-122"/>
              <a:cs typeface="DM Sans" pitchFamily="34" charset="-120"/>
            </a:endParaRPr>
          </a:p>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 bảng mạch bằng cách sử dụng hàn chì hoặc hàn không chì</a:t>
            </a:r>
            <a:endParaRPr lang="en-US" sz="1050" dirty="0"/>
          </a:p>
        </p:txBody>
      </p:sp>
      <p:sp>
        <p:nvSpPr>
          <p:cNvPr id="13" name="Shape 10"/>
          <p:cNvSpPr/>
          <p:nvPr/>
        </p:nvSpPr>
        <p:spPr>
          <a:xfrm>
            <a:off x="1071708" y="7293117"/>
            <a:ext cx="277654" cy="277654"/>
          </a:xfrm>
          <a:prstGeom prst="roundRect">
            <a:avLst>
              <a:gd name="adj" fmla="val 6669"/>
            </a:avLst>
          </a:prstGeom>
          <a:solidFill>
            <a:srgbClr val="204C8E"/>
          </a:solidFill>
          <a:ln/>
        </p:spPr>
      </p:sp>
      <p:sp>
        <p:nvSpPr>
          <p:cNvPr id="14" name="Text 11"/>
          <p:cNvSpPr/>
          <p:nvPr/>
        </p:nvSpPr>
        <p:spPr>
          <a:xfrm>
            <a:off x="1130913" y="7334670"/>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3</a:t>
            </a:r>
            <a:endParaRPr lang="en-US" sz="1500" dirty="0"/>
          </a:p>
        </p:txBody>
      </p:sp>
      <p:sp>
        <p:nvSpPr>
          <p:cNvPr id="15" name="Text 12"/>
          <p:cNvSpPr/>
          <p:nvPr/>
        </p:nvSpPr>
        <p:spPr>
          <a:xfrm>
            <a:off x="1413834" y="7123351"/>
            <a:ext cx="1944172"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Lắp ráp bảng mạch</a:t>
            </a:r>
            <a:endParaRPr lang="en-US" sz="1600" dirty="0"/>
          </a:p>
        </p:txBody>
      </p:sp>
      <p:sp>
        <p:nvSpPr>
          <p:cNvPr id="16" name="Text 13"/>
          <p:cNvSpPr/>
          <p:nvPr/>
        </p:nvSpPr>
        <p:spPr>
          <a:xfrm>
            <a:off x="1466713" y="7452102"/>
            <a:ext cx="3653191" cy="197524"/>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Gắn</a:t>
            </a:r>
            <a:r>
              <a:rPr lang="en-US" sz="1050" dirty="0">
                <a:solidFill>
                  <a:srgbClr val="383838"/>
                </a:solidFill>
                <a:latin typeface="PT Serif" panose="020A0603040505020204" pitchFamily="18" charset="0"/>
                <a:ea typeface="DM Sans" pitchFamily="34" charset="-122"/>
                <a:cs typeface="DM Sans" pitchFamily="34" charset="-120"/>
              </a:rPr>
              <a:t> bảng mạch chính vào vỏ máy và kết nối các linh kiện điện tử</a:t>
            </a:r>
            <a:endParaRPr lang="en-US" sz="1050" dirty="0"/>
          </a:p>
        </p:txBody>
      </p:sp>
      <p:sp>
        <p:nvSpPr>
          <p:cNvPr id="17" name="Shape 14"/>
          <p:cNvSpPr/>
          <p:nvPr/>
        </p:nvSpPr>
        <p:spPr>
          <a:xfrm>
            <a:off x="7752741" y="4754921"/>
            <a:ext cx="277654" cy="277654"/>
          </a:xfrm>
          <a:prstGeom prst="roundRect">
            <a:avLst>
              <a:gd name="adj" fmla="val 6669"/>
            </a:avLst>
          </a:prstGeom>
          <a:solidFill>
            <a:srgbClr val="204C8E"/>
          </a:solidFill>
          <a:ln/>
        </p:spPr>
      </p:sp>
      <p:sp>
        <p:nvSpPr>
          <p:cNvPr id="18" name="Text 15"/>
          <p:cNvSpPr/>
          <p:nvPr/>
        </p:nvSpPr>
        <p:spPr>
          <a:xfrm>
            <a:off x="7839061" y="4796474"/>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4</a:t>
            </a:r>
            <a:endParaRPr lang="en-US" sz="1500" dirty="0"/>
          </a:p>
        </p:txBody>
      </p:sp>
      <p:sp>
        <p:nvSpPr>
          <p:cNvPr id="19" name="Text 16"/>
          <p:cNvSpPr/>
          <p:nvPr/>
        </p:nvSpPr>
        <p:spPr>
          <a:xfrm>
            <a:off x="8191264" y="4739443"/>
            <a:ext cx="1944172"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Lắp ráp pin và anten</a:t>
            </a:r>
            <a:endParaRPr lang="en-US" sz="1600" dirty="0"/>
          </a:p>
        </p:txBody>
      </p:sp>
      <p:sp>
        <p:nvSpPr>
          <p:cNvPr id="20" name="Text 17"/>
          <p:cNvSpPr/>
          <p:nvPr/>
        </p:nvSpPr>
        <p:spPr>
          <a:xfrm>
            <a:off x="8179895" y="5068194"/>
            <a:ext cx="3653191" cy="295990"/>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Gắn</a:t>
            </a:r>
            <a:r>
              <a:rPr lang="en-US" sz="1050" dirty="0">
                <a:solidFill>
                  <a:srgbClr val="383838"/>
                </a:solidFill>
                <a:latin typeface="PT Serif" panose="020A0603040505020204" pitchFamily="18" charset="0"/>
                <a:ea typeface="DM Sans" pitchFamily="34" charset="-122"/>
                <a:cs typeface="DM Sans" pitchFamily="34" charset="-120"/>
              </a:rPr>
              <a:t> pin vào các khoang được thiết kế sẵn trong máy bộ đàm, </a:t>
            </a:r>
            <a:r>
              <a:rPr lang="en-US" sz="1050" dirty="0" err="1">
                <a:solidFill>
                  <a:srgbClr val="383838"/>
                </a:solidFill>
                <a:latin typeface="PT Serif" panose="020A0603040505020204" pitchFamily="18" charset="0"/>
                <a:ea typeface="DM Sans" pitchFamily="34" charset="-122"/>
                <a:cs typeface="DM Sans" pitchFamily="34" charset="-120"/>
              </a:rPr>
              <a:t>đảm</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bảo</a:t>
            </a:r>
            <a:r>
              <a:rPr lang="en-US" sz="1050" dirty="0">
                <a:solidFill>
                  <a:srgbClr val="383838"/>
                </a:solidFill>
                <a:latin typeface="PT Serif" panose="020A0603040505020204" pitchFamily="18" charset="0"/>
                <a:ea typeface="DM Sans" pitchFamily="34" charset="-122"/>
                <a:cs typeface="DM Sans" pitchFamily="34" charset="-120"/>
              </a:rPr>
              <a:t> rằng pin được kết nối đúng cách để cung cấp nguồn điện ổn </a:t>
            </a:r>
            <a:r>
              <a:rPr lang="en-US" sz="1050" dirty="0" err="1">
                <a:solidFill>
                  <a:srgbClr val="383838"/>
                </a:solidFill>
                <a:latin typeface="PT Serif" panose="020A0603040505020204" pitchFamily="18" charset="0"/>
                <a:ea typeface="DM Sans" pitchFamily="34" charset="-122"/>
                <a:cs typeface="DM Sans" pitchFamily="34" charset="-120"/>
              </a:rPr>
              <a:t>định</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cho</a:t>
            </a:r>
            <a:r>
              <a:rPr lang="en-US" sz="1050" dirty="0">
                <a:solidFill>
                  <a:srgbClr val="383838"/>
                </a:solidFill>
                <a:latin typeface="PT Serif" panose="020A0603040505020204" pitchFamily="18" charset="0"/>
                <a:ea typeface="DM Sans" pitchFamily="34" charset="-122"/>
                <a:cs typeface="DM Sans" pitchFamily="34" charset="-120"/>
              </a:rPr>
              <a:t> thiết bị. Bước tiếp theo là lắp đặt anten</a:t>
            </a:r>
            <a:endParaRPr lang="en-US" sz="1050" dirty="0"/>
          </a:p>
        </p:txBody>
      </p:sp>
      <p:sp>
        <p:nvSpPr>
          <p:cNvPr id="21" name="Shape 18"/>
          <p:cNvSpPr/>
          <p:nvPr/>
        </p:nvSpPr>
        <p:spPr>
          <a:xfrm>
            <a:off x="7752741" y="6100333"/>
            <a:ext cx="277654" cy="277654"/>
          </a:xfrm>
          <a:prstGeom prst="roundRect">
            <a:avLst>
              <a:gd name="adj" fmla="val 6669"/>
            </a:avLst>
          </a:prstGeom>
          <a:solidFill>
            <a:srgbClr val="204C8E"/>
          </a:solidFill>
          <a:ln/>
        </p:spPr>
      </p:sp>
      <p:sp>
        <p:nvSpPr>
          <p:cNvPr id="22" name="Text 19"/>
          <p:cNvSpPr/>
          <p:nvPr/>
        </p:nvSpPr>
        <p:spPr>
          <a:xfrm>
            <a:off x="7839061" y="6141886"/>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5</a:t>
            </a:r>
            <a:endParaRPr lang="en-US" sz="1500" dirty="0"/>
          </a:p>
        </p:txBody>
      </p:sp>
      <p:sp>
        <p:nvSpPr>
          <p:cNvPr id="23" name="Text 20"/>
          <p:cNvSpPr/>
          <p:nvPr/>
        </p:nvSpPr>
        <p:spPr>
          <a:xfrm>
            <a:off x="8191263" y="6084855"/>
            <a:ext cx="1967508"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Gắn các bộ phận phụ</a:t>
            </a:r>
            <a:endParaRPr lang="en-US" sz="1600" dirty="0"/>
          </a:p>
        </p:txBody>
      </p:sp>
      <p:sp>
        <p:nvSpPr>
          <p:cNvPr id="24" name="Text 21"/>
          <p:cNvSpPr/>
          <p:nvPr/>
        </p:nvSpPr>
        <p:spPr>
          <a:xfrm>
            <a:off x="8179895" y="6413608"/>
            <a:ext cx="3637951" cy="197524"/>
          </a:xfrm>
          <a:prstGeom prst="rect">
            <a:avLst/>
          </a:prstGeom>
          <a:noFill/>
          <a:ln/>
        </p:spPr>
        <p:txBody>
          <a:bodyPr wrap="none" lIns="0" tIns="0" rIns="0" bIns="0" rtlCol="0" anchor="t"/>
          <a:lstStyle/>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Gắn các bộ phận phụ như màn hình hiển thị, bàn phím và các </a:t>
            </a:r>
            <a:r>
              <a:rPr lang="en-US" sz="1050" dirty="0" err="1">
                <a:solidFill>
                  <a:srgbClr val="383838"/>
                </a:solidFill>
                <a:latin typeface="PT Serif" panose="020A0603040505020204" pitchFamily="18" charset="0"/>
                <a:ea typeface="DM Sans" pitchFamily="34" charset="-122"/>
                <a:cs typeface="DM Sans" pitchFamily="34" charset="-120"/>
              </a:rPr>
              <a:t>nút</a:t>
            </a:r>
            <a:r>
              <a:rPr lang="en-US" sz="105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điều</a:t>
            </a:r>
            <a:r>
              <a:rPr lang="en-US" sz="1050" dirty="0">
                <a:solidFill>
                  <a:srgbClr val="383838"/>
                </a:solidFill>
                <a:latin typeface="PT Serif" panose="020A0603040505020204" pitchFamily="18" charset="0"/>
                <a:ea typeface="DM Sans" pitchFamily="34" charset="-122"/>
                <a:cs typeface="DM Sans" pitchFamily="34" charset="-120"/>
              </a:rPr>
              <a:t> khiển vào máy bộ đàm</a:t>
            </a:r>
            <a:endParaRPr lang="en-US" sz="1050" dirty="0"/>
          </a:p>
        </p:txBody>
      </p:sp>
      <p:sp>
        <p:nvSpPr>
          <p:cNvPr id="25" name="Shape 22"/>
          <p:cNvSpPr/>
          <p:nvPr/>
        </p:nvSpPr>
        <p:spPr>
          <a:xfrm>
            <a:off x="7752741" y="7138829"/>
            <a:ext cx="277654" cy="277654"/>
          </a:xfrm>
          <a:prstGeom prst="roundRect">
            <a:avLst>
              <a:gd name="adj" fmla="val 6669"/>
            </a:avLst>
          </a:prstGeom>
          <a:solidFill>
            <a:srgbClr val="204C8E"/>
          </a:solidFill>
          <a:ln/>
        </p:spPr>
      </p:sp>
      <p:sp>
        <p:nvSpPr>
          <p:cNvPr id="26" name="Text 23"/>
          <p:cNvSpPr/>
          <p:nvPr/>
        </p:nvSpPr>
        <p:spPr>
          <a:xfrm>
            <a:off x="7839061" y="7180382"/>
            <a:ext cx="103584" cy="194429"/>
          </a:xfrm>
          <a:prstGeom prst="rect">
            <a:avLst/>
          </a:prstGeom>
          <a:noFill/>
          <a:ln/>
        </p:spPr>
        <p:txBody>
          <a:bodyPr wrap="none" lIns="0" tIns="0" rIns="0" bIns="0" rtlCol="0" anchor="t"/>
          <a:lstStyle/>
          <a:p>
            <a:pPr marL="0" indent="0" algn="ctr">
              <a:lnSpc>
                <a:spcPts val="1500"/>
              </a:lnSpc>
              <a:buNone/>
            </a:pPr>
            <a:r>
              <a:rPr lang="en-US" sz="1500" dirty="0">
                <a:solidFill>
                  <a:srgbClr val="FFFFFF"/>
                </a:solidFill>
                <a:latin typeface="PT Serif" pitchFamily="34" charset="0"/>
                <a:ea typeface="PT Serif" pitchFamily="34" charset="-122"/>
                <a:cs typeface="PT Serif" pitchFamily="34" charset="-120"/>
              </a:rPr>
              <a:t>6</a:t>
            </a:r>
            <a:endParaRPr lang="en-US" sz="1500" dirty="0"/>
          </a:p>
        </p:txBody>
      </p:sp>
      <p:sp>
        <p:nvSpPr>
          <p:cNvPr id="27" name="Text 24"/>
          <p:cNvSpPr/>
          <p:nvPr/>
        </p:nvSpPr>
        <p:spPr>
          <a:xfrm>
            <a:off x="8138384" y="7123351"/>
            <a:ext cx="1944172" cy="243007"/>
          </a:xfrm>
          <a:prstGeom prst="rect">
            <a:avLst/>
          </a:prstGeom>
          <a:noFill/>
          <a:ln/>
        </p:spPr>
        <p:txBody>
          <a:bodyPr wrap="none" lIns="0" tIns="0" rIns="0" bIns="0" rtlCol="0" anchor="t"/>
          <a:lstStyle/>
          <a:p>
            <a:pPr marL="0" indent="0">
              <a:lnSpc>
                <a:spcPts val="1900"/>
              </a:lnSpc>
              <a:buNone/>
            </a:pPr>
            <a:r>
              <a:rPr lang="en-US" sz="1600" b="1" dirty="0">
                <a:solidFill>
                  <a:srgbClr val="383838"/>
                </a:solidFill>
                <a:latin typeface="PT Serif" pitchFamily="34" charset="0"/>
                <a:ea typeface="PT Serif" pitchFamily="34" charset="-122"/>
                <a:cs typeface="PT Serif" pitchFamily="34" charset="-120"/>
              </a:rPr>
              <a:t>Kiểm tra độ bền</a:t>
            </a:r>
            <a:endParaRPr lang="en-US" sz="1600" dirty="0"/>
          </a:p>
        </p:txBody>
      </p:sp>
      <p:sp>
        <p:nvSpPr>
          <p:cNvPr id="28" name="Text 25"/>
          <p:cNvSpPr/>
          <p:nvPr/>
        </p:nvSpPr>
        <p:spPr>
          <a:xfrm>
            <a:off x="8179895" y="7423961"/>
            <a:ext cx="3507656" cy="243007"/>
          </a:xfrm>
          <a:prstGeom prst="rect">
            <a:avLst/>
          </a:prstGeom>
          <a:noFill/>
          <a:ln/>
        </p:spPr>
        <p:txBody>
          <a:bodyPr wrap="none" lIns="0" tIns="0" rIns="0" bIns="0" rtlCol="0" anchor="t"/>
          <a:lstStyle/>
          <a:p>
            <a:pPr marL="0" indent="0" algn="l">
              <a:lnSpc>
                <a:spcPts val="1550"/>
              </a:lnSpc>
              <a:buNone/>
            </a:pPr>
            <a:r>
              <a:rPr lang="en-US" sz="1050" dirty="0" err="1">
                <a:solidFill>
                  <a:srgbClr val="383838"/>
                </a:solidFill>
                <a:latin typeface="PT Serif" panose="020A0603040505020204" pitchFamily="18" charset="0"/>
                <a:ea typeface="DM Sans" pitchFamily="34" charset="-122"/>
                <a:cs typeface="DM Sans" pitchFamily="34" charset="-120"/>
              </a:rPr>
              <a:t>Đảm</a:t>
            </a:r>
            <a:r>
              <a:rPr lang="en-US" sz="1050" dirty="0">
                <a:solidFill>
                  <a:srgbClr val="383838"/>
                </a:solidFill>
                <a:latin typeface="PT Serif" panose="020A0603040505020204" pitchFamily="18" charset="0"/>
                <a:ea typeface="DM Sans" pitchFamily="34" charset="-122"/>
                <a:cs typeface="DM Sans" pitchFamily="34" charset="-120"/>
              </a:rPr>
              <a:t> bảo sản phẩm có thể hoạt động ổn định và hiệu </a:t>
            </a:r>
            <a:r>
              <a:rPr lang="en-US" sz="1050" dirty="0" err="1">
                <a:solidFill>
                  <a:srgbClr val="383838"/>
                </a:solidFill>
                <a:latin typeface="PT Serif" panose="020A0603040505020204" pitchFamily="18" charset="0"/>
                <a:ea typeface="DM Sans" pitchFamily="34" charset="-122"/>
                <a:cs typeface="DM Sans" pitchFamily="34" charset="-120"/>
              </a:rPr>
              <a:t>quả</a:t>
            </a:r>
            <a:r>
              <a:rPr lang="en-US" sz="1050" dirty="0">
                <a:solidFill>
                  <a:srgbClr val="383838"/>
                </a:solidFill>
                <a:latin typeface="PT Serif" panose="020A0603040505020204" pitchFamily="18" charset="0"/>
                <a:ea typeface="DM Sans" pitchFamily="34" charset="-122"/>
                <a:cs typeface="DM Sans" pitchFamily="34" charset="-120"/>
              </a:rPr>
              <a:t> </a:t>
            </a:r>
            <a:r>
              <a:rPr lang="en-US" sz="1050" dirty="0" err="1">
                <a:solidFill>
                  <a:srgbClr val="383838"/>
                </a:solidFill>
                <a:latin typeface="PT Serif" panose="020A0603040505020204" pitchFamily="18" charset="0"/>
                <a:ea typeface="DM Sans" pitchFamily="34" charset="-122"/>
                <a:cs typeface="DM Sans" pitchFamily="34" charset="-120"/>
              </a:rPr>
              <a:t>dưới</a:t>
            </a:r>
            <a:endParaRPr lang="en-US" sz="1050" dirty="0">
              <a:solidFill>
                <a:srgbClr val="383838"/>
              </a:solidFill>
              <a:latin typeface="PT Serif" panose="020A0603040505020204" pitchFamily="18" charset="0"/>
              <a:ea typeface="DM Sans" pitchFamily="34" charset="-122"/>
              <a:cs typeface="DM Sans" pitchFamily="34" charset="-120"/>
            </a:endParaRPr>
          </a:p>
          <a:p>
            <a:pPr marL="0" indent="0" algn="l">
              <a:lnSpc>
                <a:spcPts val="1550"/>
              </a:lnSpc>
              <a:buNone/>
            </a:pPr>
            <a:r>
              <a:rPr lang="en-US" sz="1050" dirty="0">
                <a:solidFill>
                  <a:srgbClr val="383838"/>
                </a:solidFill>
                <a:latin typeface="PT Serif" panose="020A0603040505020204" pitchFamily="18" charset="0"/>
                <a:ea typeface="DM Sans" pitchFamily="34" charset="-122"/>
                <a:cs typeface="DM Sans" pitchFamily="34" charset="-120"/>
              </a:rPr>
              <a:t> nhiều điều kiện khác nhau</a:t>
            </a:r>
            <a:endParaRPr lang="en-US" sz="1050" dirty="0"/>
          </a:p>
        </p:txBody>
      </p:sp>
      <p:pic>
        <p:nvPicPr>
          <p:cNvPr id="1028" name="Picture 4" descr="Không có mô tả ảnh.">
            <a:extLst>
              <a:ext uri="{FF2B5EF4-FFF2-40B4-BE49-F238E27FC236}">
                <a16:creationId xmlns:a16="http://schemas.microsoft.com/office/drawing/2014/main" id="{F29CB4D7-3C93-C3B3-3022-F4BB946A7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19" y="1028725"/>
            <a:ext cx="4578228" cy="3040422"/>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 0" descr="preencoded.png">
            <a:extLst>
              <a:ext uri="{FF2B5EF4-FFF2-40B4-BE49-F238E27FC236}">
                <a16:creationId xmlns:a16="http://schemas.microsoft.com/office/drawing/2014/main" id="{BAC79214-9944-71EB-9814-B90B7A28BC9B}"/>
              </a:ext>
            </a:extLst>
          </p:cNvPr>
          <p:cNvPicPr>
            <a:picLocks noChangeAspect="1"/>
          </p:cNvPicPr>
          <p:nvPr/>
        </p:nvPicPr>
        <p:blipFill>
          <a:blip r:embed="rId4"/>
          <a:stretch>
            <a:fillRect/>
          </a:stretch>
        </p:blipFill>
        <p:spPr>
          <a:xfrm>
            <a:off x="11774719" y="7388754"/>
            <a:ext cx="2716921" cy="84084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066925" y="700921"/>
            <a:ext cx="10496431" cy="640556"/>
          </a:xfrm>
          <a:prstGeom prst="rect">
            <a:avLst/>
          </a:prstGeom>
          <a:noFill/>
          <a:ln/>
        </p:spPr>
        <p:txBody>
          <a:bodyPr wrap="none" lIns="0" tIns="0" rIns="0" bIns="0" rtlCol="0" anchor="t"/>
          <a:lstStyle/>
          <a:p>
            <a:pPr marL="0" indent="0" algn="ctr">
              <a:lnSpc>
                <a:spcPts val="5000"/>
              </a:lnSpc>
              <a:buNone/>
            </a:pPr>
            <a:r>
              <a:rPr lang="en-US" sz="40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4000" dirty="0"/>
          </a:p>
        </p:txBody>
      </p:sp>
      <p:pic>
        <p:nvPicPr>
          <p:cNvPr id="3" name="Image 0" descr="preencoded.png"/>
          <p:cNvPicPr>
            <a:picLocks noChangeAspect="1"/>
          </p:cNvPicPr>
          <p:nvPr/>
        </p:nvPicPr>
        <p:blipFill>
          <a:blip r:embed="rId3"/>
          <a:stretch>
            <a:fillRect/>
          </a:stretch>
        </p:blipFill>
        <p:spPr>
          <a:xfrm>
            <a:off x="4809768" y="1731883"/>
            <a:ext cx="5010864" cy="2818567"/>
          </a:xfrm>
          <a:prstGeom prst="rect">
            <a:avLst/>
          </a:prstGeom>
        </p:spPr>
      </p:pic>
      <p:sp>
        <p:nvSpPr>
          <p:cNvPr id="4" name="Shape 1"/>
          <p:cNvSpPr/>
          <p:nvPr/>
        </p:nvSpPr>
        <p:spPr>
          <a:xfrm>
            <a:off x="503754" y="4989552"/>
            <a:ext cx="439222" cy="439222"/>
          </a:xfrm>
          <a:prstGeom prst="roundRect">
            <a:avLst>
              <a:gd name="adj" fmla="val 6667"/>
            </a:avLst>
          </a:prstGeom>
          <a:solidFill>
            <a:srgbClr val="204C8E"/>
          </a:solidFill>
          <a:ln/>
        </p:spPr>
      </p:sp>
      <p:sp>
        <p:nvSpPr>
          <p:cNvPr id="5" name="Text 2"/>
          <p:cNvSpPr/>
          <p:nvPr/>
        </p:nvSpPr>
        <p:spPr>
          <a:xfrm>
            <a:off x="641390" y="5055394"/>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1</a:t>
            </a:r>
            <a:endParaRPr lang="en-US" sz="2400" dirty="0"/>
          </a:p>
        </p:txBody>
      </p:sp>
      <p:sp>
        <p:nvSpPr>
          <p:cNvPr id="6" name="Text 3"/>
          <p:cNvSpPr/>
          <p:nvPr/>
        </p:nvSpPr>
        <p:spPr>
          <a:xfrm>
            <a:off x="1138119" y="4989552"/>
            <a:ext cx="2592705"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Thiếu thiết bị bảo hộ</a:t>
            </a:r>
            <a:endParaRPr lang="en-US" sz="2000" dirty="0"/>
          </a:p>
        </p:txBody>
      </p:sp>
      <p:sp>
        <p:nvSpPr>
          <p:cNvPr id="7" name="Text 4"/>
          <p:cNvSpPr/>
          <p:nvPr/>
        </p:nvSpPr>
        <p:spPr>
          <a:xfrm>
            <a:off x="1138119" y="5233393"/>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Công nhân không sử </a:t>
            </a:r>
            <a:r>
              <a:rPr lang="en-US" sz="1500" dirty="0" err="1">
                <a:solidFill>
                  <a:srgbClr val="383838"/>
                </a:solidFill>
                <a:latin typeface="PT Serif" panose="020A0603040505020204" pitchFamily="18" charset="0"/>
                <a:ea typeface="DM Sans" pitchFamily="34" charset="-122"/>
                <a:cs typeface="DM Sans" pitchFamily="34" charset="-120"/>
              </a:rPr>
              <a:t>dụng</a:t>
            </a:r>
            <a:r>
              <a:rPr lang="en-US" sz="1500" dirty="0">
                <a:solidFill>
                  <a:srgbClr val="383838"/>
                </a:solidFill>
                <a:latin typeface="PT Serif" panose="020A0603040505020204" pitchFamily="18" charset="0"/>
                <a:ea typeface="DM Sans" pitchFamily="34" charset="-122"/>
                <a:cs typeface="DM Sans" pitchFamily="34" charset="-120"/>
              </a:rPr>
              <a:t> </a:t>
            </a:r>
          </a:p>
          <a:p>
            <a:pPr marL="0" indent="0">
              <a:lnSpc>
                <a:spcPts val="2450"/>
              </a:lnSpc>
              <a:buNone/>
            </a:pPr>
            <a:r>
              <a:rPr lang="en-US" sz="1500" dirty="0" err="1">
                <a:solidFill>
                  <a:srgbClr val="383838"/>
                </a:solidFill>
                <a:latin typeface="PT Serif" panose="020A0603040505020204" pitchFamily="18" charset="0"/>
                <a:ea typeface="DM Sans" pitchFamily="34" charset="-122"/>
                <a:cs typeface="DM Sans" pitchFamily="34" charset="-120"/>
              </a:rPr>
              <a:t>thiết</a:t>
            </a:r>
            <a:r>
              <a:rPr lang="en-US" sz="1500" dirty="0">
                <a:solidFill>
                  <a:srgbClr val="383838"/>
                </a:solidFill>
                <a:latin typeface="PT Serif" panose="020A0603040505020204" pitchFamily="18" charset="0"/>
                <a:ea typeface="DM Sans" pitchFamily="34" charset="-122"/>
                <a:cs typeface="DM Sans" pitchFamily="34" charset="-120"/>
              </a:rPr>
              <a:t> bị bảo hộ cá nhân đúng cách.</a:t>
            </a:r>
            <a:endParaRPr lang="en-US" sz="1500" dirty="0"/>
          </a:p>
        </p:txBody>
      </p:sp>
      <p:sp>
        <p:nvSpPr>
          <p:cNvPr id="8" name="Shape 5"/>
          <p:cNvSpPr/>
          <p:nvPr/>
        </p:nvSpPr>
        <p:spPr>
          <a:xfrm>
            <a:off x="5169575" y="4989552"/>
            <a:ext cx="439222" cy="439222"/>
          </a:xfrm>
          <a:prstGeom prst="roundRect">
            <a:avLst>
              <a:gd name="adj" fmla="val 6667"/>
            </a:avLst>
          </a:prstGeom>
          <a:solidFill>
            <a:srgbClr val="204C8E"/>
          </a:solidFill>
          <a:ln/>
        </p:spPr>
      </p:sp>
      <p:sp>
        <p:nvSpPr>
          <p:cNvPr id="9" name="Text 6"/>
          <p:cNvSpPr/>
          <p:nvPr/>
        </p:nvSpPr>
        <p:spPr>
          <a:xfrm>
            <a:off x="5307211" y="5055394"/>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2</a:t>
            </a:r>
            <a:endParaRPr lang="en-US" sz="2400" dirty="0"/>
          </a:p>
        </p:txBody>
      </p:sp>
      <p:sp>
        <p:nvSpPr>
          <p:cNvPr id="10" name="Text 7"/>
          <p:cNvSpPr/>
          <p:nvPr/>
        </p:nvSpPr>
        <p:spPr>
          <a:xfrm>
            <a:off x="5803940" y="4989552"/>
            <a:ext cx="2562344"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Sự cố thiết bị</a:t>
            </a:r>
            <a:endParaRPr lang="en-US" sz="2000" dirty="0"/>
          </a:p>
        </p:txBody>
      </p:sp>
      <p:sp>
        <p:nvSpPr>
          <p:cNvPr id="11" name="Text 8"/>
          <p:cNvSpPr/>
          <p:nvPr/>
        </p:nvSpPr>
        <p:spPr>
          <a:xfrm>
            <a:off x="5803940" y="5233393"/>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Máy móc bị hỏng hoặc </a:t>
            </a:r>
            <a:r>
              <a:rPr lang="en-US" sz="1500" dirty="0" err="1">
                <a:solidFill>
                  <a:srgbClr val="383838"/>
                </a:solidFill>
                <a:latin typeface="PT Serif" panose="020A0603040505020204" pitchFamily="18" charset="0"/>
                <a:ea typeface="DM Sans" pitchFamily="34" charset="-122"/>
                <a:cs typeface="DM Sans" pitchFamily="34" charset="-120"/>
              </a:rPr>
              <a:t>không</a:t>
            </a:r>
            <a:r>
              <a:rPr lang="en-US" sz="1500" dirty="0">
                <a:solidFill>
                  <a:srgbClr val="383838"/>
                </a:solidFill>
                <a:latin typeface="PT Serif" panose="020A0603040505020204" pitchFamily="18" charset="0"/>
                <a:ea typeface="DM Sans" pitchFamily="34" charset="-122"/>
                <a:cs typeface="DM Sans" pitchFamily="34" charset="-120"/>
              </a:rPr>
              <a:t> </a:t>
            </a:r>
          </a:p>
          <a:p>
            <a:pPr marL="0" indent="0">
              <a:lnSpc>
                <a:spcPts val="2450"/>
              </a:lnSpc>
              <a:buNone/>
            </a:pPr>
            <a:r>
              <a:rPr lang="en-US" sz="1500" dirty="0" err="1">
                <a:solidFill>
                  <a:srgbClr val="383838"/>
                </a:solidFill>
                <a:latin typeface="PT Serif" panose="020A0603040505020204" pitchFamily="18" charset="0"/>
                <a:ea typeface="DM Sans" pitchFamily="34" charset="-122"/>
                <a:cs typeface="DM Sans" pitchFamily="34" charset="-120"/>
              </a:rPr>
              <a:t>được</a:t>
            </a:r>
            <a:r>
              <a:rPr lang="en-US" sz="1500" dirty="0">
                <a:solidFill>
                  <a:srgbClr val="383838"/>
                </a:solidFill>
                <a:latin typeface="PT Serif" panose="020A0603040505020204" pitchFamily="18" charset="0"/>
                <a:ea typeface="DM Sans" pitchFamily="34" charset="-122"/>
                <a:cs typeface="DM Sans" pitchFamily="34" charset="-120"/>
              </a:rPr>
              <a:t> bảo trì định kỳ.</a:t>
            </a:r>
            <a:endParaRPr lang="en-US" sz="1500" dirty="0"/>
          </a:p>
        </p:txBody>
      </p:sp>
      <p:sp>
        <p:nvSpPr>
          <p:cNvPr id="12" name="Shape 9"/>
          <p:cNvSpPr/>
          <p:nvPr/>
        </p:nvSpPr>
        <p:spPr>
          <a:xfrm>
            <a:off x="9957435" y="4989552"/>
            <a:ext cx="439222" cy="439222"/>
          </a:xfrm>
          <a:prstGeom prst="roundRect">
            <a:avLst>
              <a:gd name="adj" fmla="val 6667"/>
            </a:avLst>
          </a:prstGeom>
          <a:solidFill>
            <a:srgbClr val="204C8E"/>
          </a:solidFill>
          <a:ln/>
        </p:spPr>
      </p:sp>
      <p:sp>
        <p:nvSpPr>
          <p:cNvPr id="13" name="Text 10"/>
          <p:cNvSpPr/>
          <p:nvPr/>
        </p:nvSpPr>
        <p:spPr>
          <a:xfrm>
            <a:off x="10095071" y="5055394"/>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3</a:t>
            </a:r>
            <a:endParaRPr lang="en-US" sz="2400" dirty="0"/>
          </a:p>
        </p:txBody>
      </p:sp>
      <p:sp>
        <p:nvSpPr>
          <p:cNvPr id="14" name="Text 11"/>
          <p:cNvSpPr/>
          <p:nvPr/>
        </p:nvSpPr>
        <p:spPr>
          <a:xfrm>
            <a:off x="10591800" y="4989552"/>
            <a:ext cx="2562344"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Thiếu đào tạo</a:t>
            </a:r>
            <a:endParaRPr lang="en-US" sz="2000" dirty="0"/>
          </a:p>
        </p:txBody>
      </p:sp>
      <p:sp>
        <p:nvSpPr>
          <p:cNvPr id="15" name="Text 12"/>
          <p:cNvSpPr/>
          <p:nvPr/>
        </p:nvSpPr>
        <p:spPr>
          <a:xfrm>
            <a:off x="10591800" y="5233393"/>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Công nhân chưa được </a:t>
            </a:r>
            <a:r>
              <a:rPr lang="en-US" sz="1500" dirty="0" err="1">
                <a:solidFill>
                  <a:srgbClr val="383838"/>
                </a:solidFill>
                <a:latin typeface="PT Serif" panose="020A0603040505020204" pitchFamily="18" charset="0"/>
                <a:ea typeface="DM Sans" pitchFamily="34" charset="-122"/>
                <a:cs typeface="DM Sans" pitchFamily="34" charset="-120"/>
              </a:rPr>
              <a:t>đào</a:t>
            </a:r>
            <a:r>
              <a:rPr lang="en-US" sz="1500" dirty="0">
                <a:solidFill>
                  <a:srgbClr val="383838"/>
                </a:solidFill>
                <a:latin typeface="PT Serif" panose="020A0603040505020204" pitchFamily="18" charset="0"/>
                <a:ea typeface="DM Sans" pitchFamily="34" charset="-122"/>
                <a:cs typeface="DM Sans" pitchFamily="34" charset="-120"/>
              </a:rPr>
              <a:t> </a:t>
            </a:r>
            <a:r>
              <a:rPr lang="en-US" sz="1500" dirty="0" err="1">
                <a:solidFill>
                  <a:srgbClr val="383838"/>
                </a:solidFill>
                <a:latin typeface="PT Serif" panose="020A0603040505020204" pitchFamily="18" charset="0"/>
                <a:ea typeface="DM Sans" pitchFamily="34" charset="-122"/>
                <a:cs typeface="DM Sans" pitchFamily="34" charset="-120"/>
              </a:rPr>
              <a:t>tạo</a:t>
            </a:r>
            <a:endParaRPr lang="en-US" sz="1500" dirty="0">
              <a:solidFill>
                <a:srgbClr val="383838"/>
              </a:solidFill>
              <a:latin typeface="PT Serif" panose="020A0603040505020204" pitchFamily="18" charset="0"/>
              <a:ea typeface="DM Sans" pitchFamily="34" charset="-122"/>
              <a:cs typeface="DM Sans" pitchFamily="34" charset="-120"/>
            </a:endParaRPr>
          </a:p>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 đầy đủ về quy trình làm việc an toàn.</a:t>
            </a:r>
            <a:endParaRPr lang="en-US" sz="1500" dirty="0"/>
          </a:p>
        </p:txBody>
      </p:sp>
      <p:sp>
        <p:nvSpPr>
          <p:cNvPr id="16" name="Shape 13"/>
          <p:cNvSpPr/>
          <p:nvPr/>
        </p:nvSpPr>
        <p:spPr>
          <a:xfrm>
            <a:off x="503754" y="6466403"/>
            <a:ext cx="439222" cy="439222"/>
          </a:xfrm>
          <a:prstGeom prst="roundRect">
            <a:avLst>
              <a:gd name="adj" fmla="val 6667"/>
            </a:avLst>
          </a:prstGeom>
          <a:solidFill>
            <a:srgbClr val="204C8E"/>
          </a:solidFill>
          <a:ln/>
        </p:spPr>
      </p:sp>
      <p:sp>
        <p:nvSpPr>
          <p:cNvPr id="17" name="Text 14"/>
          <p:cNvSpPr/>
          <p:nvPr/>
        </p:nvSpPr>
        <p:spPr>
          <a:xfrm>
            <a:off x="641390" y="6532245"/>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4</a:t>
            </a:r>
            <a:endParaRPr lang="en-US" sz="2400" dirty="0"/>
          </a:p>
        </p:txBody>
      </p:sp>
      <p:sp>
        <p:nvSpPr>
          <p:cNvPr id="18" name="Text 15"/>
          <p:cNvSpPr/>
          <p:nvPr/>
        </p:nvSpPr>
        <p:spPr>
          <a:xfrm>
            <a:off x="1138119" y="6466403"/>
            <a:ext cx="3159204"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Không tuân thủ quy trình</a:t>
            </a:r>
            <a:endParaRPr lang="en-US" sz="2000" dirty="0"/>
          </a:p>
        </p:txBody>
      </p:sp>
      <p:sp>
        <p:nvSpPr>
          <p:cNvPr id="19" name="Text 16"/>
          <p:cNvSpPr/>
          <p:nvPr/>
        </p:nvSpPr>
        <p:spPr>
          <a:xfrm>
            <a:off x="1138119" y="6903720"/>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Công nhân không được đào </a:t>
            </a:r>
            <a:r>
              <a:rPr lang="en-US" sz="1500" dirty="0" err="1">
                <a:solidFill>
                  <a:srgbClr val="383838"/>
                </a:solidFill>
                <a:latin typeface="PT Serif" panose="020A0603040505020204" pitchFamily="18" charset="0"/>
                <a:ea typeface="DM Sans" pitchFamily="34" charset="-122"/>
                <a:cs typeface="DM Sans" pitchFamily="34" charset="-120"/>
              </a:rPr>
              <a:t>tạo</a:t>
            </a:r>
            <a:r>
              <a:rPr lang="en-US" sz="1500" dirty="0">
                <a:solidFill>
                  <a:srgbClr val="383838"/>
                </a:solidFill>
                <a:latin typeface="PT Serif" panose="020A0603040505020204" pitchFamily="18" charset="0"/>
                <a:ea typeface="DM Sans" pitchFamily="34" charset="-122"/>
                <a:cs typeface="DM Sans" pitchFamily="34" charset="-120"/>
              </a:rPr>
              <a:t> </a:t>
            </a:r>
          </a:p>
          <a:p>
            <a:pPr marL="0" indent="0">
              <a:lnSpc>
                <a:spcPts val="2450"/>
              </a:lnSpc>
              <a:buNone/>
            </a:pPr>
            <a:r>
              <a:rPr lang="en-US" sz="1500" dirty="0" err="1">
                <a:solidFill>
                  <a:srgbClr val="383838"/>
                </a:solidFill>
                <a:latin typeface="PT Serif" panose="020A0603040505020204" pitchFamily="18" charset="0"/>
                <a:ea typeface="DM Sans" pitchFamily="34" charset="-122"/>
                <a:cs typeface="DM Sans" pitchFamily="34" charset="-120"/>
              </a:rPr>
              <a:t>đầy</a:t>
            </a:r>
            <a:r>
              <a:rPr lang="en-US" sz="1500" dirty="0">
                <a:solidFill>
                  <a:srgbClr val="383838"/>
                </a:solidFill>
                <a:latin typeface="PT Serif" panose="020A0603040505020204" pitchFamily="18" charset="0"/>
                <a:ea typeface="DM Sans" pitchFamily="34" charset="-122"/>
                <a:cs typeface="DM Sans" pitchFamily="34" charset="-120"/>
              </a:rPr>
              <a:t> đủ về các quy trình an toàn.</a:t>
            </a:r>
            <a:endParaRPr lang="en-US" sz="1500" dirty="0"/>
          </a:p>
        </p:txBody>
      </p:sp>
      <p:sp>
        <p:nvSpPr>
          <p:cNvPr id="20" name="Shape 17"/>
          <p:cNvSpPr/>
          <p:nvPr/>
        </p:nvSpPr>
        <p:spPr>
          <a:xfrm>
            <a:off x="5169575" y="6466403"/>
            <a:ext cx="439222" cy="439222"/>
          </a:xfrm>
          <a:prstGeom prst="roundRect">
            <a:avLst>
              <a:gd name="adj" fmla="val 6667"/>
            </a:avLst>
          </a:prstGeom>
          <a:solidFill>
            <a:srgbClr val="204C8E"/>
          </a:solidFill>
          <a:ln/>
        </p:spPr>
      </p:sp>
      <p:sp>
        <p:nvSpPr>
          <p:cNvPr id="21" name="Text 18"/>
          <p:cNvSpPr/>
          <p:nvPr/>
        </p:nvSpPr>
        <p:spPr>
          <a:xfrm>
            <a:off x="5307211" y="6532245"/>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5</a:t>
            </a:r>
            <a:endParaRPr lang="en-US" sz="2400" dirty="0"/>
          </a:p>
        </p:txBody>
      </p:sp>
      <p:sp>
        <p:nvSpPr>
          <p:cNvPr id="22" name="Text 19"/>
          <p:cNvSpPr/>
          <p:nvPr/>
        </p:nvSpPr>
        <p:spPr>
          <a:xfrm>
            <a:off x="5803940" y="6466403"/>
            <a:ext cx="3419237"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Môi trường không đảm bảo</a:t>
            </a:r>
            <a:endParaRPr lang="en-US" sz="2000" dirty="0"/>
          </a:p>
        </p:txBody>
      </p:sp>
      <p:sp>
        <p:nvSpPr>
          <p:cNvPr id="23" name="Text 20"/>
          <p:cNvSpPr/>
          <p:nvPr/>
        </p:nvSpPr>
        <p:spPr>
          <a:xfrm>
            <a:off x="5803940" y="6903720"/>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Ánh sáng, thông gió, mặt sàn ẩm ướt, … đều có thể là nguyên nhân </a:t>
            </a:r>
            <a:endParaRPr lang="en-US" sz="1500" dirty="0"/>
          </a:p>
        </p:txBody>
      </p:sp>
      <p:sp>
        <p:nvSpPr>
          <p:cNvPr id="24" name="Shape 21"/>
          <p:cNvSpPr/>
          <p:nvPr/>
        </p:nvSpPr>
        <p:spPr>
          <a:xfrm>
            <a:off x="9957435" y="6466403"/>
            <a:ext cx="439222" cy="439222"/>
          </a:xfrm>
          <a:prstGeom prst="roundRect">
            <a:avLst>
              <a:gd name="adj" fmla="val 6667"/>
            </a:avLst>
          </a:prstGeom>
          <a:solidFill>
            <a:srgbClr val="204C8E"/>
          </a:solidFill>
          <a:ln/>
        </p:spPr>
      </p:sp>
      <p:sp>
        <p:nvSpPr>
          <p:cNvPr id="25" name="Text 22"/>
          <p:cNvSpPr/>
          <p:nvPr/>
        </p:nvSpPr>
        <p:spPr>
          <a:xfrm>
            <a:off x="10095071" y="6532245"/>
            <a:ext cx="163949" cy="307538"/>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PT Serif" pitchFamily="34" charset="0"/>
                <a:ea typeface="PT Serif" pitchFamily="34" charset="-122"/>
                <a:cs typeface="PT Serif" pitchFamily="34" charset="-120"/>
              </a:rPr>
              <a:t>6</a:t>
            </a:r>
            <a:endParaRPr lang="en-US" sz="2400" dirty="0"/>
          </a:p>
        </p:txBody>
      </p:sp>
      <p:sp>
        <p:nvSpPr>
          <p:cNvPr id="26" name="Text 23"/>
          <p:cNvSpPr/>
          <p:nvPr/>
        </p:nvSpPr>
        <p:spPr>
          <a:xfrm>
            <a:off x="10591800" y="6466403"/>
            <a:ext cx="2562344" cy="320278"/>
          </a:xfrm>
          <a:prstGeom prst="rect">
            <a:avLst/>
          </a:prstGeom>
          <a:noFill/>
          <a:ln/>
        </p:spPr>
        <p:txBody>
          <a:bodyPr wrap="none" lIns="0" tIns="0" rIns="0" bIns="0" rtlCol="0" anchor="t"/>
          <a:lstStyle/>
          <a:p>
            <a:pPr marL="0" indent="0">
              <a:lnSpc>
                <a:spcPts val="2500"/>
              </a:lnSpc>
              <a:buNone/>
            </a:pPr>
            <a:r>
              <a:rPr lang="en-US" sz="2000" b="1" dirty="0">
                <a:solidFill>
                  <a:srgbClr val="383838"/>
                </a:solidFill>
                <a:latin typeface="PT Serif" pitchFamily="34" charset="0"/>
                <a:ea typeface="PT Serif" pitchFamily="34" charset="-122"/>
                <a:cs typeface="PT Serif" pitchFamily="34" charset="-120"/>
              </a:rPr>
              <a:t>Bệnh nghề nghiệp</a:t>
            </a:r>
            <a:endParaRPr lang="en-US" sz="2000" dirty="0"/>
          </a:p>
        </p:txBody>
      </p:sp>
      <p:sp>
        <p:nvSpPr>
          <p:cNvPr id="27" name="Text 24"/>
          <p:cNvSpPr/>
          <p:nvPr/>
        </p:nvSpPr>
        <p:spPr>
          <a:xfrm>
            <a:off x="10591800" y="6903720"/>
            <a:ext cx="3656767" cy="624840"/>
          </a:xfrm>
          <a:prstGeom prst="rect">
            <a:avLst/>
          </a:prstGeom>
          <a:noFill/>
          <a:ln/>
        </p:spPr>
        <p:txBody>
          <a:bodyPr wrap="square" lIns="0" tIns="0" rIns="0" bIns="0" rtlCol="0" anchor="t"/>
          <a:lstStyle/>
          <a:p>
            <a:pPr marL="0" indent="0">
              <a:lnSpc>
                <a:spcPts val="2450"/>
              </a:lnSpc>
              <a:buNone/>
            </a:pPr>
            <a:r>
              <a:rPr lang="en-US" sz="1500" dirty="0">
                <a:solidFill>
                  <a:srgbClr val="383838"/>
                </a:solidFill>
                <a:latin typeface="PT Serif" panose="020A0603040505020204" pitchFamily="18" charset="0"/>
                <a:ea typeface="DM Sans" pitchFamily="34" charset="-122"/>
                <a:cs typeface="DM Sans" pitchFamily="34" charset="-120"/>
              </a:rPr>
              <a:t>Giữ nguyên một tư thế trong </a:t>
            </a:r>
            <a:r>
              <a:rPr lang="en-US" sz="1500" dirty="0" err="1">
                <a:solidFill>
                  <a:srgbClr val="383838"/>
                </a:solidFill>
                <a:latin typeface="PT Serif" panose="020A0603040505020204" pitchFamily="18" charset="0"/>
                <a:ea typeface="DM Sans" pitchFamily="34" charset="-122"/>
                <a:cs typeface="DM Sans" pitchFamily="34" charset="-120"/>
              </a:rPr>
              <a:t>thời</a:t>
            </a:r>
            <a:r>
              <a:rPr lang="en-US" sz="1500" dirty="0">
                <a:solidFill>
                  <a:srgbClr val="383838"/>
                </a:solidFill>
                <a:latin typeface="PT Serif" panose="020A0603040505020204" pitchFamily="18" charset="0"/>
                <a:ea typeface="DM Sans" pitchFamily="34" charset="-122"/>
                <a:cs typeface="DM Sans" pitchFamily="34" charset="-120"/>
              </a:rPr>
              <a:t> </a:t>
            </a:r>
          </a:p>
          <a:p>
            <a:pPr marL="0" indent="0">
              <a:lnSpc>
                <a:spcPts val="2450"/>
              </a:lnSpc>
              <a:buNone/>
            </a:pPr>
            <a:r>
              <a:rPr lang="en-US" sz="1500" dirty="0" err="1">
                <a:solidFill>
                  <a:srgbClr val="383838"/>
                </a:solidFill>
                <a:latin typeface="PT Serif" panose="020A0603040505020204" pitchFamily="18" charset="0"/>
                <a:ea typeface="DM Sans" pitchFamily="34" charset="-122"/>
                <a:cs typeface="DM Sans" pitchFamily="34" charset="-120"/>
              </a:rPr>
              <a:t>gian</a:t>
            </a:r>
            <a:r>
              <a:rPr lang="en-US" sz="1500" dirty="0">
                <a:solidFill>
                  <a:srgbClr val="383838"/>
                </a:solidFill>
                <a:latin typeface="PT Serif" panose="020A0603040505020204" pitchFamily="18" charset="0"/>
                <a:ea typeface="DM Sans" pitchFamily="34" charset="-122"/>
                <a:cs typeface="DM Sans" pitchFamily="34" charset="-120"/>
              </a:rPr>
              <a:t> dài hay tiếp xúc với hóa chất, bụi </a:t>
            </a:r>
            <a:endParaRPr lang="en-US" sz="1500" dirty="0"/>
          </a:p>
        </p:txBody>
      </p:sp>
      <p:pic>
        <p:nvPicPr>
          <p:cNvPr id="28" name="Image 0" descr="preencoded.png">
            <a:extLst>
              <a:ext uri="{FF2B5EF4-FFF2-40B4-BE49-F238E27FC236}">
                <a16:creationId xmlns:a16="http://schemas.microsoft.com/office/drawing/2014/main" id="{83A35F9B-C9F9-A089-ACD4-3D0AE355F132}"/>
              </a:ext>
            </a:extLst>
          </p:cNvPr>
          <p:cNvPicPr>
            <a:picLocks noChangeAspect="1"/>
          </p:cNvPicPr>
          <p:nvPr/>
        </p:nvPicPr>
        <p:blipFill>
          <a:blip r:embed="rId4"/>
          <a:stretch>
            <a:fillRect/>
          </a:stretch>
        </p:blipFill>
        <p:spPr>
          <a:xfrm>
            <a:off x="11774719" y="7388754"/>
            <a:ext cx="2716921" cy="8408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839533" y="509825"/>
            <a:ext cx="4951333" cy="618887"/>
          </a:xfrm>
          <a:prstGeom prst="rect">
            <a:avLst/>
          </a:prstGeom>
          <a:noFill/>
          <a:ln/>
        </p:spPr>
        <p:txBody>
          <a:bodyPr wrap="none" lIns="0" tIns="0" rIns="0" bIns="0" rtlCol="0" anchor="t"/>
          <a:lstStyle/>
          <a:p>
            <a:pPr marL="0" indent="0" algn="ctr">
              <a:lnSpc>
                <a:spcPts val="4850"/>
              </a:lnSpc>
              <a:buNone/>
            </a:pPr>
            <a:r>
              <a:rPr lang="en-US" sz="4400" b="1" dirty="0">
                <a:solidFill>
                  <a:srgbClr val="020202"/>
                </a:solidFill>
                <a:latin typeface="PT Serif" pitchFamily="34" charset="0"/>
                <a:ea typeface="PT Serif" pitchFamily="34" charset="-122"/>
                <a:cs typeface="PT Serif" pitchFamily="34" charset="-120"/>
              </a:rPr>
              <a:t>Quy định chung</a:t>
            </a:r>
            <a:endParaRPr lang="en-US" sz="4400" dirty="0"/>
          </a:p>
        </p:txBody>
      </p:sp>
      <p:pic>
        <p:nvPicPr>
          <p:cNvPr id="3" name="Image 0" descr="preencoded.png"/>
          <p:cNvPicPr>
            <a:picLocks noChangeAspect="1"/>
          </p:cNvPicPr>
          <p:nvPr/>
        </p:nvPicPr>
        <p:blipFill>
          <a:blip r:embed="rId3"/>
          <a:stretch>
            <a:fillRect/>
          </a:stretch>
        </p:blipFill>
        <p:spPr>
          <a:xfrm>
            <a:off x="5642904" y="1366877"/>
            <a:ext cx="3533187" cy="3029082"/>
          </a:xfrm>
          <a:prstGeom prst="rect">
            <a:avLst/>
          </a:prstGeom>
        </p:spPr>
      </p:pic>
      <p:sp>
        <p:nvSpPr>
          <p:cNvPr id="4" name="Text 1"/>
          <p:cNvSpPr/>
          <p:nvPr/>
        </p:nvSpPr>
        <p:spPr>
          <a:xfrm>
            <a:off x="660083" y="4381262"/>
            <a:ext cx="13310235" cy="301704"/>
          </a:xfrm>
          <a:prstGeom prst="rect">
            <a:avLst/>
          </a:prstGeom>
          <a:noFill/>
          <a:ln/>
        </p:spPr>
        <p:txBody>
          <a:bodyPr wrap="none" lIns="0" tIns="0" rIns="0" bIns="0" rtlCol="0" anchor="t"/>
          <a:lstStyle/>
          <a:p>
            <a:pPr marL="0" indent="0" algn="ctr">
              <a:lnSpc>
                <a:spcPts val="2350"/>
              </a:lnSpc>
              <a:buNone/>
            </a:pPr>
            <a:endParaRPr lang="en-US" sz="1450" dirty="0"/>
          </a:p>
        </p:txBody>
      </p:sp>
      <p:sp>
        <p:nvSpPr>
          <p:cNvPr id="5" name="Shape 2"/>
          <p:cNvSpPr/>
          <p:nvPr/>
        </p:nvSpPr>
        <p:spPr>
          <a:xfrm>
            <a:off x="660083" y="4895136"/>
            <a:ext cx="6560820" cy="1163241"/>
          </a:xfrm>
          <a:prstGeom prst="roundRect">
            <a:avLst>
              <a:gd name="adj" fmla="val 2432"/>
            </a:avLst>
          </a:prstGeom>
          <a:solidFill>
            <a:srgbClr val="204C8E"/>
          </a:solidFill>
          <a:ln/>
        </p:spPr>
      </p:sp>
      <p:sp>
        <p:nvSpPr>
          <p:cNvPr id="6" name="Text 3"/>
          <p:cNvSpPr/>
          <p:nvPr/>
        </p:nvSpPr>
        <p:spPr>
          <a:xfrm>
            <a:off x="848678" y="5083731"/>
            <a:ext cx="2970728" cy="371237"/>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Huấn luyện ATLD</a:t>
            </a:r>
            <a:endParaRPr lang="en-US" sz="2300" dirty="0"/>
          </a:p>
        </p:txBody>
      </p:sp>
      <p:sp>
        <p:nvSpPr>
          <p:cNvPr id="7" name="Text 4"/>
          <p:cNvSpPr/>
          <p:nvPr/>
        </p:nvSpPr>
        <p:spPr>
          <a:xfrm>
            <a:off x="848678" y="5568077"/>
            <a:ext cx="6183630" cy="301704"/>
          </a:xfrm>
          <a:prstGeom prst="rect">
            <a:avLst/>
          </a:prstGeom>
          <a:noFill/>
          <a:ln/>
        </p:spPr>
        <p:txBody>
          <a:bodyPr wrap="none" lIns="0" tIns="0" rIns="0" bIns="0" rtlCol="0" anchor="t"/>
          <a:lstStyle/>
          <a:p>
            <a:pPr marL="0" indent="0">
              <a:lnSpc>
                <a:spcPts val="2350"/>
              </a:lnSpc>
              <a:buNone/>
            </a:pPr>
            <a:r>
              <a:rPr lang="en-US" sz="1450" dirty="0">
                <a:solidFill>
                  <a:srgbClr val="FFFFFF"/>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450" dirty="0"/>
          </a:p>
        </p:txBody>
      </p:sp>
      <p:sp>
        <p:nvSpPr>
          <p:cNvPr id="8" name="Shape 5"/>
          <p:cNvSpPr/>
          <p:nvPr/>
        </p:nvSpPr>
        <p:spPr>
          <a:xfrm>
            <a:off x="7409498" y="4895136"/>
            <a:ext cx="6560820" cy="1163241"/>
          </a:xfrm>
          <a:prstGeom prst="roundRect">
            <a:avLst>
              <a:gd name="adj" fmla="val 2432"/>
            </a:avLst>
          </a:prstGeom>
          <a:solidFill>
            <a:srgbClr val="204C8E"/>
          </a:solidFill>
          <a:ln/>
        </p:spPr>
      </p:sp>
      <p:sp>
        <p:nvSpPr>
          <p:cNvPr id="9" name="Text 6"/>
          <p:cNvSpPr/>
          <p:nvPr/>
        </p:nvSpPr>
        <p:spPr>
          <a:xfrm>
            <a:off x="7598092" y="5083731"/>
            <a:ext cx="2970728" cy="371237"/>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Bảo trì thiết bị</a:t>
            </a:r>
            <a:endParaRPr lang="en-US" sz="2300" dirty="0"/>
          </a:p>
        </p:txBody>
      </p:sp>
      <p:sp>
        <p:nvSpPr>
          <p:cNvPr id="10" name="Text 7"/>
          <p:cNvSpPr/>
          <p:nvPr/>
        </p:nvSpPr>
        <p:spPr>
          <a:xfrm>
            <a:off x="7598092" y="5568077"/>
            <a:ext cx="6183630" cy="301704"/>
          </a:xfrm>
          <a:prstGeom prst="rect">
            <a:avLst/>
          </a:prstGeom>
          <a:noFill/>
          <a:ln/>
        </p:spPr>
        <p:txBody>
          <a:bodyPr wrap="none" lIns="0" tIns="0" rIns="0" bIns="0" rtlCol="0" anchor="t"/>
          <a:lstStyle/>
          <a:p>
            <a:pPr marL="0" indent="0">
              <a:lnSpc>
                <a:spcPts val="2350"/>
              </a:lnSpc>
              <a:buNone/>
            </a:pPr>
            <a:r>
              <a:rPr lang="en-US" sz="1450" dirty="0">
                <a:solidFill>
                  <a:srgbClr val="FFFFFF"/>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450" dirty="0"/>
          </a:p>
        </p:txBody>
      </p:sp>
      <p:sp>
        <p:nvSpPr>
          <p:cNvPr id="11" name="Shape 8"/>
          <p:cNvSpPr/>
          <p:nvPr/>
        </p:nvSpPr>
        <p:spPr>
          <a:xfrm>
            <a:off x="660083" y="6246971"/>
            <a:ext cx="6560820" cy="1163241"/>
          </a:xfrm>
          <a:prstGeom prst="roundRect">
            <a:avLst>
              <a:gd name="adj" fmla="val 2432"/>
            </a:avLst>
          </a:prstGeom>
          <a:solidFill>
            <a:srgbClr val="204C8E"/>
          </a:solidFill>
          <a:ln/>
        </p:spPr>
      </p:sp>
      <p:sp>
        <p:nvSpPr>
          <p:cNvPr id="12" name="Text 9"/>
          <p:cNvSpPr/>
          <p:nvPr/>
        </p:nvSpPr>
        <p:spPr>
          <a:xfrm>
            <a:off x="848678" y="6435566"/>
            <a:ext cx="2970728" cy="371237"/>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Thiết bị bảo hộ</a:t>
            </a:r>
            <a:endParaRPr lang="en-US" sz="2300" dirty="0"/>
          </a:p>
        </p:txBody>
      </p:sp>
      <p:sp>
        <p:nvSpPr>
          <p:cNvPr id="13" name="Text 10"/>
          <p:cNvSpPr/>
          <p:nvPr/>
        </p:nvSpPr>
        <p:spPr>
          <a:xfrm>
            <a:off x="848678" y="6919913"/>
            <a:ext cx="6183630" cy="301704"/>
          </a:xfrm>
          <a:prstGeom prst="rect">
            <a:avLst/>
          </a:prstGeom>
          <a:noFill/>
          <a:ln/>
        </p:spPr>
        <p:txBody>
          <a:bodyPr wrap="none" lIns="0" tIns="0" rIns="0" bIns="0" rtlCol="0" anchor="t"/>
          <a:lstStyle/>
          <a:p>
            <a:pPr marL="0" indent="0">
              <a:lnSpc>
                <a:spcPts val="2350"/>
              </a:lnSpc>
              <a:buNone/>
            </a:pPr>
            <a:r>
              <a:rPr lang="en-US" sz="1450" dirty="0">
                <a:solidFill>
                  <a:srgbClr val="FFFFFF"/>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450" dirty="0"/>
          </a:p>
        </p:txBody>
      </p:sp>
      <p:sp>
        <p:nvSpPr>
          <p:cNvPr id="14" name="Shape 11"/>
          <p:cNvSpPr/>
          <p:nvPr/>
        </p:nvSpPr>
        <p:spPr>
          <a:xfrm>
            <a:off x="7409498" y="6246971"/>
            <a:ext cx="6560820" cy="1163241"/>
          </a:xfrm>
          <a:prstGeom prst="roundRect">
            <a:avLst>
              <a:gd name="adj" fmla="val 2432"/>
            </a:avLst>
          </a:prstGeom>
          <a:solidFill>
            <a:srgbClr val="204C8E"/>
          </a:solidFill>
          <a:ln/>
        </p:spPr>
      </p:sp>
      <p:sp>
        <p:nvSpPr>
          <p:cNvPr id="15" name="Text 12"/>
          <p:cNvSpPr/>
          <p:nvPr/>
        </p:nvSpPr>
        <p:spPr>
          <a:xfrm>
            <a:off x="7598092" y="6435566"/>
            <a:ext cx="2970728" cy="371237"/>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Môi trường</a:t>
            </a:r>
            <a:endParaRPr lang="en-US" sz="2300" dirty="0"/>
          </a:p>
        </p:txBody>
      </p:sp>
      <p:sp>
        <p:nvSpPr>
          <p:cNvPr id="16" name="Text 13"/>
          <p:cNvSpPr/>
          <p:nvPr/>
        </p:nvSpPr>
        <p:spPr>
          <a:xfrm>
            <a:off x="7598092" y="6919913"/>
            <a:ext cx="6183630" cy="301704"/>
          </a:xfrm>
          <a:prstGeom prst="rect">
            <a:avLst/>
          </a:prstGeom>
          <a:noFill/>
          <a:ln/>
        </p:spPr>
        <p:txBody>
          <a:bodyPr wrap="none" lIns="0" tIns="0" rIns="0" bIns="0" rtlCol="0" anchor="t"/>
          <a:lstStyle/>
          <a:p>
            <a:pPr marL="0" indent="0">
              <a:lnSpc>
                <a:spcPts val="2350"/>
              </a:lnSpc>
              <a:buNone/>
            </a:pPr>
            <a:r>
              <a:rPr lang="en-US" sz="1450" dirty="0">
                <a:solidFill>
                  <a:srgbClr val="FFFFFF"/>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450" dirty="0"/>
          </a:p>
        </p:txBody>
      </p:sp>
      <p:pic>
        <p:nvPicPr>
          <p:cNvPr id="17" name="Image 0" descr="preencoded.png">
            <a:extLst>
              <a:ext uri="{FF2B5EF4-FFF2-40B4-BE49-F238E27FC236}">
                <a16:creationId xmlns:a16="http://schemas.microsoft.com/office/drawing/2014/main" id="{9A04DDC5-9B15-8B96-9F89-A0A45363DAC0}"/>
              </a:ext>
            </a:extLst>
          </p:cNvPr>
          <p:cNvPicPr>
            <a:picLocks noChangeAspect="1"/>
          </p:cNvPicPr>
          <p:nvPr/>
        </p:nvPicPr>
        <p:blipFill>
          <a:blip r:embed="rId4"/>
          <a:stretch>
            <a:fillRect/>
          </a:stretch>
        </p:blipFill>
        <p:spPr>
          <a:xfrm>
            <a:off x="11774719" y="7388754"/>
            <a:ext cx="2716921" cy="8408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14933" y="3590330"/>
            <a:ext cx="3901440" cy="3268980"/>
          </a:xfrm>
          <a:prstGeom prst="rect">
            <a:avLst/>
          </a:prstGeom>
        </p:spPr>
      </p:pic>
      <p:sp>
        <p:nvSpPr>
          <p:cNvPr id="3" name="Text 0"/>
          <p:cNvSpPr/>
          <p:nvPr/>
        </p:nvSpPr>
        <p:spPr>
          <a:xfrm>
            <a:off x="702469" y="580310"/>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389584"/>
            <a:ext cx="702469" cy="22860"/>
          </a:xfrm>
          <a:prstGeom prst="roundRect">
            <a:avLst>
              <a:gd name="adj" fmla="val 131708"/>
            </a:avLst>
          </a:prstGeom>
          <a:solidFill>
            <a:srgbClr val="3965A7"/>
          </a:solidFill>
          <a:ln/>
        </p:spPr>
      </p:sp>
      <p:sp>
        <p:nvSpPr>
          <p:cNvPr id="6" name="Shape 3"/>
          <p:cNvSpPr/>
          <p:nvPr/>
        </p:nvSpPr>
        <p:spPr>
          <a:xfrm>
            <a:off x="777657" y="2175272"/>
            <a:ext cx="451604" cy="451604"/>
          </a:xfrm>
          <a:prstGeom prst="roundRect">
            <a:avLst>
              <a:gd name="adj" fmla="val 6667"/>
            </a:avLst>
          </a:prstGeom>
          <a:solidFill>
            <a:srgbClr val="204C8E"/>
          </a:solidFill>
          <a:ln/>
        </p:spPr>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427621"/>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solidFill>
            <a:srgbClr val="3965A7"/>
          </a:solidFill>
          <a:ln/>
        </p:spPr>
      </p:sp>
      <p:sp>
        <p:nvSpPr>
          <p:cNvPr id="11" name="Shape 8"/>
          <p:cNvSpPr/>
          <p:nvPr/>
        </p:nvSpPr>
        <p:spPr>
          <a:xfrm>
            <a:off x="777657" y="3547943"/>
            <a:ext cx="451604" cy="451604"/>
          </a:xfrm>
          <a:prstGeom prst="roundRect">
            <a:avLst>
              <a:gd name="adj" fmla="val 6667"/>
            </a:avLst>
          </a:prstGeom>
          <a:solidFill>
            <a:srgbClr val="204C8E"/>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8002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solidFill>
            <a:srgbClr val="3965A7"/>
          </a:solidFill>
          <a:ln/>
        </p:spPr>
      </p:sp>
      <p:sp>
        <p:nvSpPr>
          <p:cNvPr id="16" name="Shape 13"/>
          <p:cNvSpPr/>
          <p:nvPr/>
        </p:nvSpPr>
        <p:spPr>
          <a:xfrm>
            <a:off x="777657" y="4920615"/>
            <a:ext cx="451604" cy="451604"/>
          </a:xfrm>
          <a:prstGeom prst="roundRect">
            <a:avLst>
              <a:gd name="adj" fmla="val 6667"/>
            </a:avLst>
          </a:prstGeom>
          <a:solidFill>
            <a:srgbClr val="204C8E"/>
          </a:solidFill>
          <a:ln/>
        </p:spPr>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172964"/>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solidFill>
            <a:srgbClr val="3965A7"/>
          </a:solidFill>
          <a:ln/>
        </p:spPr>
      </p:sp>
      <p:sp>
        <p:nvSpPr>
          <p:cNvPr id="21" name="Shape 18"/>
          <p:cNvSpPr/>
          <p:nvPr/>
        </p:nvSpPr>
        <p:spPr>
          <a:xfrm>
            <a:off x="777657" y="6293287"/>
            <a:ext cx="451604" cy="451604"/>
          </a:xfrm>
          <a:prstGeom prst="roundRect">
            <a:avLst>
              <a:gd name="adj" fmla="val 6667"/>
            </a:avLst>
          </a:prstGeom>
          <a:solidFill>
            <a:srgbClr val="204C8E"/>
          </a:solidFill>
          <a:ln/>
        </p:spPr>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545635"/>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1E306A34-E81D-AF9E-A8DE-6A1B73F86B10}"/>
              </a:ext>
            </a:extLst>
          </p:cNvPr>
          <p:cNvPicPr>
            <a:picLocks noChangeAspect="1"/>
          </p:cNvPicPr>
          <p:nvPr/>
        </p:nvPicPr>
        <p:blipFill>
          <a:blip r:embed="rId4"/>
          <a:stretch>
            <a:fillRect/>
          </a:stretch>
        </p:blipFill>
        <p:spPr>
          <a:xfrm>
            <a:off x="11774719" y="7388754"/>
            <a:ext cx="2716921" cy="8408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53505" y="735450"/>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10168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7637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76125"/>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bao cao su</a:t>
            </a:r>
            <a:endParaRPr lang="en-US" sz="1900" dirty="0"/>
          </a:p>
        </p:txBody>
      </p:sp>
      <p:pic>
        <p:nvPicPr>
          <p:cNvPr id="9" name="Image 0" descr="preencoded.png"/>
          <p:cNvPicPr>
            <a:picLocks noChangeAspect="1"/>
          </p:cNvPicPr>
          <p:nvPr/>
        </p:nvPicPr>
        <p:blipFill>
          <a:blip r:embed="rId6"/>
          <a:stretch>
            <a:fillRect/>
          </a:stretch>
        </p:blipFill>
        <p:spPr>
          <a:xfrm>
            <a:off x="8156495" y="3608293"/>
            <a:ext cx="5609868" cy="1736169"/>
          </a:xfrm>
          <a:prstGeom prst="rect">
            <a:avLst/>
          </a:prstGeom>
        </p:spPr>
      </p:pic>
      <p:pic>
        <p:nvPicPr>
          <p:cNvPr id="10" name="Image 0" descr="preencoded.png">
            <a:extLst>
              <a:ext uri="{FF2B5EF4-FFF2-40B4-BE49-F238E27FC236}">
                <a16:creationId xmlns:a16="http://schemas.microsoft.com/office/drawing/2014/main" id="{F437FBAC-73E5-737C-51E5-A93B3B9C4619}"/>
              </a:ext>
            </a:extLst>
          </p:cNvPr>
          <p:cNvPicPr>
            <a:picLocks noChangeAspect="1"/>
          </p:cNvPicPr>
          <p:nvPr/>
        </p:nvPicPr>
        <p:blipFill>
          <a:blip r:embed="rId6"/>
          <a:stretch>
            <a:fillRect/>
          </a:stretch>
        </p:blipFill>
        <p:spPr>
          <a:xfrm>
            <a:off x="11774719" y="7388754"/>
            <a:ext cx="2716921" cy="84084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848</Words>
  <Application>Microsoft Office PowerPoint</Application>
  <PresentationFormat>Custom</PresentationFormat>
  <Paragraphs>105</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2024-11-15T06:51:35Z</dcterms:created>
  <dcterms:modified xsi:type="dcterms:W3CDTF">2024-11-15T07:03:34Z</dcterms:modified>
</cp:coreProperties>
</file>