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8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6144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antoannamviet.com/tai-lieu-an-toan-lao-dong-san-xuat-cay-nuoc-nong-lanh/"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23119" y="2513052"/>
            <a:ext cx="4457700" cy="4457700"/>
          </a:xfrm>
          <a:prstGeom prst="rect">
            <a:avLst/>
          </a:prstGeom>
        </p:spPr>
      </p:pic>
      <p:sp>
        <p:nvSpPr>
          <p:cNvPr id="3" name="Text 0"/>
          <p:cNvSpPr/>
          <p:nvPr/>
        </p:nvSpPr>
        <p:spPr>
          <a:xfrm>
            <a:off x="864037" y="852964"/>
            <a:ext cx="9023541" cy="4258628"/>
          </a:xfrm>
          <a:prstGeom prst="rect">
            <a:avLst/>
          </a:prstGeom>
          <a:noFill/>
          <a:ln/>
        </p:spPr>
        <p:txBody>
          <a:bodyPr wrap="square" lIns="0" tIns="0" rIns="0" bIns="0" rtlCol="0" anchor="t"/>
          <a:lstStyle/>
          <a:p>
            <a:pPr marL="0" indent="0">
              <a:lnSpc>
                <a:spcPts val="8350"/>
              </a:lnSpc>
              <a:buNone/>
            </a:pP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An toàn lao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động</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8350"/>
              </a:lnSpc>
              <a:buNone/>
            </a:pP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trong</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sản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xuất</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8350"/>
              </a:lnSpc>
              <a:buNone/>
            </a:pP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Cây</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Nước</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Nóng</a:t>
            </a:r>
            <a:r>
              <a:rPr lang="en-US" sz="67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7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Lạnh</a:t>
            </a:r>
            <a:endParaRPr lang="en-US" sz="6700" dirty="0"/>
          </a:p>
        </p:txBody>
      </p:sp>
      <p:sp>
        <p:nvSpPr>
          <p:cNvPr id="4" name="Text 1"/>
          <p:cNvSpPr/>
          <p:nvPr/>
        </p:nvSpPr>
        <p:spPr>
          <a:xfrm>
            <a:off x="864037" y="5481876"/>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An toàn lao động là ưu tiên hàng đầu trong sản xuất cây nước nóng lạnh. Bài viết này trình bày các nguy cơ và biện pháp phòng ngừa tai nạn lao động trong quá trình sản xuất.</a:t>
            </a:r>
            <a:endParaRPr lang="en-US" sz="1900" dirty="0"/>
          </a:p>
        </p:txBody>
      </p:sp>
      <p:sp>
        <p:nvSpPr>
          <p:cNvPr id="5" name="Shape 2"/>
          <p:cNvSpPr/>
          <p:nvPr/>
        </p:nvSpPr>
        <p:spPr>
          <a:xfrm>
            <a:off x="864037" y="6963132"/>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970752"/>
            <a:ext cx="379690" cy="379690"/>
          </a:xfrm>
          <a:prstGeom prst="rect">
            <a:avLst/>
          </a:prstGeom>
        </p:spPr>
      </p:pic>
      <p:sp>
        <p:nvSpPr>
          <p:cNvPr id="7" name="Text 3"/>
          <p:cNvSpPr/>
          <p:nvPr/>
        </p:nvSpPr>
        <p:spPr>
          <a:xfrm>
            <a:off x="1382316" y="6944678"/>
            <a:ext cx="3298984" cy="431959"/>
          </a:xfrm>
          <a:prstGeom prst="rect">
            <a:avLst/>
          </a:prstGeom>
          <a:noFill/>
          <a:ln/>
        </p:spPr>
        <p:txBody>
          <a:bodyPr wrap="none" lIns="0" tIns="0" rIns="0" bIns="0" rtlCol="0" anchor="t"/>
          <a:lstStyle/>
          <a:p>
            <a:pPr marL="0" indent="0" algn="l">
              <a:lnSpc>
                <a:spcPts val="3400"/>
              </a:lnSpc>
              <a:buNone/>
            </a:pP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Bản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quyền</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t>
            </a:r>
            <a:r>
              <a:rPr lang="en-US" sz="2400" b="1" dirty="0" err="1">
                <a:solidFill>
                  <a:srgbClr val="405449"/>
                </a:solidFill>
                <a:latin typeface="Times New Roman" panose="02020603050405020304" pitchFamily="18" charset="0"/>
                <a:ea typeface="Nobile Bold" pitchFamily="34" charset="-122"/>
                <a:cs typeface="Times New Roman" panose="02020603050405020304" pitchFamily="18" charset="0"/>
              </a:rPr>
              <a:t>thuộc</a:t>
            </a:r>
            <a:r>
              <a:rPr lang="en-US" sz="2400" b="1" dirty="0">
                <a:solidFill>
                  <a:srgbClr val="405449"/>
                </a:solidFill>
                <a:latin typeface="Times New Roman" panose="02020603050405020304" pitchFamily="18" charset="0"/>
                <a:ea typeface="Nobile Bold" pitchFamily="34" charset="-122"/>
                <a:cs typeface="Times New Roman" panose="02020603050405020304" pitchFamily="18" charset="0"/>
              </a:rPr>
              <a:t> An Toàn Nam Việt</a:t>
            </a:r>
            <a:endParaRPr lang="en-US" sz="2400" dirty="0"/>
          </a:p>
        </p:txBody>
      </p:sp>
      <p:pic>
        <p:nvPicPr>
          <p:cNvPr id="8" name="Image 0" descr="preencoded.png">
            <a:extLst>
              <a:ext uri="{FF2B5EF4-FFF2-40B4-BE49-F238E27FC236}">
                <a16:creationId xmlns:a16="http://schemas.microsoft.com/office/drawing/2014/main" id="{BB912455-3EE9-20D3-EAFC-68B3F9BFBCBF}"/>
              </a:ext>
            </a:extLst>
          </p:cNvPr>
          <p:cNvPicPr>
            <a:picLocks noChangeAspect="1"/>
          </p:cNvPicPr>
          <p:nvPr/>
        </p:nvPicPr>
        <p:blipFill>
          <a:blip r:embed="rId5"/>
          <a:stretch>
            <a:fillRect/>
          </a:stretch>
        </p:blipFill>
        <p:spPr>
          <a:xfrm>
            <a:off x="12051969" y="7418370"/>
            <a:ext cx="2462281" cy="7620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114455" y="639246"/>
            <a:ext cx="2401372" cy="2435066"/>
          </a:xfrm>
          <a:prstGeom prst="rect">
            <a:avLst/>
          </a:prstGeom>
        </p:spPr>
      </p:pic>
      <p:sp>
        <p:nvSpPr>
          <p:cNvPr id="3" name="Text 0"/>
          <p:cNvSpPr/>
          <p:nvPr/>
        </p:nvSpPr>
        <p:spPr>
          <a:xfrm>
            <a:off x="49747" y="3767871"/>
            <a:ext cx="14530906" cy="1521857"/>
          </a:xfrm>
          <a:prstGeom prst="rect">
            <a:avLst/>
          </a:prstGeom>
          <a:noFill/>
          <a:ln/>
        </p:spPr>
        <p:txBody>
          <a:bodyPr wrap="square" lIns="0" tIns="0" rIns="0" bIns="0" rtlCol="0" anchor="t"/>
          <a:lstStyle/>
          <a:p>
            <a:pPr marL="0" indent="0" algn="ctr">
              <a:lnSpc>
                <a:spcPts val="5950"/>
              </a:lnSpc>
              <a:buNone/>
            </a:pPr>
            <a:r>
              <a:rPr lang="en-US" sz="4750" b="1" dirty="0">
                <a:solidFill>
                  <a:srgbClr val="3B4540"/>
                </a:solidFill>
                <a:latin typeface="Times New Roman" panose="02020603050405020304" pitchFamily="18" charset="0"/>
                <a:ea typeface="Fraunces Extra Bold" pitchFamily="34" charset="-122"/>
                <a:cs typeface="Times New Roman" panose="02020603050405020304" pitchFamily="18" charset="0"/>
              </a:rPr>
              <a:t>Tình hình tai nạn lao động 6 tháng đầu năm 2024</a:t>
            </a:r>
            <a:endParaRPr lang="en-US" sz="4750" dirty="0"/>
          </a:p>
        </p:txBody>
      </p:sp>
      <p:sp>
        <p:nvSpPr>
          <p:cNvPr id="4" name="Shape 1"/>
          <p:cNvSpPr/>
          <p:nvPr/>
        </p:nvSpPr>
        <p:spPr>
          <a:xfrm>
            <a:off x="840008" y="5779829"/>
            <a:ext cx="547807" cy="547807"/>
          </a:xfrm>
          <a:prstGeom prst="roundRect">
            <a:avLst>
              <a:gd name="adj" fmla="val 40006"/>
            </a:avLst>
          </a:prstGeom>
          <a:solidFill>
            <a:srgbClr val="E8F3E8"/>
          </a:solidFill>
          <a:ln/>
        </p:spPr>
      </p:sp>
      <p:sp>
        <p:nvSpPr>
          <p:cNvPr id="5" name="Text 2"/>
          <p:cNvSpPr/>
          <p:nvPr/>
        </p:nvSpPr>
        <p:spPr>
          <a:xfrm>
            <a:off x="1035010" y="5874187"/>
            <a:ext cx="182285" cy="365284"/>
          </a:xfrm>
          <a:prstGeom prst="rect">
            <a:avLst/>
          </a:prstGeom>
          <a:noFill/>
          <a:ln/>
        </p:spPr>
        <p:txBody>
          <a:bodyPr wrap="none" lIns="0" tIns="0" rIns="0" bIns="0" rtlCol="0" anchor="t"/>
          <a:lstStyle/>
          <a:p>
            <a:pPr marL="0" indent="0" algn="ctr">
              <a:lnSpc>
                <a:spcPts val="2850"/>
              </a:lnSpc>
              <a:buNone/>
            </a:pPr>
            <a:r>
              <a:rPr lang="en-US" sz="28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850" dirty="0"/>
          </a:p>
        </p:txBody>
      </p:sp>
      <p:sp>
        <p:nvSpPr>
          <p:cNvPr id="6" name="Text 3"/>
          <p:cNvSpPr/>
          <p:nvPr/>
        </p:nvSpPr>
        <p:spPr>
          <a:xfrm>
            <a:off x="1643539" y="5874187"/>
            <a:ext cx="3043714" cy="38040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vụ tai nạn</a:t>
            </a:r>
            <a:endParaRPr lang="en-US" sz="2350" dirty="0"/>
          </a:p>
        </p:txBody>
      </p:sp>
      <p:sp>
        <p:nvSpPr>
          <p:cNvPr id="7" name="Text 4"/>
          <p:cNvSpPr/>
          <p:nvPr/>
        </p:nvSpPr>
        <p:spPr>
          <a:xfrm>
            <a:off x="1643539" y="6400681"/>
            <a:ext cx="3355062" cy="779145"/>
          </a:xfrm>
          <a:prstGeom prst="rect">
            <a:avLst/>
          </a:prstGeom>
          <a:noFill/>
          <a:ln/>
        </p:spPr>
        <p:txBody>
          <a:bodyPr wrap="square" lIns="0" tIns="0" rIns="0" bIns="0" rtlCol="0" anchor="t"/>
          <a:lstStyle/>
          <a:p>
            <a:pPr marL="0" indent="0">
              <a:lnSpc>
                <a:spcPts val="305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3.201 vụ, giảm 7,09% so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với</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305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cùng</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kỳ năm 2023</a:t>
            </a:r>
            <a:endParaRPr lang="en-US" sz="1900" dirty="0"/>
          </a:p>
        </p:txBody>
      </p:sp>
      <p:sp>
        <p:nvSpPr>
          <p:cNvPr id="8" name="Shape 5"/>
          <p:cNvSpPr/>
          <p:nvPr/>
        </p:nvSpPr>
        <p:spPr>
          <a:xfrm>
            <a:off x="5229843" y="5779829"/>
            <a:ext cx="547807" cy="547807"/>
          </a:xfrm>
          <a:prstGeom prst="roundRect">
            <a:avLst>
              <a:gd name="adj" fmla="val 40006"/>
            </a:avLst>
          </a:prstGeom>
          <a:solidFill>
            <a:srgbClr val="E8F3E8"/>
          </a:solidFill>
          <a:ln/>
        </p:spPr>
      </p:sp>
      <p:sp>
        <p:nvSpPr>
          <p:cNvPr id="9" name="Text 6"/>
          <p:cNvSpPr/>
          <p:nvPr/>
        </p:nvSpPr>
        <p:spPr>
          <a:xfrm>
            <a:off x="5396627" y="5874187"/>
            <a:ext cx="238720" cy="365284"/>
          </a:xfrm>
          <a:prstGeom prst="rect">
            <a:avLst/>
          </a:prstGeom>
          <a:noFill/>
          <a:ln/>
        </p:spPr>
        <p:txBody>
          <a:bodyPr wrap="none" lIns="0" tIns="0" rIns="0" bIns="0" rtlCol="0" anchor="t"/>
          <a:lstStyle/>
          <a:p>
            <a:pPr marL="0" indent="0" algn="ctr">
              <a:lnSpc>
                <a:spcPts val="2850"/>
              </a:lnSpc>
              <a:buNone/>
            </a:pPr>
            <a:r>
              <a:rPr lang="en-US" sz="28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850" dirty="0"/>
          </a:p>
        </p:txBody>
      </p:sp>
      <p:sp>
        <p:nvSpPr>
          <p:cNvPr id="10" name="Text 7"/>
          <p:cNvSpPr/>
          <p:nvPr/>
        </p:nvSpPr>
        <p:spPr>
          <a:xfrm>
            <a:off x="6033373" y="5874187"/>
            <a:ext cx="3043714" cy="380405"/>
          </a:xfrm>
          <a:prstGeom prst="rect">
            <a:avLst/>
          </a:prstGeom>
          <a:noFill/>
          <a:ln/>
        </p:spPr>
        <p:txBody>
          <a:bodyPr wrap="non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chết</a:t>
            </a:r>
            <a:endParaRPr lang="en-US" sz="2350" dirty="0"/>
          </a:p>
        </p:txBody>
      </p:sp>
      <p:sp>
        <p:nvSpPr>
          <p:cNvPr id="11" name="Text 8"/>
          <p:cNvSpPr/>
          <p:nvPr/>
        </p:nvSpPr>
        <p:spPr>
          <a:xfrm>
            <a:off x="6033373" y="6400681"/>
            <a:ext cx="3355062" cy="779145"/>
          </a:xfrm>
          <a:prstGeom prst="rect">
            <a:avLst/>
          </a:prstGeom>
          <a:noFill/>
          <a:ln/>
        </p:spPr>
        <p:txBody>
          <a:bodyPr wrap="square" lIns="0" tIns="0" rIns="0" bIns="0" rtlCol="0" anchor="t"/>
          <a:lstStyle/>
          <a:p>
            <a:pPr marL="0" indent="0">
              <a:lnSpc>
                <a:spcPts val="305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346 người, giảm 1,98% so </a:t>
            </a:r>
          </a:p>
          <a:p>
            <a:pPr marL="0" indent="0">
              <a:lnSpc>
                <a:spcPts val="305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với</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cùng kỳ năm 2023</a:t>
            </a:r>
            <a:endParaRPr lang="en-US" sz="1900" dirty="0"/>
          </a:p>
        </p:txBody>
      </p:sp>
      <p:sp>
        <p:nvSpPr>
          <p:cNvPr id="12" name="Shape 9"/>
          <p:cNvSpPr/>
          <p:nvPr/>
        </p:nvSpPr>
        <p:spPr>
          <a:xfrm>
            <a:off x="9619677" y="5779829"/>
            <a:ext cx="547807" cy="547807"/>
          </a:xfrm>
          <a:prstGeom prst="roundRect">
            <a:avLst>
              <a:gd name="adj" fmla="val 40006"/>
            </a:avLst>
          </a:prstGeom>
          <a:solidFill>
            <a:srgbClr val="E8F3E8"/>
          </a:solidFill>
          <a:ln/>
        </p:spPr>
      </p:sp>
      <p:sp>
        <p:nvSpPr>
          <p:cNvPr id="13" name="Text 10"/>
          <p:cNvSpPr/>
          <p:nvPr/>
        </p:nvSpPr>
        <p:spPr>
          <a:xfrm>
            <a:off x="9795510" y="5874187"/>
            <a:ext cx="220623" cy="365284"/>
          </a:xfrm>
          <a:prstGeom prst="rect">
            <a:avLst/>
          </a:prstGeom>
          <a:noFill/>
          <a:ln/>
        </p:spPr>
        <p:txBody>
          <a:bodyPr wrap="none" lIns="0" tIns="0" rIns="0" bIns="0" rtlCol="0" anchor="t"/>
          <a:lstStyle/>
          <a:p>
            <a:pPr marL="0" indent="0" algn="ctr">
              <a:lnSpc>
                <a:spcPts val="2850"/>
              </a:lnSpc>
              <a:buNone/>
            </a:pPr>
            <a:r>
              <a:rPr lang="en-US" sz="28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850" dirty="0"/>
          </a:p>
        </p:txBody>
      </p:sp>
      <p:sp>
        <p:nvSpPr>
          <p:cNvPr id="14" name="Text 11"/>
          <p:cNvSpPr/>
          <p:nvPr/>
        </p:nvSpPr>
        <p:spPr>
          <a:xfrm>
            <a:off x="10423208" y="5874187"/>
            <a:ext cx="3355062" cy="760809"/>
          </a:xfrm>
          <a:prstGeom prst="rect">
            <a:avLst/>
          </a:prstGeom>
          <a:noFill/>
          <a:ln/>
        </p:spPr>
        <p:txBody>
          <a:bodyPr wrap="square" lIns="0" tIns="0" rIns="0" bIns="0" rtlCol="0" anchor="t"/>
          <a:lstStyle/>
          <a:p>
            <a:pPr marL="0" indent="0">
              <a:lnSpc>
                <a:spcPts val="2950"/>
              </a:lnSpc>
              <a:buNone/>
            </a:pPr>
            <a:r>
              <a:rPr lang="en-US" sz="2350" b="1" dirty="0">
                <a:solidFill>
                  <a:srgbClr val="405449"/>
                </a:solidFill>
                <a:latin typeface="Times New Roman" panose="02020603050405020304" pitchFamily="18" charset="0"/>
                <a:ea typeface="Fraunces Extra Bold" pitchFamily="34" charset="-122"/>
                <a:cs typeface="Times New Roman" panose="02020603050405020304" pitchFamily="18" charset="0"/>
              </a:rPr>
              <a:t>Số người bị thương nặng</a:t>
            </a:r>
            <a:endParaRPr lang="en-US" sz="2350" dirty="0"/>
          </a:p>
        </p:txBody>
      </p:sp>
      <p:sp>
        <p:nvSpPr>
          <p:cNvPr id="15" name="Text 12"/>
          <p:cNvSpPr/>
          <p:nvPr/>
        </p:nvSpPr>
        <p:spPr>
          <a:xfrm>
            <a:off x="10423208" y="6327636"/>
            <a:ext cx="3355062" cy="779145"/>
          </a:xfrm>
          <a:prstGeom prst="rect">
            <a:avLst/>
          </a:prstGeom>
          <a:noFill/>
          <a:ln/>
        </p:spPr>
        <p:txBody>
          <a:bodyPr wrap="square" lIns="0" tIns="0" rIns="0" bIns="0" rtlCol="0" anchor="t"/>
          <a:lstStyle/>
          <a:p>
            <a:pPr marL="0" indent="0">
              <a:lnSpc>
                <a:spcPts val="305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810 người, tăng 3,32% so với cùng kỳ năm 2023</a:t>
            </a:r>
            <a:endParaRPr lang="en-US" sz="1900" dirty="0"/>
          </a:p>
        </p:txBody>
      </p:sp>
      <p:pic>
        <p:nvPicPr>
          <p:cNvPr id="16" name="Image 0" descr="preencoded.png">
            <a:extLst>
              <a:ext uri="{FF2B5EF4-FFF2-40B4-BE49-F238E27FC236}">
                <a16:creationId xmlns:a16="http://schemas.microsoft.com/office/drawing/2014/main" id="{69B246D0-E9AC-23D3-9FEC-DB4991C7E17E}"/>
              </a:ext>
            </a:extLst>
          </p:cNvPr>
          <p:cNvPicPr>
            <a:picLocks noChangeAspect="1"/>
          </p:cNvPicPr>
          <p:nvPr/>
        </p:nvPicPr>
        <p:blipFill>
          <a:blip r:embed="rId4"/>
          <a:stretch>
            <a:fillRect/>
          </a:stretch>
        </p:blipFill>
        <p:spPr>
          <a:xfrm>
            <a:off x="12051969" y="7418370"/>
            <a:ext cx="2462281" cy="7620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769090" y="403860"/>
            <a:ext cx="11092220" cy="458986"/>
          </a:xfrm>
          <a:prstGeom prst="rect">
            <a:avLst/>
          </a:prstGeom>
          <a:noFill/>
          <a:ln/>
        </p:spPr>
        <p:txBody>
          <a:bodyPr wrap="none" lIns="0" tIns="0" rIns="0" bIns="0" rtlCol="0" anchor="t"/>
          <a:lstStyle/>
          <a:p>
            <a:pPr marL="0" indent="0" algn="ctr">
              <a:lnSpc>
                <a:spcPts val="3600"/>
              </a:lnSpc>
              <a:spcBef>
                <a:spcPts val="1200"/>
              </a:spcBef>
              <a:spcAft>
                <a:spcPts val="1200"/>
              </a:spcAft>
              <a:buNone/>
            </a:pP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Tai nạn lao động phổ biến </a:t>
            </a:r>
            <a:r>
              <a:rPr lang="en-US" sz="48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trong</a:t>
            </a: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gn="ctr">
              <a:lnSpc>
                <a:spcPts val="3600"/>
              </a:lnSpc>
              <a:spcBef>
                <a:spcPts val="1200"/>
              </a:spcBef>
              <a:spcAft>
                <a:spcPts val="1200"/>
              </a:spcAft>
              <a:buNone/>
            </a:pPr>
            <a:r>
              <a:rPr lang="en-US" sz="48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sản</a:t>
            </a: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 xuất cây nước nóng lạnh</a:t>
            </a:r>
            <a:endParaRPr lang="en-US" sz="4800" dirty="0"/>
          </a:p>
        </p:txBody>
      </p:sp>
      <p:pic>
        <p:nvPicPr>
          <p:cNvPr id="3" name="Image 0" descr="preencoded.png"/>
          <p:cNvPicPr>
            <a:picLocks noChangeAspect="1"/>
          </p:cNvPicPr>
          <p:nvPr/>
        </p:nvPicPr>
        <p:blipFill>
          <a:blip r:embed="rId3"/>
          <a:stretch>
            <a:fillRect/>
          </a:stretch>
        </p:blipFill>
        <p:spPr>
          <a:xfrm>
            <a:off x="5740535" y="1907076"/>
            <a:ext cx="3149211" cy="3149211"/>
          </a:xfrm>
          <a:prstGeom prst="rect">
            <a:avLst/>
          </a:prstGeom>
        </p:spPr>
      </p:pic>
      <p:pic>
        <p:nvPicPr>
          <p:cNvPr id="4" name="Image 1" descr="preencoded.png"/>
          <p:cNvPicPr>
            <a:picLocks noChangeAspect="1"/>
          </p:cNvPicPr>
          <p:nvPr/>
        </p:nvPicPr>
        <p:blipFill>
          <a:blip r:embed="rId4"/>
          <a:stretch>
            <a:fillRect/>
          </a:stretch>
        </p:blipFill>
        <p:spPr>
          <a:xfrm>
            <a:off x="1521969" y="5883316"/>
            <a:ext cx="367070" cy="367070"/>
          </a:xfrm>
          <a:prstGeom prst="rect">
            <a:avLst/>
          </a:prstGeom>
        </p:spPr>
      </p:pic>
      <p:sp>
        <p:nvSpPr>
          <p:cNvPr id="5" name="Text 1"/>
          <p:cNvSpPr/>
          <p:nvPr/>
        </p:nvSpPr>
        <p:spPr>
          <a:xfrm>
            <a:off x="2001625" y="5952134"/>
            <a:ext cx="1835825" cy="229433"/>
          </a:xfrm>
          <a:prstGeom prst="rect">
            <a:avLst/>
          </a:prstGeom>
          <a:noFill/>
          <a:ln/>
        </p:spPr>
        <p:txBody>
          <a:bodyPr wrap="none" lIns="0" tIns="0" rIns="0" bIns="0" rtlCol="0" anchor="t"/>
          <a:lstStyle/>
          <a:p>
            <a:pPr marL="0" indent="0" algn="l">
              <a:lnSpc>
                <a:spcPts val="180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Điện giật</a:t>
            </a:r>
            <a:endParaRPr lang="en-US" dirty="0"/>
          </a:p>
        </p:txBody>
      </p:sp>
      <p:sp>
        <p:nvSpPr>
          <p:cNvPr id="6" name="Text 2"/>
          <p:cNvSpPr/>
          <p:nvPr/>
        </p:nvSpPr>
        <p:spPr>
          <a:xfrm>
            <a:off x="1558700" y="6443640"/>
            <a:ext cx="4348520" cy="470059"/>
          </a:xfrm>
          <a:prstGeom prst="rect">
            <a:avLst/>
          </a:prstGeom>
          <a:noFill/>
          <a:ln/>
        </p:spPr>
        <p:txBody>
          <a:bodyPr wrap="square" lIns="0" tIns="0" rIns="0" bIns="0" rtlCol="0" anchor="t"/>
          <a:lstStyle/>
          <a:p>
            <a:pPr marL="0" indent="0" algn="l">
              <a:lnSpc>
                <a:spcPts val="185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Do rò rỉ điện từ thiết bị và </a:t>
            </a:r>
            <a:r>
              <a:rPr lang="en-US" sz="1600" dirty="0" err="1">
                <a:solidFill>
                  <a:srgbClr val="405449"/>
                </a:solidFill>
                <a:latin typeface="Times New Roman" panose="02020603050405020304" pitchFamily="18" charset="0"/>
                <a:ea typeface="Nobile" pitchFamily="34" charset="-122"/>
                <a:cs typeface="Times New Roman" panose="02020603050405020304" pitchFamily="18" charset="0"/>
              </a:rPr>
              <a:t>dây</a:t>
            </a: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1600" dirty="0" err="1">
                <a:solidFill>
                  <a:srgbClr val="405449"/>
                </a:solidFill>
                <a:latin typeface="Times New Roman" panose="02020603050405020304" pitchFamily="18" charset="0"/>
                <a:ea typeface="Nobile" pitchFamily="34" charset="-122"/>
                <a:cs typeface="Times New Roman" panose="02020603050405020304" pitchFamily="18" charset="0"/>
              </a:rPr>
              <a:t>điện</a:t>
            </a:r>
            <a:endParaRPr lang="en-US" sz="1600" dirty="0">
              <a:solidFill>
                <a:srgbClr val="405449"/>
              </a:solidFill>
              <a:latin typeface="Times New Roman" panose="02020603050405020304" pitchFamily="18" charset="0"/>
              <a:ea typeface="Nobile" pitchFamily="34" charset="-122"/>
              <a:cs typeface="Times New Roman" panose="02020603050405020304" pitchFamily="18" charset="0"/>
            </a:endParaRPr>
          </a:p>
          <a:p>
            <a:pPr marL="0" indent="0" algn="l">
              <a:lnSpc>
                <a:spcPts val="185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 không được bảo trì đúng cách</a:t>
            </a:r>
            <a:endParaRPr lang="en-US" sz="1600" dirty="0"/>
          </a:p>
        </p:txBody>
      </p:sp>
      <p:pic>
        <p:nvPicPr>
          <p:cNvPr id="7" name="Image 2" descr="preencoded.png"/>
          <p:cNvPicPr>
            <a:picLocks noChangeAspect="1"/>
          </p:cNvPicPr>
          <p:nvPr/>
        </p:nvPicPr>
        <p:blipFill>
          <a:blip r:embed="rId5"/>
          <a:stretch>
            <a:fillRect/>
          </a:stretch>
        </p:blipFill>
        <p:spPr>
          <a:xfrm>
            <a:off x="5907220" y="5883316"/>
            <a:ext cx="367070" cy="367070"/>
          </a:xfrm>
          <a:prstGeom prst="rect">
            <a:avLst/>
          </a:prstGeom>
        </p:spPr>
      </p:pic>
      <p:sp>
        <p:nvSpPr>
          <p:cNvPr id="8" name="Text 3"/>
          <p:cNvSpPr/>
          <p:nvPr/>
        </p:nvSpPr>
        <p:spPr>
          <a:xfrm>
            <a:off x="6444209" y="5956894"/>
            <a:ext cx="1835825" cy="229433"/>
          </a:xfrm>
          <a:prstGeom prst="rect">
            <a:avLst/>
          </a:prstGeom>
          <a:noFill/>
          <a:ln/>
        </p:spPr>
        <p:txBody>
          <a:bodyPr wrap="none" lIns="0" tIns="0" rIns="0" bIns="0" rtlCol="0" anchor="t"/>
          <a:lstStyle/>
          <a:p>
            <a:pPr marL="0" indent="0" algn="l">
              <a:lnSpc>
                <a:spcPts val="180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Áp suất cao</a:t>
            </a:r>
            <a:endParaRPr lang="en-US" dirty="0"/>
          </a:p>
        </p:txBody>
      </p:sp>
      <p:sp>
        <p:nvSpPr>
          <p:cNvPr id="9" name="Text 4"/>
          <p:cNvSpPr/>
          <p:nvPr/>
        </p:nvSpPr>
        <p:spPr>
          <a:xfrm>
            <a:off x="5943951" y="6443641"/>
            <a:ext cx="4348520" cy="470059"/>
          </a:xfrm>
          <a:prstGeom prst="rect">
            <a:avLst/>
          </a:prstGeom>
          <a:noFill/>
          <a:ln/>
        </p:spPr>
        <p:txBody>
          <a:bodyPr wrap="square" lIns="0" tIns="0" rIns="0" bIns="0" rtlCol="0" anchor="t"/>
          <a:lstStyle/>
          <a:p>
            <a:pPr marL="0" indent="0" algn="l">
              <a:lnSpc>
                <a:spcPts val="185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Có thể gây nổ, làm rơi vỡ các bộ phận </a:t>
            </a:r>
            <a:r>
              <a:rPr lang="en-US" sz="1600" dirty="0" err="1">
                <a:solidFill>
                  <a:srgbClr val="405449"/>
                </a:solidFill>
                <a:latin typeface="Times New Roman" panose="02020603050405020304" pitchFamily="18" charset="0"/>
                <a:ea typeface="Nobile" pitchFamily="34" charset="-122"/>
                <a:cs typeface="Times New Roman" panose="02020603050405020304" pitchFamily="18" charset="0"/>
              </a:rPr>
              <a:t>nếu</a:t>
            </a: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1850"/>
              </a:lnSpc>
              <a:buNone/>
            </a:pPr>
            <a:r>
              <a:rPr lang="en-US" sz="1600" dirty="0" err="1">
                <a:solidFill>
                  <a:srgbClr val="405449"/>
                </a:solidFill>
                <a:latin typeface="Times New Roman" panose="02020603050405020304" pitchFamily="18" charset="0"/>
                <a:ea typeface="Nobile" pitchFamily="34" charset="-122"/>
                <a:cs typeface="Times New Roman" panose="02020603050405020304" pitchFamily="18" charset="0"/>
              </a:rPr>
              <a:t>không</a:t>
            </a: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 được bảo trì đúng cách</a:t>
            </a:r>
            <a:endParaRPr lang="en-US" sz="1600" dirty="0"/>
          </a:p>
        </p:txBody>
      </p:sp>
      <p:pic>
        <p:nvPicPr>
          <p:cNvPr id="10" name="Image 3" descr="preencoded.png"/>
          <p:cNvPicPr>
            <a:picLocks noChangeAspect="1"/>
          </p:cNvPicPr>
          <p:nvPr/>
        </p:nvPicPr>
        <p:blipFill>
          <a:blip r:embed="rId6"/>
          <a:stretch>
            <a:fillRect/>
          </a:stretch>
        </p:blipFill>
        <p:spPr>
          <a:xfrm>
            <a:off x="10521821" y="5883316"/>
            <a:ext cx="367070" cy="367070"/>
          </a:xfrm>
          <a:prstGeom prst="rect">
            <a:avLst/>
          </a:prstGeom>
        </p:spPr>
      </p:pic>
      <p:sp>
        <p:nvSpPr>
          <p:cNvPr id="11" name="Text 5"/>
          <p:cNvSpPr/>
          <p:nvPr/>
        </p:nvSpPr>
        <p:spPr>
          <a:xfrm>
            <a:off x="11058810" y="5952134"/>
            <a:ext cx="2165866" cy="229433"/>
          </a:xfrm>
          <a:prstGeom prst="rect">
            <a:avLst/>
          </a:prstGeom>
          <a:noFill/>
          <a:ln/>
        </p:spPr>
        <p:txBody>
          <a:bodyPr wrap="none" lIns="0" tIns="0" rIns="0" bIns="0" rtlCol="0" anchor="t"/>
          <a:lstStyle/>
          <a:p>
            <a:pPr marL="0" indent="0" algn="l">
              <a:lnSpc>
                <a:spcPts val="1800"/>
              </a:lnSpc>
              <a:buNone/>
            </a:pPr>
            <a:r>
              <a:rPr lang="en-US" b="1" dirty="0">
                <a:solidFill>
                  <a:srgbClr val="405449"/>
                </a:solidFill>
                <a:latin typeface="Times New Roman" panose="02020603050405020304" pitchFamily="18" charset="0"/>
                <a:ea typeface="Fraunces Extra Bold" pitchFamily="34" charset="-122"/>
                <a:cs typeface="Times New Roman" panose="02020603050405020304" pitchFamily="18" charset="0"/>
              </a:rPr>
              <a:t>Chấn thương do thiết bị</a:t>
            </a:r>
            <a:endParaRPr lang="en-US" dirty="0"/>
          </a:p>
        </p:txBody>
      </p:sp>
      <p:sp>
        <p:nvSpPr>
          <p:cNvPr id="12" name="Text 6"/>
          <p:cNvSpPr/>
          <p:nvPr/>
        </p:nvSpPr>
        <p:spPr>
          <a:xfrm>
            <a:off x="10797552" y="6443641"/>
            <a:ext cx="4348639" cy="235029"/>
          </a:xfrm>
          <a:prstGeom prst="rect">
            <a:avLst/>
          </a:prstGeom>
          <a:noFill/>
          <a:ln/>
        </p:spPr>
        <p:txBody>
          <a:bodyPr wrap="none" lIns="0" tIns="0" rIns="0" bIns="0" rtlCol="0" anchor="t"/>
          <a:lstStyle/>
          <a:p>
            <a:pPr marL="0" indent="0" algn="l">
              <a:lnSpc>
                <a:spcPts val="1850"/>
              </a:lnSpc>
              <a:buNone/>
            </a:pP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Có thể bị kẹt hoặc va chạm với </a:t>
            </a:r>
            <a:r>
              <a:rPr lang="en-US" sz="1600" dirty="0" err="1">
                <a:solidFill>
                  <a:srgbClr val="405449"/>
                </a:solidFill>
                <a:latin typeface="Times New Roman" panose="02020603050405020304" pitchFamily="18" charset="0"/>
                <a:ea typeface="Nobile" pitchFamily="34" charset="-122"/>
                <a:cs typeface="Times New Roman" panose="02020603050405020304" pitchFamily="18" charset="0"/>
              </a:rPr>
              <a:t>các</a:t>
            </a: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1850"/>
              </a:lnSpc>
              <a:buNone/>
            </a:pPr>
            <a:r>
              <a:rPr lang="en-US" sz="1600" dirty="0" err="1">
                <a:solidFill>
                  <a:srgbClr val="405449"/>
                </a:solidFill>
                <a:latin typeface="Times New Roman" panose="02020603050405020304" pitchFamily="18" charset="0"/>
                <a:ea typeface="Nobile" pitchFamily="34" charset="-122"/>
                <a:cs typeface="Times New Roman" panose="02020603050405020304" pitchFamily="18" charset="0"/>
              </a:rPr>
              <a:t>thiết</a:t>
            </a:r>
            <a:r>
              <a:rPr lang="en-US" sz="1600" dirty="0">
                <a:solidFill>
                  <a:srgbClr val="405449"/>
                </a:solidFill>
                <a:latin typeface="Times New Roman" panose="02020603050405020304" pitchFamily="18" charset="0"/>
                <a:ea typeface="Nobile" pitchFamily="34" charset="-122"/>
                <a:cs typeface="Times New Roman" panose="02020603050405020304" pitchFamily="18" charset="0"/>
              </a:rPr>
              <a:t> bị máy móc lớn</a:t>
            </a:r>
            <a:endParaRPr lang="en-US" sz="1600" dirty="0"/>
          </a:p>
        </p:txBody>
      </p:sp>
      <p:pic>
        <p:nvPicPr>
          <p:cNvPr id="13" name="Image 0" descr="preencoded.png">
            <a:extLst>
              <a:ext uri="{FF2B5EF4-FFF2-40B4-BE49-F238E27FC236}">
                <a16:creationId xmlns:a16="http://schemas.microsoft.com/office/drawing/2014/main" id="{2EF79EC8-66BC-C239-29ED-E97D66D12249}"/>
              </a:ext>
            </a:extLst>
          </p:cNvPr>
          <p:cNvPicPr>
            <a:picLocks noChangeAspect="1"/>
          </p:cNvPicPr>
          <p:nvPr/>
        </p:nvPicPr>
        <p:blipFill>
          <a:blip r:embed="rId7"/>
          <a:stretch>
            <a:fillRect/>
          </a:stretch>
        </p:blipFill>
        <p:spPr>
          <a:xfrm>
            <a:off x="12051969" y="7418370"/>
            <a:ext cx="2462281" cy="76206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027850" y="854035"/>
            <a:ext cx="5486400" cy="8229600"/>
          </a:xfrm>
          <a:prstGeom prst="rect">
            <a:avLst/>
          </a:prstGeom>
        </p:spPr>
      </p:pic>
      <p:sp>
        <p:nvSpPr>
          <p:cNvPr id="3" name="Text 0"/>
          <p:cNvSpPr/>
          <p:nvPr/>
        </p:nvSpPr>
        <p:spPr>
          <a:xfrm>
            <a:off x="771405" y="606743"/>
            <a:ext cx="9407575" cy="1377553"/>
          </a:xfrm>
          <a:prstGeom prst="rect">
            <a:avLst/>
          </a:prstGeom>
          <a:noFill/>
          <a:ln/>
        </p:spPr>
        <p:txBody>
          <a:bodyPr wrap="square" lIns="0" tIns="0" rIns="0" bIns="0" rtlCol="0" anchor="t"/>
          <a:lstStyle/>
          <a:p>
            <a:pPr marL="0" indent="0">
              <a:lnSpc>
                <a:spcPts val="540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Gia công và chế tạo khung máy</a:t>
            </a:r>
            <a:endParaRPr lang="en-US" sz="5400" dirty="0"/>
          </a:p>
        </p:txBody>
      </p:sp>
      <p:sp>
        <p:nvSpPr>
          <p:cNvPr id="4" name="Shape 1"/>
          <p:cNvSpPr/>
          <p:nvPr/>
        </p:nvSpPr>
        <p:spPr>
          <a:xfrm>
            <a:off x="1086803" y="2314932"/>
            <a:ext cx="30480" cy="5307806"/>
          </a:xfrm>
          <a:prstGeom prst="roundRect">
            <a:avLst>
              <a:gd name="adj" fmla="val 650871"/>
            </a:avLst>
          </a:prstGeom>
          <a:solidFill>
            <a:srgbClr val="CED9CE"/>
          </a:solidFill>
          <a:ln/>
        </p:spPr>
      </p:sp>
      <p:sp>
        <p:nvSpPr>
          <p:cNvPr id="5" name="Shape 2"/>
          <p:cNvSpPr/>
          <p:nvPr/>
        </p:nvSpPr>
        <p:spPr>
          <a:xfrm>
            <a:off x="1319510" y="2795468"/>
            <a:ext cx="771406" cy="30480"/>
          </a:xfrm>
          <a:prstGeom prst="roundRect">
            <a:avLst>
              <a:gd name="adj" fmla="val 650871"/>
            </a:avLst>
          </a:prstGeom>
          <a:solidFill>
            <a:srgbClr val="CED9CE"/>
          </a:solidFill>
          <a:ln/>
        </p:spPr>
      </p:sp>
      <p:sp>
        <p:nvSpPr>
          <p:cNvPr id="6" name="Shape 3"/>
          <p:cNvSpPr/>
          <p:nvPr/>
        </p:nvSpPr>
        <p:spPr>
          <a:xfrm>
            <a:off x="854095" y="2562820"/>
            <a:ext cx="495895" cy="495895"/>
          </a:xfrm>
          <a:prstGeom prst="roundRect">
            <a:avLst>
              <a:gd name="adj" fmla="val 40006"/>
            </a:avLst>
          </a:prstGeom>
          <a:solidFill>
            <a:srgbClr val="E8F3E8"/>
          </a:solidFill>
          <a:ln/>
        </p:spPr>
      </p:sp>
      <p:sp>
        <p:nvSpPr>
          <p:cNvPr id="7" name="Text 4"/>
          <p:cNvSpPr/>
          <p:nvPr/>
        </p:nvSpPr>
        <p:spPr>
          <a:xfrm>
            <a:off x="1019473" y="2645450"/>
            <a:ext cx="165021" cy="330637"/>
          </a:xfrm>
          <a:prstGeom prst="rect">
            <a:avLst/>
          </a:prstGeom>
          <a:noFill/>
          <a:ln/>
        </p:spPr>
        <p:txBody>
          <a:bodyPr wrap="none" lIns="0" tIns="0" rIns="0" bIns="0" rtlCol="0" anchor="t"/>
          <a:lstStyle/>
          <a:p>
            <a:pPr marL="0" indent="0" algn="ctr">
              <a:lnSpc>
                <a:spcPts val="2600"/>
              </a:lnSpc>
              <a:buNone/>
            </a:pPr>
            <a:r>
              <a:rPr lang="en-US" sz="320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3200" dirty="0"/>
          </a:p>
        </p:txBody>
      </p:sp>
      <p:sp>
        <p:nvSpPr>
          <p:cNvPr id="8" name="Text 5"/>
          <p:cNvSpPr/>
          <p:nvPr/>
        </p:nvSpPr>
        <p:spPr>
          <a:xfrm>
            <a:off x="2314337" y="2535317"/>
            <a:ext cx="2755344" cy="344329"/>
          </a:xfrm>
          <a:prstGeom prst="rect">
            <a:avLst/>
          </a:prstGeom>
          <a:noFill/>
          <a:ln/>
        </p:spPr>
        <p:txBody>
          <a:bodyPr wrap="none" lIns="0" tIns="0" rIns="0" bIns="0" rtlCol="0" anchor="t"/>
          <a:lstStyle/>
          <a:p>
            <a:pPr marL="0" indent="0" algn="l">
              <a:lnSpc>
                <a:spcPts val="27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Cắt kim loại</a:t>
            </a:r>
            <a:endParaRPr lang="en-US" sz="2800" dirty="0"/>
          </a:p>
        </p:txBody>
      </p:sp>
      <p:sp>
        <p:nvSpPr>
          <p:cNvPr id="9" name="Text 6"/>
          <p:cNvSpPr/>
          <p:nvPr/>
        </p:nvSpPr>
        <p:spPr>
          <a:xfrm>
            <a:off x="2314337" y="3011805"/>
            <a:ext cx="6058257" cy="705088"/>
          </a:xfrm>
          <a:prstGeom prst="rect">
            <a:avLst/>
          </a:prstGeom>
          <a:noFill/>
          <a:ln/>
        </p:spPr>
        <p:txBody>
          <a:bodyPr wrap="square" lIns="0" tIns="0" rIns="0" bIns="0" rtlCol="0" anchor="t"/>
          <a:lstStyle/>
          <a:p>
            <a:pPr marL="0" indent="0" algn="l">
              <a:lnSpc>
                <a:spcPts val="27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Cắt các tấm thép hoặc kim loại theo kích thước và hình dạng yêu cầu</a:t>
            </a:r>
            <a:endParaRPr lang="en-US" sz="2000" dirty="0"/>
          </a:p>
        </p:txBody>
      </p:sp>
      <p:sp>
        <p:nvSpPr>
          <p:cNvPr id="10" name="Shape 7"/>
          <p:cNvSpPr/>
          <p:nvPr/>
        </p:nvSpPr>
        <p:spPr>
          <a:xfrm>
            <a:off x="1319510" y="4638199"/>
            <a:ext cx="771406" cy="30480"/>
          </a:xfrm>
          <a:prstGeom prst="roundRect">
            <a:avLst>
              <a:gd name="adj" fmla="val 650871"/>
            </a:avLst>
          </a:prstGeom>
          <a:solidFill>
            <a:srgbClr val="CED9CE"/>
          </a:solidFill>
          <a:ln/>
        </p:spPr>
      </p:sp>
      <p:sp>
        <p:nvSpPr>
          <p:cNvPr id="11" name="Shape 8"/>
          <p:cNvSpPr/>
          <p:nvPr/>
        </p:nvSpPr>
        <p:spPr>
          <a:xfrm>
            <a:off x="854095" y="4405551"/>
            <a:ext cx="495895" cy="495895"/>
          </a:xfrm>
          <a:prstGeom prst="roundRect">
            <a:avLst>
              <a:gd name="adj" fmla="val 40006"/>
            </a:avLst>
          </a:prstGeom>
          <a:solidFill>
            <a:srgbClr val="E8F3E8"/>
          </a:solidFill>
          <a:ln/>
        </p:spPr>
      </p:sp>
      <p:sp>
        <p:nvSpPr>
          <p:cNvPr id="12" name="Text 9"/>
          <p:cNvSpPr/>
          <p:nvPr/>
        </p:nvSpPr>
        <p:spPr>
          <a:xfrm>
            <a:off x="993993" y="4488180"/>
            <a:ext cx="216098" cy="330637"/>
          </a:xfrm>
          <a:prstGeom prst="rect">
            <a:avLst/>
          </a:prstGeom>
          <a:noFill/>
          <a:ln/>
        </p:spPr>
        <p:txBody>
          <a:bodyPr wrap="none" lIns="0" tIns="0" rIns="0" bIns="0" rtlCol="0" anchor="t"/>
          <a:lstStyle/>
          <a:p>
            <a:pPr marL="0" indent="0" algn="ctr">
              <a:lnSpc>
                <a:spcPts val="2600"/>
              </a:lnSpc>
              <a:buNone/>
            </a:pPr>
            <a:r>
              <a:rPr lang="en-US" sz="320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3200" dirty="0"/>
          </a:p>
        </p:txBody>
      </p:sp>
      <p:sp>
        <p:nvSpPr>
          <p:cNvPr id="13" name="Text 10"/>
          <p:cNvSpPr/>
          <p:nvPr/>
        </p:nvSpPr>
        <p:spPr>
          <a:xfrm>
            <a:off x="2314337" y="4378047"/>
            <a:ext cx="2755344" cy="344329"/>
          </a:xfrm>
          <a:prstGeom prst="rect">
            <a:avLst/>
          </a:prstGeom>
          <a:noFill/>
          <a:ln/>
        </p:spPr>
        <p:txBody>
          <a:bodyPr wrap="none" lIns="0" tIns="0" rIns="0" bIns="0" rtlCol="0" anchor="t"/>
          <a:lstStyle/>
          <a:p>
            <a:pPr marL="0" indent="0" algn="l">
              <a:lnSpc>
                <a:spcPts val="27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Hàn</a:t>
            </a:r>
            <a:endParaRPr lang="en-US" sz="2800" dirty="0"/>
          </a:p>
        </p:txBody>
      </p:sp>
      <p:sp>
        <p:nvSpPr>
          <p:cNvPr id="14" name="Text 11"/>
          <p:cNvSpPr/>
          <p:nvPr/>
        </p:nvSpPr>
        <p:spPr>
          <a:xfrm>
            <a:off x="2314337" y="4854535"/>
            <a:ext cx="6058257" cy="705088"/>
          </a:xfrm>
          <a:prstGeom prst="rect">
            <a:avLst/>
          </a:prstGeom>
          <a:noFill/>
          <a:ln/>
        </p:spPr>
        <p:txBody>
          <a:bodyPr wrap="square" lIns="0" tIns="0" rIns="0" bIns="0" rtlCol="0" anchor="t"/>
          <a:lstStyle/>
          <a:p>
            <a:pPr marL="0" indent="0" algn="l">
              <a:lnSpc>
                <a:spcPts val="27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Hàn các bộ phận để tạo thành khung máy chắc chắn và đồng bộ</a:t>
            </a:r>
            <a:endParaRPr lang="en-US" sz="2000" dirty="0"/>
          </a:p>
        </p:txBody>
      </p:sp>
      <p:sp>
        <p:nvSpPr>
          <p:cNvPr id="15" name="Shape 12"/>
          <p:cNvSpPr/>
          <p:nvPr/>
        </p:nvSpPr>
        <p:spPr>
          <a:xfrm>
            <a:off x="1319510" y="6480929"/>
            <a:ext cx="771406" cy="30480"/>
          </a:xfrm>
          <a:prstGeom prst="roundRect">
            <a:avLst>
              <a:gd name="adj" fmla="val 650871"/>
            </a:avLst>
          </a:prstGeom>
          <a:solidFill>
            <a:srgbClr val="CED9CE"/>
          </a:solidFill>
          <a:ln/>
        </p:spPr>
      </p:sp>
      <p:sp>
        <p:nvSpPr>
          <p:cNvPr id="16" name="Shape 13"/>
          <p:cNvSpPr/>
          <p:nvPr/>
        </p:nvSpPr>
        <p:spPr>
          <a:xfrm>
            <a:off x="854095" y="6248281"/>
            <a:ext cx="495895" cy="495895"/>
          </a:xfrm>
          <a:prstGeom prst="roundRect">
            <a:avLst>
              <a:gd name="adj" fmla="val 40006"/>
            </a:avLst>
          </a:prstGeom>
          <a:solidFill>
            <a:srgbClr val="E8F3E8"/>
          </a:solidFill>
          <a:ln/>
        </p:spPr>
      </p:sp>
      <p:sp>
        <p:nvSpPr>
          <p:cNvPr id="17" name="Text 14"/>
          <p:cNvSpPr/>
          <p:nvPr/>
        </p:nvSpPr>
        <p:spPr>
          <a:xfrm>
            <a:off x="1002209" y="6330910"/>
            <a:ext cx="199668" cy="330637"/>
          </a:xfrm>
          <a:prstGeom prst="rect">
            <a:avLst/>
          </a:prstGeom>
          <a:noFill/>
          <a:ln/>
        </p:spPr>
        <p:txBody>
          <a:bodyPr wrap="none" lIns="0" tIns="0" rIns="0" bIns="0" rtlCol="0" anchor="t"/>
          <a:lstStyle/>
          <a:p>
            <a:pPr marL="0" indent="0" algn="ctr">
              <a:lnSpc>
                <a:spcPts val="2600"/>
              </a:lnSpc>
              <a:buNone/>
            </a:pPr>
            <a:r>
              <a:rPr lang="en-US" sz="320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3200" dirty="0"/>
          </a:p>
        </p:txBody>
      </p:sp>
      <p:sp>
        <p:nvSpPr>
          <p:cNvPr id="18" name="Text 15"/>
          <p:cNvSpPr/>
          <p:nvPr/>
        </p:nvSpPr>
        <p:spPr>
          <a:xfrm>
            <a:off x="2314337" y="6220777"/>
            <a:ext cx="2755344" cy="344329"/>
          </a:xfrm>
          <a:prstGeom prst="rect">
            <a:avLst/>
          </a:prstGeom>
          <a:noFill/>
          <a:ln/>
        </p:spPr>
        <p:txBody>
          <a:bodyPr wrap="none" lIns="0" tIns="0" rIns="0" bIns="0" rtlCol="0" anchor="t"/>
          <a:lstStyle/>
          <a:p>
            <a:pPr marL="0" indent="0" algn="l">
              <a:lnSpc>
                <a:spcPts val="27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Hoàn thiện</a:t>
            </a:r>
            <a:endParaRPr lang="en-US" sz="2800" dirty="0"/>
          </a:p>
        </p:txBody>
      </p:sp>
      <p:sp>
        <p:nvSpPr>
          <p:cNvPr id="19" name="Text 16"/>
          <p:cNvSpPr/>
          <p:nvPr/>
        </p:nvSpPr>
        <p:spPr>
          <a:xfrm>
            <a:off x="2314337" y="6697266"/>
            <a:ext cx="6058257" cy="705088"/>
          </a:xfrm>
          <a:prstGeom prst="rect">
            <a:avLst/>
          </a:prstGeom>
          <a:noFill/>
          <a:ln/>
        </p:spPr>
        <p:txBody>
          <a:bodyPr wrap="square" lIns="0" tIns="0" rIns="0" bIns="0" rtlCol="0" anchor="t"/>
          <a:lstStyle/>
          <a:p>
            <a:pPr marL="0" indent="0" algn="l">
              <a:lnSpc>
                <a:spcPts val="27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Gia công thêm để làm phẳng các bề mặt, kiểm tra độ thẳng</a:t>
            </a:r>
            <a:endParaRPr lang="en-US" sz="2000" dirty="0"/>
          </a:p>
        </p:txBody>
      </p:sp>
      <p:pic>
        <p:nvPicPr>
          <p:cNvPr id="20" name="Image 0" descr="preencoded.png">
            <a:extLst>
              <a:ext uri="{FF2B5EF4-FFF2-40B4-BE49-F238E27FC236}">
                <a16:creationId xmlns:a16="http://schemas.microsoft.com/office/drawing/2014/main" id="{D1E866C5-4690-72BF-CAA7-EAEC71898182}"/>
              </a:ext>
            </a:extLst>
          </p:cNvPr>
          <p:cNvPicPr>
            <a:picLocks noChangeAspect="1"/>
          </p:cNvPicPr>
          <p:nvPr/>
        </p:nvPicPr>
        <p:blipFill>
          <a:blip r:embed="rId4"/>
          <a:stretch>
            <a:fillRect/>
          </a:stretch>
        </p:blipFill>
        <p:spPr>
          <a:xfrm>
            <a:off x="12051969" y="7418370"/>
            <a:ext cx="2462281" cy="76206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76764" y="711160"/>
            <a:ext cx="7218521" cy="693539"/>
          </a:xfrm>
          <a:prstGeom prst="rect">
            <a:avLst/>
          </a:prstGeom>
          <a:noFill/>
          <a:ln/>
        </p:spPr>
        <p:txBody>
          <a:bodyPr wrap="none" lIns="0" tIns="0" rIns="0" bIns="0" rtlCol="0" anchor="t"/>
          <a:lstStyle/>
          <a:p>
            <a:pPr marL="0" indent="0">
              <a:lnSpc>
                <a:spcPts val="545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đặt hệ thống làm lạnh</a:t>
            </a:r>
            <a:endParaRPr lang="en-US" sz="5400" dirty="0"/>
          </a:p>
        </p:txBody>
      </p:sp>
      <p:sp>
        <p:nvSpPr>
          <p:cNvPr id="4" name="Shape 1"/>
          <p:cNvSpPr/>
          <p:nvPr/>
        </p:nvSpPr>
        <p:spPr>
          <a:xfrm>
            <a:off x="776764" y="1959531"/>
            <a:ext cx="7590473" cy="1278731"/>
          </a:xfrm>
          <a:prstGeom prst="roundRect">
            <a:avLst>
              <a:gd name="adj" fmla="val 15620"/>
            </a:avLst>
          </a:prstGeom>
          <a:solidFill>
            <a:srgbClr val="E8F3E8"/>
          </a:solidFill>
          <a:ln/>
        </p:spPr>
      </p:sp>
      <p:sp>
        <p:nvSpPr>
          <p:cNvPr id="5" name="Text 2"/>
          <p:cNvSpPr/>
          <p:nvPr/>
        </p:nvSpPr>
        <p:spPr>
          <a:xfrm>
            <a:off x="998696" y="2181464"/>
            <a:ext cx="2774156" cy="346710"/>
          </a:xfrm>
          <a:prstGeom prst="rect">
            <a:avLst/>
          </a:prstGeom>
          <a:noFill/>
          <a:ln/>
        </p:spPr>
        <p:txBody>
          <a:bodyPr wrap="none" lIns="0" tIns="0" rIns="0" bIns="0" rtlCol="0" anchor="t"/>
          <a:lstStyle/>
          <a:p>
            <a:pPr marL="0" indent="0">
              <a:lnSpc>
                <a:spcPts val="27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đặt máy nén</a:t>
            </a:r>
            <a:endParaRPr lang="en-US" sz="2800" dirty="0"/>
          </a:p>
        </p:txBody>
      </p:sp>
      <p:sp>
        <p:nvSpPr>
          <p:cNvPr id="6" name="Text 3"/>
          <p:cNvSpPr/>
          <p:nvPr/>
        </p:nvSpPr>
        <p:spPr>
          <a:xfrm>
            <a:off x="998696" y="2661285"/>
            <a:ext cx="7146608" cy="355044"/>
          </a:xfrm>
          <a:prstGeom prst="rect">
            <a:avLst/>
          </a:prstGeom>
          <a:noFill/>
          <a:ln/>
        </p:spPr>
        <p:txBody>
          <a:bodyPr wrap="none" lIns="0" tIns="0" rIns="0" bIns="0" rtlCol="0" anchor="t"/>
          <a:lstStyle/>
          <a:p>
            <a:pPr marL="0" indent="0">
              <a:lnSpc>
                <a:spcPts val="27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Đặt máy nén vào vị trí chính xác trong khung máy</a:t>
            </a:r>
            <a:endParaRPr lang="en-US" sz="2000" dirty="0"/>
          </a:p>
        </p:txBody>
      </p:sp>
      <p:sp>
        <p:nvSpPr>
          <p:cNvPr id="7" name="Shape 4"/>
          <p:cNvSpPr/>
          <p:nvPr/>
        </p:nvSpPr>
        <p:spPr>
          <a:xfrm>
            <a:off x="776764" y="3460195"/>
            <a:ext cx="7590473" cy="1278731"/>
          </a:xfrm>
          <a:prstGeom prst="roundRect">
            <a:avLst>
              <a:gd name="adj" fmla="val 15620"/>
            </a:avLst>
          </a:prstGeom>
          <a:solidFill>
            <a:srgbClr val="E8F3E8"/>
          </a:solidFill>
          <a:ln/>
        </p:spPr>
      </p:sp>
      <p:sp>
        <p:nvSpPr>
          <p:cNvPr id="8" name="Text 5"/>
          <p:cNvSpPr/>
          <p:nvPr/>
        </p:nvSpPr>
        <p:spPr>
          <a:xfrm>
            <a:off x="998696" y="3682127"/>
            <a:ext cx="2774156" cy="346710"/>
          </a:xfrm>
          <a:prstGeom prst="rect">
            <a:avLst/>
          </a:prstGeom>
          <a:noFill/>
          <a:ln/>
        </p:spPr>
        <p:txBody>
          <a:bodyPr wrap="none" lIns="0" tIns="0" rIns="0" bIns="0" rtlCol="0" anchor="t"/>
          <a:lstStyle/>
          <a:p>
            <a:pPr marL="0" indent="0">
              <a:lnSpc>
                <a:spcPts val="27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đặt dàn lạnh</a:t>
            </a:r>
            <a:endParaRPr lang="en-US" sz="2800" dirty="0"/>
          </a:p>
        </p:txBody>
      </p:sp>
      <p:sp>
        <p:nvSpPr>
          <p:cNvPr id="9" name="Text 6"/>
          <p:cNvSpPr/>
          <p:nvPr/>
        </p:nvSpPr>
        <p:spPr>
          <a:xfrm>
            <a:off x="998696" y="4161949"/>
            <a:ext cx="7146608" cy="355044"/>
          </a:xfrm>
          <a:prstGeom prst="rect">
            <a:avLst/>
          </a:prstGeom>
          <a:noFill/>
          <a:ln/>
        </p:spPr>
        <p:txBody>
          <a:bodyPr wrap="none" lIns="0" tIns="0" rIns="0" bIns="0" rtlCol="0" anchor="t"/>
          <a:lstStyle/>
          <a:p>
            <a:pPr marL="0" indent="0">
              <a:lnSpc>
                <a:spcPts val="27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Gắn dàn lạnh và kết nối với máy nén</a:t>
            </a:r>
            <a:endParaRPr lang="en-US" sz="2000" dirty="0"/>
          </a:p>
        </p:txBody>
      </p:sp>
      <p:sp>
        <p:nvSpPr>
          <p:cNvPr id="10" name="Shape 7"/>
          <p:cNvSpPr/>
          <p:nvPr/>
        </p:nvSpPr>
        <p:spPr>
          <a:xfrm>
            <a:off x="776764" y="4960859"/>
            <a:ext cx="7590473" cy="1278731"/>
          </a:xfrm>
          <a:prstGeom prst="roundRect">
            <a:avLst>
              <a:gd name="adj" fmla="val 15620"/>
            </a:avLst>
          </a:prstGeom>
          <a:solidFill>
            <a:srgbClr val="E8F3E8"/>
          </a:solidFill>
          <a:ln/>
        </p:spPr>
      </p:sp>
      <p:sp>
        <p:nvSpPr>
          <p:cNvPr id="11" name="Text 8"/>
          <p:cNvSpPr/>
          <p:nvPr/>
        </p:nvSpPr>
        <p:spPr>
          <a:xfrm>
            <a:off x="998696" y="5182791"/>
            <a:ext cx="2774156" cy="346710"/>
          </a:xfrm>
          <a:prstGeom prst="rect">
            <a:avLst/>
          </a:prstGeom>
          <a:noFill/>
          <a:ln/>
        </p:spPr>
        <p:txBody>
          <a:bodyPr wrap="none" lIns="0" tIns="0" rIns="0" bIns="0" rtlCol="0" anchor="t"/>
          <a:lstStyle/>
          <a:p>
            <a:pPr marL="0" indent="0">
              <a:lnSpc>
                <a:spcPts val="27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Kết nối ống dẫn</a:t>
            </a:r>
            <a:endParaRPr lang="en-US" sz="2800" dirty="0"/>
          </a:p>
        </p:txBody>
      </p:sp>
      <p:sp>
        <p:nvSpPr>
          <p:cNvPr id="12" name="Text 9"/>
          <p:cNvSpPr/>
          <p:nvPr/>
        </p:nvSpPr>
        <p:spPr>
          <a:xfrm>
            <a:off x="998696" y="5662613"/>
            <a:ext cx="7146608" cy="355044"/>
          </a:xfrm>
          <a:prstGeom prst="rect">
            <a:avLst/>
          </a:prstGeom>
          <a:noFill/>
          <a:ln/>
        </p:spPr>
        <p:txBody>
          <a:bodyPr wrap="none" lIns="0" tIns="0" rIns="0" bIns="0" rtlCol="0" anchor="t"/>
          <a:lstStyle/>
          <a:p>
            <a:pPr marL="0" indent="0">
              <a:lnSpc>
                <a:spcPts val="27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Lắp đặt và kết nối các ống dẫn chất làm lạnh</a:t>
            </a:r>
            <a:endParaRPr lang="en-US" sz="2000" dirty="0"/>
          </a:p>
        </p:txBody>
      </p:sp>
      <p:sp>
        <p:nvSpPr>
          <p:cNvPr id="13" name="Shape 10"/>
          <p:cNvSpPr/>
          <p:nvPr/>
        </p:nvSpPr>
        <p:spPr>
          <a:xfrm>
            <a:off x="776764" y="6461522"/>
            <a:ext cx="7590473" cy="1278731"/>
          </a:xfrm>
          <a:prstGeom prst="roundRect">
            <a:avLst>
              <a:gd name="adj" fmla="val 15620"/>
            </a:avLst>
          </a:prstGeom>
          <a:solidFill>
            <a:srgbClr val="E8F3E8"/>
          </a:solidFill>
          <a:ln/>
        </p:spPr>
      </p:sp>
      <p:sp>
        <p:nvSpPr>
          <p:cNvPr id="14" name="Text 11"/>
          <p:cNvSpPr/>
          <p:nvPr/>
        </p:nvSpPr>
        <p:spPr>
          <a:xfrm>
            <a:off x="998696" y="6683455"/>
            <a:ext cx="2774156" cy="346710"/>
          </a:xfrm>
          <a:prstGeom prst="rect">
            <a:avLst/>
          </a:prstGeom>
          <a:noFill/>
          <a:ln/>
        </p:spPr>
        <p:txBody>
          <a:bodyPr wrap="none" lIns="0" tIns="0" rIns="0" bIns="0" rtlCol="0" anchor="t"/>
          <a:lstStyle/>
          <a:p>
            <a:pPr marL="0" indent="0">
              <a:lnSpc>
                <a:spcPts val="270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kết nối</a:t>
            </a:r>
            <a:endParaRPr lang="en-US" sz="2800" dirty="0"/>
          </a:p>
        </p:txBody>
      </p:sp>
      <p:sp>
        <p:nvSpPr>
          <p:cNvPr id="15" name="Text 12"/>
          <p:cNvSpPr/>
          <p:nvPr/>
        </p:nvSpPr>
        <p:spPr>
          <a:xfrm>
            <a:off x="998696" y="7163277"/>
            <a:ext cx="7146608" cy="355044"/>
          </a:xfrm>
          <a:prstGeom prst="rect">
            <a:avLst/>
          </a:prstGeom>
          <a:noFill/>
          <a:ln/>
        </p:spPr>
        <p:txBody>
          <a:bodyPr wrap="none" lIns="0" tIns="0" rIns="0" bIns="0" rtlCol="0" anchor="t"/>
          <a:lstStyle/>
          <a:p>
            <a:pPr marL="0" indent="0">
              <a:lnSpc>
                <a:spcPts val="27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Đảm bảo tất cả các kết nối đều chặt chẽ và không rò rỉ</a:t>
            </a:r>
            <a:endParaRPr lang="en-US" sz="2000" dirty="0"/>
          </a:p>
        </p:txBody>
      </p:sp>
      <p:pic>
        <p:nvPicPr>
          <p:cNvPr id="1026" name="Picture 2">
            <a:extLst>
              <a:ext uri="{FF2B5EF4-FFF2-40B4-BE49-F238E27FC236}">
                <a16:creationId xmlns:a16="http://schemas.microsoft.com/office/drawing/2014/main" id="{05A16ACF-CB2E-A25D-A549-85CA958D3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0742" y="3482097"/>
            <a:ext cx="5518008" cy="3814291"/>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0" descr="preencoded.png">
            <a:extLst>
              <a:ext uri="{FF2B5EF4-FFF2-40B4-BE49-F238E27FC236}">
                <a16:creationId xmlns:a16="http://schemas.microsoft.com/office/drawing/2014/main" id="{9B0F0F30-2112-33EE-F2FE-D041E4D2AB91}"/>
              </a:ext>
            </a:extLst>
          </p:cNvPr>
          <p:cNvPicPr>
            <a:picLocks noChangeAspect="1"/>
          </p:cNvPicPr>
          <p:nvPr/>
        </p:nvPicPr>
        <p:blipFill>
          <a:blip r:embed="rId4"/>
          <a:stretch>
            <a:fillRect/>
          </a:stretch>
        </p:blipFill>
        <p:spPr>
          <a:xfrm>
            <a:off x="12051969" y="7418370"/>
            <a:ext cx="2462281" cy="76206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0798" y="2438335"/>
            <a:ext cx="4431513" cy="4133017"/>
          </a:xfrm>
          <a:prstGeom prst="rect">
            <a:avLst/>
          </a:prstGeom>
        </p:spPr>
      </p:pic>
      <p:sp>
        <p:nvSpPr>
          <p:cNvPr id="3" name="Text 0"/>
          <p:cNvSpPr/>
          <p:nvPr/>
        </p:nvSpPr>
        <p:spPr>
          <a:xfrm>
            <a:off x="-489732" y="501134"/>
            <a:ext cx="7232571" cy="568166"/>
          </a:xfrm>
          <a:prstGeom prst="rect">
            <a:avLst/>
          </a:prstGeom>
          <a:noFill/>
          <a:ln/>
        </p:spPr>
        <p:txBody>
          <a:bodyPr wrap="none" lIns="0" tIns="0" rIns="0" bIns="0" rtlCol="0" anchor="t"/>
          <a:lstStyle/>
          <a:p>
            <a:pPr marL="0" indent="0" algn="ctr">
              <a:lnSpc>
                <a:spcPts val="4450"/>
              </a:lnSpc>
              <a:buNone/>
            </a:pP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ráp bộ điều </a:t>
            </a: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khiển</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gn="ctr">
              <a:lnSpc>
                <a:spcPts val="4450"/>
              </a:lnSpc>
              <a:buNone/>
            </a:pPr>
            <a:r>
              <a:rPr lang="en-US" sz="44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và</a:t>
            </a:r>
            <a:r>
              <a:rPr lang="en-US" sz="4400" b="1" dirty="0">
                <a:solidFill>
                  <a:srgbClr val="3B4540"/>
                </a:solidFill>
                <a:latin typeface="Times New Roman" panose="02020603050405020304" pitchFamily="18" charset="0"/>
                <a:ea typeface="Fraunces Extra Bold" pitchFamily="34" charset="-122"/>
                <a:cs typeface="Times New Roman" panose="02020603050405020304" pitchFamily="18" charset="0"/>
              </a:rPr>
              <a:t> điện tử</a:t>
            </a:r>
            <a:endParaRPr lang="en-US" sz="4400" dirty="0"/>
          </a:p>
        </p:txBody>
      </p:sp>
      <p:pic>
        <p:nvPicPr>
          <p:cNvPr id="4" name="Image 1" descr="preencoded.png"/>
          <p:cNvPicPr>
            <a:picLocks noChangeAspect="1"/>
          </p:cNvPicPr>
          <p:nvPr/>
        </p:nvPicPr>
        <p:blipFill>
          <a:blip r:embed="rId4"/>
          <a:stretch>
            <a:fillRect/>
          </a:stretch>
        </p:blipFill>
        <p:spPr>
          <a:xfrm>
            <a:off x="6122789" y="1626037"/>
            <a:ext cx="909042" cy="1454587"/>
          </a:xfrm>
          <a:prstGeom prst="rect">
            <a:avLst/>
          </a:prstGeom>
        </p:spPr>
      </p:pic>
      <p:sp>
        <p:nvSpPr>
          <p:cNvPr id="5" name="Text 1"/>
          <p:cNvSpPr/>
          <p:nvPr/>
        </p:nvSpPr>
        <p:spPr>
          <a:xfrm>
            <a:off x="7304484" y="1807845"/>
            <a:ext cx="2272784" cy="284083"/>
          </a:xfrm>
          <a:prstGeom prst="rect">
            <a:avLst/>
          </a:prstGeom>
          <a:noFill/>
          <a:ln/>
        </p:spPr>
        <p:txBody>
          <a:bodyPr wrap="none" lIns="0" tIns="0" rIns="0" bIns="0" rtlCol="0" anchor="t"/>
          <a:lstStyle/>
          <a:p>
            <a:pPr marL="0" indent="0" algn="l">
              <a:lnSpc>
                <a:spcPts val="22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bảng mạch</a:t>
            </a:r>
            <a:endParaRPr lang="en-US" sz="2400" dirty="0"/>
          </a:p>
        </p:txBody>
      </p:sp>
      <p:sp>
        <p:nvSpPr>
          <p:cNvPr id="6" name="Text 2"/>
          <p:cNvSpPr/>
          <p:nvPr/>
        </p:nvSpPr>
        <p:spPr>
          <a:xfrm>
            <a:off x="7304484" y="2200989"/>
            <a:ext cx="6689527" cy="290870"/>
          </a:xfrm>
          <a:prstGeom prst="rect">
            <a:avLst/>
          </a:prstGeom>
          <a:noFill/>
          <a:ln/>
        </p:spPr>
        <p:txBody>
          <a:bodyPr wrap="none" lIns="0" tIns="0" rIns="0" bIns="0" rtlCol="0" anchor="t"/>
          <a:lstStyle/>
          <a:p>
            <a:pPr marL="0" indent="0" algn="l">
              <a:lnSpc>
                <a:spcPts val="22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Gắn bảng mạch điều khiển vào vị trí</a:t>
            </a:r>
            <a:endParaRPr lang="en-US" sz="2000" dirty="0"/>
          </a:p>
        </p:txBody>
      </p:sp>
      <p:pic>
        <p:nvPicPr>
          <p:cNvPr id="7" name="Image 2" descr="preencoded.png"/>
          <p:cNvPicPr>
            <a:picLocks noChangeAspect="1"/>
          </p:cNvPicPr>
          <p:nvPr/>
        </p:nvPicPr>
        <p:blipFill>
          <a:blip r:embed="rId5"/>
          <a:stretch>
            <a:fillRect/>
          </a:stretch>
        </p:blipFill>
        <p:spPr>
          <a:xfrm>
            <a:off x="6122789" y="3080623"/>
            <a:ext cx="909042" cy="1454587"/>
          </a:xfrm>
          <a:prstGeom prst="rect">
            <a:avLst/>
          </a:prstGeom>
        </p:spPr>
      </p:pic>
      <p:sp>
        <p:nvSpPr>
          <p:cNvPr id="8" name="Text 3"/>
          <p:cNvSpPr/>
          <p:nvPr/>
        </p:nvSpPr>
        <p:spPr>
          <a:xfrm>
            <a:off x="7304484" y="3262432"/>
            <a:ext cx="2272784" cy="284083"/>
          </a:xfrm>
          <a:prstGeom prst="rect">
            <a:avLst/>
          </a:prstGeom>
          <a:noFill/>
          <a:ln/>
        </p:spPr>
        <p:txBody>
          <a:bodyPr wrap="none" lIns="0" tIns="0" rIns="0" bIns="0" rtlCol="0" anchor="t"/>
          <a:lstStyle/>
          <a:p>
            <a:pPr marL="0" indent="0" algn="l">
              <a:lnSpc>
                <a:spcPts val="22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Kết nối cảm biến</a:t>
            </a:r>
            <a:endParaRPr lang="en-US" sz="2400" dirty="0"/>
          </a:p>
        </p:txBody>
      </p:sp>
      <p:sp>
        <p:nvSpPr>
          <p:cNvPr id="9" name="Text 4"/>
          <p:cNvSpPr/>
          <p:nvPr/>
        </p:nvSpPr>
        <p:spPr>
          <a:xfrm>
            <a:off x="7304484" y="3655576"/>
            <a:ext cx="6689527" cy="290870"/>
          </a:xfrm>
          <a:prstGeom prst="rect">
            <a:avLst/>
          </a:prstGeom>
          <a:noFill/>
          <a:ln/>
        </p:spPr>
        <p:txBody>
          <a:bodyPr wrap="none" lIns="0" tIns="0" rIns="0" bIns="0" rtlCol="0" anchor="t"/>
          <a:lstStyle/>
          <a:p>
            <a:pPr marL="0" indent="0" algn="l">
              <a:lnSpc>
                <a:spcPts val="22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Lắp đặt và kết nối các cảm biến nhiệt độ</a:t>
            </a:r>
            <a:endParaRPr lang="en-US" sz="2000" dirty="0"/>
          </a:p>
        </p:txBody>
      </p:sp>
      <p:pic>
        <p:nvPicPr>
          <p:cNvPr id="10" name="Image 3" descr="preencoded.png"/>
          <p:cNvPicPr>
            <a:picLocks noChangeAspect="1"/>
          </p:cNvPicPr>
          <p:nvPr/>
        </p:nvPicPr>
        <p:blipFill>
          <a:blip r:embed="rId6"/>
          <a:stretch>
            <a:fillRect/>
          </a:stretch>
        </p:blipFill>
        <p:spPr>
          <a:xfrm>
            <a:off x="6122789" y="4535210"/>
            <a:ext cx="909042" cy="1454587"/>
          </a:xfrm>
          <a:prstGeom prst="rect">
            <a:avLst/>
          </a:prstGeom>
        </p:spPr>
      </p:pic>
      <p:sp>
        <p:nvSpPr>
          <p:cNvPr id="11" name="Text 5"/>
          <p:cNvSpPr/>
          <p:nvPr/>
        </p:nvSpPr>
        <p:spPr>
          <a:xfrm>
            <a:off x="7304484" y="4717018"/>
            <a:ext cx="2272784" cy="284083"/>
          </a:xfrm>
          <a:prstGeom prst="rect">
            <a:avLst/>
          </a:prstGeom>
          <a:noFill/>
          <a:ln/>
        </p:spPr>
        <p:txBody>
          <a:bodyPr wrap="none" lIns="0" tIns="0" rIns="0" bIns="0" rtlCol="0" anchor="t"/>
          <a:lstStyle/>
          <a:p>
            <a:pPr marL="0" indent="0" algn="l">
              <a:lnSpc>
                <a:spcPts val="22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Lắp màn hình</a:t>
            </a:r>
            <a:endParaRPr lang="en-US" sz="2400" dirty="0"/>
          </a:p>
        </p:txBody>
      </p:sp>
      <p:sp>
        <p:nvSpPr>
          <p:cNvPr id="12" name="Text 6"/>
          <p:cNvSpPr/>
          <p:nvPr/>
        </p:nvSpPr>
        <p:spPr>
          <a:xfrm>
            <a:off x="7304484" y="5110163"/>
            <a:ext cx="6689527" cy="290870"/>
          </a:xfrm>
          <a:prstGeom prst="rect">
            <a:avLst/>
          </a:prstGeom>
          <a:noFill/>
          <a:ln/>
        </p:spPr>
        <p:txBody>
          <a:bodyPr wrap="none" lIns="0" tIns="0" rIns="0" bIns="0" rtlCol="0" anchor="t"/>
          <a:lstStyle/>
          <a:p>
            <a:pPr marL="0" indent="0" algn="l">
              <a:lnSpc>
                <a:spcPts val="22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Gắn màn hình hiển thị và kết nối với bảng mạch</a:t>
            </a:r>
            <a:endParaRPr lang="en-US" sz="2000" dirty="0"/>
          </a:p>
        </p:txBody>
      </p:sp>
      <p:pic>
        <p:nvPicPr>
          <p:cNvPr id="13" name="Image 4" descr="preencoded.png"/>
          <p:cNvPicPr>
            <a:picLocks noChangeAspect="1"/>
          </p:cNvPicPr>
          <p:nvPr/>
        </p:nvPicPr>
        <p:blipFill>
          <a:blip r:embed="rId7"/>
          <a:stretch>
            <a:fillRect/>
          </a:stretch>
        </p:blipFill>
        <p:spPr>
          <a:xfrm>
            <a:off x="6122789" y="5989796"/>
            <a:ext cx="909042" cy="1454587"/>
          </a:xfrm>
          <a:prstGeom prst="rect">
            <a:avLst/>
          </a:prstGeom>
        </p:spPr>
      </p:pic>
      <p:sp>
        <p:nvSpPr>
          <p:cNvPr id="14" name="Text 7"/>
          <p:cNvSpPr/>
          <p:nvPr/>
        </p:nvSpPr>
        <p:spPr>
          <a:xfrm>
            <a:off x="7304484" y="6171605"/>
            <a:ext cx="2272784" cy="284083"/>
          </a:xfrm>
          <a:prstGeom prst="rect">
            <a:avLst/>
          </a:prstGeom>
          <a:noFill/>
          <a:ln/>
        </p:spPr>
        <p:txBody>
          <a:bodyPr wrap="none" lIns="0" tIns="0" rIns="0" bIns="0" rtlCol="0" anchor="t"/>
          <a:lstStyle/>
          <a:p>
            <a:pPr marL="0" indent="0" algn="l">
              <a:lnSpc>
                <a:spcPts val="22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Kiểm tra hoạt động</a:t>
            </a:r>
            <a:endParaRPr lang="en-US" sz="2400" dirty="0"/>
          </a:p>
        </p:txBody>
      </p:sp>
      <p:sp>
        <p:nvSpPr>
          <p:cNvPr id="15" name="Text 8"/>
          <p:cNvSpPr/>
          <p:nvPr/>
        </p:nvSpPr>
        <p:spPr>
          <a:xfrm>
            <a:off x="7304484" y="6564749"/>
            <a:ext cx="6689527" cy="290870"/>
          </a:xfrm>
          <a:prstGeom prst="rect">
            <a:avLst/>
          </a:prstGeom>
          <a:noFill/>
          <a:ln/>
        </p:spPr>
        <p:txBody>
          <a:bodyPr wrap="none" lIns="0" tIns="0" rIns="0" bIns="0" rtlCol="0" anchor="t"/>
          <a:lstStyle/>
          <a:p>
            <a:pPr marL="0" indent="0" algn="l">
              <a:lnSpc>
                <a:spcPts val="225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Kiểm tra toàn bộ hệ thống điều khiển</a:t>
            </a:r>
            <a:endParaRPr lang="en-US" sz="2000" dirty="0"/>
          </a:p>
        </p:txBody>
      </p:sp>
      <p:pic>
        <p:nvPicPr>
          <p:cNvPr id="16" name="Image 0" descr="preencoded.png">
            <a:extLst>
              <a:ext uri="{FF2B5EF4-FFF2-40B4-BE49-F238E27FC236}">
                <a16:creationId xmlns:a16="http://schemas.microsoft.com/office/drawing/2014/main" id="{09281834-8B7B-78CC-ACD3-A37CD3E32CB0}"/>
              </a:ext>
            </a:extLst>
          </p:cNvPr>
          <p:cNvPicPr>
            <a:picLocks noChangeAspect="1"/>
          </p:cNvPicPr>
          <p:nvPr/>
        </p:nvPicPr>
        <p:blipFill>
          <a:blip r:embed="rId8"/>
          <a:stretch>
            <a:fillRect/>
          </a:stretch>
        </p:blipFill>
        <p:spPr>
          <a:xfrm>
            <a:off x="12051969" y="7418370"/>
            <a:ext cx="2462281" cy="76206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64037" y="965716"/>
            <a:ext cx="10918031" cy="771525"/>
          </a:xfrm>
          <a:prstGeom prst="rect">
            <a:avLst/>
          </a:prstGeom>
          <a:noFill/>
          <a:ln/>
        </p:spPr>
        <p:txBody>
          <a:bodyPr wrap="none" lIns="0" tIns="0" rIns="0" bIns="0" rtlCol="0" anchor="t"/>
          <a:lstStyle/>
          <a:p>
            <a:pPr marL="0" indent="0">
              <a:lnSpc>
                <a:spcPts val="6050"/>
              </a:lnSpc>
              <a:buNone/>
            </a:pPr>
            <a:r>
              <a:rPr lang="en-US" sz="540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đặt bình chứa và hệ thống nước</a:t>
            </a:r>
            <a:endParaRPr lang="en-US" sz="5400" dirty="0"/>
          </a:p>
        </p:txBody>
      </p:sp>
      <p:sp>
        <p:nvSpPr>
          <p:cNvPr id="3" name="Text 1"/>
          <p:cNvSpPr/>
          <p:nvPr/>
        </p:nvSpPr>
        <p:spPr>
          <a:xfrm>
            <a:off x="864037" y="2878489"/>
            <a:ext cx="3086100" cy="385763"/>
          </a:xfrm>
          <a:prstGeom prst="rect">
            <a:avLst/>
          </a:prstGeom>
          <a:noFill/>
          <a:ln/>
        </p:spPr>
        <p:txBody>
          <a:bodyPr wrap="none" lIns="0" tIns="0" rIns="0" bIns="0" rtlCol="0" anchor="t"/>
          <a:lstStyle/>
          <a:p>
            <a:pPr marL="0" indent="0">
              <a:lnSpc>
                <a:spcPts val="3000"/>
              </a:lnSpc>
              <a:buNone/>
            </a:pPr>
            <a:r>
              <a:rPr lang="en-US" sz="2800" b="1" dirty="0">
                <a:solidFill>
                  <a:srgbClr val="3B4540"/>
                </a:solidFill>
                <a:latin typeface="Times New Roman" panose="02020603050405020304" pitchFamily="18" charset="0"/>
                <a:ea typeface="Fraunces Extra Bold" pitchFamily="34" charset="-122"/>
                <a:cs typeface="Times New Roman" panose="02020603050405020304" pitchFamily="18" charset="0"/>
              </a:rPr>
              <a:t>Lắp bình chứa</a:t>
            </a:r>
            <a:endParaRPr lang="en-US" sz="2800" dirty="0"/>
          </a:p>
        </p:txBody>
      </p:sp>
      <p:sp>
        <p:nvSpPr>
          <p:cNvPr id="4" name="Text 2"/>
          <p:cNvSpPr/>
          <p:nvPr/>
        </p:nvSpPr>
        <p:spPr>
          <a:xfrm>
            <a:off x="864037" y="3331330"/>
            <a:ext cx="3898821" cy="790099"/>
          </a:xfrm>
          <a:prstGeom prst="rect">
            <a:avLst/>
          </a:prstGeom>
          <a:noFill/>
          <a:ln/>
        </p:spPr>
        <p:txBody>
          <a:bodyPr wrap="square" lIns="0" tIns="0" rIns="0" bIns="0" rtlCol="0" anchor="t"/>
          <a:lstStyle/>
          <a:p>
            <a:pPr marL="0" indent="0">
              <a:lnSpc>
                <a:spcPts val="310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Đặt bình chứa nước vào vị </a:t>
            </a: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trí</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3100"/>
              </a:lnSpc>
              <a:buNone/>
            </a:pP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ổn</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định trong máy</a:t>
            </a:r>
            <a:endParaRPr lang="en-US" sz="2000" dirty="0"/>
          </a:p>
        </p:txBody>
      </p:sp>
      <p:sp>
        <p:nvSpPr>
          <p:cNvPr id="5" name="Text 3"/>
          <p:cNvSpPr/>
          <p:nvPr/>
        </p:nvSpPr>
        <p:spPr>
          <a:xfrm>
            <a:off x="5372695" y="2875394"/>
            <a:ext cx="3086100" cy="385763"/>
          </a:xfrm>
          <a:prstGeom prst="rect">
            <a:avLst/>
          </a:prstGeom>
          <a:noFill/>
          <a:ln/>
        </p:spPr>
        <p:txBody>
          <a:bodyPr wrap="none" lIns="0" tIns="0" rIns="0" bIns="0" rtlCol="0" anchor="t"/>
          <a:lstStyle/>
          <a:p>
            <a:pPr marL="0" indent="0">
              <a:lnSpc>
                <a:spcPts val="3000"/>
              </a:lnSpc>
              <a:buNone/>
            </a:pPr>
            <a:r>
              <a:rPr lang="en-US" sz="2800" b="1" dirty="0">
                <a:solidFill>
                  <a:srgbClr val="3B4540"/>
                </a:solidFill>
                <a:latin typeface="Times New Roman" panose="02020603050405020304" pitchFamily="18" charset="0"/>
                <a:ea typeface="Fraunces Extra Bold" pitchFamily="34" charset="-122"/>
                <a:cs typeface="Times New Roman" panose="02020603050405020304" pitchFamily="18" charset="0"/>
              </a:rPr>
              <a:t>Kết nối ống nước</a:t>
            </a:r>
            <a:endParaRPr lang="en-US" sz="2800" dirty="0"/>
          </a:p>
        </p:txBody>
      </p:sp>
      <p:sp>
        <p:nvSpPr>
          <p:cNvPr id="6" name="Text 4"/>
          <p:cNvSpPr/>
          <p:nvPr/>
        </p:nvSpPr>
        <p:spPr>
          <a:xfrm>
            <a:off x="5372695" y="3331330"/>
            <a:ext cx="3898821" cy="790099"/>
          </a:xfrm>
          <a:prstGeom prst="rect">
            <a:avLst/>
          </a:prstGeom>
          <a:noFill/>
          <a:ln/>
        </p:spPr>
        <p:txBody>
          <a:bodyPr wrap="square" lIns="0" tIns="0" rIns="0" bIns="0" rtlCol="0" anchor="t"/>
          <a:lstStyle/>
          <a:p>
            <a:pPr marL="0" indent="0">
              <a:lnSpc>
                <a:spcPts val="310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Lắp đặt và kết nối các </a:t>
            </a: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ống</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3100"/>
              </a:lnSpc>
              <a:buNone/>
            </a:pP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dẫn</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nước</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với</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bình chứa</a:t>
            </a:r>
            <a:endParaRPr lang="en-US" sz="2000" dirty="0"/>
          </a:p>
        </p:txBody>
      </p:sp>
      <p:sp>
        <p:nvSpPr>
          <p:cNvPr id="7" name="Text 5"/>
          <p:cNvSpPr/>
          <p:nvPr/>
        </p:nvSpPr>
        <p:spPr>
          <a:xfrm>
            <a:off x="9881354" y="2878489"/>
            <a:ext cx="3086100" cy="385763"/>
          </a:xfrm>
          <a:prstGeom prst="rect">
            <a:avLst/>
          </a:prstGeom>
          <a:noFill/>
          <a:ln/>
        </p:spPr>
        <p:txBody>
          <a:bodyPr wrap="none" lIns="0" tIns="0" rIns="0" bIns="0" rtlCol="0" anchor="t"/>
          <a:lstStyle/>
          <a:p>
            <a:pPr marL="0" indent="0">
              <a:lnSpc>
                <a:spcPts val="3000"/>
              </a:lnSpc>
              <a:buNone/>
            </a:pPr>
            <a:r>
              <a:rPr lang="en-US" sz="2800" b="1" dirty="0">
                <a:solidFill>
                  <a:srgbClr val="3B4540"/>
                </a:solidFill>
                <a:latin typeface="Times New Roman" panose="02020603050405020304" pitchFamily="18" charset="0"/>
                <a:ea typeface="Fraunces Extra Bold" pitchFamily="34" charset="-122"/>
                <a:cs typeface="Times New Roman" panose="02020603050405020304" pitchFamily="18" charset="0"/>
              </a:rPr>
              <a:t>Kiểm tra kín nước</a:t>
            </a:r>
            <a:endParaRPr lang="en-US" sz="2800" dirty="0"/>
          </a:p>
        </p:txBody>
      </p:sp>
      <p:sp>
        <p:nvSpPr>
          <p:cNvPr id="8" name="Text 6"/>
          <p:cNvSpPr/>
          <p:nvPr/>
        </p:nvSpPr>
        <p:spPr>
          <a:xfrm>
            <a:off x="9881354" y="3331330"/>
            <a:ext cx="3898821" cy="790099"/>
          </a:xfrm>
          <a:prstGeom prst="rect">
            <a:avLst/>
          </a:prstGeom>
          <a:noFill/>
          <a:ln/>
        </p:spPr>
        <p:txBody>
          <a:bodyPr wrap="square" lIns="0" tIns="0" rIns="0" bIns="0" rtlCol="0" anchor="t"/>
          <a:lstStyle/>
          <a:p>
            <a:pPr marL="0" indent="0">
              <a:lnSpc>
                <a:spcPts val="310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Đảm bảo không có rò </a:t>
            </a: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rỉ</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nSpc>
                <a:spcPts val="3100"/>
              </a:lnSpc>
              <a:buNone/>
            </a:pP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trong</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a:t>
            </a:r>
            <a:r>
              <a:rPr lang="en-US" sz="2000" dirty="0" err="1">
                <a:solidFill>
                  <a:srgbClr val="405449"/>
                </a:solidFill>
                <a:latin typeface="Times New Roman" panose="02020603050405020304" pitchFamily="18" charset="0"/>
                <a:ea typeface="Nobile" pitchFamily="34" charset="-122"/>
                <a:cs typeface="Times New Roman" panose="02020603050405020304" pitchFamily="18" charset="0"/>
              </a:rPr>
              <a:t>hệ</a:t>
            </a: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 thống nước</a:t>
            </a:r>
            <a:endParaRPr lang="en-US" sz="2000" dirty="0"/>
          </a:p>
        </p:txBody>
      </p:sp>
      <p:pic>
        <p:nvPicPr>
          <p:cNvPr id="9" name="Image 0" descr="preencoded.png"/>
          <p:cNvPicPr>
            <a:picLocks noChangeAspect="1"/>
          </p:cNvPicPr>
          <p:nvPr/>
        </p:nvPicPr>
        <p:blipFill>
          <a:blip r:embed="rId3"/>
          <a:stretch>
            <a:fillRect/>
          </a:stretch>
        </p:blipFill>
        <p:spPr>
          <a:xfrm>
            <a:off x="4593074" y="4909890"/>
            <a:ext cx="5288280" cy="2987040"/>
          </a:xfrm>
          <a:prstGeom prst="rect">
            <a:avLst/>
          </a:prstGeom>
        </p:spPr>
      </p:pic>
      <p:pic>
        <p:nvPicPr>
          <p:cNvPr id="10" name="Image 0" descr="preencoded.png">
            <a:extLst>
              <a:ext uri="{FF2B5EF4-FFF2-40B4-BE49-F238E27FC236}">
                <a16:creationId xmlns:a16="http://schemas.microsoft.com/office/drawing/2014/main" id="{A62B6132-3388-85D6-F5CB-BC12D47B3FA3}"/>
              </a:ext>
            </a:extLst>
          </p:cNvPr>
          <p:cNvPicPr>
            <a:picLocks noChangeAspect="1"/>
          </p:cNvPicPr>
          <p:nvPr/>
        </p:nvPicPr>
        <p:blipFill>
          <a:blip r:embed="rId4"/>
          <a:stretch>
            <a:fillRect/>
          </a:stretch>
        </p:blipFill>
        <p:spPr>
          <a:xfrm>
            <a:off x="12051969" y="7418370"/>
            <a:ext cx="2462281" cy="7620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5354" y="2825660"/>
            <a:ext cx="4491613" cy="4491613"/>
          </a:xfrm>
          <a:prstGeom prst="rect">
            <a:avLst/>
          </a:prstGeom>
        </p:spPr>
      </p:pic>
      <p:sp>
        <p:nvSpPr>
          <p:cNvPr id="3" name="Text 0"/>
          <p:cNvSpPr/>
          <p:nvPr/>
        </p:nvSpPr>
        <p:spPr>
          <a:xfrm>
            <a:off x="795499" y="517513"/>
            <a:ext cx="7978512" cy="1543050"/>
          </a:xfrm>
          <a:prstGeom prst="rect">
            <a:avLst/>
          </a:prstGeom>
          <a:noFill/>
          <a:ln/>
        </p:spPr>
        <p:txBody>
          <a:bodyPr wrap="square" lIns="0" tIns="0" rIns="0" bIns="0" rtlCol="0" anchor="t"/>
          <a:lstStyle/>
          <a:p>
            <a:pPr marL="0" indent="0">
              <a:lnSpc>
                <a:spcPts val="6050"/>
              </a:lnSpc>
              <a:buNone/>
            </a:pP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Kiểm tra chất </a:t>
            </a:r>
            <a:r>
              <a:rPr lang="en-US" sz="66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lượng</a:t>
            </a: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p>
          <a:p>
            <a:pPr marL="0" indent="0">
              <a:lnSpc>
                <a:spcPts val="6050"/>
              </a:lnSpc>
              <a:buNone/>
            </a:pPr>
            <a:r>
              <a:rPr lang="en-US" sz="66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Và</a:t>
            </a: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 </a:t>
            </a:r>
            <a:r>
              <a:rPr lang="en-US" sz="6600" b="1" dirty="0" err="1">
                <a:solidFill>
                  <a:srgbClr val="3B4540"/>
                </a:solidFill>
                <a:latin typeface="Times New Roman" panose="02020603050405020304" pitchFamily="18" charset="0"/>
                <a:ea typeface="Fraunces Extra Bold" pitchFamily="34" charset="-122"/>
                <a:cs typeface="Times New Roman" panose="02020603050405020304" pitchFamily="18" charset="0"/>
              </a:rPr>
              <a:t>hiệu</a:t>
            </a:r>
            <a:r>
              <a:rPr lang="en-US" sz="6600" b="1" dirty="0">
                <a:solidFill>
                  <a:srgbClr val="3B4540"/>
                </a:solidFill>
                <a:latin typeface="Times New Roman" panose="02020603050405020304" pitchFamily="18" charset="0"/>
                <a:ea typeface="Fraunces Extra Bold" pitchFamily="34" charset="-122"/>
                <a:cs typeface="Times New Roman" panose="02020603050405020304" pitchFamily="18" charset="0"/>
              </a:rPr>
              <a:t> suất</a:t>
            </a:r>
            <a:endParaRPr lang="en-US" sz="6600" dirty="0"/>
          </a:p>
        </p:txBody>
      </p:sp>
      <p:sp>
        <p:nvSpPr>
          <p:cNvPr id="4" name="Shape 1"/>
          <p:cNvSpPr/>
          <p:nvPr/>
        </p:nvSpPr>
        <p:spPr>
          <a:xfrm>
            <a:off x="6350437" y="3559612"/>
            <a:ext cx="7415927" cy="3023711"/>
          </a:xfrm>
          <a:prstGeom prst="roundRect">
            <a:avLst>
              <a:gd name="adj" fmla="val 7349"/>
            </a:avLst>
          </a:prstGeom>
          <a:noFill/>
          <a:ln w="15240">
            <a:solidFill>
              <a:srgbClr val="000000">
                <a:alpha val="8000"/>
              </a:srgbClr>
            </a:solidFill>
            <a:prstDash val="solid"/>
          </a:ln>
        </p:spPr>
      </p:sp>
      <p:sp>
        <p:nvSpPr>
          <p:cNvPr id="5" name="Shape 2"/>
          <p:cNvSpPr/>
          <p:nvPr/>
        </p:nvSpPr>
        <p:spPr>
          <a:xfrm>
            <a:off x="6365677" y="3574852"/>
            <a:ext cx="7384613" cy="1101566"/>
          </a:xfrm>
          <a:prstGeom prst="rect">
            <a:avLst/>
          </a:prstGeom>
          <a:solidFill>
            <a:srgbClr val="FFFFFF">
              <a:alpha val="4000"/>
            </a:srgbClr>
          </a:solidFill>
          <a:ln/>
        </p:spPr>
      </p:sp>
      <p:sp>
        <p:nvSpPr>
          <p:cNvPr id="6" name="Text 3"/>
          <p:cNvSpPr/>
          <p:nvPr/>
        </p:nvSpPr>
        <p:spPr>
          <a:xfrm>
            <a:off x="6613327" y="3730585"/>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áp suất</a:t>
            </a:r>
            <a:endParaRPr lang="en-US" sz="1900" dirty="0"/>
          </a:p>
        </p:txBody>
      </p:sp>
      <p:sp>
        <p:nvSpPr>
          <p:cNvPr id="7" name="Text 4"/>
          <p:cNvSpPr/>
          <p:nvPr/>
        </p:nvSpPr>
        <p:spPr>
          <a:xfrm>
            <a:off x="9078397" y="3730585"/>
            <a:ext cx="1960007" cy="395049"/>
          </a:xfrm>
          <a:prstGeom prst="rect">
            <a:avLst/>
          </a:prstGeom>
          <a:noFill/>
          <a:ln/>
        </p:spPr>
        <p:txBody>
          <a:bodyPr wrap="non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Đo điện áp</a:t>
            </a:r>
            <a:endParaRPr lang="en-US" sz="1900" dirty="0"/>
          </a:p>
        </p:txBody>
      </p:sp>
      <p:sp>
        <p:nvSpPr>
          <p:cNvPr id="8" name="Text 5"/>
          <p:cNvSpPr/>
          <p:nvPr/>
        </p:nvSpPr>
        <p:spPr>
          <a:xfrm>
            <a:off x="11539657" y="3730585"/>
            <a:ext cx="1963817" cy="790099"/>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hiệu suất làm lạnh</a:t>
            </a:r>
            <a:endParaRPr lang="en-US" sz="1900" dirty="0"/>
          </a:p>
        </p:txBody>
      </p:sp>
      <p:sp>
        <p:nvSpPr>
          <p:cNvPr id="9" name="Shape 6"/>
          <p:cNvSpPr/>
          <p:nvPr/>
        </p:nvSpPr>
        <p:spPr>
          <a:xfrm>
            <a:off x="6365677" y="4676418"/>
            <a:ext cx="7384613" cy="1891665"/>
          </a:xfrm>
          <a:prstGeom prst="rect">
            <a:avLst/>
          </a:prstGeom>
          <a:solidFill>
            <a:srgbClr val="000000">
              <a:alpha val="4000"/>
            </a:srgbClr>
          </a:solidFill>
          <a:ln/>
        </p:spPr>
      </p:sp>
      <p:sp>
        <p:nvSpPr>
          <p:cNvPr id="10" name="Text 7"/>
          <p:cNvSpPr/>
          <p:nvPr/>
        </p:nvSpPr>
        <p:spPr>
          <a:xfrm>
            <a:off x="6613327" y="4832152"/>
            <a:ext cx="1963817"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Đảm bảo hệ thống làm lạnh ổn định</a:t>
            </a:r>
            <a:endParaRPr lang="en-US" sz="1900" dirty="0"/>
          </a:p>
        </p:txBody>
      </p:sp>
      <p:sp>
        <p:nvSpPr>
          <p:cNvPr id="11" name="Text 8"/>
          <p:cNvSpPr/>
          <p:nvPr/>
        </p:nvSpPr>
        <p:spPr>
          <a:xfrm>
            <a:off x="9078397" y="4832152"/>
            <a:ext cx="1960007" cy="158019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Xác nhận hệ thống điện hoạt động chính xác</a:t>
            </a:r>
            <a:endParaRPr lang="en-US" sz="1900" dirty="0"/>
          </a:p>
        </p:txBody>
      </p:sp>
      <p:sp>
        <p:nvSpPr>
          <p:cNvPr id="12" name="Text 9"/>
          <p:cNvSpPr/>
          <p:nvPr/>
        </p:nvSpPr>
        <p:spPr>
          <a:xfrm>
            <a:off x="11539657" y="4832152"/>
            <a:ext cx="1963817" cy="1185148"/>
          </a:xfrm>
          <a:prstGeom prst="rect">
            <a:avLst/>
          </a:prstGeom>
          <a:noFill/>
          <a:ln/>
        </p:spPr>
        <p:txBody>
          <a:bodyPr wrap="square" lIns="0" tIns="0" rIns="0" bIns="0" rtlCol="0" anchor="t"/>
          <a:lstStyle/>
          <a:p>
            <a:pPr marL="0" indent="0">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khả năng làm lạnh theo thiết kế</a:t>
            </a:r>
            <a:endParaRPr lang="en-US" sz="1900" dirty="0"/>
          </a:p>
        </p:txBody>
      </p:sp>
      <p:pic>
        <p:nvPicPr>
          <p:cNvPr id="13" name="Image 0" descr="preencoded.png">
            <a:extLst>
              <a:ext uri="{FF2B5EF4-FFF2-40B4-BE49-F238E27FC236}">
                <a16:creationId xmlns:a16="http://schemas.microsoft.com/office/drawing/2014/main" id="{053DE643-2453-DEA5-827C-44831F3FF2AA}"/>
              </a:ext>
            </a:extLst>
          </p:cNvPr>
          <p:cNvPicPr>
            <a:picLocks noChangeAspect="1"/>
          </p:cNvPicPr>
          <p:nvPr/>
        </p:nvPicPr>
        <p:blipFill>
          <a:blip r:embed="rId4"/>
          <a:stretch>
            <a:fillRect/>
          </a:stretch>
        </p:blipFill>
        <p:spPr>
          <a:xfrm>
            <a:off x="12051969" y="7418370"/>
            <a:ext cx="2462281" cy="76206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64037" y="1027390"/>
            <a:ext cx="12229267" cy="771525"/>
          </a:xfrm>
          <a:prstGeom prst="rect">
            <a:avLst/>
          </a:prstGeom>
          <a:noFill/>
          <a:ln/>
        </p:spPr>
        <p:txBody>
          <a:bodyPr wrap="none" lIns="0" tIns="0" rIns="0" bIns="0" rtlCol="0" anchor="t"/>
          <a:lstStyle/>
          <a:p>
            <a:pPr marL="0" indent="0">
              <a:lnSpc>
                <a:spcPts val="6050"/>
              </a:lnSpc>
              <a:buNone/>
            </a:pPr>
            <a:r>
              <a:rPr lang="en-US" sz="6000" b="1" dirty="0">
                <a:solidFill>
                  <a:srgbClr val="3B4540"/>
                </a:solidFill>
                <a:latin typeface="Times New Roman" panose="02020603050405020304" pitchFamily="18" charset="0"/>
                <a:ea typeface="Fraunces Extra Bold" pitchFamily="34" charset="-122"/>
                <a:cs typeface="Times New Roman" panose="02020603050405020304" pitchFamily="18" charset="0"/>
              </a:rPr>
              <a:t>Biện pháp phòng tránh tai nạn lao động</a:t>
            </a:r>
            <a:endParaRPr lang="en-US" sz="6000" dirty="0"/>
          </a:p>
        </p:txBody>
      </p:sp>
      <p:sp>
        <p:nvSpPr>
          <p:cNvPr id="4" name="Text 1"/>
          <p:cNvSpPr/>
          <p:nvPr/>
        </p:nvSpPr>
        <p:spPr>
          <a:xfrm>
            <a:off x="864037" y="5492472"/>
            <a:ext cx="3658314"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Sử dụng trang bị bảo hộ</a:t>
            </a:r>
            <a:endParaRPr lang="en-US" sz="2400" dirty="0"/>
          </a:p>
        </p:txBody>
      </p:sp>
      <p:sp>
        <p:nvSpPr>
          <p:cNvPr id="5" name="Text 2"/>
          <p:cNvSpPr/>
          <p:nvPr/>
        </p:nvSpPr>
        <p:spPr>
          <a:xfrm>
            <a:off x="864037"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Đeo găng tay, kính bảo vệ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và</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mặt</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nạ khi làm việc</a:t>
            </a:r>
            <a:endParaRPr lang="en-US" sz="1900" dirty="0"/>
          </a:p>
        </p:txBody>
      </p:sp>
      <p:sp>
        <p:nvSpPr>
          <p:cNvPr id="7" name="Text 3"/>
          <p:cNvSpPr/>
          <p:nvPr/>
        </p:nvSpPr>
        <p:spPr>
          <a:xfrm>
            <a:off x="5288161" y="549247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Đào tạo nhân viên</a:t>
            </a:r>
            <a:endParaRPr lang="en-US" sz="2400" dirty="0"/>
          </a:p>
        </p:txBody>
      </p:sp>
      <p:sp>
        <p:nvSpPr>
          <p:cNvPr id="8" name="Text 4"/>
          <p:cNvSpPr/>
          <p:nvPr/>
        </p:nvSpPr>
        <p:spPr>
          <a:xfrm>
            <a:off x="5288161" y="6026348"/>
            <a:ext cx="4053959"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Hướng dẫn chi tiết về quy </a:t>
            </a: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trình</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a:t>
            </a:r>
          </a:p>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an toàn và xử lý khẩn cấp</a:t>
            </a:r>
            <a:endParaRPr lang="en-US" sz="1900" dirty="0"/>
          </a:p>
        </p:txBody>
      </p:sp>
      <p:sp>
        <p:nvSpPr>
          <p:cNvPr id="10" name="Text 5"/>
          <p:cNvSpPr/>
          <p:nvPr/>
        </p:nvSpPr>
        <p:spPr>
          <a:xfrm>
            <a:off x="9712404" y="5492472"/>
            <a:ext cx="3086100" cy="385763"/>
          </a:xfrm>
          <a:prstGeom prst="rect">
            <a:avLst/>
          </a:prstGeom>
          <a:noFill/>
          <a:ln/>
        </p:spPr>
        <p:txBody>
          <a:bodyPr wrap="none" lIns="0" tIns="0" rIns="0" bIns="0" rtlCol="0" anchor="t"/>
          <a:lstStyle/>
          <a:p>
            <a:pPr marL="0" indent="0" algn="l">
              <a:lnSpc>
                <a:spcPts val="3000"/>
              </a:lnSpc>
              <a:buNone/>
            </a:pPr>
            <a:r>
              <a:rPr lang="en-US" sz="24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Bảo trì thiết bị</a:t>
            </a:r>
            <a:endParaRPr lang="en-US" sz="2400" dirty="0"/>
          </a:p>
        </p:txBody>
      </p:sp>
      <p:sp>
        <p:nvSpPr>
          <p:cNvPr id="11" name="Text 6"/>
          <p:cNvSpPr/>
          <p:nvPr/>
        </p:nvSpPr>
        <p:spPr>
          <a:xfrm>
            <a:off x="9712404" y="6026348"/>
            <a:ext cx="4053840" cy="790099"/>
          </a:xfrm>
          <a:prstGeom prst="rect">
            <a:avLst/>
          </a:prstGeom>
          <a:noFill/>
          <a:ln/>
        </p:spPr>
        <p:txBody>
          <a:bodyPr wrap="square" lIns="0" tIns="0" rIns="0" bIns="0" rtlCol="0" anchor="t"/>
          <a:lstStyle/>
          <a:p>
            <a:pPr marL="0" indent="0" algn="l">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Kiểm tra và bảo dưỡng máy móc, </a:t>
            </a:r>
          </a:p>
          <a:p>
            <a:pPr marL="0" indent="0" algn="l">
              <a:lnSpc>
                <a:spcPts val="3100"/>
              </a:lnSpc>
              <a:buNone/>
            </a:pPr>
            <a:r>
              <a:rPr lang="en-US" sz="1900" dirty="0" err="1">
                <a:solidFill>
                  <a:srgbClr val="405449"/>
                </a:solidFill>
                <a:latin typeface="Times New Roman" panose="02020603050405020304" pitchFamily="18" charset="0"/>
                <a:ea typeface="Nobile" pitchFamily="34" charset="-122"/>
                <a:cs typeface="Times New Roman" panose="02020603050405020304" pitchFamily="18" charset="0"/>
              </a:rPr>
              <a:t>thiết</a:t>
            </a: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 bị định kỳ</a:t>
            </a:r>
            <a:endParaRPr lang="en-US" sz="1900" dirty="0"/>
          </a:p>
        </p:txBody>
      </p:sp>
      <p:pic>
        <p:nvPicPr>
          <p:cNvPr id="2052" name="Picture 4">
            <a:extLst>
              <a:ext uri="{FF2B5EF4-FFF2-40B4-BE49-F238E27FC236}">
                <a16:creationId xmlns:a16="http://schemas.microsoft.com/office/drawing/2014/main" id="{47CF964E-F403-6918-9930-B65C296D05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3327" y="2700305"/>
            <a:ext cx="2354617" cy="235461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1289089-B01E-079A-6741-C3D1D4481B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7363" y="1923335"/>
            <a:ext cx="4015621" cy="401562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2FFE9A9F-DB1B-A0C8-B7C9-4C61CED4EC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2403" y="2945861"/>
            <a:ext cx="2055098" cy="205509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0" descr="preencoded.png">
            <a:extLst>
              <a:ext uri="{FF2B5EF4-FFF2-40B4-BE49-F238E27FC236}">
                <a16:creationId xmlns:a16="http://schemas.microsoft.com/office/drawing/2014/main" id="{C4A225DB-6585-00AF-F1D2-73ED710F8BF9}"/>
              </a:ext>
            </a:extLst>
          </p:cNvPr>
          <p:cNvPicPr>
            <a:picLocks noChangeAspect="1"/>
          </p:cNvPicPr>
          <p:nvPr/>
        </p:nvPicPr>
        <p:blipFill>
          <a:blip r:embed="rId6"/>
          <a:stretch>
            <a:fillRect/>
          </a:stretch>
        </p:blipFill>
        <p:spPr>
          <a:xfrm>
            <a:off x="12051969" y="7418370"/>
            <a:ext cx="2462281" cy="7620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229100" y="738783"/>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rgbClr val="3B4540"/>
                </a:solidFill>
                <a:latin typeface="Times New Roman" panose="02020603050405020304" pitchFamily="18" charset="0"/>
                <a:ea typeface="Fraunces Extra Bold" pitchFamily="34" charset="-122"/>
                <a:cs typeface="Times New Roman" panose="02020603050405020304" pitchFamily="18" charset="0"/>
              </a:rPr>
              <a:t>Quy định chung</a:t>
            </a:r>
            <a:endParaRPr lang="en-US" sz="4850" dirty="0"/>
          </a:p>
        </p:txBody>
      </p:sp>
      <p:sp>
        <p:nvSpPr>
          <p:cNvPr id="3" name="Shape 1"/>
          <p:cNvSpPr/>
          <p:nvPr/>
        </p:nvSpPr>
        <p:spPr>
          <a:xfrm>
            <a:off x="864037" y="4978837"/>
            <a:ext cx="12902327" cy="30480"/>
          </a:xfrm>
          <a:prstGeom prst="roundRect">
            <a:avLst>
              <a:gd name="adj" fmla="val 729000"/>
            </a:avLst>
          </a:prstGeom>
          <a:solidFill>
            <a:srgbClr val="CED9CE"/>
          </a:solidFill>
          <a:ln/>
        </p:spPr>
      </p:sp>
      <p:sp>
        <p:nvSpPr>
          <p:cNvPr id="4" name="Shape 2"/>
          <p:cNvSpPr/>
          <p:nvPr/>
        </p:nvSpPr>
        <p:spPr>
          <a:xfrm>
            <a:off x="3355181" y="4114800"/>
            <a:ext cx="30480" cy="864037"/>
          </a:xfrm>
          <a:prstGeom prst="roundRect">
            <a:avLst>
              <a:gd name="adj" fmla="val 729000"/>
            </a:avLst>
          </a:prstGeom>
          <a:solidFill>
            <a:srgbClr val="CED9CE"/>
          </a:solidFill>
          <a:ln/>
        </p:spPr>
      </p:sp>
      <p:sp>
        <p:nvSpPr>
          <p:cNvPr id="5" name="Shape 3"/>
          <p:cNvSpPr/>
          <p:nvPr/>
        </p:nvSpPr>
        <p:spPr>
          <a:xfrm>
            <a:off x="3154442" y="4762857"/>
            <a:ext cx="431959" cy="431959"/>
          </a:xfrm>
          <a:prstGeom prst="roundRect">
            <a:avLst>
              <a:gd name="adj" fmla="val 51440"/>
            </a:avLst>
          </a:prstGeom>
          <a:solidFill>
            <a:srgbClr val="E8F3E8"/>
          </a:solidFill>
          <a:ln/>
        </p:spPr>
      </p:sp>
      <p:sp>
        <p:nvSpPr>
          <p:cNvPr id="6" name="Text 4"/>
          <p:cNvSpPr/>
          <p:nvPr/>
        </p:nvSpPr>
        <p:spPr>
          <a:xfrm>
            <a:off x="1033760" y="2466856"/>
            <a:ext cx="5105281" cy="925592"/>
          </a:xfrm>
          <a:prstGeom prst="rect">
            <a:avLst/>
          </a:prstGeom>
          <a:noFill/>
          <a:ln/>
        </p:spPr>
        <p:txBody>
          <a:bodyPr wrap="squar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Huấn luyện an toàn lao động</a:t>
            </a:r>
            <a:endParaRPr lang="en-US" sz="2900" dirty="0"/>
          </a:p>
        </p:txBody>
      </p:sp>
      <p:sp>
        <p:nvSpPr>
          <p:cNvPr id="7" name="Text 5"/>
          <p:cNvSpPr/>
          <p:nvPr/>
        </p:nvSpPr>
        <p:spPr>
          <a:xfrm>
            <a:off x="1110853" y="307776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Tổ chức các khóa huấn luyện an toàn lao động định kỳ cho công nhân.</a:t>
            </a:r>
            <a:endParaRPr lang="en-US" sz="1900" dirty="0"/>
          </a:p>
        </p:txBody>
      </p:sp>
      <p:sp>
        <p:nvSpPr>
          <p:cNvPr id="8" name="Shape 6"/>
          <p:cNvSpPr/>
          <p:nvPr/>
        </p:nvSpPr>
        <p:spPr>
          <a:xfrm>
            <a:off x="5984915" y="4978837"/>
            <a:ext cx="30480" cy="864037"/>
          </a:xfrm>
          <a:prstGeom prst="roundRect">
            <a:avLst>
              <a:gd name="adj" fmla="val 729000"/>
            </a:avLst>
          </a:prstGeom>
          <a:solidFill>
            <a:srgbClr val="CED9CE"/>
          </a:solidFill>
          <a:ln/>
        </p:spPr>
      </p:sp>
      <p:sp>
        <p:nvSpPr>
          <p:cNvPr id="9" name="Shape 7"/>
          <p:cNvSpPr/>
          <p:nvPr/>
        </p:nvSpPr>
        <p:spPr>
          <a:xfrm>
            <a:off x="5784175" y="4762857"/>
            <a:ext cx="431959" cy="431959"/>
          </a:xfrm>
          <a:prstGeom prst="roundRect">
            <a:avLst>
              <a:gd name="adj" fmla="val 51440"/>
            </a:avLst>
          </a:prstGeom>
          <a:solidFill>
            <a:srgbClr val="E8F3E8"/>
          </a:solidFill>
          <a:ln/>
        </p:spPr>
      </p:sp>
      <p:sp>
        <p:nvSpPr>
          <p:cNvPr id="10" name="Text 8"/>
          <p:cNvSpPr/>
          <p:nvPr/>
        </p:nvSpPr>
        <p:spPr>
          <a:xfrm>
            <a:off x="4148495"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Bảo trì thiết bị</a:t>
            </a:r>
            <a:endParaRPr lang="en-US" sz="2900" dirty="0"/>
          </a:p>
        </p:txBody>
      </p:sp>
      <p:sp>
        <p:nvSpPr>
          <p:cNvPr id="11" name="Text 9"/>
          <p:cNvSpPr/>
          <p:nvPr/>
        </p:nvSpPr>
        <p:spPr>
          <a:xfrm>
            <a:off x="3740587"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Thường xuyên kiểm tra và bảo dưỡng máy móc, thiết bị sản xuất.</a:t>
            </a:r>
            <a:endParaRPr lang="en-US" sz="1900" dirty="0"/>
          </a:p>
        </p:txBody>
      </p:sp>
      <p:sp>
        <p:nvSpPr>
          <p:cNvPr id="12" name="Shape 10"/>
          <p:cNvSpPr/>
          <p:nvPr/>
        </p:nvSpPr>
        <p:spPr>
          <a:xfrm>
            <a:off x="8614767" y="4114800"/>
            <a:ext cx="30480" cy="864037"/>
          </a:xfrm>
          <a:prstGeom prst="roundRect">
            <a:avLst>
              <a:gd name="adj" fmla="val 729000"/>
            </a:avLst>
          </a:prstGeom>
          <a:solidFill>
            <a:srgbClr val="CED9CE"/>
          </a:solidFill>
          <a:ln/>
        </p:spPr>
      </p:sp>
      <p:sp>
        <p:nvSpPr>
          <p:cNvPr id="13" name="Shape 11"/>
          <p:cNvSpPr/>
          <p:nvPr/>
        </p:nvSpPr>
        <p:spPr>
          <a:xfrm>
            <a:off x="8414028" y="4762857"/>
            <a:ext cx="431959" cy="431959"/>
          </a:xfrm>
          <a:prstGeom prst="roundRect">
            <a:avLst>
              <a:gd name="adj" fmla="val 51440"/>
            </a:avLst>
          </a:prstGeom>
          <a:solidFill>
            <a:srgbClr val="E8F3E8"/>
          </a:solidFill>
          <a:ln/>
        </p:spPr>
      </p:sp>
      <p:sp>
        <p:nvSpPr>
          <p:cNvPr id="14" name="Text 12"/>
          <p:cNvSpPr/>
          <p:nvPr/>
        </p:nvSpPr>
        <p:spPr>
          <a:xfrm>
            <a:off x="6778347" y="2466856"/>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Thiết bị bảo hộ</a:t>
            </a:r>
            <a:endParaRPr lang="en-US" sz="2900" dirty="0"/>
          </a:p>
        </p:txBody>
      </p:sp>
      <p:sp>
        <p:nvSpPr>
          <p:cNvPr id="15" name="Text 13"/>
          <p:cNvSpPr/>
          <p:nvPr/>
        </p:nvSpPr>
        <p:spPr>
          <a:xfrm>
            <a:off x="6370439" y="3077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Cung cấp và đảm bảo sử dụng đúng các thiết bị bảo hộ cá nhân.</a:t>
            </a:r>
            <a:endParaRPr lang="en-US" sz="1900" dirty="0"/>
          </a:p>
        </p:txBody>
      </p:sp>
      <p:sp>
        <p:nvSpPr>
          <p:cNvPr id="16" name="Shape 14"/>
          <p:cNvSpPr/>
          <p:nvPr/>
        </p:nvSpPr>
        <p:spPr>
          <a:xfrm>
            <a:off x="11244620" y="4978837"/>
            <a:ext cx="30480" cy="864037"/>
          </a:xfrm>
          <a:prstGeom prst="roundRect">
            <a:avLst>
              <a:gd name="adj" fmla="val 729000"/>
            </a:avLst>
          </a:prstGeom>
          <a:solidFill>
            <a:srgbClr val="CED9CE"/>
          </a:solidFill>
          <a:ln/>
        </p:spPr>
      </p:sp>
      <p:sp>
        <p:nvSpPr>
          <p:cNvPr id="17" name="Shape 15"/>
          <p:cNvSpPr/>
          <p:nvPr/>
        </p:nvSpPr>
        <p:spPr>
          <a:xfrm>
            <a:off x="11043880" y="4762857"/>
            <a:ext cx="431959" cy="431959"/>
          </a:xfrm>
          <a:prstGeom prst="roundRect">
            <a:avLst>
              <a:gd name="adj" fmla="val 51440"/>
            </a:avLst>
          </a:prstGeom>
          <a:solidFill>
            <a:srgbClr val="E8F3E8"/>
          </a:solidFill>
          <a:ln/>
        </p:spPr>
      </p:sp>
      <p:sp>
        <p:nvSpPr>
          <p:cNvPr id="18" name="Text 16"/>
          <p:cNvSpPr/>
          <p:nvPr/>
        </p:nvSpPr>
        <p:spPr>
          <a:xfrm>
            <a:off x="9408200" y="6089809"/>
            <a:ext cx="3703320" cy="462796"/>
          </a:xfrm>
          <a:prstGeom prst="rect">
            <a:avLst/>
          </a:prstGeom>
          <a:noFill/>
          <a:ln/>
        </p:spPr>
        <p:txBody>
          <a:bodyPr wrap="none" lIns="0" tIns="0" rIns="0" bIns="0" rtlCol="0" anchor="t"/>
          <a:lstStyle/>
          <a:p>
            <a:pPr marL="0" indent="0" algn="ctr">
              <a:lnSpc>
                <a:spcPts val="3600"/>
              </a:lnSpc>
              <a:buNone/>
            </a:pPr>
            <a:r>
              <a:rPr lang="en-US" sz="2900" b="1" dirty="0">
                <a:solidFill>
                  <a:srgbClr val="405449"/>
                </a:solidFill>
                <a:latin typeface="Times New Roman" panose="02020603050405020304" pitchFamily="18" charset="0"/>
                <a:ea typeface="Fraunces Extra Bold" pitchFamily="34" charset="-122"/>
                <a:cs typeface="Times New Roman" panose="02020603050405020304" pitchFamily="18" charset="0"/>
              </a:rPr>
              <a:t>Môi trường</a:t>
            </a:r>
            <a:endParaRPr lang="en-US" sz="2900" dirty="0"/>
          </a:p>
        </p:txBody>
      </p:sp>
      <p:sp>
        <p:nvSpPr>
          <p:cNvPr id="19" name="Text 17"/>
          <p:cNvSpPr/>
          <p:nvPr/>
        </p:nvSpPr>
        <p:spPr>
          <a:xfrm>
            <a:off x="9000292"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405449"/>
                </a:solidFill>
                <a:latin typeface="Times New Roman" panose="02020603050405020304" pitchFamily="18" charset="0"/>
                <a:ea typeface="Nobile" pitchFamily="34" charset="-122"/>
                <a:cs typeface="Times New Roman" panose="02020603050405020304" pitchFamily="18" charset="0"/>
              </a:rPr>
              <a:t>Duy trì không gian làm việc sạch sẽ, thoáng mát và đủ ánh sáng.</a:t>
            </a:r>
            <a:endParaRPr lang="en-US" sz="1900" dirty="0"/>
          </a:p>
        </p:txBody>
      </p:sp>
      <p:pic>
        <p:nvPicPr>
          <p:cNvPr id="20" name="Image 0" descr="preencoded.png">
            <a:extLst>
              <a:ext uri="{FF2B5EF4-FFF2-40B4-BE49-F238E27FC236}">
                <a16:creationId xmlns:a16="http://schemas.microsoft.com/office/drawing/2014/main" id="{2C42AFD4-4C43-ADF4-FC8C-9B968B93BAFF}"/>
              </a:ext>
            </a:extLst>
          </p:cNvPr>
          <p:cNvPicPr>
            <a:picLocks noChangeAspect="1"/>
          </p:cNvPicPr>
          <p:nvPr/>
        </p:nvPicPr>
        <p:blipFill>
          <a:blip r:embed="rId3"/>
          <a:stretch>
            <a:fillRect/>
          </a:stretch>
        </p:blipFill>
        <p:spPr>
          <a:xfrm>
            <a:off x="12051969" y="7418370"/>
            <a:ext cx="2462281" cy="7620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83141" y="230386"/>
            <a:ext cx="2464118" cy="1844159"/>
          </a:xfrm>
          <a:prstGeom prst="rect">
            <a:avLst/>
          </a:prstGeom>
        </p:spPr>
      </p:pic>
      <p:sp>
        <p:nvSpPr>
          <p:cNvPr id="3" name="Text 0"/>
          <p:cNvSpPr/>
          <p:nvPr/>
        </p:nvSpPr>
        <p:spPr>
          <a:xfrm>
            <a:off x="4288274" y="2310798"/>
            <a:ext cx="6030992" cy="576263"/>
          </a:xfrm>
          <a:prstGeom prst="rect">
            <a:avLst/>
          </a:prstGeom>
          <a:noFill/>
          <a:ln/>
        </p:spPr>
        <p:txBody>
          <a:bodyPr wrap="none" lIns="0" tIns="0" rIns="0" bIns="0" rtlCol="0" anchor="t"/>
          <a:lstStyle/>
          <a:p>
            <a:pPr marL="0" indent="0" algn="ctr">
              <a:lnSpc>
                <a:spcPts val="4500"/>
              </a:lnSpc>
              <a:buNone/>
            </a:pP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Xử lý tình huống khẩn cấp</a:t>
            </a:r>
            <a:endParaRPr lang="en-US" sz="4800" dirty="0"/>
          </a:p>
        </p:txBody>
      </p:sp>
      <p:sp>
        <p:nvSpPr>
          <p:cNvPr id="4" name="Shape 1"/>
          <p:cNvSpPr/>
          <p:nvPr/>
        </p:nvSpPr>
        <p:spPr>
          <a:xfrm>
            <a:off x="7303770" y="3665458"/>
            <a:ext cx="22860" cy="4056340"/>
          </a:xfrm>
          <a:prstGeom prst="roundRect">
            <a:avLst>
              <a:gd name="adj" fmla="val 725976"/>
            </a:avLst>
          </a:prstGeom>
          <a:solidFill>
            <a:srgbClr val="CED9CE"/>
          </a:solidFill>
          <a:ln/>
        </p:spPr>
      </p:sp>
      <p:sp>
        <p:nvSpPr>
          <p:cNvPr id="5" name="Shape 2"/>
          <p:cNvSpPr/>
          <p:nvPr/>
        </p:nvSpPr>
        <p:spPr>
          <a:xfrm>
            <a:off x="6485334" y="4068842"/>
            <a:ext cx="645319" cy="22860"/>
          </a:xfrm>
          <a:prstGeom prst="roundRect">
            <a:avLst>
              <a:gd name="adj" fmla="val 725976"/>
            </a:avLst>
          </a:prstGeom>
          <a:solidFill>
            <a:srgbClr val="CED9CE"/>
          </a:solidFill>
          <a:ln/>
        </p:spPr>
      </p:sp>
      <p:sp>
        <p:nvSpPr>
          <p:cNvPr id="6" name="Shape 3"/>
          <p:cNvSpPr/>
          <p:nvPr/>
        </p:nvSpPr>
        <p:spPr>
          <a:xfrm>
            <a:off x="7049341" y="3826549"/>
            <a:ext cx="508858" cy="484585"/>
          </a:xfrm>
          <a:prstGeom prst="roundRect">
            <a:avLst>
              <a:gd name="adj" fmla="val 40008"/>
            </a:avLst>
          </a:prstGeom>
          <a:solidFill>
            <a:srgbClr val="E8F3E8"/>
          </a:solidFill>
          <a:ln/>
        </p:spPr>
      </p:sp>
      <p:sp>
        <p:nvSpPr>
          <p:cNvPr id="7" name="Text 4"/>
          <p:cNvSpPr/>
          <p:nvPr/>
        </p:nvSpPr>
        <p:spPr>
          <a:xfrm>
            <a:off x="7246144" y="3941921"/>
            <a:ext cx="137993" cy="276582"/>
          </a:xfrm>
          <a:prstGeom prst="rect">
            <a:avLst/>
          </a:prstGeom>
          <a:noFill/>
          <a:ln/>
        </p:spPr>
        <p:txBody>
          <a:bodyPr wrap="none" lIns="0" tIns="0" rIns="0" bIns="0" rtlCol="0" anchor="t"/>
          <a:lstStyle/>
          <a:p>
            <a:pPr marL="0" indent="0" algn="ctr">
              <a:lnSpc>
                <a:spcPts val="215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1</a:t>
            </a:r>
            <a:endParaRPr lang="en-US" sz="2150" dirty="0"/>
          </a:p>
        </p:txBody>
      </p:sp>
      <p:sp>
        <p:nvSpPr>
          <p:cNvPr id="8" name="Text 5"/>
          <p:cNvSpPr/>
          <p:nvPr/>
        </p:nvSpPr>
        <p:spPr>
          <a:xfrm>
            <a:off x="3996095" y="3849767"/>
            <a:ext cx="2304931" cy="288131"/>
          </a:xfrm>
          <a:prstGeom prst="rect">
            <a:avLst/>
          </a:prstGeom>
          <a:noFill/>
          <a:ln/>
        </p:spPr>
        <p:txBody>
          <a:bodyPr wrap="none" lIns="0" tIns="0" rIns="0" bIns="0" rtlCol="0" anchor="t"/>
          <a:lstStyle/>
          <a:p>
            <a:pPr marL="0" indent="0" algn="r">
              <a:lnSpc>
                <a:spcPts val="225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Dừng hoạt động</a:t>
            </a:r>
            <a:endParaRPr lang="en-US" sz="2800" dirty="0"/>
          </a:p>
        </p:txBody>
      </p:sp>
      <p:sp>
        <p:nvSpPr>
          <p:cNvPr id="9" name="Text 6"/>
          <p:cNvSpPr/>
          <p:nvPr/>
        </p:nvSpPr>
        <p:spPr>
          <a:xfrm>
            <a:off x="645319" y="4248507"/>
            <a:ext cx="5655707" cy="295037"/>
          </a:xfrm>
          <a:prstGeom prst="rect">
            <a:avLst/>
          </a:prstGeom>
          <a:noFill/>
          <a:ln/>
        </p:spPr>
        <p:txBody>
          <a:bodyPr wrap="none" lIns="0" tIns="0" rIns="0" bIns="0" rtlCol="0" anchor="t"/>
          <a:lstStyle/>
          <a:p>
            <a:pPr marL="0" indent="0" algn="r">
              <a:lnSpc>
                <a:spcPts val="230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Ngừng ngay lập tức mọi hoạt động khi phát hiện sự cố</a:t>
            </a:r>
            <a:endParaRPr lang="en-US" sz="2000" dirty="0"/>
          </a:p>
        </p:txBody>
      </p:sp>
      <p:sp>
        <p:nvSpPr>
          <p:cNvPr id="10" name="Shape 7"/>
          <p:cNvSpPr/>
          <p:nvPr/>
        </p:nvSpPr>
        <p:spPr>
          <a:xfrm>
            <a:off x="7499747" y="4990624"/>
            <a:ext cx="645319" cy="22860"/>
          </a:xfrm>
          <a:prstGeom prst="roundRect">
            <a:avLst>
              <a:gd name="adj" fmla="val 725976"/>
            </a:avLst>
          </a:prstGeom>
          <a:solidFill>
            <a:srgbClr val="CED9CE"/>
          </a:solidFill>
          <a:ln/>
        </p:spPr>
      </p:sp>
      <p:sp>
        <p:nvSpPr>
          <p:cNvPr id="11" name="Shape 8"/>
          <p:cNvSpPr/>
          <p:nvPr/>
        </p:nvSpPr>
        <p:spPr>
          <a:xfrm>
            <a:off x="7049341" y="4748331"/>
            <a:ext cx="508858" cy="484585"/>
          </a:xfrm>
          <a:prstGeom prst="roundRect">
            <a:avLst>
              <a:gd name="adj" fmla="val 40008"/>
            </a:avLst>
          </a:prstGeom>
          <a:solidFill>
            <a:srgbClr val="E8F3E8"/>
          </a:solidFill>
          <a:ln/>
        </p:spPr>
      </p:sp>
      <p:sp>
        <p:nvSpPr>
          <p:cNvPr id="12" name="Text 9"/>
          <p:cNvSpPr/>
          <p:nvPr/>
        </p:nvSpPr>
        <p:spPr>
          <a:xfrm>
            <a:off x="7224832" y="4863703"/>
            <a:ext cx="180737" cy="276582"/>
          </a:xfrm>
          <a:prstGeom prst="rect">
            <a:avLst/>
          </a:prstGeom>
          <a:noFill/>
          <a:ln/>
        </p:spPr>
        <p:txBody>
          <a:bodyPr wrap="none" lIns="0" tIns="0" rIns="0" bIns="0" rtlCol="0" anchor="t"/>
          <a:lstStyle/>
          <a:p>
            <a:pPr marL="0" indent="0" algn="ctr">
              <a:lnSpc>
                <a:spcPts val="215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2</a:t>
            </a:r>
            <a:endParaRPr lang="en-US" sz="2150" dirty="0"/>
          </a:p>
        </p:txBody>
      </p:sp>
      <p:sp>
        <p:nvSpPr>
          <p:cNvPr id="13" name="Text 10"/>
          <p:cNvSpPr/>
          <p:nvPr/>
        </p:nvSpPr>
        <p:spPr>
          <a:xfrm>
            <a:off x="8329374" y="4771549"/>
            <a:ext cx="2304931" cy="288131"/>
          </a:xfrm>
          <a:prstGeom prst="rect">
            <a:avLst/>
          </a:prstGeom>
          <a:noFill/>
          <a:ln/>
        </p:spPr>
        <p:txBody>
          <a:bodyPr wrap="none" lIns="0" tIns="0" rIns="0" bIns="0" rtlCol="0" anchor="t"/>
          <a:lstStyle/>
          <a:p>
            <a:pPr marL="0" indent="0" algn="l">
              <a:lnSpc>
                <a:spcPts val="225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Sơ cứu</a:t>
            </a:r>
            <a:endParaRPr lang="en-US" sz="2800" dirty="0"/>
          </a:p>
        </p:txBody>
      </p:sp>
      <p:sp>
        <p:nvSpPr>
          <p:cNvPr id="14" name="Text 11"/>
          <p:cNvSpPr/>
          <p:nvPr/>
        </p:nvSpPr>
        <p:spPr>
          <a:xfrm>
            <a:off x="8329374" y="5170289"/>
            <a:ext cx="5655707" cy="295037"/>
          </a:xfrm>
          <a:prstGeom prst="rect">
            <a:avLst/>
          </a:prstGeom>
          <a:noFill/>
          <a:ln/>
        </p:spPr>
        <p:txBody>
          <a:bodyPr wrap="none" lIns="0" tIns="0" rIns="0" bIns="0" rtlCol="0" anchor="t"/>
          <a:lstStyle/>
          <a:p>
            <a:pPr marL="0" indent="0" algn="l">
              <a:lnSpc>
                <a:spcPts val="230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Thực hiện sơ cứu cơ bản cho người bị nạn nếu cần</a:t>
            </a:r>
            <a:endParaRPr lang="en-US" sz="2000" dirty="0"/>
          </a:p>
        </p:txBody>
      </p:sp>
      <p:sp>
        <p:nvSpPr>
          <p:cNvPr id="15" name="Shape 12"/>
          <p:cNvSpPr/>
          <p:nvPr/>
        </p:nvSpPr>
        <p:spPr>
          <a:xfrm>
            <a:off x="6485334" y="5820251"/>
            <a:ext cx="645319" cy="22860"/>
          </a:xfrm>
          <a:prstGeom prst="roundRect">
            <a:avLst>
              <a:gd name="adj" fmla="val 725976"/>
            </a:avLst>
          </a:prstGeom>
          <a:solidFill>
            <a:srgbClr val="CED9CE"/>
          </a:solidFill>
          <a:ln/>
        </p:spPr>
      </p:sp>
      <p:sp>
        <p:nvSpPr>
          <p:cNvPr id="16" name="Shape 13"/>
          <p:cNvSpPr/>
          <p:nvPr/>
        </p:nvSpPr>
        <p:spPr>
          <a:xfrm>
            <a:off x="7049341" y="5577958"/>
            <a:ext cx="508858" cy="484585"/>
          </a:xfrm>
          <a:prstGeom prst="roundRect">
            <a:avLst>
              <a:gd name="adj" fmla="val 40008"/>
            </a:avLst>
          </a:prstGeom>
          <a:solidFill>
            <a:srgbClr val="E8F3E8"/>
          </a:solidFill>
          <a:ln/>
        </p:spPr>
      </p:sp>
      <p:sp>
        <p:nvSpPr>
          <p:cNvPr id="17" name="Text 14"/>
          <p:cNvSpPr/>
          <p:nvPr/>
        </p:nvSpPr>
        <p:spPr>
          <a:xfrm>
            <a:off x="7231618" y="5693331"/>
            <a:ext cx="167045" cy="276582"/>
          </a:xfrm>
          <a:prstGeom prst="rect">
            <a:avLst/>
          </a:prstGeom>
          <a:noFill/>
          <a:ln/>
        </p:spPr>
        <p:txBody>
          <a:bodyPr wrap="none" lIns="0" tIns="0" rIns="0" bIns="0" rtlCol="0" anchor="t"/>
          <a:lstStyle/>
          <a:p>
            <a:pPr marL="0" indent="0" algn="ctr">
              <a:lnSpc>
                <a:spcPts val="215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3</a:t>
            </a:r>
            <a:endParaRPr lang="en-US" sz="2150" dirty="0"/>
          </a:p>
        </p:txBody>
      </p:sp>
      <p:sp>
        <p:nvSpPr>
          <p:cNvPr id="18" name="Text 15"/>
          <p:cNvSpPr/>
          <p:nvPr/>
        </p:nvSpPr>
        <p:spPr>
          <a:xfrm>
            <a:off x="3996095" y="5601176"/>
            <a:ext cx="2304931" cy="288131"/>
          </a:xfrm>
          <a:prstGeom prst="rect">
            <a:avLst/>
          </a:prstGeom>
          <a:noFill/>
          <a:ln/>
        </p:spPr>
        <p:txBody>
          <a:bodyPr wrap="none" lIns="0" tIns="0" rIns="0" bIns="0" rtlCol="0" anchor="t"/>
          <a:lstStyle/>
          <a:p>
            <a:pPr marL="0" indent="0" algn="r">
              <a:lnSpc>
                <a:spcPts val="225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Gọi cấp cứu</a:t>
            </a:r>
            <a:endParaRPr lang="en-US" sz="2800" dirty="0"/>
          </a:p>
        </p:txBody>
      </p:sp>
      <p:sp>
        <p:nvSpPr>
          <p:cNvPr id="19" name="Text 16"/>
          <p:cNvSpPr/>
          <p:nvPr/>
        </p:nvSpPr>
        <p:spPr>
          <a:xfrm>
            <a:off x="645319" y="5999917"/>
            <a:ext cx="5655707" cy="295037"/>
          </a:xfrm>
          <a:prstGeom prst="rect">
            <a:avLst/>
          </a:prstGeom>
          <a:noFill/>
          <a:ln/>
        </p:spPr>
        <p:txBody>
          <a:bodyPr wrap="none" lIns="0" tIns="0" rIns="0" bIns="0" rtlCol="0" anchor="t"/>
          <a:lstStyle/>
          <a:p>
            <a:pPr marL="0" indent="0" algn="r">
              <a:lnSpc>
                <a:spcPts val="230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Liên hệ ngay với đội cấp cứu và quản lý</a:t>
            </a:r>
            <a:endParaRPr lang="en-US" sz="2000" dirty="0"/>
          </a:p>
        </p:txBody>
      </p:sp>
      <p:sp>
        <p:nvSpPr>
          <p:cNvPr id="20" name="Shape 17"/>
          <p:cNvSpPr/>
          <p:nvPr/>
        </p:nvSpPr>
        <p:spPr>
          <a:xfrm>
            <a:off x="7499747" y="6649998"/>
            <a:ext cx="645319" cy="22860"/>
          </a:xfrm>
          <a:prstGeom prst="roundRect">
            <a:avLst>
              <a:gd name="adj" fmla="val 725976"/>
            </a:avLst>
          </a:prstGeom>
          <a:solidFill>
            <a:srgbClr val="CED9CE"/>
          </a:solidFill>
          <a:ln/>
        </p:spPr>
      </p:sp>
      <p:sp>
        <p:nvSpPr>
          <p:cNvPr id="21" name="Shape 18"/>
          <p:cNvSpPr/>
          <p:nvPr/>
        </p:nvSpPr>
        <p:spPr>
          <a:xfrm>
            <a:off x="7049341" y="6407705"/>
            <a:ext cx="508858" cy="484585"/>
          </a:xfrm>
          <a:prstGeom prst="roundRect">
            <a:avLst>
              <a:gd name="adj" fmla="val 40008"/>
            </a:avLst>
          </a:prstGeom>
          <a:solidFill>
            <a:srgbClr val="E8F3E8"/>
          </a:solidFill>
          <a:ln/>
        </p:spPr>
      </p:sp>
      <p:sp>
        <p:nvSpPr>
          <p:cNvPr id="22" name="Text 19"/>
          <p:cNvSpPr/>
          <p:nvPr/>
        </p:nvSpPr>
        <p:spPr>
          <a:xfrm>
            <a:off x="7221260" y="6523077"/>
            <a:ext cx="187881" cy="276582"/>
          </a:xfrm>
          <a:prstGeom prst="rect">
            <a:avLst/>
          </a:prstGeom>
          <a:noFill/>
          <a:ln/>
        </p:spPr>
        <p:txBody>
          <a:bodyPr wrap="none" lIns="0" tIns="0" rIns="0" bIns="0" rtlCol="0" anchor="t"/>
          <a:lstStyle/>
          <a:p>
            <a:pPr marL="0" indent="0" algn="ctr">
              <a:lnSpc>
                <a:spcPts val="2150"/>
              </a:lnSpc>
              <a:buNone/>
            </a:pPr>
            <a:r>
              <a:rPr lang="en-US" sz="2150" b="1" dirty="0">
                <a:solidFill>
                  <a:srgbClr val="405449"/>
                </a:solidFill>
                <a:latin typeface="Times New Roman" panose="02020603050405020304" pitchFamily="18" charset="0"/>
                <a:ea typeface="Fraunces Extra Bold" pitchFamily="34" charset="-122"/>
                <a:cs typeface="Times New Roman" panose="02020603050405020304" pitchFamily="18" charset="0"/>
              </a:rPr>
              <a:t>4</a:t>
            </a:r>
            <a:endParaRPr lang="en-US" sz="2150" dirty="0"/>
          </a:p>
        </p:txBody>
      </p:sp>
      <p:sp>
        <p:nvSpPr>
          <p:cNvPr id="23" name="Text 20"/>
          <p:cNvSpPr/>
          <p:nvPr/>
        </p:nvSpPr>
        <p:spPr>
          <a:xfrm>
            <a:off x="8329374" y="6430923"/>
            <a:ext cx="2510195" cy="288131"/>
          </a:xfrm>
          <a:prstGeom prst="rect">
            <a:avLst/>
          </a:prstGeom>
          <a:noFill/>
          <a:ln/>
        </p:spPr>
        <p:txBody>
          <a:bodyPr wrap="none" lIns="0" tIns="0" rIns="0" bIns="0" rtlCol="0" anchor="t"/>
          <a:lstStyle/>
          <a:p>
            <a:pPr marL="0" indent="0" algn="l">
              <a:lnSpc>
                <a:spcPts val="2250"/>
              </a:lnSpc>
              <a:buNone/>
            </a:pPr>
            <a:r>
              <a:rPr lang="en-US" sz="2800" b="1" dirty="0">
                <a:solidFill>
                  <a:srgbClr val="405449"/>
                </a:solidFill>
                <a:latin typeface="Times New Roman" panose="02020603050405020304" pitchFamily="18" charset="0"/>
                <a:ea typeface="Fraunces Extra Bold" pitchFamily="34" charset="-122"/>
                <a:cs typeface="Times New Roman" panose="02020603050405020304" pitchFamily="18" charset="0"/>
              </a:rPr>
              <a:t>Điều tra và khắc phục</a:t>
            </a:r>
            <a:endParaRPr lang="en-US" sz="2800" dirty="0"/>
          </a:p>
        </p:txBody>
      </p:sp>
      <p:sp>
        <p:nvSpPr>
          <p:cNvPr id="24" name="Text 21"/>
          <p:cNvSpPr/>
          <p:nvPr/>
        </p:nvSpPr>
        <p:spPr>
          <a:xfrm>
            <a:off x="8329374" y="6829663"/>
            <a:ext cx="5655707" cy="295037"/>
          </a:xfrm>
          <a:prstGeom prst="rect">
            <a:avLst/>
          </a:prstGeom>
          <a:noFill/>
          <a:ln/>
        </p:spPr>
        <p:txBody>
          <a:bodyPr wrap="none" lIns="0" tIns="0" rIns="0" bIns="0" rtlCol="0" anchor="t"/>
          <a:lstStyle/>
          <a:p>
            <a:pPr marL="0" indent="0" algn="l">
              <a:lnSpc>
                <a:spcPts val="2300"/>
              </a:lnSpc>
              <a:buNone/>
            </a:pPr>
            <a:r>
              <a:rPr lang="en-US" sz="2000" dirty="0">
                <a:solidFill>
                  <a:srgbClr val="405449"/>
                </a:solidFill>
                <a:latin typeface="Times New Roman" panose="02020603050405020304" pitchFamily="18" charset="0"/>
                <a:ea typeface="Nobile" pitchFamily="34" charset="-122"/>
                <a:cs typeface="Times New Roman" panose="02020603050405020304" pitchFamily="18" charset="0"/>
              </a:rPr>
              <a:t>Xác định nguyên nhân và thực hiện biện pháp phòng ngừa</a:t>
            </a:r>
            <a:endParaRPr lang="en-US" sz="2000" dirty="0"/>
          </a:p>
        </p:txBody>
      </p:sp>
      <p:pic>
        <p:nvPicPr>
          <p:cNvPr id="25" name="Image 0" descr="preencoded.png">
            <a:extLst>
              <a:ext uri="{FF2B5EF4-FFF2-40B4-BE49-F238E27FC236}">
                <a16:creationId xmlns:a16="http://schemas.microsoft.com/office/drawing/2014/main" id="{08A2464F-849E-022F-85B8-13FAE79E941F}"/>
              </a:ext>
            </a:extLst>
          </p:cNvPr>
          <p:cNvPicPr>
            <a:picLocks noChangeAspect="1"/>
          </p:cNvPicPr>
          <p:nvPr/>
        </p:nvPicPr>
        <p:blipFill>
          <a:blip r:embed="rId4"/>
          <a:stretch>
            <a:fillRect/>
          </a:stretch>
        </p:blipFill>
        <p:spPr>
          <a:xfrm>
            <a:off x="12051969" y="7418370"/>
            <a:ext cx="2462281" cy="76206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85311" y="459819"/>
            <a:ext cx="4180761" cy="522446"/>
          </a:xfrm>
          <a:prstGeom prst="rect">
            <a:avLst/>
          </a:prstGeom>
          <a:noFill/>
          <a:ln/>
        </p:spPr>
        <p:txBody>
          <a:bodyPr wrap="none" lIns="0" tIns="0" rIns="0" bIns="0" rtlCol="0" anchor="t"/>
          <a:lstStyle/>
          <a:p>
            <a:pPr marL="0" indent="0">
              <a:lnSpc>
                <a:spcPts val="4100"/>
              </a:lnSpc>
              <a:buNone/>
            </a:pPr>
            <a:r>
              <a:rPr lang="en-US" sz="4800" b="1" dirty="0">
                <a:solidFill>
                  <a:srgbClr val="3B4540"/>
                </a:solidFill>
                <a:latin typeface="Times New Roman" panose="02020603050405020304" pitchFamily="18" charset="0"/>
                <a:ea typeface="Fraunces Extra Bold" pitchFamily="34" charset="-122"/>
                <a:cs typeface="Times New Roman" panose="02020603050405020304" pitchFamily="18" charset="0"/>
              </a:rPr>
              <a:t>TÀI LIỆU THAM KHẢO</a:t>
            </a:r>
            <a:endParaRPr lang="en-US" sz="4800" dirty="0"/>
          </a:p>
        </p:txBody>
      </p:sp>
      <p:pic>
        <p:nvPicPr>
          <p:cNvPr id="3" name="Image 0" descr="preencoded.png"/>
          <p:cNvPicPr>
            <a:picLocks noChangeAspect="1"/>
          </p:cNvPicPr>
          <p:nvPr/>
        </p:nvPicPr>
        <p:blipFill>
          <a:blip r:embed="rId3"/>
          <a:stretch>
            <a:fillRect/>
          </a:stretch>
        </p:blipFill>
        <p:spPr>
          <a:xfrm>
            <a:off x="1760968" y="1614848"/>
            <a:ext cx="10550466" cy="3265336"/>
          </a:xfrm>
          <a:prstGeom prst="rect">
            <a:avLst/>
          </a:prstGeom>
        </p:spPr>
      </p:pic>
      <p:sp>
        <p:nvSpPr>
          <p:cNvPr id="4" name="Text 1"/>
          <p:cNvSpPr/>
          <p:nvPr/>
        </p:nvSpPr>
        <p:spPr>
          <a:xfrm>
            <a:off x="585311" y="5733217"/>
            <a:ext cx="3839289" cy="261342"/>
          </a:xfrm>
          <a:prstGeom prst="rect">
            <a:avLst/>
          </a:prstGeom>
          <a:noFill/>
          <a:ln/>
        </p:spPr>
        <p:txBody>
          <a:bodyPr wrap="none" lIns="0" tIns="0" rIns="0" bIns="0" rtlCol="0" anchor="t"/>
          <a:lstStyle/>
          <a:p>
            <a:pPr marL="0" indent="0">
              <a:lnSpc>
                <a:spcPts val="2050"/>
              </a:lnSpc>
              <a:buNone/>
            </a:pPr>
            <a:r>
              <a:rPr lang="en-US" sz="2000" b="1" dirty="0">
                <a:solidFill>
                  <a:srgbClr val="3B4540"/>
                </a:solidFill>
                <a:latin typeface="Times New Roman" panose="02020603050405020304" pitchFamily="18" charset="0"/>
                <a:ea typeface="Fraunces Extra Bold" pitchFamily="34" charset="-122"/>
                <a:cs typeface="Times New Roman" panose="02020603050405020304" pitchFamily="18" charset="0"/>
              </a:rPr>
              <a:t>Bài kiểm tra an toàn lao động nhóm 3</a:t>
            </a:r>
            <a:endParaRPr lang="en-US" sz="2000" dirty="0"/>
          </a:p>
        </p:txBody>
      </p:sp>
      <p:sp>
        <p:nvSpPr>
          <p:cNvPr id="5" name="Text 2"/>
          <p:cNvSpPr/>
          <p:nvPr/>
        </p:nvSpPr>
        <p:spPr>
          <a:xfrm>
            <a:off x="5569294" y="5704697"/>
            <a:ext cx="3174683" cy="267653"/>
          </a:xfrm>
          <a:prstGeom prst="rect">
            <a:avLst/>
          </a:prstGeom>
          <a:noFill/>
          <a:ln/>
        </p:spPr>
        <p:txBody>
          <a:bodyPr wrap="none" lIns="0" tIns="0" rIns="0" bIns="0" rtlCol="0" anchor="t"/>
          <a:lstStyle/>
          <a:p>
            <a:pPr marL="0" indent="0">
              <a:lnSpc>
                <a:spcPts val="2100"/>
              </a:lnSpc>
              <a:buNone/>
            </a:pPr>
            <a:r>
              <a:rPr lang="en-US" sz="13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Trắc nghiệm an toàn lao động nhóm 3</a:t>
            </a:r>
            <a:endParaRPr lang="en-US" sz="1300" dirty="0"/>
          </a:p>
        </p:txBody>
      </p:sp>
      <p:sp>
        <p:nvSpPr>
          <p:cNvPr id="6" name="Text 3"/>
          <p:cNvSpPr/>
          <p:nvPr/>
        </p:nvSpPr>
        <p:spPr>
          <a:xfrm>
            <a:off x="585311" y="6549142"/>
            <a:ext cx="3174683" cy="261342"/>
          </a:xfrm>
          <a:prstGeom prst="rect">
            <a:avLst/>
          </a:prstGeom>
          <a:noFill/>
          <a:ln/>
        </p:spPr>
        <p:txBody>
          <a:bodyPr wrap="none" lIns="0" tIns="0" rIns="0" bIns="0" rtlCol="0" anchor="t"/>
          <a:lstStyle/>
          <a:p>
            <a:pPr marL="0" indent="0">
              <a:lnSpc>
                <a:spcPts val="2050"/>
              </a:lnSpc>
              <a:buNone/>
            </a:pPr>
            <a:r>
              <a:rPr lang="en-US" sz="2000" b="1" dirty="0">
                <a:solidFill>
                  <a:srgbClr val="3B4540"/>
                </a:solidFill>
                <a:latin typeface="Times New Roman" panose="02020603050405020304" pitchFamily="18" charset="0"/>
                <a:ea typeface="Fraunces Extra Bold" pitchFamily="34" charset="-122"/>
                <a:cs typeface="Times New Roman" panose="02020603050405020304" pitchFamily="18" charset="0"/>
              </a:rPr>
              <a:t>Bảng báo giá huấn luyện ATLD</a:t>
            </a:r>
            <a:endParaRPr lang="en-US" sz="2000" dirty="0"/>
          </a:p>
        </p:txBody>
      </p:sp>
      <p:sp>
        <p:nvSpPr>
          <p:cNvPr id="7" name="Text 4"/>
          <p:cNvSpPr/>
          <p:nvPr/>
        </p:nvSpPr>
        <p:spPr>
          <a:xfrm>
            <a:off x="5609487" y="6427706"/>
            <a:ext cx="1705713" cy="267653"/>
          </a:xfrm>
          <a:prstGeom prst="rect">
            <a:avLst/>
          </a:prstGeom>
          <a:noFill/>
          <a:ln/>
        </p:spPr>
        <p:txBody>
          <a:bodyPr wrap="none" lIns="0" tIns="0" rIns="0" bIns="0" rtlCol="0" anchor="t"/>
          <a:lstStyle/>
          <a:p>
            <a:pPr marL="0" indent="0">
              <a:lnSpc>
                <a:spcPts val="2100"/>
              </a:lnSpc>
              <a:buNone/>
            </a:pPr>
            <a:r>
              <a:rPr lang="en-US" sz="13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5">
                  <a:extLst>
                    <a:ext uri="{A12FA001-AC4F-418D-AE19-62706E023703}">
                      <ahyp:hlinkClr xmlns:ahyp="http://schemas.microsoft.com/office/drawing/2018/hyperlinkcolor" val="tx"/>
                    </a:ext>
                  </a:extLst>
                </a:hlinkClick>
              </a:rPr>
              <a:t>Xem chi tiết</a:t>
            </a:r>
            <a:endParaRPr lang="en-US" sz="1300" dirty="0"/>
          </a:p>
        </p:txBody>
      </p:sp>
      <p:sp>
        <p:nvSpPr>
          <p:cNvPr id="8" name="Text 5"/>
          <p:cNvSpPr/>
          <p:nvPr/>
        </p:nvSpPr>
        <p:spPr>
          <a:xfrm>
            <a:off x="585311" y="7261197"/>
            <a:ext cx="2594848" cy="261342"/>
          </a:xfrm>
          <a:prstGeom prst="rect">
            <a:avLst/>
          </a:prstGeom>
          <a:noFill/>
          <a:ln/>
        </p:spPr>
        <p:txBody>
          <a:bodyPr wrap="none" lIns="0" tIns="0" rIns="0" bIns="0" rtlCol="0" anchor="t"/>
          <a:lstStyle/>
          <a:p>
            <a:pPr marL="0" indent="0">
              <a:lnSpc>
                <a:spcPts val="2050"/>
              </a:lnSpc>
              <a:buNone/>
            </a:pPr>
            <a:r>
              <a:rPr lang="en-US" sz="2000" b="1" dirty="0">
                <a:solidFill>
                  <a:srgbClr val="3B4540"/>
                </a:solidFill>
                <a:latin typeface="Times New Roman" panose="02020603050405020304" pitchFamily="18" charset="0"/>
                <a:ea typeface="Fraunces Extra Bold" pitchFamily="34" charset="-122"/>
                <a:cs typeface="Times New Roman" panose="02020603050405020304" pitchFamily="18" charset="0"/>
              </a:rPr>
              <a:t>Tải về tài liệu (download)</a:t>
            </a:r>
            <a:endParaRPr lang="en-US" sz="2000" dirty="0"/>
          </a:p>
        </p:txBody>
      </p:sp>
      <p:sp>
        <p:nvSpPr>
          <p:cNvPr id="9" name="Text 6"/>
          <p:cNvSpPr/>
          <p:nvPr/>
        </p:nvSpPr>
        <p:spPr>
          <a:xfrm>
            <a:off x="5602764" y="7150716"/>
            <a:ext cx="4810654" cy="267653"/>
          </a:xfrm>
          <a:prstGeom prst="rect">
            <a:avLst/>
          </a:prstGeom>
          <a:noFill/>
          <a:ln/>
        </p:spPr>
        <p:txBody>
          <a:bodyPr wrap="none" lIns="0" tIns="0" rIns="0" bIns="0" rtlCol="0" anchor="t"/>
          <a:lstStyle/>
          <a:p>
            <a:pPr marL="0" indent="0">
              <a:lnSpc>
                <a:spcPts val="2100"/>
              </a:lnSpc>
              <a:buNone/>
            </a:pPr>
            <a:r>
              <a:rPr lang="en-US" sz="13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Download tài liệu huấn luyện an toàn lao động sản </a:t>
            </a:r>
            <a:r>
              <a:rPr lang="en-US" sz="13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xuất</a:t>
            </a:r>
            <a:r>
              <a:rPr lang="en-US" sz="13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3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cây</a:t>
            </a:r>
            <a:r>
              <a:rPr lang="en-US" sz="13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3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nước</a:t>
            </a:r>
            <a:r>
              <a:rPr lang="en-US" sz="13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3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nóng</a:t>
            </a:r>
            <a:r>
              <a:rPr lang="en-US" sz="1300" b="1" u="sng" dirty="0">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300" b="1" u="sng" dirty="0" err="1">
                <a:solidFill>
                  <a:srgbClr val="438951"/>
                </a:solidFill>
                <a:latin typeface="Times New Roman" panose="02020603050405020304" pitchFamily="18" charset="0"/>
                <a:ea typeface="Nobile" pitchFamily="34" charset="-122"/>
                <a:cs typeface="Times New Roman" panose="02020603050405020304" pitchFamily="18" charset="0"/>
                <a:hlinkClick r:id="rId6">
                  <a:extLst>
                    <a:ext uri="{A12FA001-AC4F-418D-AE19-62706E023703}">
                      <ahyp:hlinkClr xmlns:ahyp="http://schemas.microsoft.com/office/drawing/2018/hyperlinkcolor" val="tx"/>
                    </a:ext>
                  </a:extLst>
                </a:hlinkClick>
              </a:rPr>
              <a:t>lạnh</a:t>
            </a:r>
            <a:endParaRPr lang="en-US" sz="1300" dirty="0">
              <a:solidFill>
                <a:srgbClr val="438951"/>
              </a:solidFill>
            </a:endParaRPr>
          </a:p>
        </p:txBody>
      </p:sp>
      <p:pic>
        <p:nvPicPr>
          <p:cNvPr id="10" name="Image 0" descr="preencoded.png">
            <a:extLst>
              <a:ext uri="{FF2B5EF4-FFF2-40B4-BE49-F238E27FC236}">
                <a16:creationId xmlns:a16="http://schemas.microsoft.com/office/drawing/2014/main" id="{CACD8967-C305-160B-322C-E47B9334FB0B}"/>
              </a:ext>
            </a:extLst>
          </p:cNvPr>
          <p:cNvPicPr>
            <a:picLocks noChangeAspect="1"/>
          </p:cNvPicPr>
          <p:nvPr/>
        </p:nvPicPr>
        <p:blipFill>
          <a:blip r:embed="rId3"/>
          <a:stretch>
            <a:fillRect/>
          </a:stretch>
        </p:blipFill>
        <p:spPr>
          <a:xfrm>
            <a:off x="12051969" y="7418370"/>
            <a:ext cx="2462281" cy="76206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750</Words>
  <Application>Microsoft Office PowerPoint</Application>
  <PresentationFormat>Custom</PresentationFormat>
  <Paragraphs>126</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2024-11-08T08:30:25Z</dcterms:created>
  <dcterms:modified xsi:type="dcterms:W3CDTF">2024-11-08T09:02:40Z</dcterms:modified>
</cp:coreProperties>
</file>