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Fraunces Extra Bold" panose="020B0604020202020204" charset="0"/>
      <p:regular r:id="rId14"/>
    </p:embeddedFont>
    <p:embeddedFont>
      <p:font typeface="Nirmala UI Semilight" panose="020B0402040204020203" pitchFamily="34" charset="0"/>
      <p:regular r:id="rId15"/>
    </p:embeddedFont>
    <p:embeddedFont>
      <p:font typeface="Posterama" panose="020B0504020200020000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7" d="100"/>
          <a:sy n="57" d="100"/>
        </p:scale>
        <p:origin x="2202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34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ntoannamviet.com/tai-lieu-an-toan-lao-dong-san-xuat-con-alcohol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308" y="1287445"/>
            <a:ext cx="4531807" cy="5654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 0"/>
          <p:cNvSpPr/>
          <p:nvPr/>
        </p:nvSpPr>
        <p:spPr>
          <a:xfrm>
            <a:off x="960285" y="1845388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trong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Sản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Cồn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 (alcohol)</a:t>
            </a:r>
            <a:endParaRPr lang="en-US" sz="6700" dirty="0"/>
          </a:p>
        </p:txBody>
      </p:sp>
      <p:sp>
        <p:nvSpPr>
          <p:cNvPr id="4" name="Shape 1"/>
          <p:cNvSpPr/>
          <p:nvPr/>
        </p:nvSpPr>
        <p:spPr>
          <a:xfrm>
            <a:off x="864037" y="569940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93" y="6057369"/>
            <a:ext cx="379690" cy="3796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69264" y="6060077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Posterama" panose="020B0504020200020000" pitchFamily="34" charset="0"/>
                <a:ea typeface="Nobile Bold" pitchFamily="34" charset="-122"/>
                <a:cs typeface="Posterama" panose="020B0504020200020000" pitchFamily="34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Posterama" panose="020B0504020200020000" pitchFamily="34" charset="0"/>
                <a:ea typeface="Nobile Bold" pitchFamily="34" charset="-122"/>
                <a:cs typeface="Posterama" panose="020B0504020200020000" pitchFamily="34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Posterama" panose="020B0504020200020000" pitchFamily="34" charset="0"/>
                <a:ea typeface="Nobile Bold" pitchFamily="34" charset="-122"/>
                <a:cs typeface="Posterama" panose="020B0504020200020000" pitchFamily="34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Posterama" panose="020B0504020200020000" pitchFamily="34" charset="0"/>
                <a:ea typeface="Nobile Bold" pitchFamily="34" charset="-122"/>
                <a:cs typeface="Posterama" panose="020B0504020200020000" pitchFamily="34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Posterama" panose="020B0504020200020000" pitchFamily="34" charset="0"/>
                <a:ea typeface="Nobile Bold" pitchFamily="34" charset="-122"/>
                <a:cs typeface="Posterama" panose="020B0504020200020000" pitchFamily="34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Posterama" panose="020B0504020200020000" pitchFamily="34" charset="0"/>
                <a:ea typeface="Nobile Bold" pitchFamily="34" charset="-122"/>
                <a:cs typeface="Posterama" panose="020B0504020200020000" pitchFamily="34" charset="0"/>
              </a:rPr>
              <a:t> An Toàn Nam Việt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285B59-3EDF-548C-A8B2-5BD623E26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1290" y="726401"/>
            <a:ext cx="4910733" cy="63138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05815" y="634365"/>
            <a:ext cx="7532370" cy="143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Tình hình tai nạn lao động</a:t>
            </a:r>
            <a:endParaRPr lang="en-US" sz="4500" dirty="0"/>
          </a:p>
        </p:txBody>
      </p:sp>
      <p:sp>
        <p:nvSpPr>
          <p:cNvPr id="5" name="Shape 1"/>
          <p:cNvSpPr/>
          <p:nvPr/>
        </p:nvSpPr>
        <p:spPr>
          <a:xfrm>
            <a:off x="805815" y="2418636"/>
            <a:ext cx="7532370" cy="1694855"/>
          </a:xfrm>
          <a:prstGeom prst="roundRect">
            <a:avLst>
              <a:gd name="adj" fmla="val 12227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35963" y="2648783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</a:t>
            </a:r>
            <a:endParaRPr lang="en-US" sz="2250" dirty="0"/>
          </a:p>
        </p:txBody>
      </p:sp>
      <p:sp>
        <p:nvSpPr>
          <p:cNvPr id="7" name="Text 3"/>
          <p:cNvSpPr/>
          <p:nvPr/>
        </p:nvSpPr>
        <p:spPr>
          <a:xfrm>
            <a:off x="1035963" y="3146584"/>
            <a:ext cx="7072074" cy="736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3.201 vụ tai nạn lao động xảy ra trong 6 tháng đầu năm 2024, giảm 7,09% so với cùng kỳ 2023.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805815" y="4343638"/>
            <a:ext cx="7532370" cy="1326475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1035963" y="4573786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</a:t>
            </a:r>
            <a:endParaRPr lang="en-US" sz="2250" dirty="0"/>
          </a:p>
        </p:txBody>
      </p:sp>
      <p:sp>
        <p:nvSpPr>
          <p:cNvPr id="10" name="Text 6"/>
          <p:cNvSpPr/>
          <p:nvPr/>
        </p:nvSpPr>
        <p:spPr>
          <a:xfrm>
            <a:off x="1035963" y="5071586"/>
            <a:ext cx="7072074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3.065 người bị nạn, giảm 6,04% so với cùng kỳ 2023.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805815" y="5900261"/>
            <a:ext cx="7532370" cy="1694855"/>
          </a:xfrm>
          <a:prstGeom prst="roundRect">
            <a:avLst>
              <a:gd name="adj" fmla="val 12227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1035963" y="6130409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Tử vong</a:t>
            </a:r>
            <a:endParaRPr lang="en-US" sz="2250" dirty="0"/>
          </a:p>
        </p:txBody>
      </p:sp>
      <p:sp>
        <p:nvSpPr>
          <p:cNvPr id="13" name="Text 9"/>
          <p:cNvSpPr/>
          <p:nvPr/>
        </p:nvSpPr>
        <p:spPr>
          <a:xfrm>
            <a:off x="1035963" y="6628209"/>
            <a:ext cx="7072074" cy="736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346 người chết vì tai nạn lao động, giảm 1,98% so với cùng kỳ 2023.</a:t>
            </a:r>
            <a:endParaRPr lang="en-U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3DD616-0ABF-3C56-20B4-41940B286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7806" y="606743"/>
            <a:ext cx="7601188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trong nhà máy sản xuất cồn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573203" y="2314932"/>
            <a:ext cx="30480" cy="5307806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805910" y="2795468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340495" y="2562820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505873" y="2645450"/>
            <a:ext cx="16502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800737" y="2535317"/>
            <a:ext cx="3038713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Vụ nổ ở Illinois (2019)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7800737" y="301180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Một công nhân thiệt mạng và nhiều người bị thương do sự cố trong quá trình sản xuất.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805910" y="4638199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340495" y="4405551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480393" y="4488180"/>
            <a:ext cx="21609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800737" y="4378047"/>
            <a:ext cx="3730585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Hỏa hoạn ở Mumbai (2015)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7800737" y="485453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Ít nhất hai người chết do rò rỉ cồn từ bồn chứa dẫn đến cháy.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805910" y="6480929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340495" y="6248281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488609" y="6330910"/>
            <a:ext cx="19966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7800737" y="6220777"/>
            <a:ext cx="4060150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Ngạt khí ở Trung Quốc (2013)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7800737" y="6697266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Ba công nhân thiệt mạng do hít phải khí độc khi bảo dưỡng bồn chứa cồn.</a:t>
            </a:r>
            <a:endParaRPr lang="en-US" sz="17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15BA8AE-1458-CD0E-C39A-0EAC9CECC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102" y="179648"/>
            <a:ext cx="5522196" cy="345143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3891082"/>
            <a:ext cx="895064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xử lý nguyên liệu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531054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49298" y="5403056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66280" y="531054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66280" y="5844421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Nhận, kiểm tra và chuẩn bị nguyên liệu đầu vào. Yêu cầu sự tỉ mỉ và chính xác.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5247084" y="531054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5403771" y="5403056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6049328" y="531054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 cơ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6049328" y="5844421"/>
            <a:ext cx="333398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Chấn thương do vận chuyển, tiếp xúc với hóa chất độc hại, ngã từ trên cao.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9630132" y="531054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9795986" y="5403056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0432375" y="5310545"/>
            <a:ext cx="333398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Biện pháp phòng ngừa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0432375" y="6230183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kỹ lưỡng, sử dụng thiết bị bảo hộ, tuân thủ quy trình an toàn.</a:t>
            </a:r>
            <a:endParaRPr lang="en-US" sz="1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815F5F-0313-A918-B90A-64D365812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54426" y="1747395"/>
            <a:ext cx="9521547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vận hành máy móc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7891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421743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Điều khiển và giám sát thiết bị sản xuất. Kiểm tra các chỉ số kỹ thuật thường xuyên.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7891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 cơ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421743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Chấn thương cơ học, cháy nổ, tiếp xúc với hóa chất độc hại.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789164"/>
            <a:ext cx="347769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Biện pháp phòng ngừa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421743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kỹ thuật, bảo dưỡng máy móc định kỳ, sử dụng thiết bị bảo hộ.</a:t>
            </a:r>
            <a:endParaRPr lang="en-US" sz="19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7136D8-CD02-49D4-87BC-40B85EE471FA}"/>
              </a:ext>
            </a:extLst>
          </p:cNvPr>
          <p:cNvCxnSpPr/>
          <p:nvPr/>
        </p:nvCxnSpPr>
        <p:spPr>
          <a:xfrm>
            <a:off x="5014127" y="3542348"/>
            <a:ext cx="0" cy="2064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D20204-7E97-D866-8168-46B376E26B02}"/>
              </a:ext>
            </a:extLst>
          </p:cNvPr>
          <p:cNvCxnSpPr/>
          <p:nvPr/>
        </p:nvCxnSpPr>
        <p:spPr>
          <a:xfrm>
            <a:off x="9497367" y="3477316"/>
            <a:ext cx="0" cy="2064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B306B1B8-FC57-8173-0654-EC949E3EB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04" y="3111996"/>
            <a:ext cx="4934069" cy="308383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9711" y="607576"/>
            <a:ext cx="7597378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chưng cất hỗn hợp lên men</a:t>
            </a:r>
            <a:endParaRPr lang="en-US" sz="43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711" y="2320052"/>
            <a:ext cx="1104781" cy="176772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95843" y="2540913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Giám sát thông số</a:t>
            </a:r>
            <a:endParaRPr lang="en-US" sz="2150" dirty="0"/>
          </a:p>
        </p:txBody>
      </p:sp>
      <p:sp>
        <p:nvSpPr>
          <p:cNvPr id="7" name="Text 2"/>
          <p:cNvSpPr/>
          <p:nvPr/>
        </p:nvSpPr>
        <p:spPr>
          <a:xfrm>
            <a:off x="7695843" y="3018711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Theo dõi chặt chẽ nhiệt độ, áp suất và tốc độ dòng chảy.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711" y="4087773"/>
            <a:ext cx="1104781" cy="176772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958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soát nguy cơ</a:t>
            </a:r>
            <a:endParaRPr lang="en-US" sz="2150" dirty="0"/>
          </a:p>
        </p:txBody>
      </p:sp>
      <p:sp>
        <p:nvSpPr>
          <p:cNvPr id="10" name="Text 4"/>
          <p:cNvSpPr/>
          <p:nvPr/>
        </p:nvSpPr>
        <p:spPr>
          <a:xfrm>
            <a:off x="7695843" y="4786432"/>
            <a:ext cx="6161246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Phòng ngừa cháy nổ, rò rỉ hóa chất và bỏng nhiệt.</a:t>
            </a:r>
            <a:endParaRPr lang="en-US" sz="17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711" y="5855494"/>
            <a:ext cx="1104781" cy="176772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695843" y="6076355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dưỡng thiết bị</a:t>
            </a:r>
            <a:endParaRPr lang="en-US" sz="2150" dirty="0"/>
          </a:p>
        </p:txBody>
      </p:sp>
      <p:sp>
        <p:nvSpPr>
          <p:cNvPr id="13" name="Text 6"/>
          <p:cNvSpPr/>
          <p:nvPr/>
        </p:nvSpPr>
        <p:spPr>
          <a:xfrm>
            <a:off x="7695843" y="6554153"/>
            <a:ext cx="6161246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Kiểm tra và bảo trì định kỳ các thiết bị chưng cất.</a:t>
            </a:r>
            <a:endParaRPr lang="en-US" sz="1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67CF94-D6B7-3842-C414-F773263130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793" y="2971800"/>
            <a:ext cx="5903407" cy="295170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01754" y="552331"/>
            <a:ext cx="7740491" cy="125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đóng </a:t>
            </a:r>
            <a:r>
              <a:rPr lang="en-US" sz="39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gói</a:t>
            </a: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39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và</a:t>
            </a:r>
            <a:endParaRPr lang="en-US" sz="3900" b="1" dirty="0">
              <a:solidFill>
                <a:srgbClr val="3B4540"/>
              </a:solidFill>
              <a:latin typeface="Fraunces Extra Bold" pitchFamily="34" charset="0"/>
              <a:ea typeface="Fraunces Extra Bold" pitchFamily="34" charset="-122"/>
              <a:cs typeface="Fraunces Extra Bold" pitchFamily="34" charset="-120"/>
            </a:endParaRPr>
          </a:p>
          <a:p>
            <a:pPr marL="0" indent="0">
              <a:lnSpc>
                <a:spcPts val="4900"/>
              </a:lnSpc>
              <a:buNone/>
            </a:pPr>
            <a:r>
              <a:rPr lang="en-US" sz="39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vận</a:t>
            </a: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chuyển</a:t>
            </a:r>
            <a:endParaRPr lang="en-US" sz="39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54" y="2106097"/>
            <a:ext cx="501253" cy="50125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1754" y="2807851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Đóng gói cẩn thận</a:t>
            </a:r>
            <a:endParaRPr lang="en-US" sz="1950" dirty="0"/>
          </a:p>
        </p:txBody>
      </p:sp>
      <p:sp>
        <p:nvSpPr>
          <p:cNvPr id="7" name="Text 2"/>
          <p:cNvSpPr/>
          <p:nvPr/>
        </p:nvSpPr>
        <p:spPr>
          <a:xfrm>
            <a:off x="701754" y="3241358"/>
            <a:ext cx="7740491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vật liệu bảo vệ phù hợp, kiểm tra kỹ sản phẩm trước khi đóng gói.</a:t>
            </a:r>
            <a:endParaRPr lang="en-US" sz="15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754" y="4163616"/>
            <a:ext cx="501253" cy="50125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01754" y="4865370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Dán nhãn chính xác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701754" y="5298877"/>
            <a:ext cx="7740491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Ghi đầy đủ thông tin sản phẩm, hướng dẫn sử dụng và cảnh báo an toàn.</a:t>
            </a:r>
            <a:endParaRPr lang="en-US" sz="15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754" y="6221135"/>
            <a:ext cx="501253" cy="50125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01754" y="6922889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Vận chuyển an toàn</a:t>
            </a:r>
            <a:endParaRPr lang="en-US" sz="1950" dirty="0"/>
          </a:p>
        </p:txBody>
      </p:sp>
      <p:sp>
        <p:nvSpPr>
          <p:cNvPr id="13" name="Text 6"/>
          <p:cNvSpPr/>
          <p:nvPr/>
        </p:nvSpPr>
        <p:spPr>
          <a:xfrm>
            <a:off x="701754" y="7356396"/>
            <a:ext cx="7740491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Sắp xếp hàng hóa hợp lý, đảm bảo an toàn trong quá trình di chuyển.</a:t>
            </a:r>
            <a:endParaRPr lang="en-US" sz="15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A5B464-7AA9-4D60-570F-8A0219A1D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486" y="3434012"/>
            <a:ext cx="6226914" cy="326171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939760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định an toàn lao động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2853095"/>
            <a:ext cx="7415927" cy="4436745"/>
          </a:xfrm>
          <a:prstGeom prst="roundRect">
            <a:avLst>
              <a:gd name="adj" fmla="val 5008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79277" y="2868335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126093" y="3024068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thiết bị bảo hộ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4822627" y="3024068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Bắt buộc trong mọi công đoạn sản xuất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79277" y="3969901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1126093" y="4125635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Kiểm tra máy móc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4822627" y="4125635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Định kỳ và trước mỗi ca làm việc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879277" y="5071467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1126093" y="5227201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an toàn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4822627" y="5227201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Thường xuyên cho tất cả nhân viên</a:t>
            </a:r>
            <a:endParaRPr lang="en-US" sz="1900" dirty="0"/>
          </a:p>
        </p:txBody>
      </p:sp>
      <p:sp>
        <p:nvSpPr>
          <p:cNvPr id="15" name="Shape 11"/>
          <p:cNvSpPr/>
          <p:nvPr/>
        </p:nvSpPr>
        <p:spPr>
          <a:xfrm>
            <a:off x="879277" y="6173033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2"/>
          <p:cNvSpPr/>
          <p:nvPr/>
        </p:nvSpPr>
        <p:spPr>
          <a:xfrm>
            <a:off x="1126093" y="6328767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Xử lý sự cố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4822627" y="6328767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Tuân thủ quy trình khẩn cấp đã được huấn luyện</a:t>
            </a:r>
            <a:endParaRPr lang="en-US" sz="1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1298EC-E939-B3C1-08C9-109FCC7D2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968" y="3137535"/>
            <a:ext cx="4984432" cy="37383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2826" y="552926"/>
            <a:ext cx="6568559" cy="627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tình huống khẩn cấp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2017059" y="1481733"/>
            <a:ext cx="22860" cy="6194941"/>
          </a:xfrm>
          <a:prstGeom prst="roundRect">
            <a:avLst>
              <a:gd name="adj" fmla="val 790688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2201901" y="1922026"/>
            <a:ext cx="702826" cy="22860"/>
          </a:xfrm>
          <a:prstGeom prst="roundRect">
            <a:avLst>
              <a:gd name="adj" fmla="val 790688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1772919" y="1707594"/>
            <a:ext cx="451842" cy="451842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1923652" y="1782842"/>
            <a:ext cx="150257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3103383" y="1682472"/>
            <a:ext cx="2510433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Đánh giá tình hình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3103383" y="2116812"/>
            <a:ext cx="6332577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Nhanh chóng xác định mức độ nguy hiểm và số người bị ảnh hưởng.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2201901" y="3601283"/>
            <a:ext cx="702826" cy="22860"/>
          </a:xfrm>
          <a:prstGeom prst="roundRect">
            <a:avLst>
              <a:gd name="adj" fmla="val 790688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1772919" y="3386852"/>
            <a:ext cx="451842" cy="451842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1900435" y="3462099"/>
            <a:ext cx="196810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3103383" y="3361730"/>
            <a:ext cx="2510433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Sơ cứu và cấp cứu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3103383" y="3796070"/>
            <a:ext cx="6332577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Thực hiện sơ cứu cho người bị nạn và gọi dịch vụ y tế khẩn cấp.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2201901" y="4959191"/>
            <a:ext cx="702826" cy="22860"/>
          </a:xfrm>
          <a:prstGeom prst="roundRect">
            <a:avLst>
              <a:gd name="adj" fmla="val 790688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1772919" y="4744760"/>
            <a:ext cx="451842" cy="451842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1907817" y="4820007"/>
            <a:ext cx="181928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3103383" y="4719638"/>
            <a:ext cx="2510433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Cô lập khu vực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3103383" y="5153978"/>
            <a:ext cx="6332577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Ngăn chặn sự lan rộng của nguy hiểm và bảo vệ những người xung quanh.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2201901" y="6638449"/>
            <a:ext cx="702826" cy="22860"/>
          </a:xfrm>
          <a:prstGeom prst="roundRect">
            <a:avLst>
              <a:gd name="adj" fmla="val 790688"/>
            </a:avLst>
          </a:prstGeom>
          <a:solidFill>
            <a:srgbClr val="CED9CE"/>
          </a:solidFill>
          <a:ln/>
        </p:spPr>
      </p:sp>
      <p:sp>
        <p:nvSpPr>
          <p:cNvPr id="21" name="Shape 18"/>
          <p:cNvSpPr/>
          <p:nvPr/>
        </p:nvSpPr>
        <p:spPr>
          <a:xfrm>
            <a:off x="1772919" y="6424017"/>
            <a:ext cx="451842" cy="451842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22" name="Text 19"/>
          <p:cNvSpPr/>
          <p:nvPr/>
        </p:nvSpPr>
        <p:spPr>
          <a:xfrm>
            <a:off x="1896506" y="6499265"/>
            <a:ext cx="204668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350" dirty="0"/>
          </a:p>
        </p:txBody>
      </p:sp>
      <p:sp>
        <p:nvSpPr>
          <p:cNvPr id="23" name="Text 20"/>
          <p:cNvSpPr/>
          <p:nvPr/>
        </p:nvSpPr>
        <p:spPr>
          <a:xfrm>
            <a:off x="3103383" y="6398895"/>
            <a:ext cx="2926913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Điều tra và phòng ngừa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3103383" y="6833235"/>
            <a:ext cx="6332577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Xác định nguyên nhân và đề xuất biện pháp phòng ngừa trong tương lai.</a:t>
            </a:r>
            <a:endParaRPr lang="en-US" sz="155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0C42B03-A6A6-E6B4-798B-75432B8A3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676" y="3232445"/>
            <a:ext cx="5111524" cy="287949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42248" y="661749"/>
            <a:ext cx="6016109" cy="75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Kết luận</a:t>
            </a:r>
            <a:endParaRPr lang="en-US" sz="4700" dirty="0"/>
          </a:p>
        </p:txBody>
      </p:sp>
      <p:sp>
        <p:nvSpPr>
          <p:cNvPr id="5" name="Shape 1"/>
          <p:cNvSpPr/>
          <p:nvPr/>
        </p:nvSpPr>
        <p:spPr>
          <a:xfrm>
            <a:off x="842248" y="1774627"/>
            <a:ext cx="7459504" cy="1771293"/>
          </a:xfrm>
          <a:prstGeom prst="roundRect">
            <a:avLst>
              <a:gd name="adj" fmla="val 12227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82873" y="2015252"/>
            <a:ext cx="3007995" cy="37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Đào tạo</a:t>
            </a:r>
            <a:endParaRPr lang="en-US" sz="2350" dirty="0"/>
          </a:p>
        </p:txBody>
      </p:sp>
      <p:sp>
        <p:nvSpPr>
          <p:cNvPr id="7" name="Text 3"/>
          <p:cNvSpPr/>
          <p:nvPr/>
        </p:nvSpPr>
        <p:spPr>
          <a:xfrm>
            <a:off x="1082873" y="2535436"/>
            <a:ext cx="6978253" cy="76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Huấn luyện an toàn lao động thường xuyên là chìa khóa để phòng ngừa tai nạn.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842248" y="3786545"/>
            <a:ext cx="7459504" cy="1771293"/>
          </a:xfrm>
          <a:prstGeom prst="roundRect">
            <a:avLst>
              <a:gd name="adj" fmla="val 12227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1082873" y="4027170"/>
            <a:ext cx="3007995" cy="37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Tuân thủ</a:t>
            </a:r>
            <a:endParaRPr lang="en-US" sz="2350" dirty="0"/>
          </a:p>
        </p:txBody>
      </p:sp>
      <p:sp>
        <p:nvSpPr>
          <p:cNvPr id="10" name="Text 6"/>
          <p:cNvSpPr/>
          <p:nvPr/>
        </p:nvSpPr>
        <p:spPr>
          <a:xfrm>
            <a:off x="1082873" y="4547354"/>
            <a:ext cx="6978253" cy="76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Nghiêm túc thực hiện các quy định an toàn trong mọi công đoạn sản xuất.</a:t>
            </a:r>
            <a:endParaRPr lang="en-US" sz="1850" dirty="0"/>
          </a:p>
        </p:txBody>
      </p:sp>
      <p:sp>
        <p:nvSpPr>
          <p:cNvPr id="11" name="Shape 7"/>
          <p:cNvSpPr/>
          <p:nvPr/>
        </p:nvSpPr>
        <p:spPr>
          <a:xfrm>
            <a:off x="842248" y="5798463"/>
            <a:ext cx="7459504" cy="1771293"/>
          </a:xfrm>
          <a:prstGeom prst="roundRect">
            <a:avLst>
              <a:gd name="adj" fmla="val 12227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1082873" y="6039088"/>
            <a:ext cx="3007995" cy="37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Cải tiến</a:t>
            </a:r>
            <a:endParaRPr lang="en-US" sz="2350" dirty="0"/>
          </a:p>
        </p:txBody>
      </p:sp>
      <p:sp>
        <p:nvSpPr>
          <p:cNvPr id="13" name="Text 9"/>
          <p:cNvSpPr/>
          <p:nvPr/>
        </p:nvSpPr>
        <p:spPr>
          <a:xfrm>
            <a:off x="1082873" y="6559272"/>
            <a:ext cx="6978253" cy="76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Liên tục cập nhật và cải thiện các biện pháp an toàn lao động.</a:t>
            </a:r>
            <a:endParaRPr lang="en-US" sz="18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6F6FCE-4F94-FCD7-465D-A1762E426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471" y="4055626"/>
            <a:ext cx="4868823" cy="15093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041440"/>
            <a:ext cx="6726198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PHẦN III: Tham khảo thêm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64037" y="1905357"/>
            <a:ext cx="522672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1. Bài kiểm tra ATLD nhóm 3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864037" y="2399110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>
              <a:latin typeface="Nirmala UI Semilight" panose="020B0402040204020203" pitchFamily="34" charset="0"/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63553" y="3820173"/>
            <a:ext cx="7415927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2. Bảng báo giá dịch vụ huấn luyện ATLD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763553" y="4282969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>
              <a:latin typeface="Nirmala UI Semilight" panose="020B0402040204020203" pitchFamily="34" charset="0"/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64037" y="5564981"/>
            <a:ext cx="5005388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3. Tải về tài liệu (download)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864035" y="6049268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cồn (alcohol)</a:t>
            </a:r>
            <a:endParaRPr lang="en-US" sz="1900" dirty="0">
              <a:latin typeface="Nirmala UI Semilight" panose="020B0402040204020203" pitchFamily="34" charset="0"/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4353D3-259E-2BFE-A85D-5624CB1A73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5749" y="7343788"/>
            <a:ext cx="2883878" cy="89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732</Words>
  <Application>Microsoft Office PowerPoint</Application>
  <PresentationFormat>Custom</PresentationFormat>
  <Paragraphs>98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Fraunces Extra Bold</vt:lpstr>
      <vt:lpstr>Posterama</vt:lpstr>
      <vt:lpstr>Arial</vt:lpstr>
      <vt:lpstr>Nirmala UI Semilight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4</cp:revision>
  <dcterms:created xsi:type="dcterms:W3CDTF">2024-10-31T06:49:04Z</dcterms:created>
  <dcterms:modified xsi:type="dcterms:W3CDTF">2024-10-31T06:59:55Z</dcterms:modified>
</cp:coreProperties>
</file>