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4630400" cy="8229600"/>
  <p:notesSz cx="8229600" cy="14630400"/>
  <p:embeddedFontLst>
    <p:embeddedFont>
      <p:font typeface="PT Serif" panose="020A0603040505020204" pitchFamily="18" charset="0"/>
      <p:regular r:id="rId12"/>
      <p:bold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63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59" d="100"/>
          <a:sy n="59" d="100"/>
        </p:scale>
        <p:origin x="2106" y="10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7560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hyperlink" Target="https://antoannamviet.com/tai-lieu-an-toan-lao-dong-san-xuat-cua-cuon/"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0"/>
          <p:cNvSpPr/>
          <p:nvPr/>
        </p:nvSpPr>
        <p:spPr>
          <a:xfrm>
            <a:off x="1087704" y="3370540"/>
            <a:ext cx="7556421" cy="1488519"/>
          </a:xfrm>
          <a:prstGeom prst="rect">
            <a:avLst/>
          </a:prstGeom>
          <a:noFill/>
          <a:ln/>
        </p:spPr>
        <p:txBody>
          <a:bodyPr wrap="square" lIns="0" tIns="0" rIns="0" bIns="0" rtlCol="0" anchor="t"/>
          <a:lstStyle/>
          <a:p>
            <a:pPr marL="0" indent="0">
              <a:lnSpc>
                <a:spcPts val="5850"/>
              </a:lnSpc>
              <a:buNone/>
            </a:pPr>
            <a:r>
              <a:rPr lang="en-US" sz="5400" dirty="0">
                <a:solidFill>
                  <a:srgbClr val="020202"/>
                </a:solidFill>
                <a:latin typeface="PT Serif" pitchFamily="34" charset="0"/>
                <a:ea typeface="PT Serif" pitchFamily="34" charset="-122"/>
                <a:cs typeface="PT Serif" pitchFamily="34" charset="-120"/>
              </a:rPr>
              <a:t>An toàn lao </a:t>
            </a:r>
            <a:r>
              <a:rPr lang="en-US" sz="5400" dirty="0" err="1">
                <a:solidFill>
                  <a:srgbClr val="020202"/>
                </a:solidFill>
                <a:latin typeface="PT Serif" pitchFamily="34" charset="0"/>
                <a:ea typeface="PT Serif" pitchFamily="34" charset="-122"/>
                <a:cs typeface="PT Serif" pitchFamily="34" charset="-120"/>
              </a:rPr>
              <a:t>động</a:t>
            </a:r>
            <a:r>
              <a:rPr lang="en-US" sz="5400" dirty="0">
                <a:solidFill>
                  <a:srgbClr val="020202"/>
                </a:solidFill>
                <a:latin typeface="PT Serif" pitchFamily="34" charset="0"/>
                <a:ea typeface="PT Serif" pitchFamily="34" charset="-122"/>
                <a:cs typeface="PT Serif" pitchFamily="34" charset="-120"/>
              </a:rPr>
              <a:t> </a:t>
            </a:r>
          </a:p>
          <a:p>
            <a:pPr marL="0" indent="0">
              <a:lnSpc>
                <a:spcPts val="5850"/>
              </a:lnSpc>
              <a:buNone/>
            </a:pPr>
            <a:r>
              <a:rPr lang="en-US" sz="5400" dirty="0" err="1">
                <a:solidFill>
                  <a:srgbClr val="020202"/>
                </a:solidFill>
                <a:latin typeface="PT Serif" pitchFamily="34" charset="0"/>
                <a:ea typeface="PT Serif" pitchFamily="34" charset="-122"/>
                <a:cs typeface="PT Serif" pitchFamily="34" charset="-120"/>
              </a:rPr>
              <a:t>sản</a:t>
            </a:r>
            <a:r>
              <a:rPr lang="en-US" sz="5400" dirty="0">
                <a:solidFill>
                  <a:srgbClr val="020202"/>
                </a:solidFill>
                <a:latin typeface="PT Serif" pitchFamily="34" charset="0"/>
                <a:ea typeface="PT Serif" pitchFamily="34" charset="-122"/>
                <a:cs typeface="PT Serif" pitchFamily="34" charset="-120"/>
              </a:rPr>
              <a:t> xuất </a:t>
            </a:r>
            <a:r>
              <a:rPr lang="en-US" sz="5400" b="1" dirty="0">
                <a:solidFill>
                  <a:srgbClr val="020202"/>
                </a:solidFill>
                <a:latin typeface="PT Serif" pitchFamily="34" charset="0"/>
                <a:ea typeface="PT Serif" pitchFamily="34" charset="-122"/>
                <a:cs typeface="PT Serif" pitchFamily="34" charset="-120"/>
              </a:rPr>
              <a:t>Cửa Cuốn</a:t>
            </a:r>
            <a:endParaRPr lang="en-US" sz="5400" dirty="0"/>
          </a:p>
        </p:txBody>
      </p:sp>
      <p:sp>
        <p:nvSpPr>
          <p:cNvPr id="4" name="Text 1"/>
          <p:cNvSpPr/>
          <p:nvPr/>
        </p:nvSpPr>
        <p:spPr>
          <a:xfrm>
            <a:off x="1087704" y="6022126"/>
            <a:ext cx="6310395" cy="1088708"/>
          </a:xfrm>
          <a:prstGeom prst="rect">
            <a:avLst/>
          </a:prstGeom>
          <a:noFill/>
          <a:ln/>
        </p:spPr>
        <p:txBody>
          <a:bodyPr wrap="square" lIns="0" tIns="0" rIns="0" bIns="0" rtlCol="0" anchor="t"/>
          <a:lstStyle/>
          <a:p>
            <a:pPr marL="0" indent="0">
              <a:lnSpc>
                <a:spcPts val="2850"/>
              </a:lnSpc>
              <a:buNone/>
            </a:pPr>
            <a:r>
              <a:rPr lang="en-US" sz="1750" dirty="0">
                <a:solidFill>
                  <a:srgbClr val="383838"/>
                </a:solidFill>
                <a:latin typeface="PT Serif" panose="020A0603040505020204" pitchFamily="18" charset="0"/>
                <a:ea typeface="DM Sans" pitchFamily="34" charset="-122"/>
                <a:cs typeface="DM Sans" pitchFamily="34" charset="-120"/>
              </a:rPr>
              <a:t>Nội dung bài giảng này bao gồm: phân tích tình hình an toàn lao động trong ngành sản xuất </a:t>
            </a:r>
            <a:r>
              <a:rPr lang="en-US" sz="1750" b="1" dirty="0">
                <a:solidFill>
                  <a:srgbClr val="383838"/>
                </a:solidFill>
                <a:latin typeface="PT Serif" panose="020A0603040505020204" pitchFamily="18" charset="0"/>
                <a:ea typeface="DM Sans" pitchFamily="34" charset="-122"/>
                <a:cs typeface="DM Sans" pitchFamily="34" charset="-120"/>
              </a:rPr>
              <a:t>cửa cuốn</a:t>
            </a:r>
            <a:r>
              <a:rPr lang="en-US" sz="1750" dirty="0">
                <a:solidFill>
                  <a:srgbClr val="383838"/>
                </a:solidFill>
                <a:latin typeface="PT Serif" panose="020A0603040505020204" pitchFamily="18" charset="0"/>
                <a:ea typeface="DM Sans" pitchFamily="34" charset="-122"/>
                <a:cs typeface="DM Sans" pitchFamily="34" charset="-120"/>
              </a:rPr>
              <a:t>, các dạng tai nạn thường gặp, biện pháp và cách xử lý khi gặp tình huống xấu. </a:t>
            </a:r>
            <a:endParaRPr lang="en-US" sz="1750" dirty="0"/>
          </a:p>
        </p:txBody>
      </p:sp>
      <p:pic>
        <p:nvPicPr>
          <p:cNvPr id="2052" name="Picture 4">
            <a:extLst>
              <a:ext uri="{FF2B5EF4-FFF2-40B4-BE49-F238E27FC236}">
                <a16:creationId xmlns:a16="http://schemas.microsoft.com/office/drawing/2014/main" id="{556BDF58-351D-26A5-0E8A-615D86C6F00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6" b="4483"/>
          <a:stretch/>
        </p:blipFill>
        <p:spPr bwMode="auto">
          <a:xfrm>
            <a:off x="7398099" y="1393353"/>
            <a:ext cx="7232301" cy="683624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560964" y="3303091"/>
            <a:ext cx="3803344" cy="3856631"/>
          </a:xfrm>
          <a:prstGeom prst="rect">
            <a:avLst/>
          </a:prstGeom>
        </p:spPr>
      </p:pic>
      <p:sp>
        <p:nvSpPr>
          <p:cNvPr id="3" name="Text 0"/>
          <p:cNvSpPr/>
          <p:nvPr/>
        </p:nvSpPr>
        <p:spPr>
          <a:xfrm>
            <a:off x="793790" y="986552"/>
            <a:ext cx="9033498" cy="1488519"/>
          </a:xfrm>
          <a:prstGeom prst="rect">
            <a:avLst/>
          </a:prstGeom>
          <a:noFill/>
          <a:ln/>
        </p:spPr>
        <p:txBody>
          <a:bodyPr wrap="square" lIns="0" tIns="0" rIns="0" bIns="0" rtlCol="0" anchor="t"/>
          <a:lstStyle/>
          <a:p>
            <a:pPr marL="0" indent="0">
              <a:lnSpc>
                <a:spcPts val="5850"/>
              </a:lnSpc>
              <a:buNone/>
            </a:pPr>
            <a:r>
              <a:rPr lang="en-US" sz="4650" b="1" dirty="0">
                <a:solidFill>
                  <a:srgbClr val="020202"/>
                </a:solidFill>
                <a:latin typeface="PT Serif" pitchFamily="34" charset="0"/>
                <a:ea typeface="PT Serif" pitchFamily="34" charset="-122"/>
                <a:cs typeface="PT Serif" pitchFamily="34" charset="-120"/>
              </a:rPr>
              <a:t>Thực trạng an toàn lao động</a:t>
            </a:r>
            <a:endParaRPr lang="en-US" sz="4650" dirty="0"/>
          </a:p>
        </p:txBody>
      </p:sp>
      <p:sp>
        <p:nvSpPr>
          <p:cNvPr id="4" name="Shape 1"/>
          <p:cNvSpPr/>
          <p:nvPr/>
        </p:nvSpPr>
        <p:spPr>
          <a:xfrm>
            <a:off x="793790" y="2803122"/>
            <a:ext cx="7556421" cy="1324689"/>
          </a:xfrm>
          <a:prstGeom prst="roundRect">
            <a:avLst>
              <a:gd name="adj" fmla="val 2568"/>
            </a:avLst>
          </a:prstGeom>
          <a:solidFill>
            <a:srgbClr val="204C8E"/>
          </a:solidFill>
          <a:ln/>
        </p:spPr>
      </p:sp>
      <p:sp>
        <p:nvSpPr>
          <p:cNvPr id="5" name="Text 2"/>
          <p:cNvSpPr/>
          <p:nvPr/>
        </p:nvSpPr>
        <p:spPr>
          <a:xfrm>
            <a:off x="1020604" y="3029936"/>
            <a:ext cx="2977039" cy="372070"/>
          </a:xfrm>
          <a:prstGeom prst="rect">
            <a:avLst/>
          </a:prstGeom>
          <a:noFill/>
          <a:ln/>
        </p:spPr>
        <p:txBody>
          <a:bodyPr wrap="none" lIns="0" tIns="0" rIns="0" bIns="0" rtlCol="0" anchor="t"/>
          <a:lstStyle/>
          <a:p>
            <a:pPr marL="0" indent="0">
              <a:lnSpc>
                <a:spcPts val="2900"/>
              </a:lnSpc>
              <a:buNone/>
            </a:pPr>
            <a:r>
              <a:rPr lang="en-US" sz="2300" b="1" dirty="0">
                <a:solidFill>
                  <a:srgbClr val="FFFFFF"/>
                </a:solidFill>
                <a:latin typeface="PT Serif" pitchFamily="34" charset="0"/>
                <a:ea typeface="PT Serif" pitchFamily="34" charset="-122"/>
                <a:cs typeface="PT Serif" pitchFamily="34" charset="-120"/>
              </a:rPr>
              <a:t>Giảm Số Vụ</a:t>
            </a:r>
            <a:endParaRPr lang="en-US" sz="2300" b="1" dirty="0"/>
          </a:p>
        </p:txBody>
      </p:sp>
      <p:sp>
        <p:nvSpPr>
          <p:cNvPr id="6" name="Text 3"/>
          <p:cNvSpPr/>
          <p:nvPr/>
        </p:nvSpPr>
        <p:spPr>
          <a:xfrm>
            <a:off x="1020604" y="3538095"/>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DM Sans" pitchFamily="34" charset="-122"/>
                <a:cs typeface="DM Sans" pitchFamily="34" charset="-120"/>
              </a:rPr>
              <a:t>Số vụ tai nạn lao động giảm 7,09% so với cùng kỳ năm 2023.</a:t>
            </a:r>
            <a:endParaRPr lang="en-US" sz="1750" dirty="0"/>
          </a:p>
        </p:txBody>
      </p:sp>
      <p:sp>
        <p:nvSpPr>
          <p:cNvPr id="7" name="Shape 4"/>
          <p:cNvSpPr/>
          <p:nvPr/>
        </p:nvSpPr>
        <p:spPr>
          <a:xfrm>
            <a:off x="793790" y="4354625"/>
            <a:ext cx="7556421" cy="1324689"/>
          </a:xfrm>
          <a:prstGeom prst="roundRect">
            <a:avLst>
              <a:gd name="adj" fmla="val 2568"/>
            </a:avLst>
          </a:prstGeom>
          <a:solidFill>
            <a:srgbClr val="204C8E"/>
          </a:solidFill>
          <a:ln/>
        </p:spPr>
      </p:sp>
      <p:sp>
        <p:nvSpPr>
          <p:cNvPr id="8" name="Text 5"/>
          <p:cNvSpPr/>
          <p:nvPr/>
        </p:nvSpPr>
        <p:spPr>
          <a:xfrm>
            <a:off x="1020604" y="4581439"/>
            <a:ext cx="2990374" cy="372070"/>
          </a:xfrm>
          <a:prstGeom prst="rect">
            <a:avLst/>
          </a:prstGeom>
          <a:noFill/>
          <a:ln/>
        </p:spPr>
        <p:txBody>
          <a:bodyPr wrap="none" lIns="0" tIns="0" rIns="0" bIns="0" rtlCol="0" anchor="t"/>
          <a:lstStyle/>
          <a:p>
            <a:pPr marL="0" indent="0">
              <a:lnSpc>
                <a:spcPts val="2900"/>
              </a:lnSpc>
              <a:buNone/>
            </a:pPr>
            <a:r>
              <a:rPr lang="en-US" sz="2300" b="1" dirty="0">
                <a:solidFill>
                  <a:srgbClr val="FFFFFF"/>
                </a:solidFill>
                <a:latin typeface="PT Serif" pitchFamily="34" charset="0"/>
                <a:ea typeface="PT Serif" pitchFamily="34" charset="-122"/>
                <a:cs typeface="PT Serif" pitchFamily="34" charset="-120"/>
              </a:rPr>
              <a:t>Giảm Số Người Bị Nạn</a:t>
            </a:r>
            <a:endParaRPr lang="en-US" sz="2300" b="1" dirty="0"/>
          </a:p>
        </p:txBody>
      </p:sp>
      <p:sp>
        <p:nvSpPr>
          <p:cNvPr id="9" name="Text 6"/>
          <p:cNvSpPr/>
          <p:nvPr/>
        </p:nvSpPr>
        <p:spPr>
          <a:xfrm>
            <a:off x="1020604" y="5089598"/>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DM Sans" pitchFamily="34" charset="-122"/>
                <a:cs typeface="DM Sans" pitchFamily="34" charset="-120"/>
              </a:rPr>
              <a:t>Số người bị nạn giảm 6,04% so với cùng kỳ năm 2023.</a:t>
            </a:r>
            <a:endParaRPr lang="en-US" sz="1750" dirty="0"/>
          </a:p>
        </p:txBody>
      </p:sp>
      <p:sp>
        <p:nvSpPr>
          <p:cNvPr id="10" name="Shape 7"/>
          <p:cNvSpPr/>
          <p:nvPr/>
        </p:nvSpPr>
        <p:spPr>
          <a:xfrm>
            <a:off x="793790" y="5906129"/>
            <a:ext cx="7556421" cy="1324689"/>
          </a:xfrm>
          <a:prstGeom prst="roundRect">
            <a:avLst>
              <a:gd name="adj" fmla="val 2568"/>
            </a:avLst>
          </a:prstGeom>
          <a:solidFill>
            <a:srgbClr val="204C8E"/>
          </a:solidFill>
          <a:ln/>
        </p:spPr>
      </p:sp>
      <p:sp>
        <p:nvSpPr>
          <p:cNvPr id="11" name="Text 8"/>
          <p:cNvSpPr/>
          <p:nvPr/>
        </p:nvSpPr>
        <p:spPr>
          <a:xfrm>
            <a:off x="1020604" y="6132943"/>
            <a:ext cx="4229814" cy="372070"/>
          </a:xfrm>
          <a:prstGeom prst="rect">
            <a:avLst/>
          </a:prstGeom>
          <a:noFill/>
          <a:ln/>
        </p:spPr>
        <p:txBody>
          <a:bodyPr wrap="none" lIns="0" tIns="0" rIns="0" bIns="0" rtlCol="0" anchor="t"/>
          <a:lstStyle/>
          <a:p>
            <a:pPr marL="0" indent="0">
              <a:lnSpc>
                <a:spcPts val="2900"/>
              </a:lnSpc>
              <a:buNone/>
            </a:pPr>
            <a:r>
              <a:rPr lang="en-US" sz="2300" b="1" dirty="0">
                <a:solidFill>
                  <a:srgbClr val="FFFFFF"/>
                </a:solidFill>
                <a:latin typeface="PT Serif" pitchFamily="34" charset="0"/>
                <a:ea typeface="PT Serif" pitchFamily="34" charset="-122"/>
                <a:cs typeface="PT Serif" pitchFamily="34" charset="-120"/>
              </a:rPr>
              <a:t>Tăng Số Người Bị Thương Nặng</a:t>
            </a:r>
            <a:endParaRPr lang="en-US" sz="2300" b="1" dirty="0"/>
          </a:p>
        </p:txBody>
      </p:sp>
      <p:sp>
        <p:nvSpPr>
          <p:cNvPr id="12" name="Text 9"/>
          <p:cNvSpPr/>
          <p:nvPr/>
        </p:nvSpPr>
        <p:spPr>
          <a:xfrm>
            <a:off x="1020604" y="6641102"/>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DM Sans" pitchFamily="34" charset="-122"/>
                <a:cs typeface="DM Sans" pitchFamily="34" charset="-120"/>
              </a:rPr>
              <a:t>Số người bị thương nặng tăng 3,32% so với cùng kỳ năm 2023.</a:t>
            </a:r>
            <a:endParaRPr lang="en-US" sz="1750" dirty="0"/>
          </a:p>
        </p:txBody>
      </p:sp>
      <p:pic>
        <p:nvPicPr>
          <p:cNvPr id="13" name="Image 0" descr="preencoded.png">
            <a:extLst>
              <a:ext uri="{FF2B5EF4-FFF2-40B4-BE49-F238E27FC236}">
                <a16:creationId xmlns:a16="http://schemas.microsoft.com/office/drawing/2014/main" id="{469D3092-2FCE-C2FC-7552-C7FA18450BD7}"/>
              </a:ext>
            </a:extLst>
          </p:cNvPr>
          <p:cNvPicPr>
            <a:picLocks noChangeAspect="1"/>
          </p:cNvPicPr>
          <p:nvPr/>
        </p:nvPicPr>
        <p:blipFill>
          <a:blip r:embed="rId4"/>
          <a:stretch>
            <a:fillRect/>
          </a:stretch>
        </p:blipFill>
        <p:spPr>
          <a:xfrm>
            <a:off x="11716379" y="7385615"/>
            <a:ext cx="2722524" cy="84398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410700" y="3570595"/>
            <a:ext cx="4953000" cy="2788920"/>
          </a:xfrm>
          <a:prstGeom prst="rect">
            <a:avLst/>
          </a:prstGeom>
        </p:spPr>
      </p:pic>
      <p:sp>
        <p:nvSpPr>
          <p:cNvPr id="4" name="Text 0"/>
          <p:cNvSpPr/>
          <p:nvPr/>
        </p:nvSpPr>
        <p:spPr>
          <a:xfrm>
            <a:off x="702350" y="560426"/>
            <a:ext cx="5967055" cy="658535"/>
          </a:xfrm>
          <a:prstGeom prst="rect">
            <a:avLst/>
          </a:prstGeom>
          <a:noFill/>
          <a:ln/>
        </p:spPr>
        <p:txBody>
          <a:bodyPr wrap="none" lIns="0" tIns="0" rIns="0" bIns="0" rtlCol="0" anchor="t"/>
          <a:lstStyle/>
          <a:p>
            <a:pPr marL="0" indent="0">
              <a:lnSpc>
                <a:spcPts val="5150"/>
              </a:lnSpc>
              <a:buNone/>
            </a:pPr>
            <a:r>
              <a:rPr lang="en-US" sz="4100" b="1" dirty="0">
                <a:solidFill>
                  <a:srgbClr val="020202"/>
                </a:solidFill>
                <a:latin typeface="PT Serif" pitchFamily="34" charset="0"/>
                <a:ea typeface="PT Serif" pitchFamily="34" charset="-122"/>
                <a:cs typeface="PT Serif" pitchFamily="34" charset="-120"/>
              </a:rPr>
              <a:t>Các vụ tai nạn lao động</a:t>
            </a:r>
            <a:endParaRPr lang="en-US" sz="4100" dirty="0"/>
          </a:p>
        </p:txBody>
      </p:sp>
      <p:sp>
        <p:nvSpPr>
          <p:cNvPr id="5" name="Shape 1"/>
          <p:cNvSpPr/>
          <p:nvPr/>
        </p:nvSpPr>
        <p:spPr>
          <a:xfrm>
            <a:off x="702350" y="1807438"/>
            <a:ext cx="7739301" cy="1814155"/>
          </a:xfrm>
          <a:prstGeom prst="roundRect">
            <a:avLst>
              <a:gd name="adj" fmla="val 1659"/>
            </a:avLst>
          </a:prstGeom>
          <a:solidFill>
            <a:srgbClr val="204C8E"/>
          </a:solidFill>
          <a:ln/>
        </p:spPr>
      </p:sp>
      <p:sp>
        <p:nvSpPr>
          <p:cNvPr id="6" name="Text 2"/>
          <p:cNvSpPr/>
          <p:nvPr/>
        </p:nvSpPr>
        <p:spPr>
          <a:xfrm>
            <a:off x="902970" y="2008058"/>
            <a:ext cx="2634020" cy="329208"/>
          </a:xfrm>
          <a:prstGeom prst="rect">
            <a:avLst/>
          </a:prstGeom>
          <a:noFill/>
          <a:ln/>
        </p:spPr>
        <p:txBody>
          <a:bodyPr wrap="none" lIns="0" tIns="0" rIns="0" bIns="0" rtlCol="0" anchor="t"/>
          <a:lstStyle/>
          <a:p>
            <a:pPr marL="0" indent="0">
              <a:lnSpc>
                <a:spcPts val="2550"/>
              </a:lnSpc>
              <a:buNone/>
            </a:pPr>
            <a:r>
              <a:rPr lang="en-US" sz="2050" b="1" dirty="0">
                <a:solidFill>
                  <a:srgbClr val="FFFFFF"/>
                </a:solidFill>
                <a:latin typeface="PT Serif" pitchFamily="34" charset="0"/>
                <a:ea typeface="PT Serif" pitchFamily="34" charset="-122"/>
                <a:cs typeface="PT Serif" pitchFamily="34" charset="-120"/>
              </a:rPr>
              <a:t>Tai nạn do máy cắt</a:t>
            </a:r>
            <a:endParaRPr lang="en-US" sz="2050" dirty="0"/>
          </a:p>
        </p:txBody>
      </p:sp>
      <p:sp>
        <p:nvSpPr>
          <p:cNvPr id="7" name="Text 3"/>
          <p:cNvSpPr/>
          <p:nvPr/>
        </p:nvSpPr>
        <p:spPr>
          <a:xfrm>
            <a:off x="902970" y="2457638"/>
            <a:ext cx="7338060" cy="963335"/>
          </a:xfrm>
          <a:prstGeom prst="rect">
            <a:avLst/>
          </a:prstGeom>
          <a:noFill/>
          <a:ln/>
        </p:spPr>
        <p:txBody>
          <a:bodyPr wrap="square" lIns="0" tIns="0" rIns="0" bIns="0" rtlCol="0" anchor="t"/>
          <a:lstStyle/>
          <a:p>
            <a:pPr marL="0" indent="0">
              <a:lnSpc>
                <a:spcPts val="2500"/>
              </a:lnSpc>
              <a:buNone/>
            </a:pPr>
            <a:r>
              <a:rPr lang="en-US" sz="1550" dirty="0">
                <a:solidFill>
                  <a:srgbClr val="FFFFFF"/>
                </a:solidFill>
                <a:latin typeface="PT Serif" panose="020A0603040505020204" pitchFamily="18" charset="0"/>
                <a:ea typeface="DM Sans" pitchFamily="34" charset="-122"/>
                <a:cs typeface="DM Sans" pitchFamily="34" charset="-120"/>
              </a:rPr>
              <a:t>Máy cắt là thiết bị quan trọng được sử dụng để cắt các tấm kim loại thành các bộ phận nhỏ hơn. Tuy nhiên, nếu không được vận hành đúng cách, máy cắt có thể gây ra tai nạn nghiêm trọng.</a:t>
            </a:r>
            <a:endParaRPr lang="en-US" sz="1550" dirty="0"/>
          </a:p>
        </p:txBody>
      </p:sp>
      <p:sp>
        <p:nvSpPr>
          <p:cNvPr id="8" name="Shape 4"/>
          <p:cNvSpPr/>
          <p:nvPr/>
        </p:nvSpPr>
        <p:spPr>
          <a:xfrm>
            <a:off x="702350" y="3822214"/>
            <a:ext cx="7739301" cy="1814155"/>
          </a:xfrm>
          <a:prstGeom prst="roundRect">
            <a:avLst>
              <a:gd name="adj" fmla="val 1659"/>
            </a:avLst>
          </a:prstGeom>
          <a:solidFill>
            <a:srgbClr val="204C8E"/>
          </a:solidFill>
          <a:ln/>
        </p:spPr>
      </p:sp>
      <p:sp>
        <p:nvSpPr>
          <p:cNvPr id="9" name="Text 5"/>
          <p:cNvSpPr/>
          <p:nvPr/>
        </p:nvSpPr>
        <p:spPr>
          <a:xfrm>
            <a:off x="902970" y="4022834"/>
            <a:ext cx="3045857" cy="329208"/>
          </a:xfrm>
          <a:prstGeom prst="rect">
            <a:avLst/>
          </a:prstGeom>
          <a:noFill/>
          <a:ln/>
        </p:spPr>
        <p:txBody>
          <a:bodyPr wrap="none" lIns="0" tIns="0" rIns="0" bIns="0" rtlCol="0" anchor="t"/>
          <a:lstStyle/>
          <a:p>
            <a:pPr marL="0" indent="0">
              <a:lnSpc>
                <a:spcPts val="2550"/>
              </a:lnSpc>
              <a:buNone/>
            </a:pPr>
            <a:r>
              <a:rPr lang="en-US" sz="2050" b="1" dirty="0">
                <a:solidFill>
                  <a:srgbClr val="FFFFFF"/>
                </a:solidFill>
                <a:latin typeface="PT Serif" pitchFamily="34" charset="0"/>
                <a:ea typeface="PT Serif" pitchFamily="34" charset="-122"/>
                <a:cs typeface="PT Serif" pitchFamily="34" charset="-120"/>
              </a:rPr>
              <a:t>Tai nạn do thiết bị nâng</a:t>
            </a:r>
            <a:endParaRPr lang="en-US" sz="2050" dirty="0"/>
          </a:p>
        </p:txBody>
      </p:sp>
      <p:sp>
        <p:nvSpPr>
          <p:cNvPr id="10" name="Text 6"/>
          <p:cNvSpPr/>
          <p:nvPr/>
        </p:nvSpPr>
        <p:spPr>
          <a:xfrm>
            <a:off x="902970" y="4472414"/>
            <a:ext cx="7338060" cy="963335"/>
          </a:xfrm>
          <a:prstGeom prst="rect">
            <a:avLst/>
          </a:prstGeom>
          <a:noFill/>
          <a:ln/>
        </p:spPr>
        <p:txBody>
          <a:bodyPr wrap="square" lIns="0" tIns="0" rIns="0" bIns="0" rtlCol="0" anchor="t"/>
          <a:lstStyle/>
          <a:p>
            <a:pPr marL="0" indent="0">
              <a:lnSpc>
                <a:spcPts val="2500"/>
              </a:lnSpc>
              <a:buNone/>
            </a:pPr>
            <a:r>
              <a:rPr lang="en-US" sz="1550" dirty="0">
                <a:solidFill>
                  <a:srgbClr val="FFFFFF"/>
                </a:solidFill>
                <a:latin typeface="PT Serif" panose="020A0603040505020204" pitchFamily="18" charset="0"/>
                <a:ea typeface="DM Sans" pitchFamily="34" charset="-122"/>
                <a:cs typeface="DM Sans" pitchFamily="34" charset="-120"/>
              </a:rPr>
              <a:t>Thiết bị nâng, như cần trục và xe nâng, thường được sử dụng để di chuyển các bộ phận cửa cuốn nặng trong nhà máy. Nguyên nhân của tai nạn này là do việc bảo trì thiết bị không được thực hiện thường xuyên, dẫn đến sự cố kỹ thuật.</a:t>
            </a:r>
            <a:endParaRPr lang="en-US" sz="1550" dirty="0"/>
          </a:p>
        </p:txBody>
      </p:sp>
      <p:sp>
        <p:nvSpPr>
          <p:cNvPr id="11" name="Shape 7"/>
          <p:cNvSpPr/>
          <p:nvPr/>
        </p:nvSpPr>
        <p:spPr>
          <a:xfrm>
            <a:off x="702350" y="5836989"/>
            <a:ext cx="7739301" cy="1814155"/>
          </a:xfrm>
          <a:prstGeom prst="roundRect">
            <a:avLst>
              <a:gd name="adj" fmla="val 1659"/>
            </a:avLst>
          </a:prstGeom>
          <a:solidFill>
            <a:srgbClr val="204C8E"/>
          </a:solidFill>
          <a:ln/>
        </p:spPr>
      </p:sp>
      <p:sp>
        <p:nvSpPr>
          <p:cNvPr id="12" name="Text 8"/>
          <p:cNvSpPr/>
          <p:nvPr/>
        </p:nvSpPr>
        <p:spPr>
          <a:xfrm>
            <a:off x="902970" y="6037610"/>
            <a:ext cx="2634020" cy="329208"/>
          </a:xfrm>
          <a:prstGeom prst="rect">
            <a:avLst/>
          </a:prstGeom>
          <a:noFill/>
          <a:ln/>
        </p:spPr>
        <p:txBody>
          <a:bodyPr wrap="none" lIns="0" tIns="0" rIns="0" bIns="0" rtlCol="0" anchor="t"/>
          <a:lstStyle/>
          <a:p>
            <a:pPr marL="0" indent="0">
              <a:lnSpc>
                <a:spcPts val="2550"/>
              </a:lnSpc>
              <a:buNone/>
            </a:pPr>
            <a:r>
              <a:rPr lang="en-US" sz="2050" b="1" dirty="0">
                <a:solidFill>
                  <a:srgbClr val="FFFFFF"/>
                </a:solidFill>
                <a:latin typeface="PT Serif" pitchFamily="34" charset="0"/>
                <a:ea typeface="PT Serif" pitchFamily="34" charset="-122"/>
                <a:cs typeface="PT Serif" pitchFamily="34" charset="-120"/>
              </a:rPr>
              <a:t>Tai nạn do điện giật</a:t>
            </a:r>
            <a:endParaRPr lang="en-US" sz="2050" dirty="0"/>
          </a:p>
        </p:txBody>
      </p:sp>
      <p:sp>
        <p:nvSpPr>
          <p:cNvPr id="13" name="Text 9"/>
          <p:cNvSpPr/>
          <p:nvPr/>
        </p:nvSpPr>
        <p:spPr>
          <a:xfrm>
            <a:off x="902970" y="6487190"/>
            <a:ext cx="7338060" cy="963335"/>
          </a:xfrm>
          <a:prstGeom prst="rect">
            <a:avLst/>
          </a:prstGeom>
          <a:noFill/>
          <a:ln/>
        </p:spPr>
        <p:txBody>
          <a:bodyPr wrap="square" lIns="0" tIns="0" rIns="0" bIns="0" rtlCol="0" anchor="t"/>
          <a:lstStyle/>
          <a:p>
            <a:pPr marL="0" indent="0">
              <a:lnSpc>
                <a:spcPts val="2500"/>
              </a:lnSpc>
              <a:buNone/>
            </a:pPr>
            <a:r>
              <a:rPr lang="en-US" sz="1550" dirty="0">
                <a:solidFill>
                  <a:srgbClr val="FFFFFF"/>
                </a:solidFill>
                <a:latin typeface="PT Serif" panose="020A0603040505020204" pitchFamily="18" charset="0"/>
                <a:ea typeface="DM Sans" pitchFamily="34" charset="-122"/>
                <a:cs typeface="DM Sans" pitchFamily="34" charset="-120"/>
              </a:rPr>
              <a:t>Các nhà máy sản xuất cửa cuốn sử dụng nhiều thiết bị điện và hệ thống dây dẫn phức tạp. Thường hệ thống điện của nhà máy không được cách điện đúng cách và công nhân không được trang bị đầy đủ bảo hộ lao động.</a:t>
            </a:r>
            <a:endParaRPr lang="en-US" sz="1550" dirty="0"/>
          </a:p>
        </p:txBody>
      </p:sp>
      <p:pic>
        <p:nvPicPr>
          <p:cNvPr id="14" name="Image 0" descr="preencoded.png">
            <a:extLst>
              <a:ext uri="{FF2B5EF4-FFF2-40B4-BE49-F238E27FC236}">
                <a16:creationId xmlns:a16="http://schemas.microsoft.com/office/drawing/2014/main" id="{3B1DE66E-651C-E8C1-B2A7-307B2288FCA4}"/>
              </a:ext>
            </a:extLst>
          </p:cNvPr>
          <p:cNvPicPr>
            <a:picLocks noChangeAspect="1"/>
          </p:cNvPicPr>
          <p:nvPr/>
        </p:nvPicPr>
        <p:blipFill>
          <a:blip r:embed="rId4"/>
          <a:stretch>
            <a:fillRect/>
          </a:stretch>
        </p:blipFill>
        <p:spPr>
          <a:xfrm>
            <a:off x="11716379" y="7385615"/>
            <a:ext cx="2722524" cy="84398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687102" y="3419954"/>
            <a:ext cx="5494496" cy="3662997"/>
          </a:xfrm>
          <a:prstGeom prst="rect">
            <a:avLst/>
          </a:prstGeom>
        </p:spPr>
      </p:pic>
      <p:sp>
        <p:nvSpPr>
          <p:cNvPr id="4" name="Text 0"/>
          <p:cNvSpPr/>
          <p:nvPr/>
        </p:nvSpPr>
        <p:spPr>
          <a:xfrm>
            <a:off x="4078069" y="842404"/>
            <a:ext cx="6474262" cy="714494"/>
          </a:xfrm>
          <a:prstGeom prst="rect">
            <a:avLst/>
          </a:prstGeom>
          <a:noFill/>
          <a:ln/>
        </p:spPr>
        <p:txBody>
          <a:bodyPr wrap="none" lIns="0" tIns="0" rIns="0" bIns="0" rtlCol="0" anchor="t"/>
          <a:lstStyle/>
          <a:p>
            <a:pPr marL="0" indent="0" algn="ctr">
              <a:lnSpc>
                <a:spcPts val="5600"/>
              </a:lnSpc>
              <a:buNone/>
            </a:pPr>
            <a:r>
              <a:rPr lang="en-US" sz="6000" b="1" dirty="0">
                <a:solidFill>
                  <a:srgbClr val="020202"/>
                </a:solidFill>
                <a:latin typeface="PT Serif" pitchFamily="34" charset="0"/>
                <a:ea typeface="PT Serif" pitchFamily="34" charset="-122"/>
                <a:cs typeface="PT Serif" pitchFamily="34" charset="-120"/>
              </a:rPr>
              <a:t>Các vụ tai nạn lao động</a:t>
            </a:r>
            <a:endParaRPr lang="en-US" sz="6000" dirty="0"/>
          </a:p>
        </p:txBody>
      </p:sp>
      <p:sp>
        <p:nvSpPr>
          <p:cNvPr id="5" name="Shape 1"/>
          <p:cNvSpPr/>
          <p:nvPr/>
        </p:nvSpPr>
        <p:spPr>
          <a:xfrm>
            <a:off x="6901662" y="2189268"/>
            <a:ext cx="7619762" cy="1968222"/>
          </a:xfrm>
          <a:prstGeom prst="roundRect">
            <a:avLst>
              <a:gd name="adj" fmla="val 1660"/>
            </a:avLst>
          </a:prstGeom>
          <a:solidFill>
            <a:srgbClr val="204C8E"/>
          </a:solidFill>
          <a:ln/>
        </p:spPr>
      </p:sp>
      <p:sp>
        <p:nvSpPr>
          <p:cNvPr id="6" name="Text 2"/>
          <p:cNvSpPr/>
          <p:nvPr/>
        </p:nvSpPr>
        <p:spPr>
          <a:xfrm>
            <a:off x="7119308" y="2406914"/>
            <a:ext cx="2892981" cy="357188"/>
          </a:xfrm>
          <a:prstGeom prst="rect">
            <a:avLst/>
          </a:prstGeom>
          <a:noFill/>
          <a:ln/>
        </p:spPr>
        <p:txBody>
          <a:bodyPr wrap="none" lIns="0" tIns="0" rIns="0" bIns="0" rtlCol="0" anchor="t"/>
          <a:lstStyle/>
          <a:p>
            <a:pPr marL="0" indent="0">
              <a:lnSpc>
                <a:spcPts val="2800"/>
              </a:lnSpc>
              <a:buNone/>
            </a:pPr>
            <a:r>
              <a:rPr lang="en-US" sz="2250" b="1" dirty="0">
                <a:solidFill>
                  <a:srgbClr val="FFFFFF"/>
                </a:solidFill>
                <a:latin typeface="PT Serif" pitchFamily="34" charset="0"/>
                <a:ea typeface="PT Serif" pitchFamily="34" charset="-122"/>
                <a:cs typeface="PT Serif" pitchFamily="34" charset="-120"/>
              </a:rPr>
              <a:t>Tai nạn do trượt ngã</a:t>
            </a:r>
            <a:endParaRPr lang="en-US" sz="2250" dirty="0"/>
          </a:p>
        </p:txBody>
      </p:sp>
      <p:sp>
        <p:nvSpPr>
          <p:cNvPr id="7" name="Text 3"/>
          <p:cNvSpPr/>
          <p:nvPr/>
        </p:nvSpPr>
        <p:spPr>
          <a:xfrm>
            <a:off x="7119308" y="2894713"/>
            <a:ext cx="7184469" cy="1045131"/>
          </a:xfrm>
          <a:prstGeom prst="rect">
            <a:avLst/>
          </a:prstGeom>
          <a:noFill/>
          <a:ln/>
        </p:spPr>
        <p:txBody>
          <a:bodyPr wrap="square" lIns="0" tIns="0" rIns="0" bIns="0" rtlCol="0" anchor="t"/>
          <a:lstStyle/>
          <a:p>
            <a:pPr marL="0" indent="0">
              <a:lnSpc>
                <a:spcPts val="2700"/>
              </a:lnSpc>
              <a:buNone/>
            </a:pPr>
            <a:r>
              <a:rPr lang="en-US" sz="1700" dirty="0">
                <a:solidFill>
                  <a:srgbClr val="FFFFFF"/>
                </a:solidFill>
                <a:latin typeface="PT Serif" panose="020A0603040505020204" pitchFamily="18" charset="0"/>
                <a:ea typeface="DM Sans" pitchFamily="34" charset="-122"/>
                <a:cs typeface="DM Sans" pitchFamily="34" charset="-120"/>
              </a:rPr>
              <a:t>Trượt ngã là một trong những tai nạn phổ biến nhất trong các nhà máy sản xuất cửa cuốn, thường do sàn nhà trơn hoặc môi trường làm việc không được vệ sinh sạch sẽ.</a:t>
            </a:r>
            <a:endParaRPr lang="en-US" sz="1700" dirty="0"/>
          </a:p>
        </p:txBody>
      </p:sp>
      <p:sp>
        <p:nvSpPr>
          <p:cNvPr id="8" name="Shape 4"/>
          <p:cNvSpPr/>
          <p:nvPr/>
        </p:nvSpPr>
        <p:spPr>
          <a:xfrm>
            <a:off x="6901662" y="4375136"/>
            <a:ext cx="7619762" cy="2316599"/>
          </a:xfrm>
          <a:prstGeom prst="roundRect">
            <a:avLst>
              <a:gd name="adj" fmla="val 1410"/>
            </a:avLst>
          </a:prstGeom>
          <a:solidFill>
            <a:srgbClr val="204C8E"/>
          </a:solidFill>
          <a:ln/>
        </p:spPr>
      </p:sp>
      <p:sp>
        <p:nvSpPr>
          <p:cNvPr id="9" name="Text 5"/>
          <p:cNvSpPr/>
          <p:nvPr/>
        </p:nvSpPr>
        <p:spPr>
          <a:xfrm>
            <a:off x="7119308" y="4592783"/>
            <a:ext cx="2857976" cy="357188"/>
          </a:xfrm>
          <a:prstGeom prst="rect">
            <a:avLst/>
          </a:prstGeom>
          <a:noFill/>
          <a:ln/>
        </p:spPr>
        <p:txBody>
          <a:bodyPr wrap="none" lIns="0" tIns="0" rIns="0" bIns="0" rtlCol="0" anchor="t"/>
          <a:lstStyle/>
          <a:p>
            <a:pPr marL="0" indent="0">
              <a:lnSpc>
                <a:spcPts val="2800"/>
              </a:lnSpc>
              <a:buNone/>
            </a:pPr>
            <a:r>
              <a:rPr lang="en-US" sz="2250" b="1" dirty="0">
                <a:solidFill>
                  <a:srgbClr val="FFFFFF"/>
                </a:solidFill>
                <a:latin typeface="PT Serif" pitchFamily="34" charset="0"/>
                <a:ea typeface="PT Serif" pitchFamily="34" charset="-122"/>
                <a:cs typeface="PT Serif" pitchFamily="34" charset="-120"/>
              </a:rPr>
              <a:t>Tai nạn do hỏa hoạn</a:t>
            </a:r>
            <a:endParaRPr lang="en-US" sz="2250" dirty="0"/>
          </a:p>
        </p:txBody>
      </p:sp>
      <p:sp>
        <p:nvSpPr>
          <p:cNvPr id="10" name="Text 6"/>
          <p:cNvSpPr/>
          <p:nvPr/>
        </p:nvSpPr>
        <p:spPr>
          <a:xfrm>
            <a:off x="7119308" y="5080582"/>
            <a:ext cx="7184469" cy="1393508"/>
          </a:xfrm>
          <a:prstGeom prst="rect">
            <a:avLst/>
          </a:prstGeom>
          <a:noFill/>
          <a:ln/>
        </p:spPr>
        <p:txBody>
          <a:bodyPr wrap="square" lIns="0" tIns="0" rIns="0" bIns="0" rtlCol="0" anchor="t"/>
          <a:lstStyle/>
          <a:p>
            <a:pPr marL="0" indent="0">
              <a:lnSpc>
                <a:spcPts val="2700"/>
              </a:lnSpc>
              <a:buNone/>
            </a:pPr>
            <a:r>
              <a:rPr lang="en-US" sz="1700" dirty="0">
                <a:solidFill>
                  <a:srgbClr val="FFFFFF"/>
                </a:solidFill>
                <a:latin typeface="PT Serif" panose="020A0603040505020204" pitchFamily="18" charset="0"/>
                <a:ea typeface="DM Sans" pitchFamily="34" charset="-122"/>
                <a:cs typeface="DM Sans" pitchFamily="34" charset="-120"/>
              </a:rPr>
              <a:t>Những chất liệu như dầu nhớt và các dung môi dễ cháy được sử dụng trong quá trình sản xuất cửa cuốn có thể gây ra hỏa hoạn nếu không được quản lý đúng cách. Ngọn lửa không được dập tắt kịp thời có thể lan nhanh, gây ra nhiều thiệt hại nặng nề.</a:t>
            </a:r>
            <a:endParaRPr lang="en-US" sz="1700" dirty="0"/>
          </a:p>
        </p:txBody>
      </p:sp>
      <p:sp>
        <p:nvSpPr>
          <p:cNvPr id="11" name="Shape 7"/>
          <p:cNvSpPr/>
          <p:nvPr/>
        </p:nvSpPr>
        <p:spPr>
          <a:xfrm>
            <a:off x="6901662" y="6909382"/>
            <a:ext cx="7619762" cy="1271468"/>
          </a:xfrm>
          <a:prstGeom prst="roundRect">
            <a:avLst>
              <a:gd name="adj" fmla="val 2569"/>
            </a:avLst>
          </a:prstGeom>
          <a:solidFill>
            <a:srgbClr val="204C8E"/>
          </a:solidFill>
          <a:ln/>
        </p:spPr>
      </p:sp>
      <p:sp>
        <p:nvSpPr>
          <p:cNvPr id="12" name="Text 8"/>
          <p:cNvSpPr/>
          <p:nvPr/>
        </p:nvSpPr>
        <p:spPr>
          <a:xfrm>
            <a:off x="7119308" y="7127028"/>
            <a:ext cx="6261973" cy="357188"/>
          </a:xfrm>
          <a:prstGeom prst="rect">
            <a:avLst/>
          </a:prstGeom>
          <a:noFill/>
          <a:ln/>
        </p:spPr>
        <p:txBody>
          <a:bodyPr wrap="none" lIns="0" tIns="0" rIns="0" bIns="0" rtlCol="0" anchor="t"/>
          <a:lstStyle/>
          <a:p>
            <a:pPr marL="0" indent="0">
              <a:lnSpc>
                <a:spcPts val="2800"/>
              </a:lnSpc>
              <a:buNone/>
            </a:pPr>
            <a:r>
              <a:rPr lang="en-US" sz="2250" b="1" dirty="0">
                <a:solidFill>
                  <a:srgbClr val="FFFFFF"/>
                </a:solidFill>
                <a:latin typeface="PT Serif" pitchFamily="34" charset="0"/>
                <a:ea typeface="PT Serif" pitchFamily="34" charset="-122"/>
                <a:cs typeface="PT Serif" pitchFamily="34" charset="-120"/>
              </a:rPr>
              <a:t>Tai nạn do quy trình vận hành không an toàn</a:t>
            </a:r>
            <a:endParaRPr lang="en-US" sz="2250" dirty="0"/>
          </a:p>
        </p:txBody>
      </p:sp>
      <p:sp>
        <p:nvSpPr>
          <p:cNvPr id="13" name="Text 9"/>
          <p:cNvSpPr/>
          <p:nvPr/>
        </p:nvSpPr>
        <p:spPr>
          <a:xfrm>
            <a:off x="7119308" y="7614827"/>
            <a:ext cx="7184469" cy="348377"/>
          </a:xfrm>
          <a:prstGeom prst="rect">
            <a:avLst/>
          </a:prstGeom>
          <a:noFill/>
          <a:ln/>
        </p:spPr>
        <p:txBody>
          <a:bodyPr wrap="none" lIns="0" tIns="0" rIns="0" bIns="0" rtlCol="0" anchor="t"/>
          <a:lstStyle/>
          <a:p>
            <a:pPr marL="0" indent="0">
              <a:lnSpc>
                <a:spcPts val="2700"/>
              </a:lnSpc>
              <a:buNone/>
            </a:pPr>
            <a:r>
              <a:rPr lang="en-US" sz="1700" dirty="0">
                <a:solidFill>
                  <a:srgbClr val="FFFFFF"/>
                </a:solidFill>
                <a:latin typeface="PT Serif" panose="020A0603040505020204" pitchFamily="18" charset="0"/>
                <a:ea typeface="DM Sans" pitchFamily="34" charset="-122"/>
                <a:cs typeface="DM Sans" pitchFamily="34" charset="-120"/>
              </a:rPr>
              <a:t>Thiếu sự giám sát và kiểm tra an toàn thường xuyên. </a:t>
            </a:r>
            <a:endParaRPr lang="en-US" sz="1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255770" y="3503652"/>
            <a:ext cx="5021699" cy="2824758"/>
          </a:xfrm>
          <a:prstGeom prst="rect">
            <a:avLst/>
          </a:prstGeom>
        </p:spPr>
      </p:pic>
      <p:sp>
        <p:nvSpPr>
          <p:cNvPr id="4" name="Text 0"/>
          <p:cNvSpPr/>
          <p:nvPr/>
        </p:nvSpPr>
        <p:spPr>
          <a:xfrm>
            <a:off x="650438" y="511135"/>
            <a:ext cx="11116182" cy="1219676"/>
          </a:xfrm>
          <a:prstGeom prst="rect">
            <a:avLst/>
          </a:prstGeom>
          <a:noFill/>
          <a:ln/>
        </p:spPr>
        <p:txBody>
          <a:bodyPr wrap="square" lIns="0" tIns="0" rIns="0" bIns="0" rtlCol="0" anchor="t"/>
          <a:lstStyle/>
          <a:p>
            <a:pPr marL="0" indent="0">
              <a:lnSpc>
                <a:spcPts val="4800"/>
              </a:lnSpc>
              <a:buNone/>
            </a:pPr>
            <a:r>
              <a:rPr lang="en-US" sz="3800" b="1" dirty="0" err="1">
                <a:solidFill>
                  <a:srgbClr val="020202"/>
                </a:solidFill>
                <a:latin typeface="PT Serif" pitchFamily="34" charset="0"/>
                <a:ea typeface="PT Serif" pitchFamily="34" charset="-122"/>
                <a:cs typeface="PT Serif" pitchFamily="34" charset="-120"/>
              </a:rPr>
              <a:t>Các</a:t>
            </a:r>
            <a:r>
              <a:rPr lang="en-US" sz="3800" b="1" dirty="0">
                <a:solidFill>
                  <a:srgbClr val="020202"/>
                </a:solidFill>
                <a:latin typeface="PT Serif" pitchFamily="34" charset="0"/>
                <a:ea typeface="PT Serif" pitchFamily="34" charset="-122"/>
                <a:cs typeface="PT Serif" pitchFamily="34" charset="-120"/>
              </a:rPr>
              <a:t> </a:t>
            </a:r>
            <a:r>
              <a:rPr lang="en-US" sz="3800" b="1" dirty="0" err="1">
                <a:solidFill>
                  <a:srgbClr val="020202"/>
                </a:solidFill>
                <a:latin typeface="PT Serif" pitchFamily="34" charset="0"/>
                <a:ea typeface="PT Serif" pitchFamily="34" charset="-122"/>
                <a:cs typeface="PT Serif" pitchFamily="34" charset="-120"/>
              </a:rPr>
              <a:t>Công</a:t>
            </a:r>
            <a:r>
              <a:rPr lang="en-US" sz="3800" b="1" dirty="0">
                <a:solidFill>
                  <a:srgbClr val="020202"/>
                </a:solidFill>
                <a:latin typeface="PT Serif" pitchFamily="34" charset="0"/>
                <a:ea typeface="PT Serif" pitchFamily="34" charset="-122"/>
                <a:cs typeface="PT Serif" pitchFamily="34" charset="-120"/>
              </a:rPr>
              <a:t> </a:t>
            </a:r>
            <a:r>
              <a:rPr lang="en-US" sz="3800" b="1" dirty="0" err="1">
                <a:solidFill>
                  <a:srgbClr val="020202"/>
                </a:solidFill>
                <a:latin typeface="PT Serif" pitchFamily="34" charset="0"/>
                <a:ea typeface="PT Serif" pitchFamily="34" charset="-122"/>
                <a:cs typeface="PT Serif" pitchFamily="34" charset="-120"/>
              </a:rPr>
              <a:t>Đoạn</a:t>
            </a:r>
            <a:r>
              <a:rPr lang="en-US" sz="3800" b="1" dirty="0">
                <a:solidFill>
                  <a:srgbClr val="020202"/>
                </a:solidFill>
                <a:latin typeface="PT Serif" pitchFamily="34" charset="0"/>
                <a:ea typeface="PT Serif" pitchFamily="34" charset="-122"/>
                <a:cs typeface="PT Serif" pitchFamily="34" charset="-120"/>
              </a:rPr>
              <a:t> </a:t>
            </a:r>
            <a:r>
              <a:rPr lang="en-US" sz="3800" b="1" dirty="0" err="1">
                <a:solidFill>
                  <a:srgbClr val="020202"/>
                </a:solidFill>
                <a:latin typeface="PT Serif" pitchFamily="34" charset="0"/>
                <a:ea typeface="PT Serif" pitchFamily="34" charset="-122"/>
                <a:cs typeface="PT Serif" pitchFamily="34" charset="-120"/>
              </a:rPr>
              <a:t>Sản</a:t>
            </a:r>
            <a:r>
              <a:rPr lang="en-US" sz="3800" b="1" dirty="0">
                <a:solidFill>
                  <a:srgbClr val="020202"/>
                </a:solidFill>
                <a:latin typeface="PT Serif" pitchFamily="34" charset="0"/>
                <a:ea typeface="PT Serif" pitchFamily="34" charset="-122"/>
                <a:cs typeface="PT Serif" pitchFamily="34" charset="-120"/>
              </a:rPr>
              <a:t> </a:t>
            </a:r>
            <a:r>
              <a:rPr lang="en-US" sz="3800" b="1" dirty="0" err="1">
                <a:solidFill>
                  <a:srgbClr val="020202"/>
                </a:solidFill>
                <a:latin typeface="PT Serif" pitchFamily="34" charset="0"/>
                <a:ea typeface="PT Serif" pitchFamily="34" charset="-122"/>
                <a:cs typeface="PT Serif" pitchFamily="34" charset="-120"/>
              </a:rPr>
              <a:t>Xuất</a:t>
            </a:r>
            <a:r>
              <a:rPr lang="en-US" sz="3800" b="1" dirty="0">
                <a:solidFill>
                  <a:srgbClr val="020202"/>
                </a:solidFill>
                <a:latin typeface="PT Serif" pitchFamily="34" charset="0"/>
                <a:ea typeface="PT Serif" pitchFamily="34" charset="-122"/>
                <a:cs typeface="PT Serif" pitchFamily="34" charset="-120"/>
              </a:rPr>
              <a:t> Trong </a:t>
            </a:r>
            <a:r>
              <a:rPr lang="en-US" sz="3800" b="1" dirty="0" err="1">
                <a:solidFill>
                  <a:srgbClr val="020202"/>
                </a:solidFill>
                <a:latin typeface="PT Serif" pitchFamily="34" charset="0"/>
                <a:ea typeface="PT Serif" pitchFamily="34" charset="-122"/>
                <a:cs typeface="PT Serif" pitchFamily="34" charset="-120"/>
              </a:rPr>
              <a:t>Nhà</a:t>
            </a:r>
            <a:r>
              <a:rPr lang="en-US" sz="3800" b="1" dirty="0">
                <a:solidFill>
                  <a:srgbClr val="020202"/>
                </a:solidFill>
                <a:latin typeface="PT Serif" pitchFamily="34" charset="0"/>
                <a:ea typeface="PT Serif" pitchFamily="34" charset="-122"/>
                <a:cs typeface="PT Serif" pitchFamily="34" charset="-120"/>
              </a:rPr>
              <a:t> </a:t>
            </a:r>
            <a:r>
              <a:rPr lang="en-US" sz="3800" b="1" dirty="0" err="1">
                <a:solidFill>
                  <a:srgbClr val="020202"/>
                </a:solidFill>
                <a:latin typeface="PT Serif" pitchFamily="34" charset="0"/>
                <a:ea typeface="PT Serif" pitchFamily="34" charset="-122"/>
                <a:cs typeface="PT Serif" pitchFamily="34" charset="-120"/>
              </a:rPr>
              <a:t>Máy</a:t>
            </a:r>
            <a:endParaRPr lang="en-US" sz="3800" dirty="0"/>
          </a:p>
        </p:txBody>
      </p:sp>
      <p:sp>
        <p:nvSpPr>
          <p:cNvPr id="5" name="Shape 1"/>
          <p:cNvSpPr/>
          <p:nvPr/>
        </p:nvSpPr>
        <p:spPr>
          <a:xfrm>
            <a:off x="650438" y="2009537"/>
            <a:ext cx="7843123" cy="1679972"/>
          </a:xfrm>
          <a:prstGeom prst="roundRect">
            <a:avLst>
              <a:gd name="adj" fmla="val 1660"/>
            </a:avLst>
          </a:prstGeom>
          <a:solidFill>
            <a:srgbClr val="204C8E"/>
          </a:solidFill>
          <a:ln/>
        </p:spPr>
      </p:sp>
      <p:sp>
        <p:nvSpPr>
          <p:cNvPr id="6" name="Text 2"/>
          <p:cNvSpPr/>
          <p:nvPr/>
        </p:nvSpPr>
        <p:spPr>
          <a:xfrm>
            <a:off x="836295" y="2195393"/>
            <a:ext cx="3066336" cy="304919"/>
          </a:xfrm>
          <a:prstGeom prst="rect">
            <a:avLst/>
          </a:prstGeom>
          <a:noFill/>
          <a:ln/>
        </p:spPr>
        <p:txBody>
          <a:bodyPr wrap="none" lIns="0" tIns="0" rIns="0" bIns="0" rtlCol="0" anchor="t"/>
          <a:lstStyle/>
          <a:p>
            <a:pPr marL="0" indent="0">
              <a:lnSpc>
                <a:spcPts val="2400"/>
              </a:lnSpc>
              <a:buNone/>
            </a:pPr>
            <a:r>
              <a:rPr lang="en-US" sz="1900" b="1" dirty="0">
                <a:solidFill>
                  <a:srgbClr val="FFFFFF"/>
                </a:solidFill>
                <a:latin typeface="PT Serif" pitchFamily="34" charset="0"/>
                <a:ea typeface="PT Serif" pitchFamily="34" charset="-122"/>
                <a:cs typeface="PT Serif" pitchFamily="34" charset="-120"/>
              </a:rPr>
              <a:t>1. Cắt và gia công kim loại</a:t>
            </a:r>
            <a:endParaRPr lang="en-US" sz="1900" dirty="0"/>
          </a:p>
        </p:txBody>
      </p:sp>
      <p:sp>
        <p:nvSpPr>
          <p:cNvPr id="7" name="Text 3"/>
          <p:cNvSpPr/>
          <p:nvPr/>
        </p:nvSpPr>
        <p:spPr>
          <a:xfrm>
            <a:off x="836295" y="2611755"/>
            <a:ext cx="7471410" cy="891897"/>
          </a:xfrm>
          <a:prstGeom prst="rect">
            <a:avLst/>
          </a:prstGeom>
          <a:noFill/>
          <a:ln/>
        </p:spPr>
        <p:txBody>
          <a:bodyPr wrap="square" lIns="0" tIns="0" rIns="0" bIns="0" rtlCol="0" anchor="t"/>
          <a:lstStyle/>
          <a:p>
            <a:pPr marL="0" indent="0">
              <a:lnSpc>
                <a:spcPts val="2300"/>
              </a:lnSpc>
              <a:buNone/>
            </a:pPr>
            <a:r>
              <a:rPr lang="en-US" sz="1450" dirty="0">
                <a:solidFill>
                  <a:srgbClr val="FFFFFF"/>
                </a:solidFill>
                <a:latin typeface="PT Serif" panose="020A0603040505020204" pitchFamily="18" charset="0"/>
                <a:ea typeface="DM Sans" pitchFamily="34" charset="-122"/>
                <a:cs typeface="DM Sans" pitchFamily="34" charset="-120"/>
              </a:rPr>
              <a:t>Máy cắt là thiết bị quan trọng được sử dụng để cắt các tấm kim loại thành các bộ phận nhỏ hơn. Tuy nhiên, nếu không được vận hành đúng cách, máy cắt có thể gây ra tai nạn nghiêm trọng.</a:t>
            </a:r>
            <a:endParaRPr lang="en-US" sz="1450" dirty="0"/>
          </a:p>
        </p:txBody>
      </p:sp>
      <p:sp>
        <p:nvSpPr>
          <p:cNvPr id="8" name="Shape 4"/>
          <p:cNvSpPr/>
          <p:nvPr/>
        </p:nvSpPr>
        <p:spPr>
          <a:xfrm>
            <a:off x="650438" y="3875365"/>
            <a:ext cx="7843123" cy="1382673"/>
          </a:xfrm>
          <a:prstGeom prst="roundRect">
            <a:avLst>
              <a:gd name="adj" fmla="val 2016"/>
            </a:avLst>
          </a:prstGeom>
          <a:solidFill>
            <a:srgbClr val="204C8E"/>
          </a:solidFill>
          <a:ln/>
        </p:spPr>
      </p:sp>
      <p:sp>
        <p:nvSpPr>
          <p:cNvPr id="9" name="Text 5"/>
          <p:cNvSpPr/>
          <p:nvPr/>
        </p:nvSpPr>
        <p:spPr>
          <a:xfrm>
            <a:off x="836295" y="4061222"/>
            <a:ext cx="3439716" cy="304919"/>
          </a:xfrm>
          <a:prstGeom prst="rect">
            <a:avLst/>
          </a:prstGeom>
          <a:noFill/>
          <a:ln/>
        </p:spPr>
        <p:txBody>
          <a:bodyPr wrap="none" lIns="0" tIns="0" rIns="0" bIns="0" rtlCol="0" anchor="t"/>
          <a:lstStyle/>
          <a:p>
            <a:pPr marL="0" indent="0">
              <a:lnSpc>
                <a:spcPts val="2400"/>
              </a:lnSpc>
              <a:buNone/>
            </a:pPr>
            <a:r>
              <a:rPr lang="en-US" sz="1900" b="1" dirty="0">
                <a:solidFill>
                  <a:srgbClr val="FFFFFF"/>
                </a:solidFill>
                <a:latin typeface="PT Serif" pitchFamily="34" charset="0"/>
                <a:ea typeface="PT Serif" pitchFamily="34" charset="-122"/>
                <a:cs typeface="PT Serif" pitchFamily="34" charset="-120"/>
              </a:rPr>
              <a:t>2. Hàn và lắp ráp các bộ phận</a:t>
            </a:r>
            <a:endParaRPr lang="en-US" sz="1900" dirty="0"/>
          </a:p>
        </p:txBody>
      </p:sp>
      <p:sp>
        <p:nvSpPr>
          <p:cNvPr id="10" name="Text 6"/>
          <p:cNvSpPr/>
          <p:nvPr/>
        </p:nvSpPr>
        <p:spPr>
          <a:xfrm>
            <a:off x="836295" y="4477583"/>
            <a:ext cx="7471410" cy="594598"/>
          </a:xfrm>
          <a:prstGeom prst="rect">
            <a:avLst/>
          </a:prstGeom>
          <a:noFill/>
          <a:ln/>
        </p:spPr>
        <p:txBody>
          <a:bodyPr wrap="square" lIns="0" tIns="0" rIns="0" bIns="0" rtlCol="0" anchor="t"/>
          <a:lstStyle/>
          <a:p>
            <a:pPr marL="0" indent="0">
              <a:lnSpc>
                <a:spcPts val="2300"/>
              </a:lnSpc>
              <a:buNone/>
            </a:pPr>
            <a:r>
              <a:rPr lang="en-US" sz="1450" dirty="0">
                <a:solidFill>
                  <a:srgbClr val="FFFFFF"/>
                </a:solidFill>
                <a:latin typeface="PT Serif" panose="020A0603040505020204" pitchFamily="18" charset="0"/>
                <a:ea typeface="DM Sans" pitchFamily="34" charset="-122"/>
                <a:cs typeface="DM Sans" pitchFamily="34" charset="-120"/>
              </a:rPr>
              <a:t>Các bộ phận kim loại sau khi được gia công sẽ được hàn lại với nhau để tạo thành khung và các chi tiết hoàn chỉnh của cửa cuốn.</a:t>
            </a:r>
            <a:endParaRPr lang="en-US" sz="1450" dirty="0"/>
          </a:p>
        </p:txBody>
      </p:sp>
      <p:sp>
        <p:nvSpPr>
          <p:cNvPr id="11" name="Shape 7"/>
          <p:cNvSpPr/>
          <p:nvPr/>
        </p:nvSpPr>
        <p:spPr>
          <a:xfrm>
            <a:off x="650438" y="5443895"/>
            <a:ext cx="7843123" cy="2274570"/>
          </a:xfrm>
          <a:prstGeom prst="roundRect">
            <a:avLst>
              <a:gd name="adj" fmla="val 1226"/>
            </a:avLst>
          </a:prstGeom>
          <a:solidFill>
            <a:srgbClr val="204C8E"/>
          </a:solidFill>
          <a:ln/>
        </p:spPr>
      </p:sp>
      <p:sp>
        <p:nvSpPr>
          <p:cNvPr id="12" name="Text 8"/>
          <p:cNvSpPr/>
          <p:nvPr/>
        </p:nvSpPr>
        <p:spPr>
          <a:xfrm>
            <a:off x="836295" y="5629751"/>
            <a:ext cx="3308985" cy="304919"/>
          </a:xfrm>
          <a:prstGeom prst="rect">
            <a:avLst/>
          </a:prstGeom>
          <a:noFill/>
          <a:ln/>
        </p:spPr>
        <p:txBody>
          <a:bodyPr wrap="none" lIns="0" tIns="0" rIns="0" bIns="0" rtlCol="0" anchor="t"/>
          <a:lstStyle/>
          <a:p>
            <a:pPr marL="0" indent="0">
              <a:lnSpc>
                <a:spcPts val="2400"/>
              </a:lnSpc>
              <a:buNone/>
            </a:pPr>
            <a:r>
              <a:rPr lang="en-US" sz="1900" b="1" dirty="0">
                <a:solidFill>
                  <a:srgbClr val="FFFFFF"/>
                </a:solidFill>
                <a:latin typeface="PT Serif" pitchFamily="34" charset="0"/>
                <a:ea typeface="PT Serif" pitchFamily="34" charset="-122"/>
                <a:cs typeface="PT Serif" pitchFamily="34" charset="-120"/>
              </a:rPr>
              <a:t>3. Sơn và hoàn thiện bề mặt</a:t>
            </a:r>
            <a:endParaRPr lang="en-US" sz="1900" dirty="0"/>
          </a:p>
        </p:txBody>
      </p:sp>
      <p:sp>
        <p:nvSpPr>
          <p:cNvPr id="13" name="Text 9"/>
          <p:cNvSpPr/>
          <p:nvPr/>
        </p:nvSpPr>
        <p:spPr>
          <a:xfrm>
            <a:off x="836295" y="6046113"/>
            <a:ext cx="7471410" cy="1486495"/>
          </a:xfrm>
          <a:prstGeom prst="rect">
            <a:avLst/>
          </a:prstGeom>
          <a:noFill/>
          <a:ln/>
        </p:spPr>
        <p:txBody>
          <a:bodyPr wrap="square" lIns="0" tIns="0" rIns="0" bIns="0" rtlCol="0" anchor="t"/>
          <a:lstStyle/>
          <a:p>
            <a:pPr marL="0" indent="0">
              <a:lnSpc>
                <a:spcPts val="2300"/>
              </a:lnSpc>
              <a:buNone/>
            </a:pPr>
            <a:r>
              <a:rPr lang="en-US" sz="1450" dirty="0">
                <a:solidFill>
                  <a:srgbClr val="FFFFFF"/>
                </a:solidFill>
                <a:latin typeface="PT Serif" panose="020A0603040505020204" pitchFamily="18" charset="0"/>
                <a:ea typeface="DM Sans" pitchFamily="34" charset="-122"/>
                <a:cs typeface="DM Sans" pitchFamily="34" charset="-120"/>
              </a:rPr>
              <a:t>Quá trình sơn thường bao gồm sơn tĩnh điện, một phương pháp hiệu quả và bền vững. Trong sơn tĩnh điện, các hạt bột sơn được tích điện và phun lên bề mặt kim loại, tạo ra một lớp sơn mịn, đồng đều và bền vững. Sau đó, sản phẩm được nung ở nhiệt độ cao để bột sơn chảy ra và kết dính chặt chẽ với bề mặt kim loại, tạo nên lớp phủ cứng cáp và chống trầy xước.</a:t>
            </a:r>
            <a:endParaRPr lang="en-US" sz="1450" dirty="0"/>
          </a:p>
        </p:txBody>
      </p:sp>
      <p:pic>
        <p:nvPicPr>
          <p:cNvPr id="14" name="Image 0" descr="preencoded.png">
            <a:extLst>
              <a:ext uri="{FF2B5EF4-FFF2-40B4-BE49-F238E27FC236}">
                <a16:creationId xmlns:a16="http://schemas.microsoft.com/office/drawing/2014/main" id="{F381404A-7A92-090A-E677-6AF68471BAA6}"/>
              </a:ext>
            </a:extLst>
          </p:cNvPr>
          <p:cNvPicPr>
            <a:picLocks noChangeAspect="1"/>
          </p:cNvPicPr>
          <p:nvPr/>
        </p:nvPicPr>
        <p:blipFill>
          <a:blip r:embed="rId4"/>
          <a:stretch>
            <a:fillRect/>
          </a:stretch>
        </p:blipFill>
        <p:spPr>
          <a:xfrm>
            <a:off x="11716379" y="7385615"/>
            <a:ext cx="2722524" cy="84398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584794" y="3971925"/>
            <a:ext cx="4959906" cy="2789992"/>
          </a:xfrm>
          <a:prstGeom prst="rect">
            <a:avLst/>
          </a:prstGeom>
        </p:spPr>
      </p:pic>
      <p:sp>
        <p:nvSpPr>
          <p:cNvPr id="4" name="Text 0"/>
          <p:cNvSpPr/>
          <p:nvPr/>
        </p:nvSpPr>
        <p:spPr>
          <a:xfrm>
            <a:off x="986473" y="772715"/>
            <a:ext cx="12476585" cy="1381839"/>
          </a:xfrm>
          <a:prstGeom prst="rect">
            <a:avLst/>
          </a:prstGeom>
          <a:noFill/>
          <a:ln/>
        </p:spPr>
        <p:txBody>
          <a:bodyPr wrap="square" lIns="0" tIns="0" rIns="0" bIns="0" rtlCol="0" anchor="t"/>
          <a:lstStyle/>
          <a:p>
            <a:pPr marL="0" indent="0" algn="ctr">
              <a:lnSpc>
                <a:spcPts val="5400"/>
              </a:lnSpc>
              <a:buNone/>
            </a:pPr>
            <a:r>
              <a:rPr lang="en-US" sz="4400" b="1" dirty="0" err="1">
                <a:solidFill>
                  <a:srgbClr val="020202"/>
                </a:solidFill>
                <a:latin typeface="PT Serif" pitchFamily="34" charset="0"/>
                <a:ea typeface="PT Serif" pitchFamily="34" charset="-122"/>
                <a:cs typeface="PT Serif" pitchFamily="34" charset="-120"/>
              </a:rPr>
              <a:t>Các</a:t>
            </a:r>
            <a:r>
              <a:rPr lang="en-US" sz="4400" b="1" dirty="0">
                <a:solidFill>
                  <a:srgbClr val="020202"/>
                </a:solidFill>
                <a:latin typeface="PT Serif" pitchFamily="34" charset="0"/>
                <a:ea typeface="PT Serif" pitchFamily="34" charset="-122"/>
                <a:cs typeface="PT Serif" pitchFamily="34" charset="-120"/>
              </a:rPr>
              <a:t> </a:t>
            </a:r>
            <a:r>
              <a:rPr lang="en-US" sz="4400" b="1" dirty="0" err="1">
                <a:solidFill>
                  <a:srgbClr val="020202"/>
                </a:solidFill>
                <a:latin typeface="PT Serif" pitchFamily="34" charset="0"/>
                <a:ea typeface="PT Serif" pitchFamily="34" charset="-122"/>
                <a:cs typeface="PT Serif" pitchFamily="34" charset="-120"/>
              </a:rPr>
              <a:t>Công</a:t>
            </a:r>
            <a:r>
              <a:rPr lang="en-US" sz="4400" b="1" dirty="0">
                <a:solidFill>
                  <a:srgbClr val="020202"/>
                </a:solidFill>
                <a:latin typeface="PT Serif" pitchFamily="34" charset="0"/>
                <a:ea typeface="PT Serif" pitchFamily="34" charset="-122"/>
                <a:cs typeface="PT Serif" pitchFamily="34" charset="-120"/>
              </a:rPr>
              <a:t> </a:t>
            </a:r>
            <a:r>
              <a:rPr lang="en-US" sz="4400" b="1" dirty="0" err="1">
                <a:solidFill>
                  <a:srgbClr val="020202"/>
                </a:solidFill>
                <a:latin typeface="PT Serif" pitchFamily="34" charset="0"/>
                <a:ea typeface="PT Serif" pitchFamily="34" charset="-122"/>
                <a:cs typeface="PT Serif" pitchFamily="34" charset="-120"/>
              </a:rPr>
              <a:t>Đoạn</a:t>
            </a:r>
            <a:r>
              <a:rPr lang="en-US" sz="4400" b="1" dirty="0">
                <a:solidFill>
                  <a:srgbClr val="020202"/>
                </a:solidFill>
                <a:latin typeface="PT Serif" pitchFamily="34" charset="0"/>
                <a:ea typeface="PT Serif" pitchFamily="34" charset="-122"/>
                <a:cs typeface="PT Serif" pitchFamily="34" charset="-120"/>
              </a:rPr>
              <a:t> </a:t>
            </a:r>
            <a:r>
              <a:rPr lang="en-US" sz="4400" b="1" dirty="0" err="1">
                <a:solidFill>
                  <a:srgbClr val="020202"/>
                </a:solidFill>
                <a:latin typeface="PT Serif" pitchFamily="34" charset="0"/>
                <a:ea typeface="PT Serif" pitchFamily="34" charset="-122"/>
                <a:cs typeface="PT Serif" pitchFamily="34" charset="-120"/>
              </a:rPr>
              <a:t>Sản</a:t>
            </a:r>
            <a:r>
              <a:rPr lang="en-US" sz="4400" b="1" dirty="0">
                <a:solidFill>
                  <a:srgbClr val="020202"/>
                </a:solidFill>
                <a:latin typeface="PT Serif" pitchFamily="34" charset="0"/>
                <a:ea typeface="PT Serif" pitchFamily="34" charset="-122"/>
                <a:cs typeface="PT Serif" pitchFamily="34" charset="-120"/>
              </a:rPr>
              <a:t> </a:t>
            </a:r>
            <a:r>
              <a:rPr lang="en-US" sz="4400" b="1" dirty="0" err="1">
                <a:solidFill>
                  <a:srgbClr val="020202"/>
                </a:solidFill>
                <a:latin typeface="PT Serif" pitchFamily="34" charset="0"/>
                <a:ea typeface="PT Serif" pitchFamily="34" charset="-122"/>
                <a:cs typeface="PT Serif" pitchFamily="34" charset="-120"/>
              </a:rPr>
              <a:t>Xuất</a:t>
            </a:r>
            <a:r>
              <a:rPr lang="en-US" sz="4400" b="1" dirty="0">
                <a:solidFill>
                  <a:srgbClr val="020202"/>
                </a:solidFill>
                <a:latin typeface="PT Serif" pitchFamily="34" charset="0"/>
                <a:ea typeface="PT Serif" pitchFamily="34" charset="-122"/>
                <a:cs typeface="PT Serif" pitchFamily="34" charset="-120"/>
              </a:rPr>
              <a:t> Trong </a:t>
            </a:r>
            <a:r>
              <a:rPr lang="en-US" sz="4400" b="1" dirty="0" err="1">
                <a:solidFill>
                  <a:srgbClr val="020202"/>
                </a:solidFill>
                <a:latin typeface="PT Serif" pitchFamily="34" charset="0"/>
                <a:ea typeface="PT Serif" pitchFamily="34" charset="-122"/>
                <a:cs typeface="PT Serif" pitchFamily="34" charset="-120"/>
              </a:rPr>
              <a:t>Nhà</a:t>
            </a:r>
            <a:r>
              <a:rPr lang="en-US" sz="4400" b="1" dirty="0">
                <a:solidFill>
                  <a:srgbClr val="020202"/>
                </a:solidFill>
                <a:latin typeface="PT Serif" pitchFamily="34" charset="0"/>
                <a:ea typeface="PT Serif" pitchFamily="34" charset="-122"/>
                <a:cs typeface="PT Serif" pitchFamily="34" charset="-120"/>
              </a:rPr>
              <a:t> </a:t>
            </a:r>
            <a:r>
              <a:rPr lang="en-US" sz="4400" b="1" dirty="0" err="1">
                <a:solidFill>
                  <a:srgbClr val="020202"/>
                </a:solidFill>
                <a:latin typeface="PT Serif" pitchFamily="34" charset="0"/>
                <a:ea typeface="PT Serif" pitchFamily="34" charset="-122"/>
                <a:cs typeface="PT Serif" pitchFamily="34" charset="-120"/>
              </a:rPr>
              <a:t>Máy</a:t>
            </a:r>
            <a:endParaRPr lang="en-US" sz="4400" dirty="0"/>
          </a:p>
        </p:txBody>
      </p:sp>
      <p:sp>
        <p:nvSpPr>
          <p:cNvPr id="5" name="Shape 1"/>
          <p:cNvSpPr/>
          <p:nvPr/>
        </p:nvSpPr>
        <p:spPr>
          <a:xfrm>
            <a:off x="6223397" y="2280880"/>
            <a:ext cx="7670006" cy="2914412"/>
          </a:xfrm>
          <a:prstGeom prst="roundRect">
            <a:avLst>
              <a:gd name="adj" fmla="val 1084"/>
            </a:avLst>
          </a:prstGeom>
          <a:solidFill>
            <a:srgbClr val="204C8E"/>
          </a:solidFill>
          <a:ln/>
        </p:spPr>
      </p:sp>
      <p:sp>
        <p:nvSpPr>
          <p:cNvPr id="6" name="Text 2"/>
          <p:cNvSpPr/>
          <p:nvPr/>
        </p:nvSpPr>
        <p:spPr>
          <a:xfrm>
            <a:off x="6433899" y="2491383"/>
            <a:ext cx="3727966" cy="345400"/>
          </a:xfrm>
          <a:prstGeom prst="rect">
            <a:avLst/>
          </a:prstGeom>
          <a:noFill/>
          <a:ln/>
        </p:spPr>
        <p:txBody>
          <a:bodyPr wrap="none" lIns="0" tIns="0" rIns="0" bIns="0" rtlCol="0" anchor="t"/>
          <a:lstStyle/>
          <a:p>
            <a:pPr marL="0" indent="0">
              <a:lnSpc>
                <a:spcPts val="2700"/>
              </a:lnSpc>
              <a:buNone/>
            </a:pPr>
            <a:r>
              <a:rPr lang="en-US" sz="2150" b="1" dirty="0">
                <a:solidFill>
                  <a:srgbClr val="FFFFFF"/>
                </a:solidFill>
                <a:latin typeface="PT Serif" pitchFamily="34" charset="0"/>
                <a:ea typeface="PT Serif" pitchFamily="34" charset="-122"/>
                <a:cs typeface="PT Serif" pitchFamily="34" charset="-120"/>
              </a:rPr>
              <a:t>4. Lắp ráp lò xo và trục quay</a:t>
            </a:r>
            <a:endParaRPr lang="en-US" sz="2150" dirty="0"/>
          </a:p>
        </p:txBody>
      </p:sp>
      <p:sp>
        <p:nvSpPr>
          <p:cNvPr id="7" name="Text 3"/>
          <p:cNvSpPr/>
          <p:nvPr/>
        </p:nvSpPr>
        <p:spPr>
          <a:xfrm>
            <a:off x="6433899" y="2963108"/>
            <a:ext cx="7249001" cy="2021681"/>
          </a:xfrm>
          <a:prstGeom prst="rect">
            <a:avLst/>
          </a:prstGeom>
          <a:noFill/>
          <a:ln/>
        </p:spPr>
        <p:txBody>
          <a:bodyPr wrap="square" lIns="0" tIns="0" rIns="0" bIns="0" rtlCol="0" anchor="t"/>
          <a:lstStyle/>
          <a:p>
            <a:pPr marL="0" indent="0">
              <a:lnSpc>
                <a:spcPts val="2650"/>
              </a:lnSpc>
              <a:buNone/>
            </a:pPr>
            <a:r>
              <a:rPr lang="en-US" sz="1650" dirty="0">
                <a:solidFill>
                  <a:srgbClr val="FFFFFF"/>
                </a:solidFill>
                <a:latin typeface="PT Serif" panose="020A0603040505020204" pitchFamily="18" charset="0"/>
                <a:ea typeface="DM Sans" pitchFamily="34" charset="-122"/>
                <a:cs typeface="DM Sans" pitchFamily="34" charset="-120"/>
              </a:rPr>
              <a:t>Quá trình lắp ráp bắt đầu với việc kiểm tra từng bộ phận để đảm bảo không có lỗi kỹ thuật hoặc hư hỏng. Lò xo và trục quay cần được căn chỉnh đúng vị trí và kết nối chắc chắn để đảm bảo độ bền và khả năng chịu lực của cửa cuốn. Mọi chi tiết nhỏ nhất trong quá trình lắp ráp đều phải được thực hiện một cách cẩn thận để tránh sai sót, vì chỉ cần một lỗi nhỏ cũng có thể ảnh hưởng đến toàn bộ hệ thống.</a:t>
            </a:r>
            <a:endParaRPr lang="en-US" sz="1650" dirty="0"/>
          </a:p>
        </p:txBody>
      </p:sp>
      <p:sp>
        <p:nvSpPr>
          <p:cNvPr id="8" name="Shape 4"/>
          <p:cNvSpPr/>
          <p:nvPr/>
        </p:nvSpPr>
        <p:spPr>
          <a:xfrm>
            <a:off x="6223397" y="5405795"/>
            <a:ext cx="7670006" cy="2240518"/>
          </a:xfrm>
          <a:prstGeom prst="roundRect">
            <a:avLst>
              <a:gd name="adj" fmla="val 1410"/>
            </a:avLst>
          </a:prstGeom>
          <a:solidFill>
            <a:srgbClr val="204C8E"/>
          </a:solidFill>
          <a:ln/>
        </p:spPr>
      </p:sp>
      <p:sp>
        <p:nvSpPr>
          <p:cNvPr id="9" name="Text 5"/>
          <p:cNvSpPr/>
          <p:nvPr/>
        </p:nvSpPr>
        <p:spPr>
          <a:xfrm>
            <a:off x="6433899" y="5616297"/>
            <a:ext cx="5352693" cy="345400"/>
          </a:xfrm>
          <a:prstGeom prst="rect">
            <a:avLst/>
          </a:prstGeom>
          <a:noFill/>
          <a:ln/>
        </p:spPr>
        <p:txBody>
          <a:bodyPr wrap="none" lIns="0" tIns="0" rIns="0" bIns="0" rtlCol="0" anchor="t"/>
          <a:lstStyle/>
          <a:p>
            <a:pPr marL="0" indent="0">
              <a:lnSpc>
                <a:spcPts val="2700"/>
              </a:lnSpc>
              <a:buNone/>
            </a:pPr>
            <a:r>
              <a:rPr lang="en-US" sz="2150" b="1" dirty="0">
                <a:solidFill>
                  <a:srgbClr val="FFFFFF"/>
                </a:solidFill>
                <a:latin typeface="PT Serif" pitchFamily="34" charset="0"/>
                <a:ea typeface="PT Serif" pitchFamily="34" charset="-122"/>
                <a:cs typeface="PT Serif" pitchFamily="34" charset="-120"/>
              </a:rPr>
              <a:t>5. Lắp ráp motor và hệ thống điều khiển</a:t>
            </a:r>
            <a:endParaRPr lang="en-US" sz="2150" dirty="0"/>
          </a:p>
        </p:txBody>
      </p:sp>
      <p:sp>
        <p:nvSpPr>
          <p:cNvPr id="10" name="Text 6"/>
          <p:cNvSpPr/>
          <p:nvPr/>
        </p:nvSpPr>
        <p:spPr>
          <a:xfrm>
            <a:off x="6433899" y="6088023"/>
            <a:ext cx="7249001" cy="1347788"/>
          </a:xfrm>
          <a:prstGeom prst="rect">
            <a:avLst/>
          </a:prstGeom>
          <a:noFill/>
          <a:ln/>
        </p:spPr>
        <p:txBody>
          <a:bodyPr wrap="square" lIns="0" tIns="0" rIns="0" bIns="0" rtlCol="0" anchor="t"/>
          <a:lstStyle/>
          <a:p>
            <a:pPr marL="0" indent="0">
              <a:lnSpc>
                <a:spcPts val="2650"/>
              </a:lnSpc>
              <a:buNone/>
            </a:pPr>
            <a:r>
              <a:rPr lang="en-US" sz="1650" dirty="0">
                <a:solidFill>
                  <a:srgbClr val="FFFFFF"/>
                </a:solidFill>
                <a:latin typeface="PT Serif" panose="020A0603040505020204" pitchFamily="18" charset="0"/>
                <a:ea typeface="DM Sans" pitchFamily="34" charset="-122"/>
                <a:cs typeface="DM Sans" pitchFamily="34" charset="-120"/>
              </a:rPr>
              <a:t>Những chất liệu như dầu nhớt và các dung môi dễ cháy được sử dụng trong quá trình sản xuất cửa cuốn có thể gây ra hỏa hoạn nếu không được quản lý đúng cách. Ngọn lửa không được dập tắt kịp thời có thể lan nhanh, gây ra nhiều thiệt hại nặng nề.</a:t>
            </a:r>
            <a:endParaRPr lang="en-US" sz="1650" dirty="0"/>
          </a:p>
        </p:txBody>
      </p:sp>
      <p:pic>
        <p:nvPicPr>
          <p:cNvPr id="11" name="Image 0" descr="preencoded.png">
            <a:extLst>
              <a:ext uri="{FF2B5EF4-FFF2-40B4-BE49-F238E27FC236}">
                <a16:creationId xmlns:a16="http://schemas.microsoft.com/office/drawing/2014/main" id="{24DA4E90-4C84-5D0F-1E52-5B53A4A6B254}"/>
              </a:ext>
            </a:extLst>
          </p:cNvPr>
          <p:cNvPicPr>
            <a:picLocks noChangeAspect="1"/>
          </p:cNvPicPr>
          <p:nvPr/>
        </p:nvPicPr>
        <p:blipFill>
          <a:blip r:embed="rId4"/>
          <a:stretch>
            <a:fillRect/>
          </a:stretch>
        </p:blipFill>
        <p:spPr>
          <a:xfrm>
            <a:off x="11716379" y="7385615"/>
            <a:ext cx="2722524" cy="84398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8" name="Text 3"/>
          <p:cNvSpPr/>
          <p:nvPr/>
        </p:nvSpPr>
        <p:spPr>
          <a:xfrm>
            <a:off x="1895475" y="599003"/>
            <a:ext cx="5232440" cy="654010"/>
          </a:xfrm>
          <a:prstGeom prst="rect">
            <a:avLst/>
          </a:prstGeom>
          <a:noFill/>
          <a:ln/>
        </p:spPr>
        <p:txBody>
          <a:bodyPr wrap="none" lIns="0" tIns="0" rIns="0" bIns="0" rtlCol="0" anchor="t"/>
          <a:lstStyle/>
          <a:p>
            <a:pPr marL="0" indent="0" algn="ctr">
              <a:lnSpc>
                <a:spcPts val="5150"/>
              </a:lnSpc>
              <a:buNone/>
            </a:pPr>
            <a:r>
              <a:rPr lang="en-US" sz="5400" b="1" dirty="0">
                <a:solidFill>
                  <a:srgbClr val="020202"/>
                </a:solidFill>
                <a:latin typeface="PT Serif" pitchFamily="34" charset="0"/>
                <a:ea typeface="PT Serif" pitchFamily="34" charset="-122"/>
                <a:cs typeface="PT Serif" pitchFamily="34" charset="-120"/>
              </a:rPr>
              <a:t>Quy định chung</a:t>
            </a:r>
            <a:endParaRPr lang="en-US" sz="5400" dirty="0"/>
          </a:p>
        </p:txBody>
      </p:sp>
      <p:sp>
        <p:nvSpPr>
          <p:cNvPr id="9" name="Shape 4"/>
          <p:cNvSpPr/>
          <p:nvPr/>
        </p:nvSpPr>
        <p:spPr>
          <a:xfrm>
            <a:off x="962264" y="1979525"/>
            <a:ext cx="45719" cy="5418501"/>
          </a:xfrm>
          <a:prstGeom prst="roundRect">
            <a:avLst>
              <a:gd name="adj" fmla="val 130796"/>
            </a:avLst>
          </a:prstGeom>
          <a:solidFill>
            <a:srgbClr val="D8D4D4"/>
          </a:solidFill>
          <a:ln/>
        </p:spPr>
      </p:sp>
      <p:sp>
        <p:nvSpPr>
          <p:cNvPr id="10" name="Shape 5"/>
          <p:cNvSpPr/>
          <p:nvPr/>
        </p:nvSpPr>
        <p:spPr>
          <a:xfrm>
            <a:off x="1197888" y="2521862"/>
            <a:ext cx="697587" cy="22860"/>
          </a:xfrm>
          <a:prstGeom prst="roundRect">
            <a:avLst>
              <a:gd name="adj" fmla="val 130796"/>
            </a:avLst>
          </a:prstGeom>
          <a:solidFill>
            <a:srgbClr val="3965A7"/>
          </a:solidFill>
          <a:ln/>
        </p:spPr>
      </p:sp>
      <p:sp>
        <p:nvSpPr>
          <p:cNvPr id="11" name="Shape 6"/>
          <p:cNvSpPr/>
          <p:nvPr/>
        </p:nvSpPr>
        <p:spPr>
          <a:xfrm>
            <a:off x="772358" y="2309097"/>
            <a:ext cx="448389" cy="448389"/>
          </a:xfrm>
          <a:prstGeom prst="roundRect">
            <a:avLst>
              <a:gd name="adj" fmla="val 6668"/>
            </a:avLst>
          </a:prstGeom>
          <a:solidFill>
            <a:srgbClr val="204C8E"/>
          </a:solidFill>
          <a:ln/>
        </p:spPr>
      </p:sp>
      <p:sp>
        <p:nvSpPr>
          <p:cNvPr id="12" name="Text 7"/>
          <p:cNvSpPr/>
          <p:nvPr/>
        </p:nvSpPr>
        <p:spPr>
          <a:xfrm>
            <a:off x="912852" y="2376249"/>
            <a:ext cx="167283" cy="313968"/>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1</a:t>
            </a:r>
            <a:endParaRPr lang="en-US" sz="2450" dirty="0"/>
          </a:p>
        </p:txBody>
      </p:sp>
      <p:sp>
        <p:nvSpPr>
          <p:cNvPr id="13" name="Text 8"/>
          <p:cNvSpPr/>
          <p:nvPr/>
        </p:nvSpPr>
        <p:spPr>
          <a:xfrm>
            <a:off x="2092881" y="2284213"/>
            <a:ext cx="3139440" cy="392430"/>
          </a:xfrm>
          <a:prstGeom prst="rect">
            <a:avLst/>
          </a:prstGeom>
          <a:noFill/>
          <a:ln/>
        </p:spPr>
        <p:txBody>
          <a:bodyPr wrap="none" lIns="0" tIns="0" rIns="0" bIns="0" rtlCol="0" anchor="t"/>
          <a:lstStyle/>
          <a:p>
            <a:pPr marL="0" indent="0" algn="l">
              <a:lnSpc>
                <a:spcPts val="3050"/>
              </a:lnSpc>
              <a:buNone/>
            </a:pPr>
            <a:r>
              <a:rPr lang="en-US" sz="2450" b="1" dirty="0">
                <a:solidFill>
                  <a:srgbClr val="383838"/>
                </a:solidFill>
                <a:latin typeface="PT Serif" pitchFamily="34" charset="0"/>
                <a:ea typeface="PT Serif" pitchFamily="34" charset="-122"/>
                <a:cs typeface="PT Serif" pitchFamily="34" charset="-120"/>
              </a:rPr>
              <a:t>Huấn luyện ATLD</a:t>
            </a:r>
            <a:endParaRPr lang="en-US" sz="2450" dirty="0"/>
          </a:p>
        </p:txBody>
      </p:sp>
      <p:sp>
        <p:nvSpPr>
          <p:cNvPr id="14" name="Text 9"/>
          <p:cNvSpPr/>
          <p:nvPr/>
        </p:nvSpPr>
        <p:spPr>
          <a:xfrm>
            <a:off x="2092881" y="2676643"/>
            <a:ext cx="6353532" cy="637699"/>
          </a:xfrm>
          <a:prstGeom prst="rect">
            <a:avLst/>
          </a:prstGeom>
          <a:noFill/>
          <a:ln/>
        </p:spPr>
        <p:txBody>
          <a:bodyPr wrap="square" lIns="0" tIns="0" rIns="0" bIns="0" rtlCol="0" anchor="t"/>
          <a:lstStyle/>
          <a:p>
            <a:pPr marL="0" indent="0" algn="l">
              <a:lnSpc>
                <a:spcPts val="2500"/>
              </a:lnSpc>
              <a:buNone/>
            </a:pPr>
            <a:r>
              <a:rPr lang="en-US" sz="1550" dirty="0">
                <a:solidFill>
                  <a:srgbClr val="383838"/>
                </a:solidFill>
                <a:latin typeface="PT Serif" panose="020A0603040505020204" pitchFamily="18" charset="0"/>
                <a:ea typeface="DM Sans" pitchFamily="34" charset="-122"/>
                <a:cs typeface="DM Sans" pitchFamily="34" charset="-120"/>
              </a:rPr>
              <a:t>Tổ chức các khóa huấn luyện an toàn lao động định kỳ cho công nhân.</a:t>
            </a:r>
            <a:endParaRPr lang="en-US" sz="1550" dirty="0"/>
          </a:p>
        </p:txBody>
      </p:sp>
      <p:sp>
        <p:nvSpPr>
          <p:cNvPr id="15" name="Shape 10"/>
          <p:cNvSpPr/>
          <p:nvPr/>
        </p:nvSpPr>
        <p:spPr>
          <a:xfrm>
            <a:off x="1197888" y="3858578"/>
            <a:ext cx="697587" cy="22860"/>
          </a:xfrm>
          <a:prstGeom prst="roundRect">
            <a:avLst>
              <a:gd name="adj" fmla="val 130796"/>
            </a:avLst>
          </a:prstGeom>
          <a:solidFill>
            <a:srgbClr val="3965A7"/>
          </a:solidFill>
          <a:ln/>
        </p:spPr>
      </p:sp>
      <p:sp>
        <p:nvSpPr>
          <p:cNvPr id="16" name="Shape 11"/>
          <p:cNvSpPr/>
          <p:nvPr/>
        </p:nvSpPr>
        <p:spPr>
          <a:xfrm>
            <a:off x="772358" y="3645813"/>
            <a:ext cx="448389" cy="448389"/>
          </a:xfrm>
          <a:prstGeom prst="roundRect">
            <a:avLst>
              <a:gd name="adj" fmla="val 6668"/>
            </a:avLst>
          </a:prstGeom>
          <a:solidFill>
            <a:srgbClr val="204C8E"/>
          </a:solidFill>
          <a:ln/>
        </p:spPr>
      </p:sp>
      <p:sp>
        <p:nvSpPr>
          <p:cNvPr id="17" name="Text 12"/>
          <p:cNvSpPr/>
          <p:nvPr/>
        </p:nvSpPr>
        <p:spPr>
          <a:xfrm>
            <a:off x="912852" y="3712964"/>
            <a:ext cx="167283" cy="313968"/>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2</a:t>
            </a:r>
            <a:endParaRPr lang="en-US" sz="2450" dirty="0"/>
          </a:p>
        </p:txBody>
      </p:sp>
      <p:sp>
        <p:nvSpPr>
          <p:cNvPr id="18" name="Text 13"/>
          <p:cNvSpPr/>
          <p:nvPr/>
        </p:nvSpPr>
        <p:spPr>
          <a:xfrm>
            <a:off x="2092881" y="3620929"/>
            <a:ext cx="3139440" cy="392430"/>
          </a:xfrm>
          <a:prstGeom prst="rect">
            <a:avLst/>
          </a:prstGeom>
          <a:noFill/>
          <a:ln/>
        </p:spPr>
        <p:txBody>
          <a:bodyPr wrap="none" lIns="0" tIns="0" rIns="0" bIns="0" rtlCol="0" anchor="t"/>
          <a:lstStyle/>
          <a:p>
            <a:pPr marL="0" indent="0" algn="l">
              <a:lnSpc>
                <a:spcPts val="3050"/>
              </a:lnSpc>
              <a:buNone/>
            </a:pPr>
            <a:r>
              <a:rPr lang="en-US" sz="2450" b="1" dirty="0">
                <a:solidFill>
                  <a:srgbClr val="383838"/>
                </a:solidFill>
                <a:latin typeface="PT Serif" pitchFamily="34" charset="0"/>
                <a:ea typeface="PT Serif" pitchFamily="34" charset="-122"/>
                <a:cs typeface="PT Serif" pitchFamily="34" charset="-120"/>
              </a:rPr>
              <a:t>Bảo trì thiết bị</a:t>
            </a:r>
            <a:endParaRPr lang="en-US" sz="2450" dirty="0"/>
          </a:p>
        </p:txBody>
      </p:sp>
      <p:sp>
        <p:nvSpPr>
          <p:cNvPr id="19" name="Text 14"/>
          <p:cNvSpPr/>
          <p:nvPr/>
        </p:nvSpPr>
        <p:spPr>
          <a:xfrm>
            <a:off x="2092881" y="4013359"/>
            <a:ext cx="6353532" cy="318849"/>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PT Serif" panose="020A0603040505020204" pitchFamily="18" charset="0"/>
                <a:ea typeface="DM Sans" pitchFamily="34" charset="-122"/>
                <a:cs typeface="DM Sans" pitchFamily="34" charset="-120"/>
              </a:rPr>
              <a:t>Thường xuyên kiểm tra và bảo dưỡng máy móc, thiết bị sản xuất.</a:t>
            </a:r>
            <a:endParaRPr lang="en-US" sz="1550" dirty="0"/>
          </a:p>
        </p:txBody>
      </p:sp>
      <p:sp>
        <p:nvSpPr>
          <p:cNvPr id="20" name="Shape 15"/>
          <p:cNvSpPr/>
          <p:nvPr/>
        </p:nvSpPr>
        <p:spPr>
          <a:xfrm>
            <a:off x="1197888" y="5287328"/>
            <a:ext cx="697587" cy="22860"/>
          </a:xfrm>
          <a:prstGeom prst="roundRect">
            <a:avLst>
              <a:gd name="adj" fmla="val 130796"/>
            </a:avLst>
          </a:prstGeom>
          <a:solidFill>
            <a:srgbClr val="3965A7"/>
          </a:solidFill>
          <a:ln/>
        </p:spPr>
      </p:sp>
      <p:sp>
        <p:nvSpPr>
          <p:cNvPr id="21" name="Shape 16"/>
          <p:cNvSpPr/>
          <p:nvPr/>
        </p:nvSpPr>
        <p:spPr>
          <a:xfrm>
            <a:off x="772358" y="5074563"/>
            <a:ext cx="448389" cy="448389"/>
          </a:xfrm>
          <a:prstGeom prst="roundRect">
            <a:avLst>
              <a:gd name="adj" fmla="val 6668"/>
            </a:avLst>
          </a:prstGeom>
          <a:solidFill>
            <a:srgbClr val="204C8E"/>
          </a:solidFill>
          <a:ln/>
        </p:spPr>
      </p:sp>
      <p:sp>
        <p:nvSpPr>
          <p:cNvPr id="22" name="Text 17"/>
          <p:cNvSpPr/>
          <p:nvPr/>
        </p:nvSpPr>
        <p:spPr>
          <a:xfrm>
            <a:off x="912852" y="5141714"/>
            <a:ext cx="167283" cy="313968"/>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3</a:t>
            </a:r>
            <a:endParaRPr lang="en-US" sz="2450" dirty="0"/>
          </a:p>
        </p:txBody>
      </p:sp>
      <p:sp>
        <p:nvSpPr>
          <p:cNvPr id="23" name="Text 18"/>
          <p:cNvSpPr/>
          <p:nvPr/>
        </p:nvSpPr>
        <p:spPr>
          <a:xfrm>
            <a:off x="2092881" y="5049679"/>
            <a:ext cx="3139440" cy="392430"/>
          </a:xfrm>
          <a:prstGeom prst="rect">
            <a:avLst/>
          </a:prstGeom>
          <a:noFill/>
          <a:ln/>
        </p:spPr>
        <p:txBody>
          <a:bodyPr wrap="none" lIns="0" tIns="0" rIns="0" bIns="0" rtlCol="0" anchor="t"/>
          <a:lstStyle/>
          <a:p>
            <a:pPr marL="0" indent="0" algn="l">
              <a:lnSpc>
                <a:spcPts val="3050"/>
              </a:lnSpc>
              <a:buNone/>
            </a:pPr>
            <a:r>
              <a:rPr lang="en-US" sz="2450" b="1" dirty="0">
                <a:solidFill>
                  <a:srgbClr val="383838"/>
                </a:solidFill>
                <a:latin typeface="PT Serif" pitchFamily="34" charset="0"/>
                <a:ea typeface="PT Serif" pitchFamily="34" charset="-122"/>
                <a:cs typeface="PT Serif" pitchFamily="34" charset="-120"/>
              </a:rPr>
              <a:t>Thiết bị bảo hộ</a:t>
            </a:r>
            <a:endParaRPr lang="en-US" sz="2450" dirty="0"/>
          </a:p>
        </p:txBody>
      </p:sp>
      <p:sp>
        <p:nvSpPr>
          <p:cNvPr id="24" name="Text 19"/>
          <p:cNvSpPr/>
          <p:nvPr/>
        </p:nvSpPr>
        <p:spPr>
          <a:xfrm>
            <a:off x="2092881" y="5442109"/>
            <a:ext cx="6353532" cy="318849"/>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PT Serif" panose="020A0603040505020204" pitchFamily="18" charset="0"/>
                <a:ea typeface="DM Sans" pitchFamily="34" charset="-122"/>
                <a:cs typeface="DM Sans" pitchFamily="34" charset="-120"/>
              </a:rPr>
              <a:t>Cung cấp và đảm bảo sử dụng đúng các thiết bị bảo hộ cá nhân.</a:t>
            </a:r>
            <a:endParaRPr lang="en-US" sz="1550" dirty="0"/>
          </a:p>
        </p:txBody>
      </p:sp>
      <p:sp>
        <p:nvSpPr>
          <p:cNvPr id="25" name="Shape 20"/>
          <p:cNvSpPr/>
          <p:nvPr/>
        </p:nvSpPr>
        <p:spPr>
          <a:xfrm>
            <a:off x="1197888" y="6750614"/>
            <a:ext cx="697587" cy="22860"/>
          </a:xfrm>
          <a:prstGeom prst="roundRect">
            <a:avLst>
              <a:gd name="adj" fmla="val 130796"/>
            </a:avLst>
          </a:prstGeom>
          <a:solidFill>
            <a:srgbClr val="3965A7"/>
          </a:solidFill>
          <a:ln/>
        </p:spPr>
      </p:sp>
      <p:sp>
        <p:nvSpPr>
          <p:cNvPr id="26" name="Shape 21"/>
          <p:cNvSpPr/>
          <p:nvPr/>
        </p:nvSpPr>
        <p:spPr>
          <a:xfrm>
            <a:off x="772358" y="6537849"/>
            <a:ext cx="448389" cy="448389"/>
          </a:xfrm>
          <a:prstGeom prst="roundRect">
            <a:avLst>
              <a:gd name="adj" fmla="val 6668"/>
            </a:avLst>
          </a:prstGeom>
          <a:solidFill>
            <a:srgbClr val="204C8E"/>
          </a:solidFill>
          <a:ln/>
        </p:spPr>
      </p:sp>
      <p:sp>
        <p:nvSpPr>
          <p:cNvPr id="27" name="Text 22"/>
          <p:cNvSpPr/>
          <p:nvPr/>
        </p:nvSpPr>
        <p:spPr>
          <a:xfrm>
            <a:off x="912852" y="6605000"/>
            <a:ext cx="167283" cy="313968"/>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4</a:t>
            </a:r>
            <a:endParaRPr lang="en-US" sz="2450" dirty="0"/>
          </a:p>
        </p:txBody>
      </p:sp>
      <p:sp>
        <p:nvSpPr>
          <p:cNvPr id="28" name="Text 23"/>
          <p:cNvSpPr/>
          <p:nvPr/>
        </p:nvSpPr>
        <p:spPr>
          <a:xfrm>
            <a:off x="2092881" y="6512965"/>
            <a:ext cx="3139440" cy="392430"/>
          </a:xfrm>
          <a:prstGeom prst="rect">
            <a:avLst/>
          </a:prstGeom>
          <a:noFill/>
          <a:ln/>
        </p:spPr>
        <p:txBody>
          <a:bodyPr wrap="none" lIns="0" tIns="0" rIns="0" bIns="0" rtlCol="0" anchor="t"/>
          <a:lstStyle/>
          <a:p>
            <a:pPr marL="0" indent="0" algn="l">
              <a:lnSpc>
                <a:spcPts val="3050"/>
              </a:lnSpc>
              <a:buNone/>
            </a:pPr>
            <a:r>
              <a:rPr lang="en-US" sz="2450" b="1" dirty="0">
                <a:solidFill>
                  <a:srgbClr val="383838"/>
                </a:solidFill>
                <a:latin typeface="PT Serif" pitchFamily="34" charset="0"/>
                <a:ea typeface="PT Serif" pitchFamily="34" charset="-122"/>
                <a:cs typeface="PT Serif" pitchFamily="34" charset="-120"/>
              </a:rPr>
              <a:t>Môi trường</a:t>
            </a:r>
            <a:endParaRPr lang="en-US" sz="2450" dirty="0"/>
          </a:p>
        </p:txBody>
      </p:sp>
      <p:sp>
        <p:nvSpPr>
          <p:cNvPr id="29" name="Text 24"/>
          <p:cNvSpPr/>
          <p:nvPr/>
        </p:nvSpPr>
        <p:spPr>
          <a:xfrm>
            <a:off x="2092881" y="6905395"/>
            <a:ext cx="6353532" cy="318849"/>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PT Serif" panose="020A0603040505020204" pitchFamily="18" charset="0"/>
                <a:ea typeface="DM Sans" pitchFamily="34" charset="-122"/>
                <a:cs typeface="DM Sans" pitchFamily="34" charset="-120"/>
              </a:rPr>
              <a:t>Duy trì không gian làm việc sạch sẽ, thoáng mát và đủ ánh sáng.</a:t>
            </a:r>
            <a:endParaRPr lang="en-US" sz="1550" dirty="0"/>
          </a:p>
        </p:txBody>
      </p:sp>
      <p:pic>
        <p:nvPicPr>
          <p:cNvPr id="1026" name="Picture 2" descr="Giới Thiệu – Cửa Cuốn An Ninh - An Toàn - Thẩm Mỹ">
            <a:extLst>
              <a:ext uri="{FF2B5EF4-FFF2-40B4-BE49-F238E27FC236}">
                <a16:creationId xmlns:a16="http://schemas.microsoft.com/office/drawing/2014/main" id="{B62F585D-C7B9-123B-9F22-14F0F9B1BE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0902" y="3330416"/>
            <a:ext cx="4524375" cy="3438525"/>
          </a:xfrm>
          <a:prstGeom prst="rect">
            <a:avLst/>
          </a:prstGeom>
          <a:noFill/>
          <a:extLst>
            <a:ext uri="{909E8E84-426E-40DD-AFC4-6F175D3DCCD1}">
              <a14:hiddenFill xmlns:a14="http://schemas.microsoft.com/office/drawing/2010/main">
                <a:solidFill>
                  <a:srgbClr val="FFFFFF"/>
                </a:solidFill>
              </a14:hiddenFill>
            </a:ext>
          </a:extLst>
        </p:spPr>
      </p:pic>
      <p:pic>
        <p:nvPicPr>
          <p:cNvPr id="30" name="Image 0" descr="preencoded.png">
            <a:extLst>
              <a:ext uri="{FF2B5EF4-FFF2-40B4-BE49-F238E27FC236}">
                <a16:creationId xmlns:a16="http://schemas.microsoft.com/office/drawing/2014/main" id="{FFF42620-1983-B014-3339-FA1B3EFC3DF2}"/>
              </a:ext>
            </a:extLst>
          </p:cNvPr>
          <p:cNvPicPr>
            <a:picLocks noChangeAspect="1"/>
          </p:cNvPicPr>
          <p:nvPr/>
        </p:nvPicPr>
        <p:blipFill>
          <a:blip r:embed="rId4"/>
          <a:stretch>
            <a:fillRect/>
          </a:stretch>
        </p:blipFill>
        <p:spPr>
          <a:xfrm>
            <a:off x="11716379" y="7385615"/>
            <a:ext cx="2722524" cy="84398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026783" y="2939415"/>
            <a:ext cx="4411980" cy="4411980"/>
          </a:xfrm>
          <a:prstGeom prst="rect">
            <a:avLst/>
          </a:prstGeom>
        </p:spPr>
      </p:pic>
      <p:sp>
        <p:nvSpPr>
          <p:cNvPr id="3" name="Text 0"/>
          <p:cNvSpPr/>
          <p:nvPr/>
        </p:nvSpPr>
        <p:spPr>
          <a:xfrm>
            <a:off x="768370" y="606682"/>
            <a:ext cx="6712387" cy="650677"/>
          </a:xfrm>
          <a:prstGeom prst="rect">
            <a:avLst/>
          </a:prstGeom>
          <a:noFill/>
          <a:ln/>
        </p:spPr>
        <p:txBody>
          <a:bodyPr wrap="none" lIns="0" tIns="0" rIns="0" bIns="0" rtlCol="0" anchor="t"/>
          <a:lstStyle/>
          <a:p>
            <a:pPr marL="0" indent="0">
              <a:lnSpc>
                <a:spcPts val="5100"/>
              </a:lnSpc>
              <a:buNone/>
            </a:pPr>
            <a:r>
              <a:rPr lang="en-US" sz="4800" b="1" dirty="0">
                <a:solidFill>
                  <a:srgbClr val="020202"/>
                </a:solidFill>
                <a:latin typeface="PT Serif" pitchFamily="34" charset="0"/>
                <a:ea typeface="PT Serif" pitchFamily="34" charset="-122"/>
                <a:cs typeface="PT Serif" pitchFamily="34" charset="-120"/>
              </a:rPr>
              <a:t>Xử lý tình huống khẩn cấp</a:t>
            </a:r>
            <a:endParaRPr lang="en-US" sz="4800" dirty="0"/>
          </a:p>
        </p:txBody>
      </p:sp>
      <p:sp>
        <p:nvSpPr>
          <p:cNvPr id="4" name="Shape 1"/>
          <p:cNvSpPr/>
          <p:nvPr/>
        </p:nvSpPr>
        <p:spPr>
          <a:xfrm>
            <a:off x="980003" y="1975485"/>
            <a:ext cx="22860" cy="5226725"/>
          </a:xfrm>
          <a:prstGeom prst="roundRect">
            <a:avLst>
              <a:gd name="adj" fmla="val 130125"/>
            </a:avLst>
          </a:prstGeom>
          <a:solidFill>
            <a:srgbClr val="D8D4D4"/>
          </a:solidFill>
          <a:ln/>
        </p:spPr>
      </p:sp>
      <p:sp>
        <p:nvSpPr>
          <p:cNvPr id="5" name="Shape 2"/>
          <p:cNvSpPr/>
          <p:nvPr/>
        </p:nvSpPr>
        <p:spPr>
          <a:xfrm>
            <a:off x="1191637" y="2410063"/>
            <a:ext cx="694015" cy="22860"/>
          </a:xfrm>
          <a:prstGeom prst="roundRect">
            <a:avLst>
              <a:gd name="adj" fmla="val 130125"/>
            </a:avLst>
          </a:prstGeom>
          <a:solidFill>
            <a:srgbClr val="3965A7"/>
          </a:solidFill>
          <a:ln/>
        </p:spPr>
      </p:sp>
      <p:sp>
        <p:nvSpPr>
          <p:cNvPr id="6" name="Shape 3"/>
          <p:cNvSpPr/>
          <p:nvPr/>
        </p:nvSpPr>
        <p:spPr>
          <a:xfrm>
            <a:off x="768370" y="2198489"/>
            <a:ext cx="446127" cy="446127"/>
          </a:xfrm>
          <a:prstGeom prst="roundRect">
            <a:avLst>
              <a:gd name="adj" fmla="val 6668"/>
            </a:avLst>
          </a:prstGeom>
          <a:solidFill>
            <a:srgbClr val="204C8E"/>
          </a:solidFill>
          <a:ln/>
        </p:spPr>
      </p:sp>
      <p:sp>
        <p:nvSpPr>
          <p:cNvPr id="7" name="Text 4"/>
          <p:cNvSpPr/>
          <p:nvPr/>
        </p:nvSpPr>
        <p:spPr>
          <a:xfrm>
            <a:off x="908149" y="2265402"/>
            <a:ext cx="166449" cy="31230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1</a:t>
            </a:r>
            <a:endParaRPr lang="en-US" sz="2450" dirty="0"/>
          </a:p>
        </p:txBody>
      </p:sp>
      <p:sp>
        <p:nvSpPr>
          <p:cNvPr id="8" name="Text 5"/>
          <p:cNvSpPr/>
          <p:nvPr/>
        </p:nvSpPr>
        <p:spPr>
          <a:xfrm>
            <a:off x="2082046" y="2173724"/>
            <a:ext cx="2602825" cy="325279"/>
          </a:xfrm>
          <a:prstGeom prst="rect">
            <a:avLst/>
          </a:prstGeom>
          <a:noFill/>
          <a:ln/>
        </p:spPr>
        <p:txBody>
          <a:bodyPr wrap="none" lIns="0" tIns="0" rIns="0" bIns="0" rtlCol="0" anchor="t"/>
          <a:lstStyle/>
          <a:p>
            <a:pPr marL="0" indent="0" algn="l">
              <a:lnSpc>
                <a:spcPts val="2550"/>
              </a:lnSpc>
              <a:buNone/>
            </a:pPr>
            <a:r>
              <a:rPr lang="en-US" sz="2000" b="1" dirty="0">
                <a:solidFill>
                  <a:srgbClr val="383838"/>
                </a:solidFill>
                <a:latin typeface="PT Serif" pitchFamily="34" charset="0"/>
                <a:ea typeface="PT Serif" pitchFamily="34" charset="-122"/>
                <a:cs typeface="PT Serif" pitchFamily="34" charset="-120"/>
              </a:rPr>
              <a:t>Dừng máy</a:t>
            </a:r>
            <a:endParaRPr lang="en-US" sz="2000" dirty="0"/>
          </a:p>
        </p:txBody>
      </p:sp>
      <p:sp>
        <p:nvSpPr>
          <p:cNvPr id="9" name="Text 6"/>
          <p:cNvSpPr/>
          <p:nvPr/>
        </p:nvSpPr>
        <p:spPr>
          <a:xfrm>
            <a:off x="2082046" y="2537779"/>
            <a:ext cx="6367939" cy="317302"/>
          </a:xfrm>
          <a:prstGeom prst="rect">
            <a:avLst/>
          </a:prstGeom>
          <a:noFill/>
          <a:ln/>
        </p:spPr>
        <p:txBody>
          <a:bodyPr wrap="none" lIns="0" tIns="0" rIns="0" bIns="0" rtlCol="0" anchor="t"/>
          <a:lstStyle/>
          <a:p>
            <a:pPr marL="0" indent="0" algn="l">
              <a:lnSpc>
                <a:spcPts val="2450"/>
              </a:lnSpc>
              <a:buNone/>
            </a:pPr>
            <a:r>
              <a:rPr lang="en-US" sz="1550" dirty="0">
                <a:solidFill>
                  <a:srgbClr val="383838"/>
                </a:solidFill>
                <a:latin typeface="PT Serif" panose="020A0603040505020204" pitchFamily="18" charset="0"/>
                <a:ea typeface="DM Sans" pitchFamily="34" charset="-122"/>
                <a:cs typeface="DM Sans" pitchFamily="34" charset="-120"/>
              </a:rPr>
              <a:t>Ngay lập tức dừng hoạt động của máy móc khi xảy ra tai nạn.</a:t>
            </a:r>
            <a:endParaRPr lang="en-US" sz="1550" dirty="0"/>
          </a:p>
        </p:txBody>
      </p:sp>
      <p:sp>
        <p:nvSpPr>
          <p:cNvPr id="10" name="Shape 7"/>
          <p:cNvSpPr/>
          <p:nvPr/>
        </p:nvSpPr>
        <p:spPr>
          <a:xfrm>
            <a:off x="1191637" y="3766304"/>
            <a:ext cx="694015" cy="22860"/>
          </a:xfrm>
          <a:prstGeom prst="roundRect">
            <a:avLst>
              <a:gd name="adj" fmla="val 130125"/>
            </a:avLst>
          </a:prstGeom>
          <a:solidFill>
            <a:srgbClr val="3965A7"/>
          </a:solidFill>
          <a:ln/>
        </p:spPr>
      </p:sp>
      <p:sp>
        <p:nvSpPr>
          <p:cNvPr id="11" name="Shape 8"/>
          <p:cNvSpPr/>
          <p:nvPr/>
        </p:nvSpPr>
        <p:spPr>
          <a:xfrm>
            <a:off x="768370" y="3554730"/>
            <a:ext cx="446127" cy="446127"/>
          </a:xfrm>
          <a:prstGeom prst="roundRect">
            <a:avLst>
              <a:gd name="adj" fmla="val 6668"/>
            </a:avLst>
          </a:prstGeom>
          <a:solidFill>
            <a:srgbClr val="204C8E"/>
          </a:solidFill>
          <a:ln/>
        </p:spPr>
      </p:sp>
      <p:sp>
        <p:nvSpPr>
          <p:cNvPr id="12" name="Text 9"/>
          <p:cNvSpPr/>
          <p:nvPr/>
        </p:nvSpPr>
        <p:spPr>
          <a:xfrm>
            <a:off x="908149" y="3621643"/>
            <a:ext cx="166449" cy="31230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2</a:t>
            </a:r>
            <a:endParaRPr lang="en-US" sz="2450" dirty="0"/>
          </a:p>
        </p:txBody>
      </p:sp>
      <p:sp>
        <p:nvSpPr>
          <p:cNvPr id="13" name="Text 10"/>
          <p:cNvSpPr/>
          <p:nvPr/>
        </p:nvSpPr>
        <p:spPr>
          <a:xfrm>
            <a:off x="2082046" y="3529965"/>
            <a:ext cx="2602825" cy="325279"/>
          </a:xfrm>
          <a:prstGeom prst="rect">
            <a:avLst/>
          </a:prstGeom>
          <a:noFill/>
          <a:ln/>
        </p:spPr>
        <p:txBody>
          <a:bodyPr wrap="none" lIns="0" tIns="0" rIns="0" bIns="0" rtlCol="0" anchor="t"/>
          <a:lstStyle/>
          <a:p>
            <a:pPr marL="0" indent="0" algn="l">
              <a:lnSpc>
                <a:spcPts val="2550"/>
              </a:lnSpc>
              <a:buNone/>
            </a:pPr>
            <a:r>
              <a:rPr lang="en-US" sz="2000" b="1" dirty="0">
                <a:solidFill>
                  <a:srgbClr val="383838"/>
                </a:solidFill>
                <a:latin typeface="PT Serif" pitchFamily="34" charset="0"/>
                <a:ea typeface="PT Serif" pitchFamily="34" charset="-122"/>
                <a:cs typeface="PT Serif" pitchFamily="34" charset="-120"/>
              </a:rPr>
              <a:t>Sơ cứu</a:t>
            </a:r>
            <a:endParaRPr lang="en-US" sz="2000" dirty="0"/>
          </a:p>
        </p:txBody>
      </p:sp>
      <p:sp>
        <p:nvSpPr>
          <p:cNvPr id="14" name="Text 11"/>
          <p:cNvSpPr/>
          <p:nvPr/>
        </p:nvSpPr>
        <p:spPr>
          <a:xfrm>
            <a:off x="2082046" y="3894020"/>
            <a:ext cx="6367939" cy="317302"/>
          </a:xfrm>
          <a:prstGeom prst="rect">
            <a:avLst/>
          </a:prstGeom>
          <a:noFill/>
          <a:ln/>
        </p:spPr>
        <p:txBody>
          <a:bodyPr wrap="none" lIns="0" tIns="0" rIns="0" bIns="0" rtlCol="0" anchor="t"/>
          <a:lstStyle/>
          <a:p>
            <a:pPr marL="0" indent="0" algn="l">
              <a:lnSpc>
                <a:spcPts val="2450"/>
              </a:lnSpc>
              <a:buNone/>
            </a:pPr>
            <a:r>
              <a:rPr lang="en-US" sz="1550" dirty="0">
                <a:solidFill>
                  <a:srgbClr val="383838"/>
                </a:solidFill>
                <a:latin typeface="PT Serif" panose="020A0603040505020204" pitchFamily="18" charset="0"/>
                <a:ea typeface="DM Sans" pitchFamily="34" charset="-122"/>
                <a:cs typeface="DM Sans" pitchFamily="34" charset="-120"/>
              </a:rPr>
              <a:t>Thực hiện sơ cứu ban đầu cho người bị nạn nếu cần thiết.</a:t>
            </a:r>
            <a:endParaRPr lang="en-US" sz="1550" dirty="0"/>
          </a:p>
        </p:txBody>
      </p:sp>
      <p:sp>
        <p:nvSpPr>
          <p:cNvPr id="15" name="Shape 12"/>
          <p:cNvSpPr/>
          <p:nvPr/>
        </p:nvSpPr>
        <p:spPr>
          <a:xfrm>
            <a:off x="1191637" y="5122545"/>
            <a:ext cx="694015" cy="22860"/>
          </a:xfrm>
          <a:prstGeom prst="roundRect">
            <a:avLst>
              <a:gd name="adj" fmla="val 130125"/>
            </a:avLst>
          </a:prstGeom>
          <a:solidFill>
            <a:srgbClr val="3965A7"/>
          </a:solidFill>
          <a:ln/>
        </p:spPr>
      </p:sp>
      <p:sp>
        <p:nvSpPr>
          <p:cNvPr id="16" name="Shape 13"/>
          <p:cNvSpPr/>
          <p:nvPr/>
        </p:nvSpPr>
        <p:spPr>
          <a:xfrm>
            <a:off x="768370" y="4910971"/>
            <a:ext cx="446127" cy="446127"/>
          </a:xfrm>
          <a:prstGeom prst="roundRect">
            <a:avLst>
              <a:gd name="adj" fmla="val 6668"/>
            </a:avLst>
          </a:prstGeom>
          <a:solidFill>
            <a:srgbClr val="204C8E"/>
          </a:solidFill>
          <a:ln/>
        </p:spPr>
      </p:sp>
      <p:sp>
        <p:nvSpPr>
          <p:cNvPr id="17" name="Text 14"/>
          <p:cNvSpPr/>
          <p:nvPr/>
        </p:nvSpPr>
        <p:spPr>
          <a:xfrm>
            <a:off x="908149" y="4977884"/>
            <a:ext cx="166449" cy="31230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3</a:t>
            </a:r>
            <a:endParaRPr lang="en-US" sz="2450" dirty="0"/>
          </a:p>
        </p:txBody>
      </p:sp>
      <p:sp>
        <p:nvSpPr>
          <p:cNvPr id="18" name="Text 15"/>
          <p:cNvSpPr/>
          <p:nvPr/>
        </p:nvSpPr>
        <p:spPr>
          <a:xfrm>
            <a:off x="2082046" y="4886206"/>
            <a:ext cx="2602825" cy="325279"/>
          </a:xfrm>
          <a:prstGeom prst="rect">
            <a:avLst/>
          </a:prstGeom>
          <a:noFill/>
          <a:ln/>
        </p:spPr>
        <p:txBody>
          <a:bodyPr wrap="none" lIns="0" tIns="0" rIns="0" bIns="0" rtlCol="0" anchor="t"/>
          <a:lstStyle/>
          <a:p>
            <a:pPr marL="0" indent="0" algn="l">
              <a:lnSpc>
                <a:spcPts val="2550"/>
              </a:lnSpc>
              <a:buNone/>
            </a:pPr>
            <a:r>
              <a:rPr lang="en-US" sz="2000" b="1" dirty="0">
                <a:solidFill>
                  <a:srgbClr val="383838"/>
                </a:solidFill>
                <a:latin typeface="PT Serif" pitchFamily="34" charset="0"/>
                <a:ea typeface="PT Serif" pitchFamily="34" charset="-122"/>
                <a:cs typeface="PT Serif" pitchFamily="34" charset="-120"/>
              </a:rPr>
              <a:t>Gọi cấp cứu</a:t>
            </a:r>
            <a:endParaRPr lang="en-US" sz="2000" dirty="0"/>
          </a:p>
        </p:txBody>
      </p:sp>
      <p:sp>
        <p:nvSpPr>
          <p:cNvPr id="19" name="Text 16"/>
          <p:cNvSpPr/>
          <p:nvPr/>
        </p:nvSpPr>
        <p:spPr>
          <a:xfrm>
            <a:off x="2082046" y="5250261"/>
            <a:ext cx="6367939" cy="317302"/>
          </a:xfrm>
          <a:prstGeom prst="rect">
            <a:avLst/>
          </a:prstGeom>
          <a:noFill/>
          <a:ln/>
        </p:spPr>
        <p:txBody>
          <a:bodyPr wrap="none" lIns="0" tIns="0" rIns="0" bIns="0" rtlCol="0" anchor="t"/>
          <a:lstStyle/>
          <a:p>
            <a:pPr marL="0" indent="0" algn="l">
              <a:lnSpc>
                <a:spcPts val="2450"/>
              </a:lnSpc>
              <a:buNone/>
            </a:pPr>
            <a:r>
              <a:rPr lang="en-US" sz="1550" dirty="0">
                <a:solidFill>
                  <a:srgbClr val="383838"/>
                </a:solidFill>
                <a:latin typeface="PT Serif" panose="020A0603040505020204" pitchFamily="18" charset="0"/>
                <a:ea typeface="DM Sans" pitchFamily="34" charset="-122"/>
                <a:cs typeface="DM Sans" pitchFamily="34" charset="-120"/>
              </a:rPr>
              <a:t>Liên hệ dịch vụ y tế khẩn cấp nếu tình trạng nghiêm trọng.</a:t>
            </a:r>
            <a:endParaRPr lang="en-US" sz="1550" dirty="0"/>
          </a:p>
        </p:txBody>
      </p:sp>
      <p:sp>
        <p:nvSpPr>
          <p:cNvPr id="20" name="Shape 17"/>
          <p:cNvSpPr/>
          <p:nvPr/>
        </p:nvSpPr>
        <p:spPr>
          <a:xfrm>
            <a:off x="1191637" y="6478786"/>
            <a:ext cx="694015" cy="22860"/>
          </a:xfrm>
          <a:prstGeom prst="roundRect">
            <a:avLst>
              <a:gd name="adj" fmla="val 130125"/>
            </a:avLst>
          </a:prstGeom>
          <a:solidFill>
            <a:srgbClr val="3965A7"/>
          </a:solidFill>
          <a:ln/>
        </p:spPr>
      </p:sp>
      <p:sp>
        <p:nvSpPr>
          <p:cNvPr id="21" name="Shape 18"/>
          <p:cNvSpPr/>
          <p:nvPr/>
        </p:nvSpPr>
        <p:spPr>
          <a:xfrm>
            <a:off x="768370" y="6267212"/>
            <a:ext cx="446127" cy="446127"/>
          </a:xfrm>
          <a:prstGeom prst="roundRect">
            <a:avLst>
              <a:gd name="adj" fmla="val 6668"/>
            </a:avLst>
          </a:prstGeom>
          <a:solidFill>
            <a:srgbClr val="204C8E"/>
          </a:solidFill>
          <a:ln/>
        </p:spPr>
      </p:sp>
      <p:sp>
        <p:nvSpPr>
          <p:cNvPr id="22" name="Text 19"/>
          <p:cNvSpPr/>
          <p:nvPr/>
        </p:nvSpPr>
        <p:spPr>
          <a:xfrm>
            <a:off x="908149" y="6334125"/>
            <a:ext cx="166449" cy="31230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4</a:t>
            </a:r>
            <a:endParaRPr lang="en-US" sz="2450" dirty="0"/>
          </a:p>
        </p:txBody>
      </p:sp>
      <p:sp>
        <p:nvSpPr>
          <p:cNvPr id="23" name="Text 20"/>
          <p:cNvSpPr/>
          <p:nvPr/>
        </p:nvSpPr>
        <p:spPr>
          <a:xfrm>
            <a:off x="2082046" y="6242447"/>
            <a:ext cx="2602825" cy="325279"/>
          </a:xfrm>
          <a:prstGeom prst="rect">
            <a:avLst/>
          </a:prstGeom>
          <a:noFill/>
          <a:ln/>
        </p:spPr>
        <p:txBody>
          <a:bodyPr wrap="none" lIns="0" tIns="0" rIns="0" bIns="0" rtlCol="0" anchor="t"/>
          <a:lstStyle/>
          <a:p>
            <a:pPr marL="0" indent="0" algn="l">
              <a:lnSpc>
                <a:spcPts val="2550"/>
              </a:lnSpc>
              <a:buNone/>
            </a:pPr>
            <a:r>
              <a:rPr lang="en-US" sz="2000" b="1" dirty="0">
                <a:solidFill>
                  <a:srgbClr val="383838"/>
                </a:solidFill>
                <a:latin typeface="PT Serif" pitchFamily="34" charset="0"/>
                <a:ea typeface="PT Serif" pitchFamily="34" charset="-122"/>
                <a:cs typeface="PT Serif" pitchFamily="34" charset="-120"/>
              </a:rPr>
              <a:t>Báo cáo</a:t>
            </a:r>
            <a:endParaRPr lang="en-US" sz="2000" dirty="0"/>
          </a:p>
        </p:txBody>
      </p:sp>
      <p:sp>
        <p:nvSpPr>
          <p:cNvPr id="24" name="Text 21"/>
          <p:cNvSpPr/>
          <p:nvPr/>
        </p:nvSpPr>
        <p:spPr>
          <a:xfrm>
            <a:off x="2082046" y="6606502"/>
            <a:ext cx="6367939" cy="317302"/>
          </a:xfrm>
          <a:prstGeom prst="rect">
            <a:avLst/>
          </a:prstGeom>
          <a:noFill/>
          <a:ln/>
        </p:spPr>
        <p:txBody>
          <a:bodyPr wrap="none" lIns="0" tIns="0" rIns="0" bIns="0" rtlCol="0" anchor="t"/>
          <a:lstStyle/>
          <a:p>
            <a:pPr marL="0" indent="0" algn="l">
              <a:lnSpc>
                <a:spcPts val="2450"/>
              </a:lnSpc>
              <a:buNone/>
            </a:pPr>
            <a:r>
              <a:rPr lang="en-US" sz="1550" dirty="0">
                <a:solidFill>
                  <a:srgbClr val="383838"/>
                </a:solidFill>
                <a:latin typeface="PT Serif" panose="020A0603040505020204" pitchFamily="18" charset="0"/>
                <a:ea typeface="DM Sans" pitchFamily="34" charset="-122"/>
                <a:cs typeface="DM Sans" pitchFamily="34" charset="-120"/>
              </a:rPr>
              <a:t>Thông báo cho quản lý và lập báo cáo chi tiết về sự cố.</a:t>
            </a:r>
            <a:endParaRPr lang="en-US" sz="1550" dirty="0"/>
          </a:p>
        </p:txBody>
      </p:sp>
      <p:pic>
        <p:nvPicPr>
          <p:cNvPr id="25" name="Image 0" descr="preencoded.png">
            <a:extLst>
              <a:ext uri="{FF2B5EF4-FFF2-40B4-BE49-F238E27FC236}">
                <a16:creationId xmlns:a16="http://schemas.microsoft.com/office/drawing/2014/main" id="{930D93FB-8780-F020-6067-5BF2169B49BA}"/>
              </a:ext>
            </a:extLst>
          </p:cNvPr>
          <p:cNvPicPr>
            <a:picLocks noChangeAspect="1"/>
          </p:cNvPicPr>
          <p:nvPr/>
        </p:nvPicPr>
        <p:blipFill>
          <a:blip r:embed="rId4"/>
          <a:stretch>
            <a:fillRect/>
          </a:stretch>
        </p:blipFill>
        <p:spPr>
          <a:xfrm>
            <a:off x="11716379" y="7385615"/>
            <a:ext cx="2722524" cy="84398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462965" y="3324283"/>
            <a:ext cx="4919186" cy="1524953"/>
          </a:xfrm>
          <a:prstGeom prst="rect">
            <a:avLst/>
          </a:prstGeom>
        </p:spPr>
      </p:pic>
      <p:sp>
        <p:nvSpPr>
          <p:cNvPr id="3" name="Text 0"/>
          <p:cNvSpPr/>
          <p:nvPr/>
        </p:nvSpPr>
        <p:spPr>
          <a:xfrm>
            <a:off x="793790" y="1363742"/>
            <a:ext cx="5954197" cy="744260"/>
          </a:xfrm>
          <a:prstGeom prst="rect">
            <a:avLst/>
          </a:prstGeom>
          <a:noFill/>
          <a:ln/>
        </p:spPr>
        <p:txBody>
          <a:bodyPr wrap="none" lIns="0" tIns="0" rIns="0" bIns="0" rtlCol="0" anchor="t"/>
          <a:lstStyle/>
          <a:p>
            <a:pPr marL="0" indent="0">
              <a:lnSpc>
                <a:spcPts val="5850"/>
              </a:lnSpc>
              <a:buNone/>
            </a:pPr>
            <a:r>
              <a:rPr lang="en-US" sz="4650" b="1" dirty="0">
                <a:solidFill>
                  <a:srgbClr val="020202"/>
                </a:solidFill>
                <a:latin typeface="PT Serif" pitchFamily="34" charset="0"/>
                <a:ea typeface="PT Serif" pitchFamily="34" charset="-122"/>
                <a:cs typeface="PT Serif" pitchFamily="34" charset="-120"/>
              </a:rPr>
              <a:t>Tài liệu tham khảo</a:t>
            </a:r>
            <a:endParaRPr lang="en-US" sz="4650" dirty="0"/>
          </a:p>
        </p:txBody>
      </p:sp>
      <p:sp>
        <p:nvSpPr>
          <p:cNvPr id="4" name="Text 1"/>
          <p:cNvSpPr/>
          <p:nvPr/>
        </p:nvSpPr>
        <p:spPr>
          <a:xfrm>
            <a:off x="793790" y="2448163"/>
            <a:ext cx="5411033" cy="372070"/>
          </a:xfrm>
          <a:prstGeom prst="rect">
            <a:avLst/>
          </a:prstGeom>
          <a:noFill/>
          <a:ln/>
        </p:spPr>
        <p:txBody>
          <a:bodyPr wrap="none" lIns="0" tIns="0" rIns="0" bIns="0" rtlCol="0" anchor="t"/>
          <a:lstStyle/>
          <a:p>
            <a:pPr marL="0" indent="0">
              <a:lnSpc>
                <a:spcPts val="2900"/>
              </a:lnSpc>
              <a:buNone/>
            </a:pPr>
            <a:r>
              <a:rPr lang="en-US" sz="2300" b="1" dirty="0">
                <a:solidFill>
                  <a:srgbClr val="020202"/>
                </a:solidFill>
                <a:latin typeface="PT Serif" pitchFamily="34" charset="0"/>
                <a:ea typeface="PT Serif" pitchFamily="34" charset="-122"/>
                <a:cs typeface="PT Serif" pitchFamily="34" charset="-120"/>
              </a:rPr>
              <a:t>Bài kiểm tra an toàn lao động nhóm 3</a:t>
            </a:r>
            <a:endParaRPr lang="en-US" sz="2300" dirty="0"/>
          </a:p>
        </p:txBody>
      </p:sp>
      <p:sp>
        <p:nvSpPr>
          <p:cNvPr id="5" name="Text 2"/>
          <p:cNvSpPr/>
          <p:nvPr/>
        </p:nvSpPr>
        <p:spPr>
          <a:xfrm>
            <a:off x="793790" y="2823067"/>
            <a:ext cx="8782289" cy="362903"/>
          </a:xfrm>
          <a:prstGeom prst="rect">
            <a:avLst/>
          </a:prstGeom>
          <a:noFill/>
          <a:ln/>
        </p:spPr>
        <p:txBody>
          <a:bodyPr wrap="none" lIns="0" tIns="0" rIns="0" bIns="0" rtlCol="0" anchor="t"/>
          <a:lstStyle/>
          <a:p>
            <a:pPr marL="0" indent="0">
              <a:lnSpc>
                <a:spcPts val="2850"/>
              </a:lnSpc>
              <a:buNone/>
            </a:pPr>
            <a:r>
              <a:rPr lang="en-US" sz="1750" b="1" u="sng" dirty="0">
                <a:solidFill>
                  <a:srgbClr val="0563C1"/>
                </a:solidFill>
                <a:latin typeface="PT Serif" panose="020A0603040505020204" pitchFamily="18" charset="0"/>
                <a:ea typeface="DM Sans" pitchFamily="34" charset="-122"/>
                <a:cs typeface="DM Sans"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750" dirty="0">
              <a:solidFill>
                <a:srgbClr val="0563C1"/>
              </a:solidFill>
            </a:endParaRPr>
          </a:p>
        </p:txBody>
      </p:sp>
      <p:sp>
        <p:nvSpPr>
          <p:cNvPr id="6" name="Text 3"/>
          <p:cNvSpPr/>
          <p:nvPr/>
        </p:nvSpPr>
        <p:spPr>
          <a:xfrm>
            <a:off x="793790" y="3863459"/>
            <a:ext cx="5285661" cy="446603"/>
          </a:xfrm>
          <a:prstGeom prst="rect">
            <a:avLst/>
          </a:prstGeom>
          <a:noFill/>
          <a:ln/>
        </p:spPr>
        <p:txBody>
          <a:bodyPr wrap="none" lIns="0" tIns="0" rIns="0" bIns="0" rtlCol="0" anchor="t"/>
          <a:lstStyle/>
          <a:p>
            <a:pPr marL="0" indent="0">
              <a:lnSpc>
                <a:spcPts val="3500"/>
              </a:lnSpc>
              <a:buNone/>
            </a:pPr>
            <a:r>
              <a:rPr lang="en-US" sz="2800" b="1" dirty="0">
                <a:solidFill>
                  <a:srgbClr val="020202"/>
                </a:solidFill>
                <a:latin typeface="PT Serif" pitchFamily="34" charset="0"/>
                <a:ea typeface="PT Serif" pitchFamily="34" charset="-122"/>
                <a:cs typeface="PT Serif" pitchFamily="34" charset="-120"/>
              </a:rPr>
              <a:t>Bảng báo giá huấn luyện ATLD</a:t>
            </a:r>
            <a:endParaRPr lang="en-US" sz="2800" dirty="0"/>
          </a:p>
        </p:txBody>
      </p:sp>
      <p:sp>
        <p:nvSpPr>
          <p:cNvPr id="7" name="Text 4"/>
          <p:cNvSpPr/>
          <p:nvPr/>
        </p:nvSpPr>
        <p:spPr>
          <a:xfrm>
            <a:off x="793790" y="4312896"/>
            <a:ext cx="8782289" cy="362903"/>
          </a:xfrm>
          <a:prstGeom prst="rect">
            <a:avLst/>
          </a:prstGeom>
          <a:noFill/>
          <a:ln/>
        </p:spPr>
        <p:txBody>
          <a:bodyPr wrap="none" lIns="0" tIns="0" rIns="0" bIns="0" rtlCol="0" anchor="t"/>
          <a:lstStyle/>
          <a:p>
            <a:pPr marL="0" indent="0">
              <a:lnSpc>
                <a:spcPts val="2850"/>
              </a:lnSpc>
              <a:buNone/>
            </a:pPr>
            <a:r>
              <a:rPr lang="en-US" sz="1750" b="1" u="sng" dirty="0">
                <a:solidFill>
                  <a:srgbClr val="0563C1"/>
                </a:solidFill>
                <a:latin typeface="PT Serif" panose="020A0603040505020204" pitchFamily="18"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Xem chi tiết</a:t>
            </a:r>
            <a:endParaRPr lang="en-US" sz="1750" dirty="0">
              <a:solidFill>
                <a:srgbClr val="0563C1"/>
              </a:solidFill>
            </a:endParaRPr>
          </a:p>
        </p:txBody>
      </p:sp>
      <p:sp>
        <p:nvSpPr>
          <p:cNvPr id="8" name="Text 5"/>
          <p:cNvSpPr/>
          <p:nvPr/>
        </p:nvSpPr>
        <p:spPr>
          <a:xfrm>
            <a:off x="793790" y="5353288"/>
            <a:ext cx="4435793" cy="446603"/>
          </a:xfrm>
          <a:prstGeom prst="rect">
            <a:avLst/>
          </a:prstGeom>
          <a:noFill/>
          <a:ln/>
        </p:spPr>
        <p:txBody>
          <a:bodyPr wrap="none" lIns="0" tIns="0" rIns="0" bIns="0" rtlCol="0" anchor="t"/>
          <a:lstStyle/>
          <a:p>
            <a:pPr marL="0" indent="0">
              <a:lnSpc>
                <a:spcPts val="3500"/>
              </a:lnSpc>
              <a:buNone/>
            </a:pPr>
            <a:r>
              <a:rPr lang="en-US" sz="2800" b="1" dirty="0">
                <a:solidFill>
                  <a:srgbClr val="020202"/>
                </a:solidFill>
                <a:latin typeface="PT Serif" pitchFamily="34" charset="0"/>
                <a:ea typeface="PT Serif" pitchFamily="34" charset="-122"/>
                <a:cs typeface="PT Serif" pitchFamily="34" charset="-120"/>
              </a:rPr>
              <a:t>Tải về tài liệu (download)</a:t>
            </a:r>
            <a:endParaRPr lang="en-US" sz="2800" dirty="0"/>
          </a:p>
        </p:txBody>
      </p:sp>
      <p:sp>
        <p:nvSpPr>
          <p:cNvPr id="9" name="Text 6"/>
          <p:cNvSpPr/>
          <p:nvPr/>
        </p:nvSpPr>
        <p:spPr>
          <a:xfrm>
            <a:off x="793790" y="5802725"/>
            <a:ext cx="8782289" cy="725805"/>
          </a:xfrm>
          <a:prstGeom prst="rect">
            <a:avLst/>
          </a:prstGeom>
          <a:noFill/>
          <a:ln/>
        </p:spPr>
        <p:txBody>
          <a:bodyPr wrap="square" lIns="0" tIns="0" rIns="0" bIns="0" rtlCol="0" anchor="t"/>
          <a:lstStyle/>
          <a:p>
            <a:pPr marL="0" indent="0">
              <a:lnSpc>
                <a:spcPts val="2850"/>
              </a:lnSpc>
              <a:buNone/>
            </a:pPr>
            <a:r>
              <a:rPr lang="en-US" sz="1750" b="1" u="sng" dirty="0">
                <a:solidFill>
                  <a:srgbClr val="E04F00"/>
                </a:solidFill>
                <a:latin typeface="PT Serif" panose="020A0603040505020204" pitchFamily="18" charset="0"/>
                <a:ea typeface="DM Sans" pitchFamily="34" charset="-122"/>
                <a:cs typeface="DM Sans" pitchFamily="34" charset="-120"/>
                <a:hlinkClick r:id="rId6"/>
              </a:rPr>
              <a:t>Download tài liệu huấn luyện an toàn lao động sản </a:t>
            </a:r>
            <a:r>
              <a:rPr lang="en-US" sz="1750" b="1" u="sng" dirty="0" err="1">
                <a:solidFill>
                  <a:srgbClr val="E04F00"/>
                </a:solidFill>
                <a:latin typeface="PT Serif" panose="020A0603040505020204" pitchFamily="18" charset="0"/>
                <a:ea typeface="DM Sans" pitchFamily="34" charset="-122"/>
                <a:cs typeface="DM Sans" pitchFamily="34" charset="-120"/>
                <a:hlinkClick r:id="rId6"/>
              </a:rPr>
              <a:t>xuất</a:t>
            </a:r>
            <a:r>
              <a:rPr lang="en-US" sz="1750" b="1" u="sng" dirty="0">
                <a:solidFill>
                  <a:srgbClr val="E04F00"/>
                </a:solidFill>
                <a:latin typeface="PT Serif" panose="020A0603040505020204" pitchFamily="18" charset="0"/>
                <a:ea typeface="DM Sans" pitchFamily="34" charset="-122"/>
                <a:cs typeface="DM Sans" pitchFamily="34" charset="-120"/>
                <a:hlinkClick r:id="rId6"/>
              </a:rPr>
              <a:t> </a:t>
            </a:r>
            <a:r>
              <a:rPr lang="en-US" sz="1750" b="1" u="sng" dirty="0" err="1">
                <a:solidFill>
                  <a:srgbClr val="E04F00"/>
                </a:solidFill>
                <a:latin typeface="PT Serif" panose="020A0603040505020204" pitchFamily="18" charset="0"/>
                <a:ea typeface="DM Sans" pitchFamily="34" charset="-122"/>
                <a:cs typeface="DM Sans" pitchFamily="34" charset="-120"/>
                <a:hlinkClick r:id="rId6"/>
              </a:rPr>
              <a:t>cửa</a:t>
            </a:r>
            <a:r>
              <a:rPr lang="en-US" sz="1750" b="1" u="sng" dirty="0">
                <a:solidFill>
                  <a:srgbClr val="E04F00"/>
                </a:solidFill>
                <a:latin typeface="PT Serif" panose="020A0603040505020204" pitchFamily="18" charset="0"/>
                <a:ea typeface="DM Sans" pitchFamily="34" charset="-122"/>
                <a:cs typeface="DM Sans" pitchFamily="34" charset="-120"/>
                <a:hlinkClick r:id="rId6"/>
              </a:rPr>
              <a:t> </a:t>
            </a:r>
            <a:r>
              <a:rPr lang="en-US" sz="1750" b="1" u="sng" dirty="0" err="1">
                <a:solidFill>
                  <a:srgbClr val="E04F00"/>
                </a:solidFill>
                <a:latin typeface="PT Serif" panose="020A0603040505020204" pitchFamily="18" charset="0"/>
                <a:ea typeface="DM Sans" pitchFamily="34" charset="-122"/>
                <a:cs typeface="DM Sans" pitchFamily="34" charset="-120"/>
                <a:hlinkClick r:id="rId6"/>
              </a:rPr>
              <a:t>cuốn</a:t>
            </a:r>
            <a:endParaRPr lang="en-US" sz="1750" dirty="0"/>
          </a:p>
        </p:txBody>
      </p:sp>
      <p:pic>
        <p:nvPicPr>
          <p:cNvPr id="10" name="Image 0" descr="preencoded.png">
            <a:extLst>
              <a:ext uri="{FF2B5EF4-FFF2-40B4-BE49-F238E27FC236}">
                <a16:creationId xmlns:a16="http://schemas.microsoft.com/office/drawing/2014/main" id="{D318A331-2EEE-2F2E-3732-B41F96D084B8}"/>
              </a:ext>
            </a:extLst>
          </p:cNvPr>
          <p:cNvPicPr>
            <a:picLocks noChangeAspect="1"/>
          </p:cNvPicPr>
          <p:nvPr/>
        </p:nvPicPr>
        <p:blipFill>
          <a:blip r:embed="rId3"/>
          <a:stretch>
            <a:fillRect/>
          </a:stretch>
        </p:blipFill>
        <p:spPr>
          <a:xfrm>
            <a:off x="11716379" y="7385615"/>
            <a:ext cx="2722524" cy="84398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TotalTime>
  <Words>1015</Words>
  <Application>Microsoft Office PowerPoint</Application>
  <PresentationFormat>Custom</PresentationFormat>
  <Paragraphs>78</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PT Serif</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2024-11-19T07:19:52Z</dcterms:created>
  <dcterms:modified xsi:type="dcterms:W3CDTF">2024-11-19T07:36:48Z</dcterms:modified>
</cp:coreProperties>
</file>