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cs-CZ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B7268E1E-0E44-426D-905E-8AD9B19D2182}" type="datetimeFigureOut">
              <a:rPr lang="cs-CZ" smtClean="0"/>
              <a:pPr/>
              <a:t>09.11.2024</a:t>
            </a:fld>
            <a:endParaRPr lang="cs-CZ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871B2431-D351-4C6E-A3CF-9DFAC0E3E05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dirty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dirty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dirty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dirty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dirty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dirty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dirty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dirty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dirty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dirty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dirty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dirty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dirty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dirty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dirty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dirty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dirty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dirty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dirty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dirty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Times New Roman" panose="02020603050405020304" pitchFamily="18" charset="0"/>
              </a:defRPr>
            </a:lvl1pPr>
            <a:lvl2pPr>
              <a:defRPr sz="2400">
                <a:latin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</a:defRPr>
            </a:lvl4pPr>
            <a:lvl5pPr>
              <a:defRPr sz="1800">
                <a:latin typeface="Times New Roman" panose="020206030504050203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Times New Roman" panose="02020603050405020304" pitchFamily="18" charset="0"/>
              </a:defRPr>
            </a:lvl1pPr>
            <a:lvl2pPr>
              <a:defRPr sz="2400">
                <a:latin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</a:defRPr>
            </a:lvl4pPr>
            <a:lvl5pPr>
              <a:defRPr sz="1800">
                <a:latin typeface="Times New Roman" panose="020206030504050203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anose="02020603050405020304" pitchFamily="18" charset="0"/>
              </a:defRPr>
            </a:lvl1pPr>
            <a:lvl2pPr>
              <a:defRPr sz="2000">
                <a:latin typeface="Times New Roman" panose="02020603050405020304" pitchFamily="18" charset="0"/>
              </a:defRPr>
            </a:lvl2pPr>
            <a:lvl3pPr>
              <a:defRPr sz="1800">
                <a:latin typeface="Times New Roman" panose="02020603050405020304" pitchFamily="18" charset="0"/>
              </a:defRPr>
            </a:lvl3pPr>
            <a:lvl4pPr>
              <a:defRPr sz="1600">
                <a:latin typeface="Times New Roman" panose="02020603050405020304" pitchFamily="18" charset="0"/>
              </a:defRPr>
            </a:lvl4pPr>
            <a:lvl5pPr>
              <a:defRPr sz="1600">
                <a:latin typeface="Times New Roman" panose="02020603050405020304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anose="02020603050405020304" pitchFamily="18" charset="0"/>
              </a:defRPr>
            </a:lvl1pPr>
            <a:lvl2pPr>
              <a:defRPr sz="2000">
                <a:latin typeface="Times New Roman" panose="02020603050405020304" pitchFamily="18" charset="0"/>
              </a:defRPr>
            </a:lvl2pPr>
            <a:lvl3pPr>
              <a:defRPr sz="1800">
                <a:latin typeface="Times New Roman" panose="02020603050405020304" pitchFamily="18" charset="0"/>
              </a:defRPr>
            </a:lvl3pPr>
            <a:lvl4pPr>
              <a:defRPr sz="1600">
                <a:latin typeface="Times New Roman" panose="02020603050405020304" pitchFamily="18" charset="0"/>
              </a:defRPr>
            </a:lvl4pPr>
            <a:lvl5pPr>
              <a:defRPr sz="1600">
                <a:latin typeface="Times New Roman" panose="02020603050405020304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Times New Roman" panose="02020603050405020304" pitchFamily="18" charset="0"/>
              </a:defRPr>
            </a:lvl1pPr>
            <a:lvl2pPr>
              <a:defRPr sz="2800">
                <a:latin typeface="Times New Roman" panose="02020603050405020304" pitchFamily="18" charset="0"/>
              </a:defRPr>
            </a:lvl2pPr>
            <a:lvl3pPr>
              <a:defRPr sz="2400">
                <a:latin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ntoannamviet.com/tai-lieu-an-toan-lao-dong-san-xuat-camera/" TargetMode="External"/><Relationship Id="rId5" Type="http://schemas.openxmlformats.org/officeDocument/2006/relationships/hyperlink" Target="https://antoannamviet.com/bao-gia-huan-luyen-an-toan-lao-dong/" TargetMode="External"/><Relationship Id="rId4" Type="http://schemas.openxmlformats.org/officeDocument/2006/relationships/hyperlink" Target="https://antoannamviet.com/bai-kiem-tra-an-toan-lao-dong-nhom-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 rot="164916" flipH="1">
            <a:off x="13389197" y="2357437"/>
            <a:ext cx="5572125" cy="5572125"/>
          </a:xfrm>
          <a:custGeom>
            <a:avLst/>
            <a:gdLst/>
            <a:ahLst/>
            <a:cxnLst/>
            <a:rect l="l" t="t" r="r" b="b"/>
            <a:pathLst>
              <a:path w="5572125" h="5572125">
                <a:moveTo>
                  <a:pt x="5572125" y="0"/>
                </a:moveTo>
                <a:lnTo>
                  <a:pt x="0" y="0"/>
                </a:lnTo>
                <a:lnTo>
                  <a:pt x="0" y="5572124"/>
                </a:lnTo>
                <a:lnTo>
                  <a:pt x="5572125" y="5572124"/>
                </a:lnTo>
                <a:lnTo>
                  <a:pt x="557212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89570" y="1676764"/>
            <a:ext cx="12245429" cy="2585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435"/>
              </a:lnSpc>
            </a:pPr>
            <a:r>
              <a:rPr lang="en-US" sz="8375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An </a:t>
            </a:r>
            <a:r>
              <a:rPr lang="en-US" sz="8375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Toàn</a:t>
            </a:r>
            <a:r>
              <a:rPr lang="en-US" sz="8375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Lao </a:t>
            </a:r>
            <a:r>
              <a:rPr lang="en-US" sz="8375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Động</a:t>
            </a:r>
            <a:r>
              <a:rPr lang="en-US" sz="8375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Trong </a:t>
            </a:r>
            <a:r>
              <a:rPr lang="en-US" sz="8375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Ngành</a:t>
            </a:r>
            <a:r>
              <a:rPr lang="en-US" sz="8375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8375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Sản</a:t>
            </a:r>
            <a:r>
              <a:rPr lang="en-US" sz="8375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8375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Xuất</a:t>
            </a:r>
            <a:r>
              <a:rPr lang="en-US" sz="8375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Camera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0046" y="6747570"/>
            <a:ext cx="9269909" cy="144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Bài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giảng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này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cung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cấp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thông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tin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về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an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toàn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lao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động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trong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ngành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sản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xuất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camera, bao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gồm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thực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trạng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tai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nạn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lao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động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các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nguy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cơ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tiềm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ẩn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các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biện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pháp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phòng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ngừa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75284" y="8699152"/>
            <a:ext cx="503188" cy="503188"/>
            <a:chOff x="0" y="0"/>
            <a:chExt cx="670917" cy="67091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70941" cy="670941"/>
            </a:xfrm>
            <a:custGeom>
              <a:avLst/>
              <a:gdLst/>
              <a:ahLst/>
              <a:cxnLst/>
              <a:rect l="l" t="t" r="r" b="b"/>
              <a:pathLst>
                <a:path w="670941" h="670941">
                  <a:moveTo>
                    <a:pt x="0" y="335407"/>
                  </a:moveTo>
                  <a:cubicBezTo>
                    <a:pt x="0" y="150241"/>
                    <a:pt x="150241" y="0"/>
                    <a:pt x="335407" y="0"/>
                  </a:cubicBezTo>
                  <a:cubicBezTo>
                    <a:pt x="337312" y="0"/>
                    <a:pt x="339217" y="889"/>
                    <a:pt x="340360" y="2413"/>
                  </a:cubicBezTo>
                  <a:lnTo>
                    <a:pt x="335407" y="6350"/>
                  </a:lnTo>
                  <a:lnTo>
                    <a:pt x="335407" y="0"/>
                  </a:lnTo>
                  <a:lnTo>
                    <a:pt x="335407" y="6350"/>
                  </a:lnTo>
                  <a:lnTo>
                    <a:pt x="335407" y="0"/>
                  </a:lnTo>
                  <a:cubicBezTo>
                    <a:pt x="520700" y="0"/>
                    <a:pt x="670941" y="150241"/>
                    <a:pt x="670941" y="335407"/>
                  </a:cubicBezTo>
                  <a:cubicBezTo>
                    <a:pt x="670941" y="337820"/>
                    <a:pt x="669544" y="339979"/>
                    <a:pt x="667385" y="341122"/>
                  </a:cubicBezTo>
                  <a:lnTo>
                    <a:pt x="664591" y="335407"/>
                  </a:lnTo>
                  <a:lnTo>
                    <a:pt x="670941" y="335407"/>
                  </a:lnTo>
                  <a:cubicBezTo>
                    <a:pt x="670941" y="520700"/>
                    <a:pt x="520700" y="670941"/>
                    <a:pt x="335407" y="670941"/>
                  </a:cubicBezTo>
                  <a:lnTo>
                    <a:pt x="335407" y="664591"/>
                  </a:lnTo>
                  <a:lnTo>
                    <a:pt x="335407" y="658241"/>
                  </a:lnTo>
                  <a:lnTo>
                    <a:pt x="335407" y="664591"/>
                  </a:lnTo>
                  <a:lnTo>
                    <a:pt x="335407" y="670941"/>
                  </a:lnTo>
                  <a:cubicBezTo>
                    <a:pt x="150241" y="670941"/>
                    <a:pt x="0" y="520700"/>
                    <a:pt x="0" y="335407"/>
                  </a:cubicBezTo>
                  <a:lnTo>
                    <a:pt x="6350" y="335407"/>
                  </a:lnTo>
                  <a:lnTo>
                    <a:pt x="0" y="335407"/>
                  </a:lnTo>
                  <a:moveTo>
                    <a:pt x="12700" y="335407"/>
                  </a:moveTo>
                  <a:lnTo>
                    <a:pt x="6350" y="335407"/>
                  </a:lnTo>
                  <a:lnTo>
                    <a:pt x="12700" y="335407"/>
                  </a:lnTo>
                  <a:cubicBezTo>
                    <a:pt x="12700" y="513715"/>
                    <a:pt x="157226" y="658241"/>
                    <a:pt x="335407" y="658241"/>
                  </a:cubicBezTo>
                  <a:cubicBezTo>
                    <a:pt x="338963" y="658241"/>
                    <a:pt x="341757" y="661035"/>
                    <a:pt x="341757" y="664591"/>
                  </a:cubicBezTo>
                  <a:cubicBezTo>
                    <a:pt x="341757" y="668147"/>
                    <a:pt x="338963" y="670941"/>
                    <a:pt x="335407" y="670941"/>
                  </a:cubicBezTo>
                  <a:cubicBezTo>
                    <a:pt x="331851" y="670941"/>
                    <a:pt x="329057" y="668147"/>
                    <a:pt x="329057" y="664591"/>
                  </a:cubicBezTo>
                  <a:cubicBezTo>
                    <a:pt x="329057" y="661035"/>
                    <a:pt x="331851" y="658241"/>
                    <a:pt x="335407" y="658241"/>
                  </a:cubicBezTo>
                  <a:cubicBezTo>
                    <a:pt x="513715" y="658241"/>
                    <a:pt x="658114" y="513715"/>
                    <a:pt x="658114" y="335534"/>
                  </a:cubicBezTo>
                  <a:cubicBezTo>
                    <a:pt x="658114" y="333121"/>
                    <a:pt x="659511" y="330962"/>
                    <a:pt x="661670" y="329819"/>
                  </a:cubicBezTo>
                  <a:lnTo>
                    <a:pt x="664464" y="335534"/>
                  </a:lnTo>
                  <a:lnTo>
                    <a:pt x="658114" y="335534"/>
                  </a:lnTo>
                  <a:cubicBezTo>
                    <a:pt x="658241" y="157226"/>
                    <a:pt x="513715" y="12700"/>
                    <a:pt x="335407" y="12700"/>
                  </a:cubicBezTo>
                  <a:cubicBezTo>
                    <a:pt x="333502" y="12700"/>
                    <a:pt x="331597" y="11811"/>
                    <a:pt x="330454" y="10287"/>
                  </a:cubicBezTo>
                  <a:lnTo>
                    <a:pt x="335407" y="6350"/>
                  </a:lnTo>
                  <a:lnTo>
                    <a:pt x="335407" y="12700"/>
                  </a:lnTo>
                  <a:cubicBezTo>
                    <a:pt x="157226" y="12700"/>
                    <a:pt x="12700" y="157226"/>
                    <a:pt x="12700" y="33540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Freeform 11" descr="preencoded.png"/>
          <p:cNvSpPr/>
          <p:nvPr/>
        </p:nvSpPr>
        <p:spPr>
          <a:xfrm>
            <a:off x="1089571" y="8713440"/>
            <a:ext cx="474612" cy="474612"/>
          </a:xfrm>
          <a:custGeom>
            <a:avLst/>
            <a:gdLst/>
            <a:ahLst/>
            <a:cxnLst/>
            <a:rect l="l" t="t" r="r" b="b"/>
            <a:pathLst>
              <a:path w="474612" h="474612">
                <a:moveTo>
                  <a:pt x="0" y="0"/>
                </a:moveTo>
                <a:lnTo>
                  <a:pt x="474613" y="0"/>
                </a:lnTo>
                <a:lnTo>
                  <a:pt x="474613" y="474612"/>
                </a:lnTo>
                <a:lnTo>
                  <a:pt x="0" y="4746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727895" y="8604648"/>
            <a:ext cx="8358746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Bản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quyền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thuộc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An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Toàn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Nam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Việt</a:t>
            </a:r>
            <a:endParaRPr lang="en-US" sz="3000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3" name="Freeform 13" descr="preencoded.png"/>
          <p:cNvSpPr/>
          <p:nvPr/>
        </p:nvSpPr>
        <p:spPr>
          <a:xfrm>
            <a:off x="15328850" y="9326761"/>
            <a:ext cx="2215403" cy="686784"/>
          </a:xfrm>
          <a:custGeom>
            <a:avLst/>
            <a:gdLst/>
            <a:ahLst/>
            <a:cxnLst/>
            <a:rect l="l" t="t" r="r" b="b"/>
            <a:pathLst>
              <a:path w="2215403" h="686784">
                <a:moveTo>
                  <a:pt x="0" y="0"/>
                </a:moveTo>
                <a:lnTo>
                  <a:pt x="2215403" y="0"/>
                </a:lnTo>
                <a:lnTo>
                  <a:pt x="2215403" y="686784"/>
                </a:lnTo>
                <a:lnTo>
                  <a:pt x="0" y="6867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2139612" y="3430459"/>
            <a:ext cx="5438775" cy="5514975"/>
          </a:xfrm>
          <a:custGeom>
            <a:avLst/>
            <a:gdLst/>
            <a:ahLst/>
            <a:cxnLst/>
            <a:rect l="l" t="t" r="r" b="b"/>
            <a:pathLst>
              <a:path w="5438775" h="5514975">
                <a:moveTo>
                  <a:pt x="0" y="0"/>
                </a:moveTo>
                <a:lnTo>
                  <a:pt x="5438776" y="0"/>
                </a:lnTo>
                <a:lnTo>
                  <a:pt x="5438776" y="5514975"/>
                </a:lnTo>
                <a:lnTo>
                  <a:pt x="0" y="55149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99096" y="1222375"/>
            <a:ext cx="13272484" cy="938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1"/>
              </a:lnSpc>
            </a:pPr>
            <a:r>
              <a:rPr lang="en-US" sz="62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Thực</a:t>
            </a:r>
            <a:r>
              <a:rPr lang="en-US" sz="626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62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Trạng</a:t>
            </a:r>
            <a:r>
              <a:rPr lang="en-US" sz="626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Tai </a:t>
            </a:r>
            <a:r>
              <a:rPr lang="en-US" sz="62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Nạn</a:t>
            </a:r>
            <a:r>
              <a:rPr lang="en-US" sz="626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Lao </a:t>
            </a:r>
            <a:r>
              <a:rPr lang="en-US" sz="62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Động</a:t>
            </a:r>
            <a:endParaRPr lang="en-US" sz="6262" b="1" dirty="0">
              <a:solidFill>
                <a:srgbClr val="3B4540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070521" y="4686895"/>
            <a:ext cx="9288959" cy="3304877"/>
            <a:chOff x="0" y="0"/>
            <a:chExt cx="12385278" cy="440650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85294" cy="4406519"/>
            </a:xfrm>
            <a:custGeom>
              <a:avLst/>
              <a:gdLst/>
              <a:ahLst/>
              <a:cxnLst/>
              <a:rect l="l" t="t" r="r" b="b"/>
              <a:pathLst>
                <a:path w="12385294" h="4406519">
                  <a:moveTo>
                    <a:pt x="0" y="383032"/>
                  </a:moveTo>
                  <a:cubicBezTo>
                    <a:pt x="0" y="171450"/>
                    <a:pt x="172212" y="0"/>
                    <a:pt x="384429" y="0"/>
                  </a:cubicBezTo>
                  <a:lnTo>
                    <a:pt x="12000865" y="0"/>
                  </a:lnTo>
                  <a:lnTo>
                    <a:pt x="12000865" y="12700"/>
                  </a:lnTo>
                  <a:lnTo>
                    <a:pt x="12000865" y="0"/>
                  </a:lnTo>
                  <a:cubicBezTo>
                    <a:pt x="12213082" y="0"/>
                    <a:pt x="12385294" y="171450"/>
                    <a:pt x="12385294" y="383032"/>
                  </a:cubicBezTo>
                  <a:lnTo>
                    <a:pt x="12372594" y="383032"/>
                  </a:lnTo>
                  <a:lnTo>
                    <a:pt x="12385294" y="383032"/>
                  </a:lnTo>
                  <a:lnTo>
                    <a:pt x="12385294" y="4023487"/>
                  </a:lnTo>
                  <a:lnTo>
                    <a:pt x="12372594" y="4023487"/>
                  </a:lnTo>
                  <a:lnTo>
                    <a:pt x="12385294" y="4023487"/>
                  </a:lnTo>
                  <a:cubicBezTo>
                    <a:pt x="12385294" y="4235069"/>
                    <a:pt x="12213082" y="4406519"/>
                    <a:pt x="12000865" y="4406519"/>
                  </a:cubicBezTo>
                  <a:lnTo>
                    <a:pt x="12000865" y="4393819"/>
                  </a:lnTo>
                  <a:lnTo>
                    <a:pt x="12000865" y="4406519"/>
                  </a:lnTo>
                  <a:lnTo>
                    <a:pt x="384429" y="4406519"/>
                  </a:lnTo>
                  <a:lnTo>
                    <a:pt x="384429" y="4393819"/>
                  </a:lnTo>
                  <a:lnTo>
                    <a:pt x="384429" y="4406519"/>
                  </a:lnTo>
                  <a:cubicBezTo>
                    <a:pt x="172212" y="4406519"/>
                    <a:pt x="0" y="4235069"/>
                    <a:pt x="0" y="4023487"/>
                  </a:cubicBezTo>
                  <a:lnTo>
                    <a:pt x="0" y="383032"/>
                  </a:lnTo>
                  <a:lnTo>
                    <a:pt x="12700" y="383032"/>
                  </a:lnTo>
                  <a:lnTo>
                    <a:pt x="0" y="383032"/>
                  </a:lnTo>
                  <a:moveTo>
                    <a:pt x="25400" y="383032"/>
                  </a:moveTo>
                  <a:lnTo>
                    <a:pt x="25400" y="4023487"/>
                  </a:lnTo>
                  <a:lnTo>
                    <a:pt x="12700" y="4023487"/>
                  </a:lnTo>
                  <a:lnTo>
                    <a:pt x="25400" y="4023487"/>
                  </a:lnTo>
                  <a:cubicBezTo>
                    <a:pt x="25400" y="4220972"/>
                    <a:pt x="186055" y="4381119"/>
                    <a:pt x="384429" y="4381119"/>
                  </a:cubicBezTo>
                  <a:lnTo>
                    <a:pt x="12000865" y="4381119"/>
                  </a:lnTo>
                  <a:cubicBezTo>
                    <a:pt x="12199239" y="4381119"/>
                    <a:pt x="12359894" y="4220972"/>
                    <a:pt x="12359894" y="4023487"/>
                  </a:cubicBezTo>
                  <a:lnTo>
                    <a:pt x="12359894" y="383032"/>
                  </a:lnTo>
                  <a:cubicBezTo>
                    <a:pt x="12359894" y="185547"/>
                    <a:pt x="12199239" y="25400"/>
                    <a:pt x="12000865" y="25400"/>
                  </a:cubicBezTo>
                  <a:lnTo>
                    <a:pt x="384429" y="25400"/>
                  </a:lnTo>
                  <a:lnTo>
                    <a:pt x="384429" y="12700"/>
                  </a:lnTo>
                  <a:lnTo>
                    <a:pt x="384429" y="25400"/>
                  </a:lnTo>
                  <a:cubicBezTo>
                    <a:pt x="186055" y="25400"/>
                    <a:pt x="25400" y="185547"/>
                    <a:pt x="25400" y="383032"/>
                  </a:cubicBezTo>
                  <a:close/>
                </a:path>
              </a:pathLst>
            </a:custGeom>
            <a:solidFill>
              <a:srgbClr val="000000">
                <a:alpha val="7843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099096" y="4715470"/>
            <a:ext cx="9231809" cy="2364581"/>
            <a:chOff x="0" y="0"/>
            <a:chExt cx="12309078" cy="31527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309094" cy="3152775"/>
            </a:xfrm>
            <a:custGeom>
              <a:avLst/>
              <a:gdLst/>
              <a:ahLst/>
              <a:cxnLst/>
              <a:rect l="l" t="t" r="r" b="b"/>
              <a:pathLst>
                <a:path w="12309094" h="3152775">
                  <a:moveTo>
                    <a:pt x="0" y="0"/>
                  </a:moveTo>
                  <a:lnTo>
                    <a:pt x="12309094" y="0"/>
                  </a:lnTo>
                  <a:lnTo>
                    <a:pt x="12309094" y="3152775"/>
                  </a:lnTo>
                  <a:lnTo>
                    <a:pt x="0" y="3152775"/>
                  </a:lnTo>
                  <a:close/>
                </a:path>
              </a:pathLst>
            </a:custGeom>
            <a:solidFill>
              <a:srgbClr val="FFFFFF">
                <a:alpha val="3922"/>
              </a:srgbClr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407914" y="4805363"/>
            <a:ext cx="1686074" cy="446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Số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vụ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TNLĐ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20554" y="4805363"/>
            <a:ext cx="1681311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Số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người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bị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nạn</a:t>
            </a:r>
            <a:endParaRPr lang="en-US" sz="2375" dirty="0">
              <a:solidFill>
                <a:srgbClr val="405449"/>
              </a:solidFill>
              <a:latin typeface="Times New Roman" panose="02020603050405020304" pitchFamily="18" charset="0"/>
              <a:ea typeface="Arimo"/>
              <a:cs typeface="Times New Roman" panose="02020603050405020304" pitchFamily="18" charset="0"/>
              <a:sym typeface="Arim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28432" y="4805363"/>
            <a:ext cx="1681311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Số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vụ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TNLĐ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chết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người</a:t>
            </a:r>
            <a:endParaRPr lang="en-US" sz="2375" dirty="0">
              <a:solidFill>
                <a:srgbClr val="405449"/>
              </a:solidFill>
              <a:latin typeface="Times New Roman" panose="02020603050405020304" pitchFamily="18" charset="0"/>
              <a:ea typeface="Arimo"/>
              <a:cs typeface="Times New Roman" panose="02020603050405020304" pitchFamily="18" charset="0"/>
              <a:sym typeface="Arim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36310" y="4805363"/>
            <a:ext cx="1686074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Số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người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chết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37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vì</a:t>
            </a: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TNLĐ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99096" y="7080051"/>
            <a:ext cx="9231809" cy="883146"/>
            <a:chOff x="0" y="0"/>
            <a:chExt cx="12309078" cy="117752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309094" cy="1177544"/>
            </a:xfrm>
            <a:custGeom>
              <a:avLst/>
              <a:gdLst/>
              <a:ahLst/>
              <a:cxnLst/>
              <a:rect l="l" t="t" r="r" b="b"/>
              <a:pathLst>
                <a:path w="12309094" h="1177544">
                  <a:moveTo>
                    <a:pt x="0" y="0"/>
                  </a:moveTo>
                  <a:lnTo>
                    <a:pt x="12309094" y="0"/>
                  </a:lnTo>
                  <a:lnTo>
                    <a:pt x="12309094" y="1177544"/>
                  </a:lnTo>
                  <a:lnTo>
                    <a:pt x="0" y="1177544"/>
                  </a:lnTo>
                  <a:close/>
                </a:path>
              </a:pathLst>
            </a:custGeom>
            <a:solidFill>
              <a:srgbClr val="000000">
                <a:alpha val="3922"/>
              </a:srgbClr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407914" y="7169944"/>
            <a:ext cx="1686074" cy="446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3.201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20554" y="7169944"/>
            <a:ext cx="1681311" cy="446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3.065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28432" y="7169944"/>
            <a:ext cx="1681311" cy="446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320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36310" y="7169944"/>
            <a:ext cx="1686074" cy="446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346</a:t>
            </a:r>
          </a:p>
        </p:txBody>
      </p:sp>
      <p:sp>
        <p:nvSpPr>
          <p:cNvPr id="22" name="Freeform 22" descr="preencoded.png"/>
          <p:cNvSpPr/>
          <p:nvPr/>
        </p:nvSpPr>
        <p:spPr>
          <a:xfrm>
            <a:off x="15328850" y="9326761"/>
            <a:ext cx="2215403" cy="686784"/>
          </a:xfrm>
          <a:custGeom>
            <a:avLst/>
            <a:gdLst/>
            <a:ahLst/>
            <a:cxnLst/>
            <a:rect l="l" t="t" r="r" b="b"/>
            <a:pathLst>
              <a:path w="2215403" h="686784">
                <a:moveTo>
                  <a:pt x="0" y="0"/>
                </a:moveTo>
                <a:lnTo>
                  <a:pt x="2215403" y="0"/>
                </a:lnTo>
                <a:lnTo>
                  <a:pt x="2215403" y="686784"/>
                </a:lnTo>
                <a:lnTo>
                  <a:pt x="0" y="686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028700" y="3865364"/>
            <a:ext cx="6209259" cy="4647010"/>
          </a:xfrm>
          <a:custGeom>
            <a:avLst/>
            <a:gdLst/>
            <a:ahLst/>
            <a:cxnLst/>
            <a:rect l="l" t="t" r="r" b="b"/>
            <a:pathLst>
              <a:path w="6209259" h="4647010">
                <a:moveTo>
                  <a:pt x="0" y="0"/>
                </a:moveTo>
                <a:lnTo>
                  <a:pt x="6209259" y="0"/>
                </a:lnTo>
                <a:lnTo>
                  <a:pt x="6209259" y="4647010"/>
                </a:lnTo>
                <a:lnTo>
                  <a:pt x="0" y="4647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827948" y="916701"/>
            <a:ext cx="14632104" cy="853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7"/>
              </a:lnSpc>
            </a:pPr>
            <a:r>
              <a:rPr lang="en-US" sz="5660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Nguy</a:t>
            </a:r>
            <a:r>
              <a:rPr lang="en-US" sz="5660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5660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Cơ</a:t>
            </a:r>
            <a:r>
              <a:rPr lang="en-US" sz="5660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Tai </a:t>
            </a:r>
            <a:r>
              <a:rPr lang="en-US" sz="5660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Nạn</a:t>
            </a:r>
            <a:r>
              <a:rPr lang="en-US" sz="5660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Trong </a:t>
            </a:r>
            <a:r>
              <a:rPr lang="en-US" sz="5660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Sản</a:t>
            </a:r>
            <a:r>
              <a:rPr lang="en-US" sz="5660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5660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Xuất</a:t>
            </a:r>
            <a:r>
              <a:rPr lang="en-US" sz="5660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Camera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766000" y="3101131"/>
            <a:ext cx="583704" cy="583704"/>
            <a:chOff x="0" y="0"/>
            <a:chExt cx="778272" cy="778272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78272" cy="778272"/>
              <a:chOff x="0" y="0"/>
              <a:chExt cx="778272" cy="77827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78256" cy="778383"/>
              </a:xfrm>
              <a:custGeom>
                <a:avLst/>
                <a:gdLst/>
                <a:ahLst/>
                <a:cxnLst/>
                <a:rect l="l" t="t" r="r" b="b"/>
                <a:pathLst>
                  <a:path w="778256" h="778383">
                    <a:moveTo>
                      <a:pt x="0" y="311404"/>
                    </a:moveTo>
                    <a:cubicBezTo>
                      <a:pt x="0" y="139446"/>
                      <a:pt x="139446" y="0"/>
                      <a:pt x="311404" y="0"/>
                    </a:cubicBezTo>
                    <a:lnTo>
                      <a:pt x="466979" y="0"/>
                    </a:lnTo>
                    <a:cubicBezTo>
                      <a:pt x="638937" y="0"/>
                      <a:pt x="778256" y="139446"/>
                      <a:pt x="778256" y="311404"/>
                    </a:cubicBezTo>
                    <a:lnTo>
                      <a:pt x="778256" y="466979"/>
                    </a:lnTo>
                    <a:cubicBezTo>
                      <a:pt x="778256" y="638937"/>
                      <a:pt x="638810" y="778383"/>
                      <a:pt x="466852" y="778383"/>
                    </a:cubicBezTo>
                    <a:lnTo>
                      <a:pt x="311404" y="778383"/>
                    </a:lnTo>
                    <a:cubicBezTo>
                      <a:pt x="139446" y="778256"/>
                      <a:pt x="0" y="638937"/>
                      <a:pt x="0" y="466979"/>
                    </a:cubicBezTo>
                    <a:close/>
                  </a:path>
                </a:pathLst>
              </a:custGeom>
              <a:solidFill>
                <a:srgbClr val="E8F3E8"/>
              </a:solidFill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259655" y="167680"/>
              <a:ext cx="258963" cy="5300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62"/>
                </a:lnSpc>
              </a:pPr>
              <a:r>
                <a:rPr lang="en-US" sz="3062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1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609111" y="3072556"/>
            <a:ext cx="3243114" cy="38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Thiết</a:t>
            </a:r>
            <a:r>
              <a:rPr lang="en-US" sz="2499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Bị</a:t>
            </a:r>
            <a:r>
              <a:rPr lang="en-US" sz="2499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Máy</a:t>
            </a:r>
            <a:r>
              <a:rPr lang="en-US" sz="2499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Móc</a:t>
            </a:r>
            <a:endParaRPr lang="en-US" sz="2499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09111" y="3576340"/>
            <a:ext cx="8770887" cy="800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Máy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móc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như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máy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cắt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máy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lắp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ráp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có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thể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gây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chấn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thương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nghiêm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trọng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nếu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không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được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sử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dụng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đúng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cách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766000" y="4904879"/>
            <a:ext cx="583704" cy="583704"/>
            <a:chOff x="0" y="0"/>
            <a:chExt cx="778272" cy="778272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778272" cy="778272"/>
              <a:chOff x="0" y="0"/>
              <a:chExt cx="778272" cy="77827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778256" cy="778383"/>
              </a:xfrm>
              <a:custGeom>
                <a:avLst/>
                <a:gdLst/>
                <a:ahLst/>
                <a:cxnLst/>
                <a:rect l="l" t="t" r="r" b="b"/>
                <a:pathLst>
                  <a:path w="778256" h="778383">
                    <a:moveTo>
                      <a:pt x="0" y="311404"/>
                    </a:moveTo>
                    <a:cubicBezTo>
                      <a:pt x="0" y="139446"/>
                      <a:pt x="139446" y="0"/>
                      <a:pt x="311404" y="0"/>
                    </a:cubicBezTo>
                    <a:lnTo>
                      <a:pt x="466979" y="0"/>
                    </a:lnTo>
                    <a:cubicBezTo>
                      <a:pt x="638937" y="0"/>
                      <a:pt x="778256" y="139446"/>
                      <a:pt x="778256" y="311404"/>
                    </a:cubicBezTo>
                    <a:lnTo>
                      <a:pt x="778256" y="466979"/>
                    </a:lnTo>
                    <a:cubicBezTo>
                      <a:pt x="778256" y="638937"/>
                      <a:pt x="638810" y="778383"/>
                      <a:pt x="466852" y="778383"/>
                    </a:cubicBezTo>
                    <a:lnTo>
                      <a:pt x="311404" y="778383"/>
                    </a:lnTo>
                    <a:cubicBezTo>
                      <a:pt x="139446" y="778256"/>
                      <a:pt x="0" y="638937"/>
                      <a:pt x="0" y="466979"/>
                    </a:cubicBezTo>
                    <a:close/>
                  </a:path>
                </a:pathLst>
              </a:custGeom>
              <a:solidFill>
                <a:srgbClr val="E8F3E8"/>
              </a:solid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219571" y="167680"/>
              <a:ext cx="339131" cy="5300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62"/>
                </a:lnSpc>
              </a:pPr>
              <a:r>
                <a:rPr lang="en-US" sz="3062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2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609111" y="4876304"/>
            <a:ext cx="3243114" cy="38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Ngộ</a:t>
            </a:r>
            <a:r>
              <a:rPr lang="en-US" sz="2499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Độc</a:t>
            </a:r>
            <a:r>
              <a:rPr lang="en-US" sz="2499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Hóa</a:t>
            </a:r>
            <a:r>
              <a:rPr lang="en-US" sz="2499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Chất</a:t>
            </a:r>
            <a:endParaRPr lang="en-US" sz="2499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609111" y="5380086"/>
            <a:ext cx="8770887" cy="800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Sử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dụng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hóa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chất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như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dung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môi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hoặc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chất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tẩy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rửa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có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thể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dẫn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đến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ngộ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độc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hoặc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phản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ứng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dị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ứng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7766000" y="6708626"/>
            <a:ext cx="583704" cy="583704"/>
            <a:chOff x="0" y="0"/>
            <a:chExt cx="778272" cy="778272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778272" cy="778272"/>
              <a:chOff x="0" y="0"/>
              <a:chExt cx="778272" cy="778272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778256" cy="778383"/>
              </a:xfrm>
              <a:custGeom>
                <a:avLst/>
                <a:gdLst/>
                <a:ahLst/>
                <a:cxnLst/>
                <a:rect l="l" t="t" r="r" b="b"/>
                <a:pathLst>
                  <a:path w="778256" h="778383">
                    <a:moveTo>
                      <a:pt x="0" y="311404"/>
                    </a:moveTo>
                    <a:cubicBezTo>
                      <a:pt x="0" y="139446"/>
                      <a:pt x="139446" y="0"/>
                      <a:pt x="311404" y="0"/>
                    </a:cubicBezTo>
                    <a:lnTo>
                      <a:pt x="466979" y="0"/>
                    </a:lnTo>
                    <a:cubicBezTo>
                      <a:pt x="638937" y="0"/>
                      <a:pt x="778256" y="139446"/>
                      <a:pt x="778256" y="311404"/>
                    </a:cubicBezTo>
                    <a:lnTo>
                      <a:pt x="778256" y="466979"/>
                    </a:lnTo>
                    <a:cubicBezTo>
                      <a:pt x="778256" y="638937"/>
                      <a:pt x="638810" y="778383"/>
                      <a:pt x="466852" y="778383"/>
                    </a:cubicBezTo>
                    <a:lnTo>
                      <a:pt x="311404" y="778383"/>
                    </a:lnTo>
                    <a:cubicBezTo>
                      <a:pt x="139446" y="778256"/>
                      <a:pt x="0" y="638937"/>
                      <a:pt x="0" y="466979"/>
                    </a:cubicBezTo>
                    <a:close/>
                  </a:path>
                </a:pathLst>
              </a:custGeom>
              <a:solidFill>
                <a:srgbClr val="E8F3E8"/>
              </a:solidFill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232469" y="167680"/>
              <a:ext cx="313333" cy="5300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62"/>
                </a:lnSpc>
              </a:pPr>
              <a:r>
                <a:rPr lang="en-US" sz="3062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3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8609111" y="6736407"/>
            <a:ext cx="3243114" cy="38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Vật</a:t>
            </a:r>
            <a:r>
              <a:rPr lang="en-US" sz="2499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Liệu</a:t>
            </a:r>
            <a:r>
              <a:rPr lang="en-US" sz="2499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Rơi</a:t>
            </a:r>
            <a:endParaRPr lang="en-US" sz="2499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8609111" y="7240191"/>
            <a:ext cx="8770887" cy="37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Linh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kiện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vật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liệu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nặng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có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thể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rơi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hoặc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va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đập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vào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người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lao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động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7766000" y="8512374"/>
            <a:ext cx="583704" cy="583704"/>
            <a:chOff x="0" y="0"/>
            <a:chExt cx="778272" cy="778272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778272" cy="778272"/>
              <a:chOff x="0" y="0"/>
              <a:chExt cx="778272" cy="778272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778256" cy="778383"/>
              </a:xfrm>
              <a:custGeom>
                <a:avLst/>
                <a:gdLst/>
                <a:ahLst/>
                <a:cxnLst/>
                <a:rect l="l" t="t" r="r" b="b"/>
                <a:pathLst>
                  <a:path w="778256" h="778383">
                    <a:moveTo>
                      <a:pt x="0" y="311404"/>
                    </a:moveTo>
                    <a:cubicBezTo>
                      <a:pt x="0" y="139446"/>
                      <a:pt x="139446" y="0"/>
                      <a:pt x="311404" y="0"/>
                    </a:cubicBezTo>
                    <a:lnTo>
                      <a:pt x="466979" y="0"/>
                    </a:lnTo>
                    <a:cubicBezTo>
                      <a:pt x="638937" y="0"/>
                      <a:pt x="778256" y="139446"/>
                      <a:pt x="778256" y="311404"/>
                    </a:cubicBezTo>
                    <a:lnTo>
                      <a:pt x="778256" y="466979"/>
                    </a:lnTo>
                    <a:cubicBezTo>
                      <a:pt x="778256" y="638937"/>
                      <a:pt x="638810" y="778383"/>
                      <a:pt x="466852" y="778383"/>
                    </a:cubicBezTo>
                    <a:lnTo>
                      <a:pt x="311404" y="778383"/>
                    </a:lnTo>
                    <a:cubicBezTo>
                      <a:pt x="139446" y="778256"/>
                      <a:pt x="0" y="638937"/>
                      <a:pt x="0" y="466979"/>
                    </a:cubicBezTo>
                    <a:close/>
                  </a:path>
                </a:pathLst>
              </a:custGeom>
              <a:solidFill>
                <a:srgbClr val="E8F3E8"/>
              </a:solidFill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212824" y="167680"/>
              <a:ext cx="352623" cy="5300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62"/>
                </a:lnSpc>
              </a:pPr>
              <a:r>
                <a:rPr lang="en-US" sz="3062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4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8609111" y="8579570"/>
            <a:ext cx="3243114" cy="38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Sự</a:t>
            </a:r>
            <a:r>
              <a:rPr lang="en-US" sz="2499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Cố</a:t>
            </a:r>
            <a:r>
              <a:rPr lang="en-US" sz="2499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499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Điện</a:t>
            </a:r>
            <a:endParaRPr lang="en-US" sz="2499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8609111" y="9083352"/>
            <a:ext cx="8770887" cy="37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Chập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mạch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hoặc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rò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rỉ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điện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có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thể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dẫn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đến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nguy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cơ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bị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điện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00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giật</a:t>
            </a:r>
            <a:r>
              <a:rPr lang="en-US" sz="2000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32" name="Freeform 32" descr="preencoded.png"/>
          <p:cNvSpPr/>
          <p:nvPr/>
        </p:nvSpPr>
        <p:spPr>
          <a:xfrm>
            <a:off x="15486232" y="9469836"/>
            <a:ext cx="2215403" cy="686784"/>
          </a:xfrm>
          <a:custGeom>
            <a:avLst/>
            <a:gdLst/>
            <a:ahLst/>
            <a:cxnLst/>
            <a:rect l="l" t="t" r="r" b="b"/>
            <a:pathLst>
              <a:path w="2215403" h="686784">
                <a:moveTo>
                  <a:pt x="0" y="0"/>
                </a:moveTo>
                <a:lnTo>
                  <a:pt x="2215403" y="0"/>
                </a:lnTo>
                <a:lnTo>
                  <a:pt x="2215403" y="686784"/>
                </a:lnTo>
                <a:lnTo>
                  <a:pt x="0" y="686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626668" y="3779787"/>
            <a:ext cx="6176962" cy="4679603"/>
          </a:xfrm>
          <a:custGeom>
            <a:avLst/>
            <a:gdLst/>
            <a:ahLst/>
            <a:cxnLst/>
            <a:rect l="l" t="t" r="r" b="b"/>
            <a:pathLst>
              <a:path w="6176962" h="4679603">
                <a:moveTo>
                  <a:pt x="0" y="0"/>
                </a:moveTo>
                <a:lnTo>
                  <a:pt x="6176963" y="0"/>
                </a:lnTo>
                <a:lnTo>
                  <a:pt x="6176963" y="4679603"/>
                </a:lnTo>
                <a:lnTo>
                  <a:pt x="0" y="46796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283614"/>
            <a:ext cx="16306055" cy="1815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561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An </a:t>
            </a:r>
            <a:r>
              <a:rPr lang="en-US" sz="561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Toàn</a:t>
            </a:r>
            <a:r>
              <a:rPr lang="en-US" sz="561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561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Vệ</a:t>
            </a:r>
            <a:r>
              <a:rPr lang="en-US" sz="561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Sinh Lao </a:t>
            </a:r>
            <a:r>
              <a:rPr lang="en-US" sz="561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Động</a:t>
            </a:r>
            <a:r>
              <a:rPr lang="en-US" sz="561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Khi </a:t>
            </a:r>
          </a:p>
          <a:p>
            <a:pPr algn="ctr">
              <a:lnSpc>
                <a:spcPts val="7065"/>
              </a:lnSpc>
            </a:pPr>
            <a:r>
              <a:rPr lang="en-US" sz="561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Lắp</a:t>
            </a:r>
            <a:r>
              <a:rPr lang="en-US" sz="561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561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Ráp</a:t>
            </a:r>
            <a:r>
              <a:rPr lang="en-US" sz="561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Linh </a:t>
            </a:r>
            <a:r>
              <a:rPr lang="en-US" sz="561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Kiện</a:t>
            </a:r>
            <a:endParaRPr lang="en-US" sz="5612" b="1" dirty="0">
              <a:solidFill>
                <a:srgbClr val="3B4540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7811244" y="2918371"/>
            <a:ext cx="9523511" cy="2005310"/>
            <a:chOff x="0" y="0"/>
            <a:chExt cx="12698015" cy="26737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698095" cy="2673858"/>
            </a:xfrm>
            <a:custGeom>
              <a:avLst/>
              <a:gdLst/>
              <a:ahLst/>
              <a:cxnLst/>
              <a:rect l="l" t="t" r="r" b="b"/>
              <a:pathLst>
                <a:path w="12698095" h="2673858">
                  <a:moveTo>
                    <a:pt x="0" y="326898"/>
                  </a:moveTo>
                  <a:cubicBezTo>
                    <a:pt x="0" y="146304"/>
                    <a:pt x="146304" y="0"/>
                    <a:pt x="326898" y="0"/>
                  </a:cubicBezTo>
                  <a:lnTo>
                    <a:pt x="12371197" y="0"/>
                  </a:lnTo>
                  <a:cubicBezTo>
                    <a:pt x="12551664" y="0"/>
                    <a:pt x="12698095" y="146304"/>
                    <a:pt x="12698095" y="326898"/>
                  </a:cubicBezTo>
                  <a:lnTo>
                    <a:pt x="12698095" y="2346960"/>
                  </a:lnTo>
                  <a:cubicBezTo>
                    <a:pt x="12698095" y="2527427"/>
                    <a:pt x="12551790" y="2673858"/>
                    <a:pt x="12371197" y="2673858"/>
                  </a:cubicBezTo>
                  <a:lnTo>
                    <a:pt x="326898" y="2673858"/>
                  </a:lnTo>
                  <a:cubicBezTo>
                    <a:pt x="146304" y="2673731"/>
                    <a:pt x="0" y="2527427"/>
                    <a:pt x="0" y="2346960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8083600" y="3152626"/>
            <a:ext cx="3404444" cy="396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2"/>
              </a:lnSpc>
            </a:pPr>
            <a:r>
              <a:rPr lang="en-US" sz="2625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Nguy</a:t>
            </a:r>
            <a:r>
              <a:rPr lang="en-US" sz="2625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625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Cơ</a:t>
            </a:r>
            <a:endParaRPr lang="en-US" sz="2625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083600" y="3694062"/>
            <a:ext cx="8978801" cy="82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Chấn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thương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do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tiếp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xúc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với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công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cụ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sắc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nhọn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vật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liệu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rơi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tư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thế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làm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không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thoải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mái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7811244" y="5196036"/>
            <a:ext cx="9523511" cy="2005310"/>
            <a:chOff x="0" y="0"/>
            <a:chExt cx="12698015" cy="26737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698095" cy="2673858"/>
            </a:xfrm>
            <a:custGeom>
              <a:avLst/>
              <a:gdLst/>
              <a:ahLst/>
              <a:cxnLst/>
              <a:rect l="l" t="t" r="r" b="b"/>
              <a:pathLst>
                <a:path w="12698095" h="2673858">
                  <a:moveTo>
                    <a:pt x="0" y="326898"/>
                  </a:moveTo>
                  <a:cubicBezTo>
                    <a:pt x="0" y="146304"/>
                    <a:pt x="146304" y="0"/>
                    <a:pt x="326898" y="0"/>
                  </a:cubicBezTo>
                  <a:lnTo>
                    <a:pt x="12371197" y="0"/>
                  </a:lnTo>
                  <a:cubicBezTo>
                    <a:pt x="12551664" y="0"/>
                    <a:pt x="12698095" y="146304"/>
                    <a:pt x="12698095" y="326898"/>
                  </a:cubicBezTo>
                  <a:lnTo>
                    <a:pt x="12698095" y="2346960"/>
                  </a:lnTo>
                  <a:cubicBezTo>
                    <a:pt x="12698095" y="2527427"/>
                    <a:pt x="12551790" y="2673858"/>
                    <a:pt x="12371197" y="2673858"/>
                  </a:cubicBezTo>
                  <a:lnTo>
                    <a:pt x="326898" y="2673858"/>
                  </a:lnTo>
                  <a:cubicBezTo>
                    <a:pt x="146304" y="2673731"/>
                    <a:pt x="0" y="2527427"/>
                    <a:pt x="0" y="2346960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083600" y="5430291"/>
            <a:ext cx="3404444" cy="396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2"/>
              </a:lnSpc>
            </a:pPr>
            <a:r>
              <a:rPr lang="en-US" sz="2625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Nguyên</a:t>
            </a:r>
            <a:r>
              <a:rPr lang="en-US" sz="2625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625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Nhân</a:t>
            </a:r>
            <a:endParaRPr lang="en-US" sz="2625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083600" y="5971729"/>
            <a:ext cx="8978801" cy="82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Sử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dụng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công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cụ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không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đúng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cách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môi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trường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làm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không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gọn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gàng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tư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thế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làm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không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phù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hợp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811244" y="7473702"/>
            <a:ext cx="9523511" cy="2005310"/>
            <a:chOff x="0" y="0"/>
            <a:chExt cx="12698015" cy="267374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698095" cy="2673858"/>
            </a:xfrm>
            <a:custGeom>
              <a:avLst/>
              <a:gdLst/>
              <a:ahLst/>
              <a:cxnLst/>
              <a:rect l="l" t="t" r="r" b="b"/>
              <a:pathLst>
                <a:path w="12698095" h="2673858">
                  <a:moveTo>
                    <a:pt x="0" y="326898"/>
                  </a:moveTo>
                  <a:cubicBezTo>
                    <a:pt x="0" y="146304"/>
                    <a:pt x="146304" y="0"/>
                    <a:pt x="326898" y="0"/>
                  </a:cubicBezTo>
                  <a:lnTo>
                    <a:pt x="12371197" y="0"/>
                  </a:lnTo>
                  <a:cubicBezTo>
                    <a:pt x="12551664" y="0"/>
                    <a:pt x="12698095" y="146304"/>
                    <a:pt x="12698095" y="326898"/>
                  </a:cubicBezTo>
                  <a:lnTo>
                    <a:pt x="12698095" y="2346960"/>
                  </a:lnTo>
                  <a:cubicBezTo>
                    <a:pt x="12698095" y="2527427"/>
                    <a:pt x="12551790" y="2673858"/>
                    <a:pt x="12371197" y="2673858"/>
                  </a:cubicBezTo>
                  <a:lnTo>
                    <a:pt x="326898" y="2673858"/>
                  </a:lnTo>
                  <a:cubicBezTo>
                    <a:pt x="146304" y="2673731"/>
                    <a:pt x="0" y="2527427"/>
                    <a:pt x="0" y="2346960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8083600" y="7707958"/>
            <a:ext cx="4111824" cy="396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2"/>
              </a:lnSpc>
            </a:pPr>
            <a:r>
              <a:rPr lang="en-US" sz="2625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Biện</a:t>
            </a:r>
            <a:r>
              <a:rPr lang="en-US" sz="2625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625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Pháp</a:t>
            </a:r>
            <a:r>
              <a:rPr lang="en-US" sz="2625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625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Phòng</a:t>
            </a:r>
            <a:r>
              <a:rPr lang="en-US" sz="2625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625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Tránh</a:t>
            </a:r>
            <a:endParaRPr lang="en-US" sz="2625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083600" y="8249394"/>
            <a:ext cx="8978801" cy="82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Đào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tạo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an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toàn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duy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trì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môi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trường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làm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sạch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sẽ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sử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dụng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thiết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bị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bảo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hộ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nhân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20" name="Freeform 20" descr="preencoded.png"/>
          <p:cNvSpPr/>
          <p:nvPr/>
        </p:nvSpPr>
        <p:spPr>
          <a:xfrm>
            <a:off x="15314542" y="9479012"/>
            <a:ext cx="2215403" cy="686784"/>
          </a:xfrm>
          <a:custGeom>
            <a:avLst/>
            <a:gdLst/>
            <a:ahLst/>
            <a:cxnLst/>
            <a:rect l="l" t="t" r="r" b="b"/>
            <a:pathLst>
              <a:path w="2215403" h="686784">
                <a:moveTo>
                  <a:pt x="0" y="0"/>
                </a:moveTo>
                <a:lnTo>
                  <a:pt x="2215403" y="0"/>
                </a:lnTo>
                <a:lnTo>
                  <a:pt x="2215403" y="686784"/>
                </a:lnTo>
                <a:lnTo>
                  <a:pt x="0" y="686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70726" y="3202400"/>
            <a:ext cx="29930" cy="6453534"/>
            <a:chOff x="0" y="0"/>
            <a:chExt cx="38100" cy="82151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100" cy="8215122"/>
            </a:xfrm>
            <a:custGeom>
              <a:avLst/>
              <a:gdLst/>
              <a:ahLst/>
              <a:cxnLst/>
              <a:rect l="l" t="t" r="r" b="b"/>
              <a:pathLst>
                <a:path w="38100" h="8215122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8196072"/>
                  </a:lnTo>
                  <a:cubicBezTo>
                    <a:pt x="38100" y="8206613"/>
                    <a:pt x="29591" y="8215122"/>
                    <a:pt x="19050" y="8215122"/>
                  </a:cubicBezTo>
                  <a:cubicBezTo>
                    <a:pt x="8509" y="8215122"/>
                    <a:pt x="0" y="8206613"/>
                    <a:pt x="0" y="8196072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204010" y="3683777"/>
            <a:ext cx="772417" cy="29930"/>
            <a:chOff x="0" y="0"/>
            <a:chExt cx="983258" cy="38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83234" cy="38100"/>
            </a:xfrm>
            <a:custGeom>
              <a:avLst/>
              <a:gdLst/>
              <a:ahLst/>
              <a:cxnLst/>
              <a:rect l="l" t="t" r="r" b="b"/>
              <a:pathLst>
                <a:path w="983234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64184" y="0"/>
                  </a:lnTo>
                  <a:cubicBezTo>
                    <a:pt x="974725" y="0"/>
                    <a:pt x="983234" y="8509"/>
                    <a:pt x="983234" y="19050"/>
                  </a:cubicBezTo>
                  <a:cubicBezTo>
                    <a:pt x="983234" y="29591"/>
                    <a:pt x="974725" y="38100"/>
                    <a:pt x="964184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737443" y="3450572"/>
            <a:ext cx="496498" cy="496498"/>
            <a:chOff x="0" y="0"/>
            <a:chExt cx="632023" cy="63202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1952" cy="632079"/>
            </a:xfrm>
            <a:custGeom>
              <a:avLst/>
              <a:gdLst/>
              <a:ahLst/>
              <a:cxnLst/>
              <a:rect l="l" t="t" r="r" b="b"/>
              <a:pathLst>
                <a:path w="631952" h="632079">
                  <a:moveTo>
                    <a:pt x="0" y="252857"/>
                  </a:moveTo>
                  <a:cubicBezTo>
                    <a:pt x="0" y="113157"/>
                    <a:pt x="113157" y="0"/>
                    <a:pt x="252857" y="0"/>
                  </a:cubicBezTo>
                  <a:lnTo>
                    <a:pt x="379095" y="0"/>
                  </a:lnTo>
                  <a:cubicBezTo>
                    <a:pt x="518795" y="0"/>
                    <a:pt x="631952" y="113157"/>
                    <a:pt x="631952" y="252857"/>
                  </a:cubicBezTo>
                  <a:lnTo>
                    <a:pt x="631952" y="379095"/>
                  </a:lnTo>
                  <a:cubicBezTo>
                    <a:pt x="631952" y="518795"/>
                    <a:pt x="518795" y="631952"/>
                    <a:pt x="379095" y="631952"/>
                  </a:cubicBezTo>
                  <a:lnTo>
                    <a:pt x="252857" y="631952"/>
                  </a:lnTo>
                  <a:cubicBezTo>
                    <a:pt x="113157" y="632079"/>
                    <a:pt x="0" y="518795"/>
                    <a:pt x="0" y="379095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204010" y="5175764"/>
            <a:ext cx="772417" cy="29930"/>
            <a:chOff x="0" y="0"/>
            <a:chExt cx="983258" cy="381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83234" cy="38100"/>
            </a:xfrm>
            <a:custGeom>
              <a:avLst/>
              <a:gdLst/>
              <a:ahLst/>
              <a:cxnLst/>
              <a:rect l="l" t="t" r="r" b="b"/>
              <a:pathLst>
                <a:path w="983234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64184" y="0"/>
                  </a:lnTo>
                  <a:cubicBezTo>
                    <a:pt x="974725" y="0"/>
                    <a:pt x="983234" y="8509"/>
                    <a:pt x="983234" y="19050"/>
                  </a:cubicBezTo>
                  <a:cubicBezTo>
                    <a:pt x="983234" y="29591"/>
                    <a:pt x="974725" y="38100"/>
                    <a:pt x="964184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737443" y="4942559"/>
            <a:ext cx="496498" cy="496498"/>
            <a:chOff x="0" y="0"/>
            <a:chExt cx="632023" cy="6320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1952" cy="632079"/>
            </a:xfrm>
            <a:custGeom>
              <a:avLst/>
              <a:gdLst/>
              <a:ahLst/>
              <a:cxnLst/>
              <a:rect l="l" t="t" r="r" b="b"/>
              <a:pathLst>
                <a:path w="631952" h="632079">
                  <a:moveTo>
                    <a:pt x="0" y="252857"/>
                  </a:moveTo>
                  <a:cubicBezTo>
                    <a:pt x="0" y="113157"/>
                    <a:pt x="113157" y="0"/>
                    <a:pt x="252857" y="0"/>
                  </a:cubicBezTo>
                  <a:lnTo>
                    <a:pt x="379095" y="0"/>
                  </a:lnTo>
                  <a:cubicBezTo>
                    <a:pt x="518795" y="0"/>
                    <a:pt x="631952" y="113157"/>
                    <a:pt x="631952" y="252857"/>
                  </a:cubicBezTo>
                  <a:lnTo>
                    <a:pt x="631952" y="379095"/>
                  </a:lnTo>
                  <a:cubicBezTo>
                    <a:pt x="631952" y="518795"/>
                    <a:pt x="518795" y="631952"/>
                    <a:pt x="379095" y="631952"/>
                  </a:cubicBezTo>
                  <a:lnTo>
                    <a:pt x="252857" y="631952"/>
                  </a:lnTo>
                  <a:cubicBezTo>
                    <a:pt x="113157" y="632079"/>
                    <a:pt x="0" y="518795"/>
                    <a:pt x="0" y="379095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204010" y="7020834"/>
            <a:ext cx="772417" cy="29930"/>
            <a:chOff x="0" y="0"/>
            <a:chExt cx="983258" cy="381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83234" cy="38100"/>
            </a:xfrm>
            <a:custGeom>
              <a:avLst/>
              <a:gdLst/>
              <a:ahLst/>
              <a:cxnLst/>
              <a:rect l="l" t="t" r="r" b="b"/>
              <a:pathLst>
                <a:path w="983234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64184" y="0"/>
                  </a:lnTo>
                  <a:cubicBezTo>
                    <a:pt x="974725" y="0"/>
                    <a:pt x="983234" y="8509"/>
                    <a:pt x="983234" y="19050"/>
                  </a:cubicBezTo>
                  <a:cubicBezTo>
                    <a:pt x="983234" y="29591"/>
                    <a:pt x="974725" y="38100"/>
                    <a:pt x="964184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737443" y="6787629"/>
            <a:ext cx="496498" cy="496498"/>
            <a:chOff x="0" y="0"/>
            <a:chExt cx="632023" cy="63202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1952" cy="632079"/>
            </a:xfrm>
            <a:custGeom>
              <a:avLst/>
              <a:gdLst/>
              <a:ahLst/>
              <a:cxnLst/>
              <a:rect l="l" t="t" r="r" b="b"/>
              <a:pathLst>
                <a:path w="631952" h="632079">
                  <a:moveTo>
                    <a:pt x="0" y="252857"/>
                  </a:moveTo>
                  <a:cubicBezTo>
                    <a:pt x="0" y="113157"/>
                    <a:pt x="113157" y="0"/>
                    <a:pt x="252857" y="0"/>
                  </a:cubicBezTo>
                  <a:lnTo>
                    <a:pt x="379095" y="0"/>
                  </a:lnTo>
                  <a:cubicBezTo>
                    <a:pt x="518795" y="0"/>
                    <a:pt x="631952" y="113157"/>
                    <a:pt x="631952" y="252857"/>
                  </a:cubicBezTo>
                  <a:lnTo>
                    <a:pt x="631952" y="379095"/>
                  </a:lnTo>
                  <a:cubicBezTo>
                    <a:pt x="631952" y="518795"/>
                    <a:pt x="518795" y="631952"/>
                    <a:pt x="379095" y="631952"/>
                  </a:cubicBezTo>
                  <a:lnTo>
                    <a:pt x="252857" y="631952"/>
                  </a:lnTo>
                  <a:cubicBezTo>
                    <a:pt x="113157" y="632079"/>
                    <a:pt x="0" y="518795"/>
                    <a:pt x="0" y="379095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204010" y="8512821"/>
            <a:ext cx="772417" cy="29930"/>
            <a:chOff x="0" y="0"/>
            <a:chExt cx="983258" cy="381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83234" cy="38100"/>
            </a:xfrm>
            <a:custGeom>
              <a:avLst/>
              <a:gdLst/>
              <a:ahLst/>
              <a:cxnLst/>
              <a:rect l="l" t="t" r="r" b="b"/>
              <a:pathLst>
                <a:path w="983234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64184" y="0"/>
                  </a:lnTo>
                  <a:cubicBezTo>
                    <a:pt x="974725" y="0"/>
                    <a:pt x="983234" y="8509"/>
                    <a:pt x="983234" y="19050"/>
                  </a:cubicBezTo>
                  <a:cubicBezTo>
                    <a:pt x="983234" y="29591"/>
                    <a:pt x="974725" y="38100"/>
                    <a:pt x="964184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37443" y="8279616"/>
            <a:ext cx="496498" cy="496498"/>
            <a:chOff x="0" y="0"/>
            <a:chExt cx="632023" cy="6320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1952" cy="632079"/>
            </a:xfrm>
            <a:custGeom>
              <a:avLst/>
              <a:gdLst/>
              <a:ahLst/>
              <a:cxnLst/>
              <a:rect l="l" t="t" r="r" b="b"/>
              <a:pathLst>
                <a:path w="631952" h="632079">
                  <a:moveTo>
                    <a:pt x="0" y="252857"/>
                  </a:moveTo>
                  <a:cubicBezTo>
                    <a:pt x="0" y="113157"/>
                    <a:pt x="113157" y="0"/>
                    <a:pt x="252857" y="0"/>
                  </a:cubicBezTo>
                  <a:lnTo>
                    <a:pt x="379095" y="0"/>
                  </a:lnTo>
                  <a:cubicBezTo>
                    <a:pt x="518795" y="0"/>
                    <a:pt x="631952" y="113157"/>
                    <a:pt x="631952" y="252857"/>
                  </a:cubicBezTo>
                  <a:lnTo>
                    <a:pt x="631952" y="379095"/>
                  </a:lnTo>
                  <a:cubicBezTo>
                    <a:pt x="631952" y="518795"/>
                    <a:pt x="518795" y="631952"/>
                    <a:pt x="379095" y="631952"/>
                  </a:cubicBezTo>
                  <a:lnTo>
                    <a:pt x="252857" y="631952"/>
                  </a:lnTo>
                  <a:cubicBezTo>
                    <a:pt x="113157" y="632079"/>
                    <a:pt x="0" y="518795"/>
                    <a:pt x="0" y="379095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11559247" y="4452963"/>
            <a:ext cx="5700053" cy="4089788"/>
          </a:xfrm>
          <a:custGeom>
            <a:avLst/>
            <a:gdLst/>
            <a:ahLst/>
            <a:cxnLst/>
            <a:rect l="l" t="t" r="r" b="b"/>
            <a:pathLst>
              <a:path w="5700053" h="4089788">
                <a:moveTo>
                  <a:pt x="0" y="0"/>
                </a:moveTo>
                <a:lnTo>
                  <a:pt x="5700053" y="0"/>
                </a:lnTo>
                <a:lnTo>
                  <a:pt x="5700053" y="4089788"/>
                </a:lnTo>
                <a:lnTo>
                  <a:pt x="0" y="40897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737442" y="1000125"/>
            <a:ext cx="11606958" cy="1395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97"/>
              </a:lnSpc>
            </a:pPr>
            <a:r>
              <a:rPr lang="en-US" sz="44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An </a:t>
            </a:r>
            <a:r>
              <a:rPr lang="en-US" sz="44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Toàn</a:t>
            </a:r>
            <a:r>
              <a:rPr lang="en-US" sz="44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4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Vệ</a:t>
            </a:r>
            <a:r>
              <a:rPr lang="en-US" sz="44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Sinh Lao </a:t>
            </a:r>
            <a:r>
              <a:rPr lang="en-US" sz="44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Động</a:t>
            </a:r>
            <a:r>
              <a:rPr lang="en-US" sz="44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Khi </a:t>
            </a:r>
          </a:p>
          <a:p>
            <a:pPr algn="l">
              <a:lnSpc>
                <a:spcPts val="5497"/>
              </a:lnSpc>
            </a:pPr>
            <a:r>
              <a:rPr lang="en-US" sz="44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Sản</a:t>
            </a:r>
            <a:r>
              <a:rPr lang="en-US" sz="44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4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Xuất</a:t>
            </a:r>
            <a:r>
              <a:rPr lang="en-US" sz="44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4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Và</a:t>
            </a:r>
            <a:r>
              <a:rPr lang="en-US" sz="44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4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Lắp</a:t>
            </a:r>
            <a:r>
              <a:rPr lang="en-US" sz="44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4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Ráp</a:t>
            </a:r>
            <a:r>
              <a:rPr lang="en-US" sz="44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4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Vỏ</a:t>
            </a:r>
            <a:r>
              <a:rPr lang="en-US" sz="44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Camera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02995" y="3571292"/>
            <a:ext cx="165239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2553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199578" y="3403930"/>
            <a:ext cx="2759030" cy="32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Đào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Tạo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An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Toàn</a:t>
            </a:r>
            <a:endParaRPr lang="en-US" sz="2160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2199578" y="3814423"/>
            <a:ext cx="8882398" cy="310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Công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nhân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cần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được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đào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tạo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về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quy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trình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làm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sử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dụng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công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cụ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an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toàn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77428" y="5063279"/>
            <a:ext cx="216370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2553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199578" y="4895917"/>
            <a:ext cx="3868940" cy="32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Duy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Trì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Môi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Trường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Sạch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Sẽ</a:t>
            </a:r>
            <a:endParaRPr lang="en-US" sz="2160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2199578" y="5306410"/>
            <a:ext cx="8882398" cy="310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Môi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trường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làm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phải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được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duy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trì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sạch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sẽ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gọn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gàng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để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giảm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thiểu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nguy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cơ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trơn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trượt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85691" y="6908348"/>
            <a:ext cx="20000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2553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3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199578" y="6740987"/>
            <a:ext cx="3418117" cy="32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Sử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Dụng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Thiết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Bị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Bảo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Hộ</a:t>
            </a:r>
            <a:endParaRPr lang="en-US" sz="2160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2199578" y="7151479"/>
            <a:ext cx="8882398" cy="310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Sử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dụng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thiết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bị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bảo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hộ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nhân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như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găng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tay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kính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bảo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hộ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mặt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nạ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chống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bụi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73220" y="8400335"/>
            <a:ext cx="224944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2553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4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199578" y="8232974"/>
            <a:ext cx="2759030" cy="32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Kiểm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Tra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Định</a:t>
            </a:r>
            <a:r>
              <a:rPr lang="en-US" sz="216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16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Kỳ</a:t>
            </a:r>
            <a:endParaRPr lang="en-US" sz="2160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199578" y="8643466"/>
            <a:ext cx="8882398" cy="310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Kiểm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tra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định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kỳ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bảo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trì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thiết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bị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để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đảm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bảo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chúng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hoạt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động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ổn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định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an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toàn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38" name="Freeform 38" descr="preencoded.png"/>
          <p:cNvSpPr/>
          <p:nvPr/>
        </p:nvSpPr>
        <p:spPr>
          <a:xfrm>
            <a:off x="15328850" y="9326761"/>
            <a:ext cx="2215403" cy="686784"/>
          </a:xfrm>
          <a:custGeom>
            <a:avLst/>
            <a:gdLst/>
            <a:ahLst/>
            <a:cxnLst/>
            <a:rect l="l" t="t" r="r" b="b"/>
            <a:pathLst>
              <a:path w="2215403" h="686784">
                <a:moveTo>
                  <a:pt x="0" y="0"/>
                </a:moveTo>
                <a:lnTo>
                  <a:pt x="2215403" y="0"/>
                </a:lnTo>
                <a:lnTo>
                  <a:pt x="2215403" y="686784"/>
                </a:lnTo>
                <a:lnTo>
                  <a:pt x="0" y="686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25711" y="526085"/>
            <a:ext cx="16436578" cy="173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0"/>
              </a:lnSpc>
            </a:pPr>
            <a:r>
              <a:rPr lang="en-US" sz="5387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An </a:t>
            </a:r>
            <a:r>
              <a:rPr lang="en-US" sz="5387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Toàn</a:t>
            </a:r>
            <a:r>
              <a:rPr lang="en-US" sz="5387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5387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Vệ</a:t>
            </a:r>
            <a:r>
              <a:rPr lang="en-US" sz="5387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Sinh Lao </a:t>
            </a:r>
            <a:r>
              <a:rPr lang="en-US" sz="5387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Động</a:t>
            </a:r>
            <a:r>
              <a:rPr lang="en-US" sz="5387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Khi </a:t>
            </a:r>
            <a:r>
              <a:rPr lang="en-US" sz="5387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Lắp</a:t>
            </a:r>
            <a:r>
              <a:rPr lang="en-US" sz="5387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5387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Ráp</a:t>
            </a:r>
            <a:r>
              <a:rPr lang="en-US" sz="5387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5387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Và</a:t>
            </a:r>
            <a:r>
              <a:rPr lang="en-US" sz="5387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</a:p>
          <a:p>
            <a:pPr algn="ctr">
              <a:lnSpc>
                <a:spcPts val="6750"/>
              </a:lnSpc>
            </a:pPr>
            <a:r>
              <a:rPr lang="en-US" sz="5387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Kiểm</a:t>
            </a:r>
            <a:r>
              <a:rPr lang="en-US" sz="5387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Tra </a:t>
            </a:r>
            <a:r>
              <a:rPr lang="en-US" sz="5387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Hệ</a:t>
            </a:r>
            <a:r>
              <a:rPr lang="en-US" sz="5387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5387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Thống</a:t>
            </a:r>
            <a:r>
              <a:rPr lang="en-US" sz="5387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Quang </a:t>
            </a:r>
            <a:r>
              <a:rPr lang="en-US" sz="5387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Học</a:t>
            </a:r>
            <a:endParaRPr lang="en-US" sz="5387" b="1" dirty="0">
              <a:solidFill>
                <a:srgbClr val="3B4540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7" name="Freeform 7" descr="preencoded.png"/>
          <p:cNvSpPr/>
          <p:nvPr/>
        </p:nvSpPr>
        <p:spPr>
          <a:xfrm>
            <a:off x="5838825" y="2993975"/>
            <a:ext cx="6610350" cy="3733800"/>
          </a:xfrm>
          <a:custGeom>
            <a:avLst/>
            <a:gdLst/>
            <a:ahLst/>
            <a:cxnLst/>
            <a:rect l="l" t="t" r="r" b="b"/>
            <a:pathLst>
              <a:path w="6610350" h="3733800">
                <a:moveTo>
                  <a:pt x="0" y="0"/>
                </a:moveTo>
                <a:lnTo>
                  <a:pt x="6610350" y="0"/>
                </a:lnTo>
                <a:lnTo>
                  <a:pt x="6610350" y="3733800"/>
                </a:lnTo>
                <a:lnTo>
                  <a:pt x="0" y="3733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25711" y="7261175"/>
            <a:ext cx="3306366" cy="39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lang="en-US" sz="25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Nguy</a:t>
            </a:r>
            <a:r>
              <a:rPr lang="en-US" sz="256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5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Cơ</a:t>
            </a:r>
            <a:endParaRPr lang="en-US" sz="2562" b="1" dirty="0">
              <a:solidFill>
                <a:srgbClr val="3B4540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5711" y="7872264"/>
            <a:ext cx="5047952" cy="8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2"/>
              </a:lnSpc>
            </a:pP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Chấn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thương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do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tiếp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xúc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với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linh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kiện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sắc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nhọn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tư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thế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làm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không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thoải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mái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trượt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ngã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28508" y="7261175"/>
            <a:ext cx="3306366" cy="39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lang="en-US" sz="25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Nguyên</a:t>
            </a:r>
            <a:r>
              <a:rPr lang="en-US" sz="256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5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Nhân</a:t>
            </a:r>
            <a:endParaRPr lang="en-US" sz="2562" b="1" dirty="0">
              <a:solidFill>
                <a:srgbClr val="3B4540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28508" y="7872264"/>
            <a:ext cx="5047952" cy="12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2"/>
              </a:lnSpc>
            </a:pP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Thiếu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cẩn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thận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khi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xử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lý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linh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kiện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môi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trường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làm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không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sạch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sẽ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thiết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bị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không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được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bảo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trì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đúng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cách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31304" y="7261175"/>
            <a:ext cx="3993207" cy="39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lang="en-US" sz="25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Biện</a:t>
            </a:r>
            <a:r>
              <a:rPr lang="en-US" sz="256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5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Pháp</a:t>
            </a:r>
            <a:r>
              <a:rPr lang="en-US" sz="256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5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Phòng</a:t>
            </a:r>
            <a:r>
              <a:rPr lang="en-US" sz="256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562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Tránh</a:t>
            </a:r>
            <a:endParaRPr lang="en-US" sz="2562" b="1" dirty="0">
              <a:solidFill>
                <a:srgbClr val="3B4540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331304" y="7872264"/>
            <a:ext cx="5047952" cy="8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2"/>
              </a:lnSpc>
            </a:pP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Đào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tạo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an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toàn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sử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dụng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thiết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bị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bảo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hộ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nhân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duy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trì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môi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trường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làm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sạch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062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sẽ</a:t>
            </a:r>
            <a:r>
              <a:rPr lang="en-US" sz="2062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14" name="Freeform 14" descr="preencoded.png"/>
          <p:cNvSpPr/>
          <p:nvPr/>
        </p:nvSpPr>
        <p:spPr>
          <a:xfrm>
            <a:off x="15328850" y="9326761"/>
            <a:ext cx="2215403" cy="686784"/>
          </a:xfrm>
          <a:custGeom>
            <a:avLst/>
            <a:gdLst/>
            <a:ahLst/>
            <a:cxnLst/>
            <a:rect l="l" t="t" r="r" b="b"/>
            <a:pathLst>
              <a:path w="2215403" h="686784">
                <a:moveTo>
                  <a:pt x="0" y="0"/>
                </a:moveTo>
                <a:lnTo>
                  <a:pt x="2215403" y="0"/>
                </a:lnTo>
                <a:lnTo>
                  <a:pt x="2215403" y="686784"/>
                </a:lnTo>
                <a:lnTo>
                  <a:pt x="0" y="686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85725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1710115" y="3664446"/>
            <a:ext cx="6326237" cy="4217491"/>
          </a:xfrm>
          <a:custGeom>
            <a:avLst/>
            <a:gdLst/>
            <a:ahLst/>
            <a:cxnLst/>
            <a:rect l="l" t="t" r="r" b="b"/>
            <a:pathLst>
              <a:path w="6326237" h="4217491">
                <a:moveTo>
                  <a:pt x="0" y="0"/>
                </a:moveTo>
                <a:lnTo>
                  <a:pt x="6326237" y="0"/>
                </a:lnTo>
                <a:lnTo>
                  <a:pt x="6326237" y="4217491"/>
                </a:lnTo>
                <a:lnTo>
                  <a:pt x="0" y="42174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44439" y="510928"/>
            <a:ext cx="9941124" cy="1290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7"/>
              </a:lnSpc>
            </a:pP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An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Toàn</a:t>
            </a: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Vệ</a:t>
            </a: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Sinh Lao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Động</a:t>
            </a: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Khi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Lắp</a:t>
            </a: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Ráp</a:t>
            </a: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Hệ</a:t>
            </a: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Thống</a:t>
            </a: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Điện</a:t>
            </a: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Tử</a:t>
            </a: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Và</a:t>
            </a: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Phần</a:t>
            </a:r>
            <a:r>
              <a:rPr lang="en-US" sz="412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12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Mềm</a:t>
            </a:r>
            <a:endParaRPr lang="en-US" sz="4124" b="1" dirty="0">
              <a:solidFill>
                <a:srgbClr val="3B4540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8" name="Freeform 8" descr="preencoded.png"/>
          <p:cNvSpPr/>
          <p:nvPr/>
        </p:nvSpPr>
        <p:spPr>
          <a:xfrm>
            <a:off x="744439" y="2564160"/>
            <a:ext cx="1063526" cy="1701701"/>
          </a:xfrm>
          <a:custGeom>
            <a:avLst/>
            <a:gdLst/>
            <a:ahLst/>
            <a:cxnLst/>
            <a:rect l="l" t="t" r="r" b="b"/>
            <a:pathLst>
              <a:path w="1063526" h="1701701">
                <a:moveTo>
                  <a:pt x="0" y="0"/>
                </a:moveTo>
                <a:lnTo>
                  <a:pt x="1063526" y="0"/>
                </a:lnTo>
                <a:lnTo>
                  <a:pt x="1063526" y="1701701"/>
                </a:lnTo>
                <a:lnTo>
                  <a:pt x="0" y="17017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7" r="-57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126902" y="2757785"/>
            <a:ext cx="2658964" cy="312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Đào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Tạo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An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Toàn</a:t>
            </a:r>
            <a:endParaRPr lang="en-US" sz="2062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126902" y="3150989"/>
            <a:ext cx="8693498" cy="6376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Đào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tạo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nhân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viên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về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quy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trình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lắp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ráp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an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toàn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lao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động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đặc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biệt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là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xử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lý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linh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kiện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điện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tử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11" name="Freeform 11" descr="preencoded.png"/>
          <p:cNvSpPr/>
          <p:nvPr/>
        </p:nvSpPr>
        <p:spPr>
          <a:xfrm>
            <a:off x="744439" y="4265860"/>
            <a:ext cx="1063526" cy="1701701"/>
          </a:xfrm>
          <a:custGeom>
            <a:avLst/>
            <a:gdLst/>
            <a:ahLst/>
            <a:cxnLst/>
            <a:rect l="l" t="t" r="r" b="b"/>
            <a:pathLst>
              <a:path w="1063526" h="1701701">
                <a:moveTo>
                  <a:pt x="0" y="0"/>
                </a:moveTo>
                <a:lnTo>
                  <a:pt x="1063526" y="0"/>
                </a:lnTo>
                <a:lnTo>
                  <a:pt x="1063526" y="1701701"/>
                </a:lnTo>
                <a:lnTo>
                  <a:pt x="0" y="17017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7" r="-57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126902" y="4459486"/>
            <a:ext cx="3294757" cy="312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Sử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Dụng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Thiết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Bị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Bảo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Hộ</a:t>
            </a:r>
            <a:endParaRPr lang="en-US" sz="2062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126902" y="4852690"/>
            <a:ext cx="8693498" cy="6376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Sử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dụng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thiết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bị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bảo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hộ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nhân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như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găng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tay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chống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tĩnh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điện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kính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bảo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hộ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đế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chống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tĩnh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điện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14" name="Freeform 14" descr="preencoded.png"/>
          <p:cNvSpPr/>
          <p:nvPr/>
        </p:nvSpPr>
        <p:spPr>
          <a:xfrm>
            <a:off x="744439" y="5967561"/>
            <a:ext cx="1063526" cy="1701701"/>
          </a:xfrm>
          <a:custGeom>
            <a:avLst/>
            <a:gdLst/>
            <a:ahLst/>
            <a:cxnLst/>
            <a:rect l="l" t="t" r="r" b="b"/>
            <a:pathLst>
              <a:path w="1063526" h="1701701">
                <a:moveTo>
                  <a:pt x="0" y="0"/>
                </a:moveTo>
                <a:lnTo>
                  <a:pt x="1063526" y="0"/>
                </a:lnTo>
                <a:lnTo>
                  <a:pt x="1063526" y="1701701"/>
                </a:lnTo>
                <a:lnTo>
                  <a:pt x="0" y="17017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7" r="-57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126902" y="6161186"/>
            <a:ext cx="3926830" cy="312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Duy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Trì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Môi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Trường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Làm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Việc</a:t>
            </a:r>
            <a:endParaRPr lang="en-US" sz="2062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126902" y="6554391"/>
            <a:ext cx="8693498" cy="304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Duy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trì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môi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trường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làm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sạch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sẽ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thông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thoáng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đủ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ánh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sáng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17" name="Freeform 17" descr="preencoded.png"/>
          <p:cNvSpPr/>
          <p:nvPr/>
        </p:nvSpPr>
        <p:spPr>
          <a:xfrm>
            <a:off x="744439" y="7669262"/>
            <a:ext cx="1063526" cy="1701701"/>
          </a:xfrm>
          <a:custGeom>
            <a:avLst/>
            <a:gdLst/>
            <a:ahLst/>
            <a:cxnLst/>
            <a:rect l="l" t="t" r="r" b="b"/>
            <a:pathLst>
              <a:path w="1063526" h="1701701">
                <a:moveTo>
                  <a:pt x="0" y="0"/>
                </a:moveTo>
                <a:lnTo>
                  <a:pt x="1063526" y="0"/>
                </a:lnTo>
                <a:lnTo>
                  <a:pt x="1063526" y="1701702"/>
                </a:lnTo>
                <a:lnTo>
                  <a:pt x="0" y="17017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7" r="-57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126902" y="7862887"/>
            <a:ext cx="2658964" cy="312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Kiểm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Tra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Định</a:t>
            </a:r>
            <a:r>
              <a:rPr lang="en-US" sz="2062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062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Kỳ</a:t>
            </a:r>
            <a:endParaRPr lang="en-US" sz="2062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126902" y="8256091"/>
            <a:ext cx="8693498" cy="304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Kiểm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tra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định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kỳ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các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công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cụ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thiết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bị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để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đảm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bảo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chúng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hoạt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động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tốt</a:t>
            </a: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20" name="Freeform 20" descr="preencoded.png"/>
          <p:cNvSpPr/>
          <p:nvPr/>
        </p:nvSpPr>
        <p:spPr>
          <a:xfrm>
            <a:off x="15328850" y="9326761"/>
            <a:ext cx="2215403" cy="686784"/>
          </a:xfrm>
          <a:custGeom>
            <a:avLst/>
            <a:gdLst/>
            <a:ahLst/>
            <a:cxnLst/>
            <a:rect l="l" t="t" r="r" b="b"/>
            <a:pathLst>
              <a:path w="2215403" h="686784">
                <a:moveTo>
                  <a:pt x="0" y="0"/>
                </a:moveTo>
                <a:lnTo>
                  <a:pt x="2215403" y="0"/>
                </a:lnTo>
                <a:lnTo>
                  <a:pt x="2215403" y="686784"/>
                </a:lnTo>
                <a:lnTo>
                  <a:pt x="0" y="6867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0507412" y="3932206"/>
            <a:ext cx="6356748" cy="4767560"/>
          </a:xfrm>
          <a:custGeom>
            <a:avLst/>
            <a:gdLst/>
            <a:ahLst/>
            <a:cxnLst/>
            <a:rect l="l" t="t" r="r" b="b"/>
            <a:pathLst>
              <a:path w="6356748" h="4767560">
                <a:moveTo>
                  <a:pt x="0" y="0"/>
                </a:moveTo>
                <a:lnTo>
                  <a:pt x="6356748" y="0"/>
                </a:lnTo>
                <a:lnTo>
                  <a:pt x="6356748" y="4767560"/>
                </a:lnTo>
                <a:lnTo>
                  <a:pt x="0" y="4767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01874" y="513309"/>
            <a:ext cx="10026254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4400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An </a:t>
            </a:r>
            <a:r>
              <a:rPr lang="en-US" sz="4400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Toàn</a:t>
            </a:r>
            <a:r>
              <a:rPr lang="en-US" sz="4400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400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Vệ</a:t>
            </a:r>
            <a:r>
              <a:rPr lang="en-US" sz="4400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Sinh Lao </a:t>
            </a:r>
            <a:r>
              <a:rPr lang="en-US" sz="4400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Động</a:t>
            </a:r>
            <a:r>
              <a:rPr lang="en-US" sz="4400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Khi </a:t>
            </a:r>
          </a:p>
          <a:p>
            <a:pPr algn="l">
              <a:lnSpc>
                <a:spcPts val="4874"/>
              </a:lnSpc>
            </a:pPr>
            <a:r>
              <a:rPr lang="en-US" sz="4400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Kiểm</a:t>
            </a:r>
            <a:r>
              <a:rPr lang="en-US" sz="4400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Tra </a:t>
            </a:r>
            <a:r>
              <a:rPr lang="en-US" sz="4400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Chất</a:t>
            </a:r>
            <a:r>
              <a:rPr lang="en-US" sz="4400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4400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Lượng</a:t>
            </a:r>
            <a:endParaRPr lang="en-US" sz="4400" b="1" dirty="0">
              <a:solidFill>
                <a:srgbClr val="3B4540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787719" y="3072725"/>
            <a:ext cx="12512788" cy="854863"/>
            <a:chOff x="0" y="-28575"/>
            <a:chExt cx="16683718" cy="1139817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781894" cy="781894"/>
            </a:xfrm>
            <a:custGeom>
              <a:avLst/>
              <a:gdLst/>
              <a:ahLst/>
              <a:cxnLst/>
              <a:rect l="l" t="t" r="r" b="b"/>
              <a:pathLst>
                <a:path w="781894" h="781894">
                  <a:moveTo>
                    <a:pt x="0" y="0"/>
                  </a:moveTo>
                  <a:lnTo>
                    <a:pt x="781894" y="0"/>
                  </a:lnTo>
                  <a:lnTo>
                    <a:pt x="781894" y="781894"/>
                  </a:lnTo>
                  <a:lnTo>
                    <a:pt x="0" y="781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1048631" y="-28575"/>
              <a:ext cx="3909468" cy="4626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266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An </a:t>
              </a: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Toàn</a:t>
              </a:r>
              <a:r>
                <a:rPr lang="en-US" sz="2266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 </a:t>
              </a: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Điện</a:t>
              </a:r>
              <a:endParaRPr lang="en-US" sz="2266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48631" y="666163"/>
              <a:ext cx="15635087" cy="445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3"/>
                </a:lnSpc>
              </a:pP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Sử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dụng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thiết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bị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điện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tử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đúng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cách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và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tuân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thủ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các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quy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định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an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toàn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điện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7719" y="4715559"/>
            <a:ext cx="12512788" cy="791025"/>
            <a:chOff x="0" y="-28575"/>
            <a:chExt cx="16683718" cy="1054700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781894" cy="781894"/>
            </a:xfrm>
            <a:custGeom>
              <a:avLst/>
              <a:gdLst/>
              <a:ahLst/>
              <a:cxnLst/>
              <a:rect l="l" t="t" r="r" b="b"/>
              <a:pathLst>
                <a:path w="781894" h="781894">
                  <a:moveTo>
                    <a:pt x="0" y="0"/>
                  </a:moveTo>
                  <a:lnTo>
                    <a:pt x="781894" y="0"/>
                  </a:lnTo>
                  <a:lnTo>
                    <a:pt x="781894" y="781894"/>
                  </a:lnTo>
                  <a:lnTo>
                    <a:pt x="0" y="781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1048631" y="-28575"/>
              <a:ext cx="3909468" cy="4626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Kiểm</a:t>
              </a:r>
              <a:r>
                <a:rPr lang="en-US" sz="2266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 Tra </a:t>
              </a: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Định</a:t>
              </a:r>
              <a:r>
                <a:rPr lang="en-US" sz="2266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 </a:t>
              </a: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Kỳ</a:t>
              </a:r>
              <a:endParaRPr lang="en-US" sz="2266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48631" y="581046"/>
              <a:ext cx="15635087" cy="445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3"/>
                </a:lnSpc>
              </a:pP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Kiểm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tra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và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bảo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trì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định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kỳ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thiết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bị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kiểm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tra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để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đảm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bảo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hoạt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động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tốt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7719" y="6294555"/>
            <a:ext cx="12512788" cy="936194"/>
            <a:chOff x="0" y="-28575"/>
            <a:chExt cx="16683718" cy="1248258"/>
          </a:xfrm>
        </p:grpSpPr>
        <p:sp>
          <p:nvSpPr>
            <p:cNvPr id="17" name="Freeform 17" descr="preencoded.png"/>
            <p:cNvSpPr/>
            <p:nvPr/>
          </p:nvSpPr>
          <p:spPr>
            <a:xfrm>
              <a:off x="0" y="0"/>
              <a:ext cx="781894" cy="781894"/>
            </a:xfrm>
            <a:custGeom>
              <a:avLst/>
              <a:gdLst/>
              <a:ahLst/>
              <a:cxnLst/>
              <a:rect l="l" t="t" r="r" b="b"/>
              <a:pathLst>
                <a:path w="781894" h="781894">
                  <a:moveTo>
                    <a:pt x="0" y="0"/>
                  </a:moveTo>
                  <a:lnTo>
                    <a:pt x="781894" y="0"/>
                  </a:lnTo>
                  <a:lnTo>
                    <a:pt x="781894" y="781894"/>
                  </a:lnTo>
                  <a:lnTo>
                    <a:pt x="0" y="781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1048631" y="-28575"/>
              <a:ext cx="4187738" cy="462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Môi</a:t>
              </a:r>
              <a:r>
                <a:rPr lang="en-US" sz="2266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 </a:t>
              </a: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Trường</a:t>
              </a:r>
              <a:r>
                <a:rPr lang="en-US" sz="2266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 </a:t>
              </a: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Làm</a:t>
              </a:r>
              <a:r>
                <a:rPr lang="en-US" sz="2266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 </a:t>
              </a: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Việc</a:t>
              </a:r>
              <a:endParaRPr lang="en-US" sz="2266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48631" y="774604"/>
              <a:ext cx="15635087" cy="445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3"/>
                </a:lnSpc>
              </a:pP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Duy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trì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môi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trường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làm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việc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sạch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sẽ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và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ngăn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nắp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để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giảm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thiểu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rủi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ro.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87719" y="8018721"/>
            <a:ext cx="12512788" cy="791025"/>
            <a:chOff x="0" y="-28575"/>
            <a:chExt cx="16683718" cy="1054700"/>
          </a:xfrm>
        </p:grpSpPr>
        <p:sp>
          <p:nvSpPr>
            <p:cNvPr id="21" name="Freeform 21" descr="preencoded.png"/>
            <p:cNvSpPr/>
            <p:nvPr/>
          </p:nvSpPr>
          <p:spPr>
            <a:xfrm>
              <a:off x="0" y="0"/>
              <a:ext cx="781894" cy="781894"/>
            </a:xfrm>
            <a:custGeom>
              <a:avLst/>
              <a:gdLst/>
              <a:ahLst/>
              <a:cxnLst/>
              <a:rect l="l" t="t" r="r" b="b"/>
              <a:pathLst>
                <a:path w="781894" h="781894">
                  <a:moveTo>
                    <a:pt x="0" y="0"/>
                  </a:moveTo>
                  <a:lnTo>
                    <a:pt x="781894" y="0"/>
                  </a:lnTo>
                  <a:lnTo>
                    <a:pt x="781894" y="781894"/>
                  </a:lnTo>
                  <a:lnTo>
                    <a:pt x="0" y="781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1048631" y="-28575"/>
              <a:ext cx="3909468" cy="4626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Báo</a:t>
              </a:r>
              <a:r>
                <a:rPr lang="en-US" sz="2266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 </a:t>
              </a: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Cáo</a:t>
              </a:r>
              <a:r>
                <a:rPr lang="en-US" sz="2266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 </a:t>
              </a: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Sự</a:t>
              </a:r>
              <a:r>
                <a:rPr lang="en-US" sz="2266" b="1" dirty="0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 </a:t>
              </a:r>
              <a:r>
                <a:rPr lang="en-US" sz="2266" b="1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 Bold"/>
                  <a:cs typeface="Times New Roman" panose="02020603050405020304" pitchFamily="18" charset="0"/>
                  <a:sym typeface="Arimo Bold"/>
                </a:rPr>
                <a:t>Cố</a:t>
              </a:r>
              <a:endParaRPr lang="en-US" sz="2266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48631" y="581046"/>
              <a:ext cx="15635087" cy="445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3"/>
                </a:lnSpc>
              </a:pP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Báo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cáo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ngay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lập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tức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các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sự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cố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và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tai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nạn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để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kịp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thời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điều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chỉnh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quy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 </a:t>
              </a:r>
              <a:r>
                <a:rPr lang="en-US" sz="1827" dirty="0" err="1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trình</a:t>
              </a:r>
              <a:r>
                <a:rPr lang="en-US" sz="1827" dirty="0">
                  <a:solidFill>
                    <a:srgbClr val="405449"/>
                  </a:solidFill>
                  <a:latin typeface="Times New Roman" panose="02020603050405020304" pitchFamily="18" charset="0"/>
                  <a:ea typeface="Arimo"/>
                  <a:cs typeface="Times New Roman" panose="02020603050405020304" pitchFamily="18" charset="0"/>
                  <a:sym typeface="Arimo"/>
                </a:rPr>
                <a:t>.</a:t>
              </a:r>
            </a:p>
          </p:txBody>
        </p:sp>
      </p:grpSp>
      <p:sp>
        <p:nvSpPr>
          <p:cNvPr id="24" name="Freeform 24" descr="preencoded.png"/>
          <p:cNvSpPr/>
          <p:nvPr/>
        </p:nvSpPr>
        <p:spPr>
          <a:xfrm>
            <a:off x="15328850" y="9326761"/>
            <a:ext cx="2215403" cy="686784"/>
          </a:xfrm>
          <a:custGeom>
            <a:avLst/>
            <a:gdLst/>
            <a:ahLst/>
            <a:cxnLst/>
            <a:rect l="l" t="t" r="r" b="b"/>
            <a:pathLst>
              <a:path w="2215403" h="686784">
                <a:moveTo>
                  <a:pt x="0" y="0"/>
                </a:moveTo>
                <a:lnTo>
                  <a:pt x="2215403" y="0"/>
                </a:lnTo>
                <a:lnTo>
                  <a:pt x="2215403" y="686784"/>
                </a:lnTo>
                <a:lnTo>
                  <a:pt x="0" y="6867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7766446" y="344389"/>
            <a:ext cx="2755106" cy="2755106"/>
          </a:xfrm>
          <a:custGeom>
            <a:avLst/>
            <a:gdLst/>
            <a:ahLst/>
            <a:cxnLst/>
            <a:rect l="l" t="t" r="r" b="b"/>
            <a:pathLst>
              <a:path w="2755106" h="2755106">
                <a:moveTo>
                  <a:pt x="0" y="0"/>
                </a:moveTo>
                <a:lnTo>
                  <a:pt x="2755106" y="0"/>
                </a:lnTo>
                <a:lnTo>
                  <a:pt x="2755106" y="2755106"/>
                </a:lnTo>
                <a:lnTo>
                  <a:pt x="0" y="27551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64257" y="4246661"/>
            <a:ext cx="16044862" cy="805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9"/>
              </a:lnSpc>
            </a:pPr>
            <a:r>
              <a:rPr lang="en-US" sz="537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Xử</a:t>
            </a:r>
            <a:r>
              <a:rPr lang="en-US" sz="537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Lý </a:t>
            </a:r>
            <a:r>
              <a:rPr lang="en-US" sz="537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Tình</a:t>
            </a:r>
            <a:r>
              <a:rPr lang="en-US" sz="537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537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Huống</a:t>
            </a:r>
            <a:r>
              <a:rPr lang="en-US" sz="537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Tai </a:t>
            </a:r>
            <a:r>
              <a:rPr lang="en-US" sz="537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Nạn</a:t>
            </a:r>
            <a:r>
              <a:rPr lang="en-US" sz="537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Lao </a:t>
            </a:r>
            <a:r>
              <a:rPr lang="en-US" sz="537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Động</a:t>
            </a:r>
            <a:r>
              <a:rPr lang="en-US" sz="537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537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Khẩn</a:t>
            </a:r>
            <a:r>
              <a:rPr lang="en-US" sz="5374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5374" b="1" dirty="0" err="1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Cấp</a:t>
            </a:r>
            <a:endParaRPr lang="en-US" sz="5374" b="1" dirty="0">
              <a:solidFill>
                <a:srgbClr val="3B4540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964258" y="5887790"/>
            <a:ext cx="619869" cy="619869"/>
            <a:chOff x="0" y="0"/>
            <a:chExt cx="826492" cy="8264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26516" cy="826516"/>
            </a:xfrm>
            <a:custGeom>
              <a:avLst/>
              <a:gdLst/>
              <a:ahLst/>
              <a:cxnLst/>
              <a:rect l="l" t="t" r="r" b="b"/>
              <a:pathLst>
                <a:path w="826516" h="826516">
                  <a:moveTo>
                    <a:pt x="0" y="330581"/>
                  </a:moveTo>
                  <a:cubicBezTo>
                    <a:pt x="0" y="148082"/>
                    <a:pt x="148082" y="0"/>
                    <a:pt x="330581" y="0"/>
                  </a:cubicBezTo>
                  <a:lnTo>
                    <a:pt x="495808" y="0"/>
                  </a:lnTo>
                  <a:cubicBezTo>
                    <a:pt x="678434" y="0"/>
                    <a:pt x="826516" y="148082"/>
                    <a:pt x="826516" y="330581"/>
                  </a:cubicBezTo>
                  <a:lnTo>
                    <a:pt x="826516" y="495808"/>
                  </a:lnTo>
                  <a:cubicBezTo>
                    <a:pt x="826516" y="678434"/>
                    <a:pt x="678434" y="826389"/>
                    <a:pt x="495935" y="826389"/>
                  </a:cubicBezTo>
                  <a:lnTo>
                    <a:pt x="330581" y="826389"/>
                  </a:lnTo>
                  <a:cubicBezTo>
                    <a:pt x="148082" y="826516"/>
                    <a:pt x="0" y="678434"/>
                    <a:pt x="0" y="495808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1170980" y="6029176"/>
            <a:ext cx="206276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325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59608" y="5859215"/>
            <a:ext cx="3443882" cy="40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687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Gọi</a:t>
            </a:r>
            <a:r>
              <a:rPr lang="en-US" sz="2687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687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Cấp</a:t>
            </a:r>
            <a:r>
              <a:rPr lang="en-US" sz="2687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687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Cứu</a:t>
            </a:r>
            <a:endParaRPr lang="en-US" sz="2687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59607" y="6388150"/>
            <a:ext cx="7146726" cy="83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6"/>
              </a:lnSpc>
            </a:pP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Gọi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cấp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cứu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thông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báo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cho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các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bộ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phận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</a:p>
          <a:p>
            <a:pPr algn="l">
              <a:lnSpc>
                <a:spcPts val="3437"/>
              </a:lnSpc>
            </a:pP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liên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quan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ngay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lập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tức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245924" y="5855754"/>
            <a:ext cx="619869" cy="619869"/>
            <a:chOff x="0" y="0"/>
            <a:chExt cx="826492" cy="8264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26516" cy="826516"/>
            </a:xfrm>
            <a:custGeom>
              <a:avLst/>
              <a:gdLst/>
              <a:ahLst/>
              <a:cxnLst/>
              <a:rect l="l" t="t" r="r" b="b"/>
              <a:pathLst>
                <a:path w="826516" h="826516">
                  <a:moveTo>
                    <a:pt x="0" y="330581"/>
                  </a:moveTo>
                  <a:cubicBezTo>
                    <a:pt x="0" y="148082"/>
                    <a:pt x="148082" y="0"/>
                    <a:pt x="330581" y="0"/>
                  </a:cubicBezTo>
                  <a:lnTo>
                    <a:pt x="495808" y="0"/>
                  </a:lnTo>
                  <a:cubicBezTo>
                    <a:pt x="678434" y="0"/>
                    <a:pt x="826516" y="148082"/>
                    <a:pt x="826516" y="330581"/>
                  </a:cubicBezTo>
                  <a:lnTo>
                    <a:pt x="826516" y="495808"/>
                  </a:lnTo>
                  <a:cubicBezTo>
                    <a:pt x="826516" y="678434"/>
                    <a:pt x="678434" y="826389"/>
                    <a:pt x="495935" y="826389"/>
                  </a:cubicBezTo>
                  <a:lnTo>
                    <a:pt x="330581" y="826389"/>
                  </a:lnTo>
                  <a:cubicBezTo>
                    <a:pt x="148082" y="826516"/>
                    <a:pt x="0" y="678434"/>
                    <a:pt x="0" y="495808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10420796" y="5997140"/>
            <a:ext cx="270122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325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141274" y="5827179"/>
            <a:ext cx="3443882" cy="40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687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Sơ</a:t>
            </a:r>
            <a:r>
              <a:rPr lang="en-US" sz="2687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687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Cứu</a:t>
            </a:r>
            <a:endParaRPr lang="en-US" sz="2687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141274" y="6356114"/>
            <a:ext cx="7146726" cy="83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6"/>
              </a:lnSpc>
            </a:pP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Cung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cấp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sự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hỗ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trợ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y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tế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cơ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bản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nếu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cần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như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</a:p>
          <a:p>
            <a:pPr algn="l">
              <a:lnSpc>
                <a:spcPts val="3437"/>
              </a:lnSpc>
            </a:pP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băng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bó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vết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thương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64258" y="7950101"/>
            <a:ext cx="619869" cy="619869"/>
            <a:chOff x="0" y="0"/>
            <a:chExt cx="826492" cy="8264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26516" cy="826516"/>
            </a:xfrm>
            <a:custGeom>
              <a:avLst/>
              <a:gdLst/>
              <a:ahLst/>
              <a:cxnLst/>
              <a:rect l="l" t="t" r="r" b="b"/>
              <a:pathLst>
                <a:path w="826516" h="826516">
                  <a:moveTo>
                    <a:pt x="0" y="330581"/>
                  </a:moveTo>
                  <a:cubicBezTo>
                    <a:pt x="0" y="148082"/>
                    <a:pt x="148082" y="0"/>
                    <a:pt x="330581" y="0"/>
                  </a:cubicBezTo>
                  <a:lnTo>
                    <a:pt x="495808" y="0"/>
                  </a:lnTo>
                  <a:cubicBezTo>
                    <a:pt x="678434" y="0"/>
                    <a:pt x="826516" y="148082"/>
                    <a:pt x="826516" y="330581"/>
                  </a:cubicBezTo>
                  <a:lnTo>
                    <a:pt x="826516" y="495808"/>
                  </a:lnTo>
                  <a:cubicBezTo>
                    <a:pt x="826516" y="678434"/>
                    <a:pt x="678434" y="826389"/>
                    <a:pt x="495935" y="826389"/>
                  </a:cubicBezTo>
                  <a:lnTo>
                    <a:pt x="330581" y="826389"/>
                  </a:lnTo>
                  <a:cubicBezTo>
                    <a:pt x="148082" y="826516"/>
                    <a:pt x="0" y="678434"/>
                    <a:pt x="0" y="495808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149400" y="8091488"/>
            <a:ext cx="249585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325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59608" y="7921526"/>
            <a:ext cx="3443882" cy="40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687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Cách</a:t>
            </a:r>
            <a:r>
              <a:rPr lang="en-US" sz="2687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Ly </a:t>
            </a:r>
            <a:r>
              <a:rPr lang="en-US" sz="2687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Khu</a:t>
            </a:r>
            <a:r>
              <a:rPr lang="en-US" sz="2687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687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Vực</a:t>
            </a:r>
            <a:endParaRPr lang="en-US" sz="2687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859607" y="8450461"/>
            <a:ext cx="7146726" cy="83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6"/>
              </a:lnSpc>
            </a:pP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Cách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ly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khu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vực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xảy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ra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tai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nạn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để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tránh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việc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</a:p>
          <a:p>
            <a:pPr algn="l">
              <a:lnSpc>
                <a:spcPts val="3437"/>
              </a:lnSpc>
            </a:pP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người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khác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tiếp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cận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bị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thương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245924" y="7918065"/>
            <a:ext cx="619869" cy="619869"/>
            <a:chOff x="0" y="0"/>
            <a:chExt cx="826492" cy="82649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26516" cy="826516"/>
            </a:xfrm>
            <a:custGeom>
              <a:avLst/>
              <a:gdLst/>
              <a:ahLst/>
              <a:cxnLst/>
              <a:rect l="l" t="t" r="r" b="b"/>
              <a:pathLst>
                <a:path w="826516" h="826516">
                  <a:moveTo>
                    <a:pt x="0" y="330581"/>
                  </a:moveTo>
                  <a:cubicBezTo>
                    <a:pt x="0" y="148082"/>
                    <a:pt x="148082" y="0"/>
                    <a:pt x="330581" y="0"/>
                  </a:cubicBezTo>
                  <a:lnTo>
                    <a:pt x="495808" y="0"/>
                  </a:lnTo>
                  <a:cubicBezTo>
                    <a:pt x="678434" y="0"/>
                    <a:pt x="826516" y="148082"/>
                    <a:pt x="826516" y="330581"/>
                  </a:cubicBezTo>
                  <a:lnTo>
                    <a:pt x="826516" y="495808"/>
                  </a:lnTo>
                  <a:cubicBezTo>
                    <a:pt x="826516" y="678434"/>
                    <a:pt x="678434" y="826389"/>
                    <a:pt x="495935" y="826389"/>
                  </a:cubicBezTo>
                  <a:lnTo>
                    <a:pt x="330581" y="826389"/>
                  </a:lnTo>
                  <a:cubicBezTo>
                    <a:pt x="148082" y="826516"/>
                    <a:pt x="0" y="678434"/>
                    <a:pt x="0" y="495808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25" name="TextBox 25"/>
          <p:cNvSpPr txBox="1"/>
          <p:nvPr/>
        </p:nvSpPr>
        <p:spPr>
          <a:xfrm>
            <a:off x="10415439" y="8059451"/>
            <a:ext cx="280839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325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141274" y="7889490"/>
            <a:ext cx="3443882" cy="40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687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Ghi</a:t>
            </a:r>
            <a:r>
              <a:rPr lang="en-US" sz="2687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687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Chép</a:t>
            </a:r>
            <a:endParaRPr lang="en-US" sz="2687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1141274" y="8418425"/>
            <a:ext cx="7146726" cy="83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6"/>
              </a:lnSpc>
            </a:pP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Ghi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chép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chi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tiết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về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sự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cố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và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các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bước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4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đã</a:t>
            </a:r>
            <a:r>
              <a:rPr lang="en-US" sz="2124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</a:p>
          <a:p>
            <a:pPr algn="l">
              <a:lnSpc>
                <a:spcPts val="3437"/>
              </a:lnSpc>
            </a:pP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thực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hiện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để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phân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tích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nguyên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125" dirty="0" err="1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nhân</a:t>
            </a:r>
            <a:r>
              <a:rPr lang="en-US" sz="2125" dirty="0">
                <a:solidFill>
                  <a:srgbClr val="405449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  <p:sp>
        <p:nvSpPr>
          <p:cNvPr id="28" name="Freeform 28" descr="preencoded.png"/>
          <p:cNvSpPr/>
          <p:nvPr/>
        </p:nvSpPr>
        <p:spPr>
          <a:xfrm>
            <a:off x="15328850" y="9326761"/>
            <a:ext cx="2215403" cy="686784"/>
          </a:xfrm>
          <a:custGeom>
            <a:avLst/>
            <a:gdLst/>
            <a:ahLst/>
            <a:cxnLst/>
            <a:rect l="l" t="t" r="r" b="b"/>
            <a:pathLst>
              <a:path w="2215403" h="686784">
                <a:moveTo>
                  <a:pt x="0" y="0"/>
                </a:moveTo>
                <a:lnTo>
                  <a:pt x="2215403" y="0"/>
                </a:lnTo>
                <a:lnTo>
                  <a:pt x="2215403" y="686784"/>
                </a:lnTo>
                <a:lnTo>
                  <a:pt x="0" y="686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1458224" y="4782741"/>
            <a:ext cx="6086029" cy="1886694"/>
          </a:xfrm>
          <a:custGeom>
            <a:avLst/>
            <a:gdLst/>
            <a:ahLst/>
            <a:cxnLst/>
            <a:rect l="l" t="t" r="r" b="b"/>
            <a:pathLst>
              <a:path w="6086029" h="1886694">
                <a:moveTo>
                  <a:pt x="0" y="0"/>
                </a:moveTo>
                <a:lnTo>
                  <a:pt x="6086029" y="0"/>
                </a:lnTo>
                <a:lnTo>
                  <a:pt x="6086029" y="1886694"/>
                </a:lnTo>
                <a:lnTo>
                  <a:pt x="0" y="18866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80046" y="912614"/>
            <a:ext cx="7715250" cy="92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7"/>
              </a:lnSpc>
            </a:pPr>
            <a:r>
              <a:rPr lang="en-US" sz="6162" b="1" dirty="0">
                <a:solidFill>
                  <a:srgbClr val="3B454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THAM KHẢO THÊM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80046" y="2387501"/>
            <a:ext cx="9269909" cy="1778199"/>
            <a:chOff x="0" y="0"/>
            <a:chExt cx="12359878" cy="23709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59894" cy="2370963"/>
            </a:xfrm>
            <a:custGeom>
              <a:avLst/>
              <a:gdLst/>
              <a:ahLst/>
              <a:cxnLst/>
              <a:rect l="l" t="t" r="r" b="b"/>
              <a:pathLst>
                <a:path w="12359894" h="2370963">
                  <a:moveTo>
                    <a:pt x="0" y="370332"/>
                  </a:moveTo>
                  <a:cubicBezTo>
                    <a:pt x="0" y="165862"/>
                    <a:pt x="165862" y="0"/>
                    <a:pt x="370332" y="0"/>
                  </a:cubicBezTo>
                  <a:lnTo>
                    <a:pt x="11989562" y="0"/>
                  </a:lnTo>
                  <a:cubicBezTo>
                    <a:pt x="12194032" y="0"/>
                    <a:pt x="12359894" y="165862"/>
                    <a:pt x="12359894" y="370332"/>
                  </a:cubicBezTo>
                  <a:lnTo>
                    <a:pt x="12359894" y="2000631"/>
                  </a:lnTo>
                  <a:cubicBezTo>
                    <a:pt x="12359894" y="2205101"/>
                    <a:pt x="12194032" y="2370963"/>
                    <a:pt x="11989562" y="2370963"/>
                  </a:cubicBezTo>
                  <a:lnTo>
                    <a:pt x="370332" y="2370963"/>
                  </a:lnTo>
                  <a:cubicBezTo>
                    <a:pt x="165862" y="2370963"/>
                    <a:pt x="0" y="2205101"/>
                    <a:pt x="0" y="2000631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1388566" y="2667446"/>
            <a:ext cx="6196161" cy="44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Bài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Kiểm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Tra An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Toàn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Lao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Động</a:t>
            </a:r>
            <a:endParaRPr lang="en-US" sz="3000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88566" y="3258591"/>
            <a:ext cx="8652868" cy="460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Trắc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nghiệm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 an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toàn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lao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động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nhóm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4" tooltip="https://antoannamviet.com/bai-kiem-tra-an-toan-lao-dong-nhom-3/"/>
              </a:rPr>
              <a:t> 3.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80046" y="4474220"/>
            <a:ext cx="9269909" cy="2272010"/>
            <a:chOff x="0" y="0"/>
            <a:chExt cx="12359878" cy="30293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359894" cy="3029331"/>
            </a:xfrm>
            <a:custGeom>
              <a:avLst/>
              <a:gdLst/>
              <a:ahLst/>
              <a:cxnLst/>
              <a:rect l="l" t="t" r="r" b="b"/>
              <a:pathLst>
                <a:path w="12359894" h="3029331">
                  <a:moveTo>
                    <a:pt x="0" y="370332"/>
                  </a:moveTo>
                  <a:cubicBezTo>
                    <a:pt x="0" y="165862"/>
                    <a:pt x="165862" y="0"/>
                    <a:pt x="370332" y="0"/>
                  </a:cubicBezTo>
                  <a:lnTo>
                    <a:pt x="11989562" y="0"/>
                  </a:lnTo>
                  <a:cubicBezTo>
                    <a:pt x="12194032" y="0"/>
                    <a:pt x="12359894" y="165862"/>
                    <a:pt x="12359894" y="370332"/>
                  </a:cubicBezTo>
                  <a:lnTo>
                    <a:pt x="12359894" y="2658999"/>
                  </a:lnTo>
                  <a:cubicBezTo>
                    <a:pt x="12359894" y="2863469"/>
                    <a:pt x="12194032" y="3029331"/>
                    <a:pt x="11989562" y="3029331"/>
                  </a:cubicBezTo>
                  <a:lnTo>
                    <a:pt x="370332" y="3029331"/>
                  </a:lnTo>
                  <a:cubicBezTo>
                    <a:pt x="165862" y="3029331"/>
                    <a:pt x="0" y="2863596"/>
                    <a:pt x="0" y="2658999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388566" y="4754166"/>
            <a:ext cx="4197251" cy="44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Bảng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Báo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Giá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Dịch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Vụ</a:t>
            </a:r>
            <a:endParaRPr lang="en-US" sz="3000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88566" y="5345311"/>
            <a:ext cx="8652868" cy="460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5" tooltip="https://antoannamviet.com/bao-gia-huan-luyen-an-toan-lao-dong/"/>
              </a:rPr>
              <a:t>Xem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5" tooltip="https://antoannamviet.com/bao-gia-huan-luyen-an-toan-lao-dong/"/>
              </a:rPr>
              <a:t> chi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5" tooltip="https://antoannamviet.com/bao-gia-huan-luyen-an-toan-lao-dong/"/>
              </a:rPr>
              <a:t>tiết</a:t>
            </a:r>
            <a:endParaRPr lang="en-US" sz="2375" u="sng" dirty="0">
              <a:solidFill>
                <a:srgbClr val="2E45E0"/>
              </a:solidFill>
              <a:latin typeface="Times New Roman" panose="02020603050405020304" pitchFamily="18" charset="0"/>
              <a:ea typeface="Arimo"/>
              <a:cs typeface="Times New Roman" panose="02020603050405020304" pitchFamily="18" charset="0"/>
              <a:sym typeface="Arimo"/>
              <a:hlinkClick r:id="rId5" tooltip="https://antoannamviet.com/bao-gia-huan-luyen-an-toan-lao-dong/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1080046" y="7054751"/>
            <a:ext cx="9269909" cy="2272010"/>
            <a:chOff x="0" y="0"/>
            <a:chExt cx="12359878" cy="302934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359894" cy="3029331"/>
            </a:xfrm>
            <a:custGeom>
              <a:avLst/>
              <a:gdLst/>
              <a:ahLst/>
              <a:cxnLst/>
              <a:rect l="l" t="t" r="r" b="b"/>
              <a:pathLst>
                <a:path w="12359894" h="3029331">
                  <a:moveTo>
                    <a:pt x="0" y="370332"/>
                  </a:moveTo>
                  <a:cubicBezTo>
                    <a:pt x="0" y="165862"/>
                    <a:pt x="165862" y="0"/>
                    <a:pt x="370332" y="0"/>
                  </a:cubicBezTo>
                  <a:lnTo>
                    <a:pt x="11989562" y="0"/>
                  </a:lnTo>
                  <a:cubicBezTo>
                    <a:pt x="12194032" y="0"/>
                    <a:pt x="12359894" y="165862"/>
                    <a:pt x="12359894" y="370332"/>
                  </a:cubicBezTo>
                  <a:lnTo>
                    <a:pt x="12359894" y="2658999"/>
                  </a:lnTo>
                  <a:cubicBezTo>
                    <a:pt x="12359894" y="2863469"/>
                    <a:pt x="12194032" y="3029331"/>
                    <a:pt x="11989562" y="3029331"/>
                  </a:cubicBezTo>
                  <a:lnTo>
                    <a:pt x="370332" y="3029331"/>
                  </a:lnTo>
                  <a:cubicBezTo>
                    <a:pt x="165862" y="3029331"/>
                    <a:pt x="0" y="2863596"/>
                    <a:pt x="0" y="2658999"/>
                  </a:cubicBezTo>
                  <a:close/>
                </a:path>
              </a:pathLst>
            </a:custGeom>
            <a:solidFill>
              <a:srgbClr val="E8F3E8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388566" y="7334696"/>
            <a:ext cx="4008685" cy="44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Tài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Liệu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Huấn</a:t>
            </a:r>
            <a:r>
              <a:rPr lang="en-US" sz="3000" b="1" dirty="0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3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Luyện</a:t>
            </a:r>
            <a:endParaRPr lang="en-US" sz="3000" b="1" dirty="0">
              <a:solidFill>
                <a:srgbClr val="405449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388566" y="7925841"/>
            <a:ext cx="8652868" cy="460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Tải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về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tài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liệu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huấn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luyện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 an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toàn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lao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động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sản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 </a:t>
            </a:r>
            <a:r>
              <a:rPr lang="en-US" sz="2375" u="sng" dirty="0" err="1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xuất</a:t>
            </a:r>
            <a:r>
              <a:rPr lang="en-US" sz="2375" u="sng" dirty="0">
                <a:solidFill>
                  <a:srgbClr val="2E45E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  <a:hlinkClick r:id="rId6" tooltip="https://antoannamviet.com/tai-lieu-an-toan-lao-dong-san-xuat-camera/"/>
              </a:rPr>
              <a:t> camera.</a:t>
            </a:r>
          </a:p>
        </p:txBody>
      </p:sp>
      <p:sp>
        <p:nvSpPr>
          <p:cNvPr id="20" name="Freeform 20" descr="preencoded.png"/>
          <p:cNvSpPr/>
          <p:nvPr/>
        </p:nvSpPr>
        <p:spPr>
          <a:xfrm>
            <a:off x="15328850" y="9326761"/>
            <a:ext cx="2215403" cy="686784"/>
          </a:xfrm>
          <a:custGeom>
            <a:avLst/>
            <a:gdLst/>
            <a:ahLst/>
            <a:cxnLst/>
            <a:rect l="l" t="t" r="r" b="b"/>
            <a:pathLst>
              <a:path w="2215403" h="686784">
                <a:moveTo>
                  <a:pt x="0" y="0"/>
                </a:moveTo>
                <a:lnTo>
                  <a:pt x="2215403" y="0"/>
                </a:lnTo>
                <a:lnTo>
                  <a:pt x="2215403" y="686784"/>
                </a:lnTo>
                <a:lnTo>
                  <a:pt x="0" y="6867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884</Words>
  <Application>Microsoft Office PowerPoint</Application>
  <PresentationFormat>Custom</PresentationFormat>
  <Paragraphs>128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Giáo trình huấn luyện an toàn lao động sản xuất camera</dc:title>
  <cp:lastModifiedBy>Nhan Van</cp:lastModifiedBy>
  <cp:revision>5</cp:revision>
  <dcterms:created xsi:type="dcterms:W3CDTF">2006-08-16T00:00:00Z</dcterms:created>
  <dcterms:modified xsi:type="dcterms:W3CDTF">2024-11-09T04:28:45Z</dcterms:modified>
  <dc:identifier>DAGV8_RYEQw</dc:identifier>
</cp:coreProperties>
</file>