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4630400" cy="8229600"/>
  <p:notesSz cx="8229600" cy="14630400"/>
  <p:embeddedFontLst>
    <p:embeddedFont>
      <p:font typeface="Roboto" panose="02000000000000000000" pitchFamily="2" charset="0"/>
      <p:regular r:id="rId16"/>
      <p:bold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80" d="100"/>
          <a:sy n="80" d="100"/>
        </p:scale>
        <p:origin x="1146" y="4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1561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hyperlink" Target="https://antoannamviet.com/tai-lieu-an-toan-lao-dong-san-xuat-chao-chong-dinh/"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rot="19769440" flipH="1">
            <a:off x="8652948" y="2231369"/>
            <a:ext cx="5847966" cy="5868028"/>
          </a:xfrm>
          <a:prstGeom prst="rect">
            <a:avLst/>
          </a:prstGeom>
        </p:spPr>
      </p:pic>
      <p:sp>
        <p:nvSpPr>
          <p:cNvPr id="3" name="Text 0"/>
          <p:cNvSpPr/>
          <p:nvPr/>
        </p:nvSpPr>
        <p:spPr>
          <a:xfrm>
            <a:off x="947594" y="1153150"/>
            <a:ext cx="7928272" cy="3075941"/>
          </a:xfrm>
          <a:prstGeom prst="rect">
            <a:avLst/>
          </a:prstGeom>
          <a:noFill/>
          <a:ln/>
        </p:spPr>
        <p:txBody>
          <a:bodyPr wrap="square" lIns="0" tIns="0" rIns="0" bIns="0" rtlCol="0" anchor="t"/>
          <a:lstStyle/>
          <a:p>
            <a:pPr marL="0" indent="0">
              <a:lnSpc>
                <a:spcPts val="8350"/>
              </a:lnSpc>
              <a:buNone/>
            </a:pPr>
            <a:r>
              <a:rPr lang="en-US" sz="6700" b="1" dirty="0">
                <a:solidFill>
                  <a:srgbClr val="403C4E"/>
                </a:solidFill>
                <a:latin typeface="Roboto" panose="02000000000000000000" pitchFamily="2" charset="0"/>
                <a:ea typeface="Roboto" panose="02000000000000000000" pitchFamily="2" charset="0"/>
                <a:cs typeface="Roboto" panose="02000000000000000000" pitchFamily="2" charset="0"/>
              </a:rPr>
              <a:t>An Toàn Lao Động Trong Sản </a:t>
            </a:r>
            <a:r>
              <a:rPr lang="en-US" sz="6700" b="1" dirty="0" err="1">
                <a:solidFill>
                  <a:srgbClr val="403C4E"/>
                </a:solidFill>
                <a:latin typeface="Roboto" panose="02000000000000000000" pitchFamily="2" charset="0"/>
                <a:ea typeface="Roboto" panose="02000000000000000000" pitchFamily="2" charset="0"/>
                <a:cs typeface="Roboto" panose="02000000000000000000" pitchFamily="2" charset="0"/>
              </a:rPr>
              <a:t>Xuất</a:t>
            </a:r>
            <a:r>
              <a:rPr lang="en-US" sz="6700" b="1" dirty="0">
                <a:solidFill>
                  <a:srgbClr val="403C4E"/>
                </a:solidFill>
                <a:latin typeface="Roboto" panose="02000000000000000000" pitchFamily="2" charset="0"/>
                <a:ea typeface="Roboto" panose="02000000000000000000" pitchFamily="2" charset="0"/>
                <a:cs typeface="Roboto" panose="02000000000000000000" pitchFamily="2" charset="0"/>
              </a:rPr>
              <a:t> </a:t>
            </a:r>
          </a:p>
          <a:p>
            <a:pPr marL="0" indent="0">
              <a:lnSpc>
                <a:spcPts val="8350"/>
              </a:lnSpc>
              <a:buNone/>
            </a:pPr>
            <a:r>
              <a:rPr lang="en-US" sz="6700" b="1" dirty="0" err="1">
                <a:solidFill>
                  <a:srgbClr val="403C4E"/>
                </a:solidFill>
                <a:latin typeface="Roboto" panose="02000000000000000000" pitchFamily="2" charset="0"/>
                <a:ea typeface="Roboto" panose="02000000000000000000" pitchFamily="2" charset="0"/>
                <a:cs typeface="Roboto" panose="02000000000000000000" pitchFamily="2" charset="0"/>
              </a:rPr>
              <a:t>Chảo</a:t>
            </a:r>
            <a:r>
              <a:rPr lang="en-US" sz="6700" b="1" dirty="0">
                <a:solidFill>
                  <a:srgbClr val="403C4E"/>
                </a:solidFill>
                <a:latin typeface="Roboto" panose="02000000000000000000" pitchFamily="2" charset="0"/>
                <a:ea typeface="Roboto" panose="02000000000000000000" pitchFamily="2" charset="0"/>
                <a:cs typeface="Roboto" panose="02000000000000000000" pitchFamily="2" charset="0"/>
              </a:rPr>
              <a:t> Chống Dính</a:t>
            </a:r>
            <a:endParaRPr lang="en-US" sz="6700" dirty="0"/>
          </a:p>
        </p:txBody>
      </p:sp>
      <p:sp>
        <p:nvSpPr>
          <p:cNvPr id="4" name="Text 1"/>
          <p:cNvSpPr/>
          <p:nvPr/>
        </p:nvSpPr>
        <p:spPr>
          <a:xfrm>
            <a:off x="947594" y="4988242"/>
            <a:ext cx="7928271" cy="1185148"/>
          </a:xfrm>
          <a:prstGeom prst="rect">
            <a:avLst/>
          </a:prstGeom>
          <a:noFill/>
          <a:ln/>
        </p:spPr>
        <p:txBody>
          <a:bodyPr wrap="square" lIns="0" tIns="0" rIns="0" bIns="0" rtlCol="0" anchor="t"/>
          <a:lstStyle/>
          <a:p>
            <a:pPr marL="0" indent="0">
              <a:lnSpc>
                <a:spcPts val="3100"/>
              </a:lnSpc>
              <a:buNone/>
            </a:pPr>
            <a:r>
              <a:rPr lang="en-US" sz="1900" dirty="0">
                <a:solidFill>
                  <a:srgbClr val="403C4E"/>
                </a:solidFill>
                <a:latin typeface="Roboto" panose="02000000000000000000" pitchFamily="2" charset="0"/>
                <a:ea typeface="Roboto" panose="02000000000000000000" pitchFamily="2" charset="0"/>
                <a:cs typeface="Roboto" panose="02000000000000000000" pitchFamily="2" charset="0"/>
              </a:rPr>
              <a:t>Bài viết này cung cấp thông tin về an toàn lao động trong ngành sản xuất chảo chống dính, bao gồm các nguy cơ tiềm ẩn, biện pháp phòng tránh và xử lý tình huống khẩn cấp.</a:t>
            </a:r>
            <a:endParaRPr lang="en-US" sz="1900" dirty="0"/>
          </a:p>
        </p:txBody>
      </p:sp>
      <p:sp>
        <p:nvSpPr>
          <p:cNvPr id="5" name="Shape 2"/>
          <p:cNvSpPr/>
          <p:nvPr/>
        </p:nvSpPr>
        <p:spPr>
          <a:xfrm>
            <a:off x="6350437" y="6963132"/>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947594" y="6449193"/>
            <a:ext cx="379690" cy="379690"/>
          </a:xfrm>
          <a:prstGeom prst="rect">
            <a:avLst/>
          </a:prstGeom>
        </p:spPr>
      </p:pic>
      <p:sp>
        <p:nvSpPr>
          <p:cNvPr id="7" name="Text 3"/>
          <p:cNvSpPr/>
          <p:nvPr/>
        </p:nvSpPr>
        <p:spPr>
          <a:xfrm>
            <a:off x="1459938" y="6451044"/>
            <a:ext cx="3735943" cy="431959"/>
          </a:xfrm>
          <a:prstGeom prst="rect">
            <a:avLst/>
          </a:prstGeom>
          <a:noFill/>
          <a:ln/>
        </p:spPr>
        <p:txBody>
          <a:bodyPr wrap="none" lIns="0" tIns="0" rIns="0" bIns="0" rtlCol="0" anchor="t"/>
          <a:lstStyle/>
          <a:p>
            <a:pPr marL="0" indent="0" algn="l">
              <a:lnSpc>
                <a:spcPts val="3400"/>
              </a:lnSpc>
              <a:buNone/>
            </a:pPr>
            <a:r>
              <a:rPr lang="en-US" sz="2400" b="1" dirty="0" err="1">
                <a:solidFill>
                  <a:srgbClr val="403C4E"/>
                </a:solidFill>
                <a:latin typeface="Roboto" panose="02000000000000000000" pitchFamily="2" charset="0"/>
                <a:ea typeface="Roboto" panose="02000000000000000000" pitchFamily="2" charset="0"/>
                <a:cs typeface="Roboto" panose="02000000000000000000" pitchFamily="2" charset="0"/>
              </a:rPr>
              <a:t>Bản</a:t>
            </a:r>
            <a:r>
              <a:rPr lang="en-US" sz="2400" b="1" dirty="0">
                <a:solidFill>
                  <a:srgbClr val="403C4E"/>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403C4E"/>
                </a:solidFill>
                <a:latin typeface="Roboto" panose="02000000000000000000" pitchFamily="2" charset="0"/>
                <a:ea typeface="Roboto" panose="02000000000000000000" pitchFamily="2" charset="0"/>
                <a:cs typeface="Roboto" panose="02000000000000000000" pitchFamily="2" charset="0"/>
              </a:rPr>
              <a:t>quyền</a:t>
            </a:r>
            <a:r>
              <a:rPr lang="en-US" sz="2400" b="1" dirty="0">
                <a:solidFill>
                  <a:srgbClr val="403C4E"/>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403C4E"/>
                </a:solidFill>
                <a:latin typeface="Roboto" panose="02000000000000000000" pitchFamily="2" charset="0"/>
                <a:ea typeface="Roboto" panose="02000000000000000000" pitchFamily="2" charset="0"/>
                <a:cs typeface="Roboto" panose="02000000000000000000" pitchFamily="2" charset="0"/>
              </a:rPr>
              <a:t>thuộc</a:t>
            </a:r>
            <a:r>
              <a:rPr lang="en-US" sz="2400" b="1" dirty="0">
                <a:solidFill>
                  <a:srgbClr val="403C4E"/>
                </a:solidFill>
                <a:latin typeface="Roboto" panose="02000000000000000000" pitchFamily="2" charset="0"/>
                <a:ea typeface="Roboto" panose="02000000000000000000" pitchFamily="2" charset="0"/>
                <a:cs typeface="Roboto" panose="02000000000000000000" pitchFamily="2" charset="0"/>
              </a:rPr>
              <a:t> An Toàn Nam Việt</a:t>
            </a:r>
            <a:endParaRPr lang="en-US" sz="2400" dirty="0"/>
          </a:p>
        </p:txBody>
      </p:sp>
      <p:pic>
        <p:nvPicPr>
          <p:cNvPr id="8" name="Image 0" descr="preencoded.png">
            <a:extLst>
              <a:ext uri="{FF2B5EF4-FFF2-40B4-BE49-F238E27FC236}">
                <a16:creationId xmlns:a16="http://schemas.microsoft.com/office/drawing/2014/main" id="{2DB7077E-F887-3075-A8F4-290B8C1D6561}"/>
              </a:ext>
            </a:extLst>
          </p:cNvPr>
          <p:cNvPicPr>
            <a:picLocks noChangeAspect="1"/>
          </p:cNvPicPr>
          <p:nvPr/>
        </p:nvPicPr>
        <p:blipFill>
          <a:blip r:embed="rId5"/>
          <a:stretch>
            <a:fillRect/>
          </a:stretch>
        </p:blipFill>
        <p:spPr>
          <a:xfrm>
            <a:off x="11511692" y="7304961"/>
            <a:ext cx="3023926" cy="93742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29202" y="2448414"/>
            <a:ext cx="3714148" cy="3766185"/>
          </a:xfrm>
          <a:prstGeom prst="rect">
            <a:avLst/>
          </a:prstGeom>
        </p:spPr>
      </p:pic>
      <p:sp>
        <p:nvSpPr>
          <p:cNvPr id="3" name="Text 0"/>
          <p:cNvSpPr/>
          <p:nvPr/>
        </p:nvSpPr>
        <p:spPr>
          <a:xfrm>
            <a:off x="5233128" y="1094458"/>
            <a:ext cx="7586305" cy="633174"/>
          </a:xfrm>
          <a:prstGeom prst="rect">
            <a:avLst/>
          </a:prstGeom>
          <a:noFill/>
          <a:ln/>
        </p:spPr>
        <p:txBody>
          <a:bodyPr wrap="none" lIns="0" tIns="0" rIns="0" bIns="0" rtlCol="0" anchor="t"/>
          <a:lstStyle/>
          <a:p>
            <a:pPr marL="0" indent="0">
              <a:lnSpc>
                <a:spcPts val="4950"/>
              </a:lnSpc>
              <a:buNone/>
            </a:pPr>
            <a:r>
              <a:rPr lang="en-US" sz="3950" b="1" dirty="0">
                <a:solidFill>
                  <a:srgbClr val="403C4E"/>
                </a:solidFill>
                <a:latin typeface="Roboto" panose="02000000000000000000" pitchFamily="2" charset="0"/>
                <a:ea typeface="Roboto" panose="02000000000000000000" pitchFamily="2" charset="0"/>
                <a:cs typeface="Roboto" panose="02000000000000000000" pitchFamily="2" charset="0"/>
              </a:rPr>
              <a:t>Thực Trạng Tai Nạn Lao Động</a:t>
            </a:r>
            <a:endParaRPr lang="en-US" sz="3950" dirty="0"/>
          </a:p>
        </p:txBody>
      </p:sp>
      <p:sp>
        <p:nvSpPr>
          <p:cNvPr id="4" name="Shape 1"/>
          <p:cNvSpPr/>
          <p:nvPr/>
        </p:nvSpPr>
        <p:spPr>
          <a:xfrm>
            <a:off x="5390137" y="2430978"/>
            <a:ext cx="455890" cy="455890"/>
          </a:xfrm>
          <a:prstGeom prst="roundRect">
            <a:avLst>
              <a:gd name="adj" fmla="val 18670"/>
            </a:avLst>
          </a:prstGeom>
          <a:solidFill>
            <a:srgbClr val="FFD8CC"/>
          </a:solidFill>
          <a:ln w="7620">
            <a:solidFill>
              <a:srgbClr val="E5BEB2"/>
            </a:solidFill>
            <a:prstDash val="solid"/>
          </a:ln>
        </p:spPr>
      </p:sp>
      <p:sp>
        <p:nvSpPr>
          <p:cNvPr id="5" name="Text 2"/>
          <p:cNvSpPr/>
          <p:nvPr/>
        </p:nvSpPr>
        <p:spPr>
          <a:xfrm>
            <a:off x="5548490" y="2506940"/>
            <a:ext cx="139184" cy="303967"/>
          </a:xfrm>
          <a:prstGeom prst="rect">
            <a:avLst/>
          </a:prstGeom>
          <a:noFill/>
          <a:ln/>
        </p:spPr>
        <p:txBody>
          <a:bodyPr wrap="none" lIns="0" tIns="0" rIns="0" bIns="0" rtlCol="0" anchor="t"/>
          <a:lstStyle/>
          <a:p>
            <a:pPr marL="0" indent="0" algn="ctr">
              <a:lnSpc>
                <a:spcPts val="2350"/>
              </a:lnSpc>
              <a:buNone/>
            </a:pPr>
            <a:r>
              <a:rPr lang="en-US" sz="2350" b="1" dirty="0">
                <a:solidFill>
                  <a:srgbClr val="403C4E"/>
                </a:solidFill>
                <a:latin typeface="Roboto" panose="02000000000000000000" pitchFamily="2" charset="0"/>
                <a:ea typeface="Roboto" panose="02000000000000000000" pitchFamily="2" charset="0"/>
                <a:cs typeface="Roboto" panose="02000000000000000000" pitchFamily="2" charset="0"/>
              </a:rPr>
              <a:t>1</a:t>
            </a:r>
            <a:endParaRPr lang="en-US" sz="2350" dirty="0"/>
          </a:p>
        </p:txBody>
      </p:sp>
      <p:sp>
        <p:nvSpPr>
          <p:cNvPr id="6" name="Text 3"/>
          <p:cNvSpPr/>
          <p:nvPr/>
        </p:nvSpPr>
        <p:spPr>
          <a:xfrm>
            <a:off x="6048672" y="2430978"/>
            <a:ext cx="2533055" cy="316706"/>
          </a:xfrm>
          <a:prstGeom prst="rect">
            <a:avLst/>
          </a:prstGeom>
          <a:noFill/>
          <a:ln/>
        </p:spPr>
        <p:txBody>
          <a:bodyPr wrap="none" lIns="0" tIns="0" rIns="0" bIns="0" rtlCol="0" anchor="t"/>
          <a:lstStyle/>
          <a:p>
            <a:pPr marL="0" indent="0">
              <a:lnSpc>
                <a:spcPts val="2450"/>
              </a:lnSpc>
              <a:buNone/>
            </a:pPr>
            <a:r>
              <a:rPr lang="en-US" sz="1950" b="1" dirty="0">
                <a:solidFill>
                  <a:srgbClr val="403C4E"/>
                </a:solidFill>
                <a:latin typeface="Roboto" panose="02000000000000000000" pitchFamily="2" charset="0"/>
                <a:ea typeface="Roboto" panose="02000000000000000000" pitchFamily="2" charset="0"/>
                <a:cs typeface="Roboto" panose="02000000000000000000" pitchFamily="2" charset="0"/>
              </a:rPr>
              <a:t>Giảm Số Vụ</a:t>
            </a:r>
            <a:endParaRPr lang="en-US" sz="1950" dirty="0"/>
          </a:p>
        </p:txBody>
      </p:sp>
      <p:sp>
        <p:nvSpPr>
          <p:cNvPr id="7" name="Text 4"/>
          <p:cNvSpPr/>
          <p:nvPr/>
        </p:nvSpPr>
        <p:spPr>
          <a:xfrm>
            <a:off x="6048672" y="2748837"/>
            <a:ext cx="7776210" cy="648414"/>
          </a:xfrm>
          <a:prstGeom prst="rect">
            <a:avLst/>
          </a:prstGeom>
          <a:noFill/>
          <a:ln/>
        </p:spPr>
        <p:txBody>
          <a:bodyPr wrap="square" lIns="0" tIns="0" rIns="0" bIns="0" rtlCol="0" anchor="t"/>
          <a:lstStyle/>
          <a:p>
            <a:pPr marL="0" indent="0">
              <a:lnSpc>
                <a:spcPts val="2550"/>
              </a:lnSpc>
              <a:buNone/>
            </a:pPr>
            <a:r>
              <a:rPr lang="en-US" sz="1550" dirty="0">
                <a:solidFill>
                  <a:srgbClr val="403C4E"/>
                </a:solidFill>
                <a:latin typeface="Roboto" panose="02000000000000000000" pitchFamily="2" charset="0"/>
                <a:ea typeface="Roboto" panose="02000000000000000000" pitchFamily="2" charset="0"/>
                <a:cs typeface="Roboto" panose="02000000000000000000" pitchFamily="2" charset="0"/>
              </a:rPr>
              <a:t>6 tháng đầu năm 2024, số vụ tai nạn lao động giảm 7,09% so với cùng kỳ năm 2023.</a:t>
            </a:r>
            <a:endParaRPr lang="en-US" sz="1550" dirty="0"/>
          </a:p>
        </p:txBody>
      </p:sp>
      <p:sp>
        <p:nvSpPr>
          <p:cNvPr id="8" name="Shape 5"/>
          <p:cNvSpPr/>
          <p:nvPr/>
        </p:nvSpPr>
        <p:spPr>
          <a:xfrm>
            <a:off x="5390137" y="3684578"/>
            <a:ext cx="455890" cy="455890"/>
          </a:xfrm>
          <a:prstGeom prst="roundRect">
            <a:avLst>
              <a:gd name="adj" fmla="val 18670"/>
            </a:avLst>
          </a:prstGeom>
          <a:solidFill>
            <a:srgbClr val="FFD8CC"/>
          </a:solidFill>
          <a:ln w="7620">
            <a:solidFill>
              <a:srgbClr val="E5BEB2"/>
            </a:solidFill>
            <a:prstDash val="solid"/>
          </a:ln>
        </p:spPr>
      </p:sp>
      <p:sp>
        <p:nvSpPr>
          <p:cNvPr id="9" name="Text 6"/>
          <p:cNvSpPr/>
          <p:nvPr/>
        </p:nvSpPr>
        <p:spPr>
          <a:xfrm>
            <a:off x="5526107" y="3760539"/>
            <a:ext cx="183833" cy="303967"/>
          </a:xfrm>
          <a:prstGeom prst="rect">
            <a:avLst/>
          </a:prstGeom>
          <a:noFill/>
          <a:ln/>
        </p:spPr>
        <p:txBody>
          <a:bodyPr wrap="none" lIns="0" tIns="0" rIns="0" bIns="0" rtlCol="0" anchor="t"/>
          <a:lstStyle/>
          <a:p>
            <a:pPr marL="0" indent="0" algn="ctr">
              <a:lnSpc>
                <a:spcPts val="2350"/>
              </a:lnSpc>
              <a:buNone/>
            </a:pPr>
            <a:r>
              <a:rPr lang="en-US" sz="2350" b="1" dirty="0">
                <a:solidFill>
                  <a:srgbClr val="403C4E"/>
                </a:solidFill>
                <a:latin typeface="Roboto" panose="02000000000000000000" pitchFamily="2" charset="0"/>
                <a:ea typeface="Roboto" panose="02000000000000000000" pitchFamily="2" charset="0"/>
                <a:cs typeface="Roboto" panose="02000000000000000000" pitchFamily="2" charset="0"/>
              </a:rPr>
              <a:t>2</a:t>
            </a:r>
            <a:endParaRPr lang="en-US" sz="2350" dirty="0"/>
          </a:p>
        </p:txBody>
      </p:sp>
      <p:sp>
        <p:nvSpPr>
          <p:cNvPr id="10" name="Text 7"/>
          <p:cNvSpPr/>
          <p:nvPr/>
        </p:nvSpPr>
        <p:spPr>
          <a:xfrm>
            <a:off x="6048672" y="3684578"/>
            <a:ext cx="2778443" cy="316706"/>
          </a:xfrm>
          <a:prstGeom prst="rect">
            <a:avLst/>
          </a:prstGeom>
          <a:noFill/>
          <a:ln/>
        </p:spPr>
        <p:txBody>
          <a:bodyPr wrap="none" lIns="0" tIns="0" rIns="0" bIns="0" rtlCol="0" anchor="t"/>
          <a:lstStyle/>
          <a:p>
            <a:pPr marL="0" indent="0">
              <a:lnSpc>
                <a:spcPts val="2450"/>
              </a:lnSpc>
              <a:buNone/>
            </a:pPr>
            <a:r>
              <a:rPr lang="en-US" sz="1950" b="1" dirty="0">
                <a:solidFill>
                  <a:srgbClr val="403C4E"/>
                </a:solidFill>
                <a:latin typeface="Roboto" panose="02000000000000000000" pitchFamily="2" charset="0"/>
                <a:ea typeface="Roboto" panose="02000000000000000000" pitchFamily="2" charset="0"/>
                <a:cs typeface="Roboto" panose="02000000000000000000" pitchFamily="2" charset="0"/>
              </a:rPr>
              <a:t>Giảm Số Người Bị Nạn</a:t>
            </a:r>
            <a:endParaRPr lang="en-US" sz="1950" dirty="0"/>
          </a:p>
        </p:txBody>
      </p:sp>
      <p:sp>
        <p:nvSpPr>
          <p:cNvPr id="11" name="Text 8"/>
          <p:cNvSpPr/>
          <p:nvPr/>
        </p:nvSpPr>
        <p:spPr>
          <a:xfrm>
            <a:off x="6048672" y="3993457"/>
            <a:ext cx="7066955" cy="324207"/>
          </a:xfrm>
          <a:prstGeom prst="rect">
            <a:avLst/>
          </a:prstGeom>
          <a:noFill/>
          <a:ln/>
        </p:spPr>
        <p:txBody>
          <a:bodyPr wrap="none" lIns="0" tIns="0" rIns="0" bIns="0" rtlCol="0" anchor="t"/>
          <a:lstStyle/>
          <a:p>
            <a:pPr marL="0" indent="0">
              <a:lnSpc>
                <a:spcPts val="2550"/>
              </a:lnSpc>
              <a:buNone/>
            </a:pPr>
            <a:r>
              <a:rPr lang="en-US" sz="1550" dirty="0">
                <a:solidFill>
                  <a:srgbClr val="403C4E"/>
                </a:solidFill>
                <a:latin typeface="Roboto" panose="02000000000000000000" pitchFamily="2" charset="0"/>
                <a:ea typeface="Roboto" panose="02000000000000000000" pitchFamily="2" charset="0"/>
                <a:cs typeface="Roboto" panose="02000000000000000000" pitchFamily="2" charset="0"/>
              </a:rPr>
              <a:t>Số người bị nạn giảm 6,04% so với cùng kỳ năm 2023.</a:t>
            </a:r>
            <a:endParaRPr lang="en-US" sz="1550" dirty="0"/>
          </a:p>
        </p:txBody>
      </p:sp>
      <p:sp>
        <p:nvSpPr>
          <p:cNvPr id="12" name="Shape 9"/>
          <p:cNvSpPr/>
          <p:nvPr/>
        </p:nvSpPr>
        <p:spPr>
          <a:xfrm>
            <a:off x="5390137" y="4963388"/>
            <a:ext cx="455890" cy="455890"/>
          </a:xfrm>
          <a:prstGeom prst="roundRect">
            <a:avLst>
              <a:gd name="adj" fmla="val 18670"/>
            </a:avLst>
          </a:prstGeom>
          <a:solidFill>
            <a:srgbClr val="FFD8CC"/>
          </a:solidFill>
          <a:ln w="7620">
            <a:solidFill>
              <a:srgbClr val="E5BEB2"/>
            </a:solidFill>
            <a:prstDash val="solid"/>
          </a:ln>
        </p:spPr>
      </p:sp>
      <p:sp>
        <p:nvSpPr>
          <p:cNvPr id="13" name="Text 10"/>
          <p:cNvSpPr/>
          <p:nvPr/>
        </p:nvSpPr>
        <p:spPr>
          <a:xfrm>
            <a:off x="5532060" y="5039350"/>
            <a:ext cx="172045" cy="303967"/>
          </a:xfrm>
          <a:prstGeom prst="rect">
            <a:avLst/>
          </a:prstGeom>
          <a:noFill/>
          <a:ln/>
        </p:spPr>
        <p:txBody>
          <a:bodyPr wrap="none" lIns="0" tIns="0" rIns="0" bIns="0" rtlCol="0" anchor="t"/>
          <a:lstStyle/>
          <a:p>
            <a:pPr marL="0" indent="0" algn="ctr">
              <a:lnSpc>
                <a:spcPts val="2350"/>
              </a:lnSpc>
              <a:buNone/>
            </a:pPr>
            <a:r>
              <a:rPr lang="en-US" sz="2350" b="1" dirty="0">
                <a:solidFill>
                  <a:srgbClr val="403C4E"/>
                </a:solidFill>
                <a:latin typeface="Roboto" panose="02000000000000000000" pitchFamily="2" charset="0"/>
                <a:ea typeface="Roboto" panose="02000000000000000000" pitchFamily="2" charset="0"/>
                <a:cs typeface="Roboto" panose="02000000000000000000" pitchFamily="2" charset="0"/>
              </a:rPr>
              <a:t>3</a:t>
            </a:r>
            <a:endParaRPr lang="en-US" sz="2350" dirty="0"/>
          </a:p>
        </p:txBody>
      </p:sp>
      <p:sp>
        <p:nvSpPr>
          <p:cNvPr id="14" name="Text 11"/>
          <p:cNvSpPr/>
          <p:nvPr/>
        </p:nvSpPr>
        <p:spPr>
          <a:xfrm>
            <a:off x="6048672" y="4963388"/>
            <a:ext cx="2533055" cy="316706"/>
          </a:xfrm>
          <a:prstGeom prst="rect">
            <a:avLst/>
          </a:prstGeom>
          <a:noFill/>
          <a:ln/>
        </p:spPr>
        <p:txBody>
          <a:bodyPr wrap="none" lIns="0" tIns="0" rIns="0" bIns="0" rtlCol="0" anchor="t"/>
          <a:lstStyle/>
          <a:p>
            <a:pPr marL="0" indent="0">
              <a:lnSpc>
                <a:spcPts val="2450"/>
              </a:lnSpc>
              <a:buNone/>
            </a:pPr>
            <a:r>
              <a:rPr lang="en-US" sz="1950" b="1" dirty="0">
                <a:solidFill>
                  <a:srgbClr val="403C4E"/>
                </a:solidFill>
                <a:latin typeface="Roboto" panose="02000000000000000000" pitchFamily="2" charset="0"/>
                <a:ea typeface="Roboto" panose="02000000000000000000" pitchFamily="2" charset="0"/>
                <a:cs typeface="Roboto" panose="02000000000000000000" pitchFamily="2" charset="0"/>
              </a:rPr>
              <a:t>Tai Nạn Chết Người</a:t>
            </a:r>
            <a:endParaRPr lang="en-US" sz="1950" dirty="0"/>
          </a:p>
        </p:txBody>
      </p:sp>
      <p:sp>
        <p:nvSpPr>
          <p:cNvPr id="15" name="Text 12"/>
          <p:cNvSpPr/>
          <p:nvPr/>
        </p:nvSpPr>
        <p:spPr>
          <a:xfrm>
            <a:off x="6048672" y="5272267"/>
            <a:ext cx="7066955" cy="324207"/>
          </a:xfrm>
          <a:prstGeom prst="rect">
            <a:avLst/>
          </a:prstGeom>
          <a:noFill/>
          <a:ln/>
        </p:spPr>
        <p:txBody>
          <a:bodyPr wrap="none" lIns="0" tIns="0" rIns="0" bIns="0" rtlCol="0" anchor="t"/>
          <a:lstStyle/>
          <a:p>
            <a:pPr marL="0" indent="0">
              <a:lnSpc>
                <a:spcPts val="2550"/>
              </a:lnSpc>
              <a:buNone/>
            </a:pPr>
            <a:r>
              <a:rPr lang="en-US" sz="1550" dirty="0">
                <a:solidFill>
                  <a:srgbClr val="403C4E"/>
                </a:solidFill>
                <a:latin typeface="Roboto" panose="02000000000000000000" pitchFamily="2" charset="0"/>
                <a:ea typeface="Roboto" panose="02000000000000000000" pitchFamily="2" charset="0"/>
                <a:cs typeface="Roboto" panose="02000000000000000000" pitchFamily="2" charset="0"/>
              </a:rPr>
              <a:t>Số vụ tai nạn lao động chết người giảm 7,25% so với cùng kỳ năm 2023.</a:t>
            </a:r>
            <a:endParaRPr lang="en-US" sz="1550" dirty="0"/>
          </a:p>
        </p:txBody>
      </p:sp>
      <p:sp>
        <p:nvSpPr>
          <p:cNvPr id="16" name="Shape 13"/>
          <p:cNvSpPr/>
          <p:nvPr/>
        </p:nvSpPr>
        <p:spPr>
          <a:xfrm>
            <a:off x="5390137" y="6297920"/>
            <a:ext cx="455890" cy="455890"/>
          </a:xfrm>
          <a:prstGeom prst="roundRect">
            <a:avLst>
              <a:gd name="adj" fmla="val 18670"/>
            </a:avLst>
          </a:prstGeom>
          <a:solidFill>
            <a:srgbClr val="FFD8CC"/>
          </a:solidFill>
          <a:ln w="7620">
            <a:solidFill>
              <a:srgbClr val="E5BEB2"/>
            </a:solidFill>
            <a:prstDash val="solid"/>
          </a:ln>
        </p:spPr>
      </p:sp>
      <p:sp>
        <p:nvSpPr>
          <p:cNvPr id="17" name="Text 14"/>
          <p:cNvSpPr/>
          <p:nvPr/>
        </p:nvSpPr>
        <p:spPr>
          <a:xfrm>
            <a:off x="5517653" y="6373882"/>
            <a:ext cx="200858" cy="303967"/>
          </a:xfrm>
          <a:prstGeom prst="rect">
            <a:avLst/>
          </a:prstGeom>
          <a:noFill/>
          <a:ln/>
        </p:spPr>
        <p:txBody>
          <a:bodyPr wrap="none" lIns="0" tIns="0" rIns="0" bIns="0" rtlCol="0" anchor="t"/>
          <a:lstStyle/>
          <a:p>
            <a:pPr marL="0" indent="0" algn="ctr">
              <a:lnSpc>
                <a:spcPts val="2350"/>
              </a:lnSpc>
              <a:buNone/>
            </a:pPr>
            <a:r>
              <a:rPr lang="en-US" sz="2350" b="1" dirty="0">
                <a:solidFill>
                  <a:srgbClr val="403C4E"/>
                </a:solidFill>
                <a:latin typeface="Roboto" panose="02000000000000000000" pitchFamily="2" charset="0"/>
                <a:ea typeface="Roboto" panose="02000000000000000000" pitchFamily="2" charset="0"/>
                <a:cs typeface="Roboto" panose="02000000000000000000" pitchFamily="2" charset="0"/>
              </a:rPr>
              <a:t>4</a:t>
            </a:r>
            <a:endParaRPr lang="en-US" sz="2350" dirty="0"/>
          </a:p>
        </p:txBody>
      </p:sp>
      <p:sp>
        <p:nvSpPr>
          <p:cNvPr id="18" name="Text 15"/>
          <p:cNvSpPr/>
          <p:nvPr/>
        </p:nvSpPr>
        <p:spPr>
          <a:xfrm>
            <a:off x="6048672" y="6297920"/>
            <a:ext cx="3717727" cy="316706"/>
          </a:xfrm>
          <a:prstGeom prst="rect">
            <a:avLst/>
          </a:prstGeom>
          <a:noFill/>
          <a:ln/>
        </p:spPr>
        <p:txBody>
          <a:bodyPr wrap="none" lIns="0" tIns="0" rIns="0" bIns="0" rtlCol="0" anchor="t"/>
          <a:lstStyle/>
          <a:p>
            <a:pPr marL="0" indent="0">
              <a:lnSpc>
                <a:spcPts val="2450"/>
              </a:lnSpc>
              <a:buNone/>
            </a:pPr>
            <a:r>
              <a:rPr lang="en-US" sz="1950" b="1" dirty="0">
                <a:solidFill>
                  <a:srgbClr val="403C4E"/>
                </a:solidFill>
                <a:latin typeface="Roboto" panose="02000000000000000000" pitchFamily="2" charset="0"/>
                <a:ea typeface="Roboto" panose="02000000000000000000" pitchFamily="2" charset="0"/>
                <a:cs typeface="Roboto" panose="02000000000000000000" pitchFamily="2" charset="0"/>
              </a:rPr>
              <a:t>Tai Nạn Trong Sản Xuất Chảo</a:t>
            </a:r>
            <a:endParaRPr lang="en-US" sz="1950" dirty="0"/>
          </a:p>
        </p:txBody>
      </p:sp>
      <p:sp>
        <p:nvSpPr>
          <p:cNvPr id="19" name="Text 16"/>
          <p:cNvSpPr/>
          <p:nvPr/>
        </p:nvSpPr>
        <p:spPr>
          <a:xfrm>
            <a:off x="6048672" y="6606799"/>
            <a:ext cx="7066955" cy="648414"/>
          </a:xfrm>
          <a:prstGeom prst="rect">
            <a:avLst/>
          </a:prstGeom>
          <a:noFill/>
          <a:ln/>
        </p:spPr>
        <p:txBody>
          <a:bodyPr wrap="square" lIns="0" tIns="0" rIns="0" bIns="0" rtlCol="0" anchor="t"/>
          <a:lstStyle/>
          <a:p>
            <a:pPr marL="0" indent="0">
              <a:lnSpc>
                <a:spcPts val="2550"/>
              </a:lnSpc>
              <a:buNone/>
            </a:pPr>
            <a:r>
              <a:rPr lang="en-US" sz="1550" dirty="0">
                <a:solidFill>
                  <a:srgbClr val="403C4E"/>
                </a:solidFill>
                <a:latin typeface="Roboto" panose="02000000000000000000" pitchFamily="2" charset="0"/>
                <a:ea typeface="Roboto" panose="02000000000000000000" pitchFamily="2" charset="0"/>
                <a:cs typeface="Roboto" panose="02000000000000000000" pitchFamily="2" charset="0"/>
              </a:rPr>
              <a:t>Các tai nạn phổ biến bao gồm bỏng, chấn thương cơ học, ngộ độc hóa chất và tai nạn liên quan đến điện.</a:t>
            </a:r>
            <a:endParaRPr lang="en-US" sz="1550" dirty="0"/>
          </a:p>
        </p:txBody>
      </p:sp>
      <p:pic>
        <p:nvPicPr>
          <p:cNvPr id="20" name="Image 0" descr="preencoded.png">
            <a:extLst>
              <a:ext uri="{FF2B5EF4-FFF2-40B4-BE49-F238E27FC236}">
                <a16:creationId xmlns:a16="http://schemas.microsoft.com/office/drawing/2014/main" id="{EBF1FB1C-D8BE-A2C3-1A46-2BFB5D2B16F3}"/>
              </a:ext>
            </a:extLst>
          </p:cNvPr>
          <p:cNvPicPr>
            <a:picLocks noChangeAspect="1"/>
          </p:cNvPicPr>
          <p:nvPr/>
        </p:nvPicPr>
        <p:blipFill>
          <a:blip r:embed="rId4"/>
          <a:stretch>
            <a:fillRect/>
          </a:stretch>
        </p:blipFill>
        <p:spPr>
          <a:xfrm>
            <a:off x="11511692" y="7304961"/>
            <a:ext cx="3023926" cy="93742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73192" y="608409"/>
            <a:ext cx="13084016" cy="1380649"/>
          </a:xfrm>
          <a:prstGeom prst="rect">
            <a:avLst/>
          </a:prstGeom>
          <a:noFill/>
          <a:ln/>
        </p:spPr>
        <p:txBody>
          <a:bodyPr wrap="square" lIns="0" tIns="0" rIns="0" bIns="0" rtlCol="0" anchor="t"/>
          <a:lstStyle/>
          <a:p>
            <a:pPr marL="0" indent="0" algn="ctr">
              <a:lnSpc>
                <a:spcPts val="5400"/>
              </a:lnSpc>
              <a:buNone/>
            </a:pPr>
            <a:r>
              <a:rPr lang="en-US" sz="4300" b="1" dirty="0">
                <a:solidFill>
                  <a:srgbClr val="403C4E"/>
                </a:solidFill>
                <a:latin typeface="Roboto" panose="02000000000000000000" pitchFamily="2" charset="0"/>
                <a:ea typeface="Roboto" panose="02000000000000000000" pitchFamily="2" charset="0"/>
                <a:cs typeface="Roboto" panose="02000000000000000000" pitchFamily="2" charset="0"/>
              </a:rPr>
              <a:t>An Toàn Vệ Sinh Lao Động Cho Nhân Viên </a:t>
            </a:r>
          </a:p>
          <a:p>
            <a:pPr marL="0" indent="0" algn="ctr">
              <a:lnSpc>
                <a:spcPts val="5400"/>
              </a:lnSpc>
              <a:buNone/>
            </a:pPr>
            <a:r>
              <a:rPr lang="en-US" sz="4300" b="1" dirty="0" err="1">
                <a:solidFill>
                  <a:srgbClr val="403C4E"/>
                </a:solidFill>
                <a:latin typeface="Roboto" panose="02000000000000000000" pitchFamily="2" charset="0"/>
                <a:ea typeface="Roboto" panose="02000000000000000000" pitchFamily="2" charset="0"/>
                <a:cs typeface="Roboto" panose="02000000000000000000" pitchFamily="2" charset="0"/>
              </a:rPr>
              <a:t>Ép</a:t>
            </a:r>
            <a:r>
              <a:rPr lang="en-US" sz="4300" b="1" dirty="0">
                <a:solidFill>
                  <a:srgbClr val="403C4E"/>
                </a:solidFill>
                <a:latin typeface="Roboto" panose="02000000000000000000" pitchFamily="2" charset="0"/>
                <a:ea typeface="Roboto" panose="02000000000000000000" pitchFamily="2" charset="0"/>
                <a:cs typeface="Roboto" panose="02000000000000000000" pitchFamily="2" charset="0"/>
              </a:rPr>
              <a:t> Và Tạo Hình</a:t>
            </a:r>
            <a:endParaRPr lang="en-US" sz="4300" dirty="0"/>
          </a:p>
        </p:txBody>
      </p:sp>
      <p:pic>
        <p:nvPicPr>
          <p:cNvPr id="3" name="Image 0" descr="preencoded.png"/>
          <p:cNvPicPr>
            <a:picLocks noChangeAspect="1"/>
          </p:cNvPicPr>
          <p:nvPr/>
        </p:nvPicPr>
        <p:blipFill>
          <a:blip r:embed="rId3"/>
          <a:stretch>
            <a:fillRect/>
          </a:stretch>
        </p:blipFill>
        <p:spPr>
          <a:xfrm>
            <a:off x="4640461" y="2298551"/>
            <a:ext cx="5228868" cy="2895481"/>
          </a:xfrm>
          <a:prstGeom prst="rect">
            <a:avLst/>
          </a:prstGeom>
        </p:spPr>
      </p:pic>
      <p:sp>
        <p:nvSpPr>
          <p:cNvPr id="4" name="Text 1"/>
          <p:cNvSpPr/>
          <p:nvPr/>
        </p:nvSpPr>
        <p:spPr>
          <a:xfrm>
            <a:off x="773192" y="5795724"/>
            <a:ext cx="2761655" cy="345281"/>
          </a:xfrm>
          <a:prstGeom prst="rect">
            <a:avLst/>
          </a:prstGeom>
          <a:noFill/>
          <a:ln/>
        </p:spPr>
        <p:txBody>
          <a:bodyPr wrap="none" lIns="0" tIns="0" rIns="0" bIns="0" rtlCol="0" anchor="t"/>
          <a:lstStyle/>
          <a:p>
            <a:pPr marL="0" indent="0">
              <a:lnSpc>
                <a:spcPts val="2700"/>
              </a:lnSpc>
              <a:buNone/>
            </a:pPr>
            <a:r>
              <a:rPr lang="en-US" sz="2150" b="1" dirty="0">
                <a:solidFill>
                  <a:srgbClr val="403C4E"/>
                </a:solidFill>
                <a:latin typeface="Roboto" panose="02000000000000000000" pitchFamily="2" charset="0"/>
                <a:ea typeface="Roboto" panose="02000000000000000000" pitchFamily="2" charset="0"/>
                <a:cs typeface="Roboto" panose="02000000000000000000" pitchFamily="2" charset="0"/>
              </a:rPr>
              <a:t>Đặc Điểm Công Việc</a:t>
            </a:r>
            <a:endParaRPr lang="en-US" sz="2150" dirty="0"/>
          </a:p>
        </p:txBody>
      </p:sp>
      <p:sp>
        <p:nvSpPr>
          <p:cNvPr id="5" name="Text 2"/>
          <p:cNvSpPr/>
          <p:nvPr/>
        </p:nvSpPr>
        <p:spPr>
          <a:xfrm>
            <a:off x="773192" y="6361867"/>
            <a:ext cx="4001572" cy="1060490"/>
          </a:xfrm>
          <a:prstGeom prst="rect">
            <a:avLst/>
          </a:prstGeom>
          <a:noFill/>
          <a:ln/>
        </p:spPr>
        <p:txBody>
          <a:bodyPr wrap="square" lIns="0" tIns="0" rIns="0" bIns="0" rtlCol="0" anchor="t"/>
          <a:lstStyle/>
          <a:p>
            <a:pPr marL="0" indent="0">
              <a:lnSpc>
                <a:spcPts val="2750"/>
              </a:lnSpc>
              <a:buNone/>
            </a:pPr>
            <a:r>
              <a:rPr lang="en-US" sz="1700" dirty="0">
                <a:solidFill>
                  <a:srgbClr val="403C4E"/>
                </a:solidFill>
                <a:latin typeface="Roboto" panose="02000000000000000000" pitchFamily="2" charset="0"/>
                <a:ea typeface="Roboto" panose="02000000000000000000" pitchFamily="2" charset="0"/>
                <a:cs typeface="Roboto" panose="02000000000000000000" pitchFamily="2" charset="0"/>
              </a:rPr>
              <a:t>Công đoạn ép và tạo hình </a:t>
            </a:r>
            <a:r>
              <a:rPr lang="en-US" sz="1700" dirty="0" err="1">
                <a:solidFill>
                  <a:srgbClr val="403C4E"/>
                </a:solidFill>
                <a:latin typeface="Roboto" panose="02000000000000000000" pitchFamily="2" charset="0"/>
                <a:ea typeface="Roboto" panose="02000000000000000000" pitchFamily="2" charset="0"/>
                <a:cs typeface="Roboto" panose="02000000000000000000" pitchFamily="2" charset="0"/>
              </a:rPr>
              <a:t>định</a:t>
            </a:r>
            <a:r>
              <a:rPr lang="en-US" sz="1700" dirty="0">
                <a:solidFill>
                  <a:srgbClr val="403C4E"/>
                </a:solidFill>
                <a:latin typeface="Roboto" panose="02000000000000000000" pitchFamily="2" charset="0"/>
                <a:ea typeface="Roboto" panose="02000000000000000000" pitchFamily="2" charset="0"/>
                <a:cs typeface="Roboto" panose="02000000000000000000" pitchFamily="2" charset="0"/>
              </a:rPr>
              <a:t> </a:t>
            </a:r>
            <a:r>
              <a:rPr lang="en-US" sz="1700" dirty="0" err="1">
                <a:solidFill>
                  <a:srgbClr val="403C4E"/>
                </a:solidFill>
                <a:latin typeface="Roboto" panose="02000000000000000000" pitchFamily="2" charset="0"/>
                <a:ea typeface="Roboto" panose="02000000000000000000" pitchFamily="2" charset="0"/>
                <a:cs typeface="Roboto" panose="02000000000000000000" pitchFamily="2" charset="0"/>
              </a:rPr>
              <a:t>hình</a:t>
            </a:r>
            <a:endParaRPr lang="en-US" sz="1700" dirty="0">
              <a:solidFill>
                <a:srgbClr val="403C4E"/>
              </a:solidFill>
              <a:latin typeface="Roboto" panose="02000000000000000000" pitchFamily="2" charset="0"/>
              <a:ea typeface="Roboto" panose="02000000000000000000" pitchFamily="2" charset="0"/>
              <a:cs typeface="Roboto" panose="02000000000000000000" pitchFamily="2" charset="0"/>
            </a:endParaRPr>
          </a:p>
          <a:p>
            <a:pPr marL="0" indent="0">
              <a:lnSpc>
                <a:spcPts val="2750"/>
              </a:lnSpc>
              <a:buNone/>
            </a:pPr>
            <a:r>
              <a:rPr lang="en-US" sz="1700" dirty="0" err="1">
                <a:solidFill>
                  <a:srgbClr val="403C4E"/>
                </a:solidFill>
                <a:latin typeface="Roboto" panose="02000000000000000000" pitchFamily="2" charset="0"/>
                <a:ea typeface="Roboto" panose="02000000000000000000" pitchFamily="2" charset="0"/>
                <a:cs typeface="Roboto" panose="02000000000000000000" pitchFamily="2" charset="0"/>
              </a:rPr>
              <a:t>sản</a:t>
            </a:r>
            <a:r>
              <a:rPr lang="en-US" sz="1700" dirty="0">
                <a:solidFill>
                  <a:srgbClr val="403C4E"/>
                </a:solidFill>
                <a:latin typeface="Roboto" panose="02000000000000000000" pitchFamily="2" charset="0"/>
                <a:ea typeface="Roboto" panose="02000000000000000000" pitchFamily="2" charset="0"/>
                <a:cs typeface="Roboto" panose="02000000000000000000" pitchFamily="2" charset="0"/>
              </a:rPr>
              <a:t> phẩm theo kích thước và </a:t>
            </a:r>
            <a:r>
              <a:rPr lang="en-US" sz="1700" dirty="0" err="1">
                <a:solidFill>
                  <a:srgbClr val="403C4E"/>
                </a:solidFill>
                <a:latin typeface="Roboto" panose="02000000000000000000" pitchFamily="2" charset="0"/>
                <a:ea typeface="Roboto" panose="02000000000000000000" pitchFamily="2" charset="0"/>
                <a:cs typeface="Roboto" panose="02000000000000000000" pitchFamily="2" charset="0"/>
              </a:rPr>
              <a:t>kiểu</a:t>
            </a:r>
            <a:r>
              <a:rPr lang="en-US" sz="1700" dirty="0">
                <a:solidFill>
                  <a:srgbClr val="403C4E"/>
                </a:solidFill>
                <a:latin typeface="Roboto" panose="02000000000000000000" pitchFamily="2" charset="0"/>
                <a:ea typeface="Roboto" panose="02000000000000000000" pitchFamily="2" charset="0"/>
                <a:cs typeface="Roboto" panose="02000000000000000000" pitchFamily="2" charset="0"/>
              </a:rPr>
              <a:t> </a:t>
            </a:r>
          </a:p>
          <a:p>
            <a:pPr marL="0" indent="0">
              <a:lnSpc>
                <a:spcPts val="2750"/>
              </a:lnSpc>
              <a:buNone/>
            </a:pPr>
            <a:r>
              <a:rPr lang="en-US" sz="1700" dirty="0" err="1">
                <a:solidFill>
                  <a:srgbClr val="403C4E"/>
                </a:solidFill>
                <a:latin typeface="Roboto" panose="02000000000000000000" pitchFamily="2" charset="0"/>
                <a:ea typeface="Roboto" panose="02000000000000000000" pitchFamily="2" charset="0"/>
                <a:cs typeface="Roboto" panose="02000000000000000000" pitchFamily="2" charset="0"/>
              </a:rPr>
              <a:t>dáng</a:t>
            </a:r>
            <a:r>
              <a:rPr lang="en-US" sz="1700" dirty="0">
                <a:solidFill>
                  <a:srgbClr val="403C4E"/>
                </a:solidFill>
                <a:latin typeface="Roboto" panose="02000000000000000000" pitchFamily="2" charset="0"/>
                <a:ea typeface="Roboto" panose="02000000000000000000" pitchFamily="2" charset="0"/>
                <a:cs typeface="Roboto" panose="02000000000000000000" pitchFamily="2" charset="0"/>
              </a:rPr>
              <a:t> mong muốn.</a:t>
            </a:r>
            <a:endParaRPr lang="en-US" sz="1700" dirty="0"/>
          </a:p>
        </p:txBody>
      </p:sp>
      <p:sp>
        <p:nvSpPr>
          <p:cNvPr id="6" name="Text 3"/>
          <p:cNvSpPr/>
          <p:nvPr/>
        </p:nvSpPr>
        <p:spPr>
          <a:xfrm>
            <a:off x="5591971" y="5745343"/>
            <a:ext cx="2761655" cy="345281"/>
          </a:xfrm>
          <a:prstGeom prst="rect">
            <a:avLst/>
          </a:prstGeom>
          <a:noFill/>
          <a:ln/>
        </p:spPr>
        <p:txBody>
          <a:bodyPr wrap="none" lIns="0" tIns="0" rIns="0" bIns="0" rtlCol="0" anchor="t"/>
          <a:lstStyle/>
          <a:p>
            <a:pPr marL="0" indent="0">
              <a:lnSpc>
                <a:spcPts val="2700"/>
              </a:lnSpc>
              <a:buNone/>
            </a:pPr>
            <a:r>
              <a:rPr lang="en-US" sz="2150" b="1" dirty="0">
                <a:solidFill>
                  <a:srgbClr val="403C4E"/>
                </a:solidFill>
                <a:latin typeface="Roboto" panose="02000000000000000000" pitchFamily="2" charset="0"/>
                <a:ea typeface="Roboto" panose="02000000000000000000" pitchFamily="2" charset="0"/>
                <a:cs typeface="Roboto" panose="02000000000000000000" pitchFamily="2" charset="0"/>
              </a:rPr>
              <a:t>Nguy Cơ Tai Nạn</a:t>
            </a:r>
            <a:endParaRPr lang="en-US" sz="2150" dirty="0"/>
          </a:p>
        </p:txBody>
      </p:sp>
      <p:sp>
        <p:nvSpPr>
          <p:cNvPr id="7" name="Text 4"/>
          <p:cNvSpPr/>
          <p:nvPr/>
        </p:nvSpPr>
        <p:spPr>
          <a:xfrm>
            <a:off x="5591971" y="6311486"/>
            <a:ext cx="4001572" cy="1060490"/>
          </a:xfrm>
          <a:prstGeom prst="rect">
            <a:avLst/>
          </a:prstGeom>
          <a:noFill/>
          <a:ln/>
        </p:spPr>
        <p:txBody>
          <a:bodyPr wrap="square" lIns="0" tIns="0" rIns="0" bIns="0" rtlCol="0" anchor="t"/>
          <a:lstStyle/>
          <a:p>
            <a:pPr marL="0" indent="0">
              <a:lnSpc>
                <a:spcPts val="2750"/>
              </a:lnSpc>
              <a:buNone/>
            </a:pPr>
            <a:r>
              <a:rPr lang="en-US" sz="1700" dirty="0">
                <a:solidFill>
                  <a:srgbClr val="403C4E"/>
                </a:solidFill>
                <a:latin typeface="Roboto" panose="02000000000000000000" pitchFamily="2" charset="0"/>
                <a:ea typeface="Roboto" panose="02000000000000000000" pitchFamily="2" charset="0"/>
                <a:cs typeface="Roboto" panose="02000000000000000000" pitchFamily="2" charset="0"/>
              </a:rPr>
              <a:t>Kẹt hoặc bị cuốn vào máy ép, chấn thương cơ học, bỏng, tổn thương thính lực.</a:t>
            </a:r>
            <a:endParaRPr lang="en-US" sz="1700" dirty="0"/>
          </a:p>
        </p:txBody>
      </p:sp>
      <p:sp>
        <p:nvSpPr>
          <p:cNvPr id="8" name="Text 5"/>
          <p:cNvSpPr/>
          <p:nvPr/>
        </p:nvSpPr>
        <p:spPr>
          <a:xfrm>
            <a:off x="10410750" y="5758502"/>
            <a:ext cx="3282672" cy="345281"/>
          </a:xfrm>
          <a:prstGeom prst="rect">
            <a:avLst/>
          </a:prstGeom>
          <a:noFill/>
          <a:ln/>
        </p:spPr>
        <p:txBody>
          <a:bodyPr wrap="none" lIns="0" tIns="0" rIns="0" bIns="0" rtlCol="0" anchor="t"/>
          <a:lstStyle/>
          <a:p>
            <a:pPr marL="0" indent="0">
              <a:lnSpc>
                <a:spcPts val="2700"/>
              </a:lnSpc>
              <a:buNone/>
            </a:pPr>
            <a:r>
              <a:rPr lang="en-US" sz="2150" b="1" dirty="0">
                <a:solidFill>
                  <a:srgbClr val="403C4E"/>
                </a:solidFill>
                <a:latin typeface="Roboto" panose="02000000000000000000" pitchFamily="2" charset="0"/>
                <a:ea typeface="Roboto" panose="02000000000000000000" pitchFamily="2" charset="0"/>
                <a:cs typeface="Roboto" panose="02000000000000000000" pitchFamily="2" charset="0"/>
              </a:rPr>
              <a:t>Biện Pháp Phòng Tránh</a:t>
            </a:r>
            <a:endParaRPr lang="en-US" sz="2150" dirty="0"/>
          </a:p>
        </p:txBody>
      </p:sp>
      <p:sp>
        <p:nvSpPr>
          <p:cNvPr id="9" name="Text 6"/>
          <p:cNvSpPr/>
          <p:nvPr/>
        </p:nvSpPr>
        <p:spPr>
          <a:xfrm>
            <a:off x="10410750" y="6324645"/>
            <a:ext cx="4001572" cy="1060490"/>
          </a:xfrm>
          <a:prstGeom prst="rect">
            <a:avLst/>
          </a:prstGeom>
          <a:noFill/>
          <a:ln/>
        </p:spPr>
        <p:txBody>
          <a:bodyPr wrap="square" lIns="0" tIns="0" rIns="0" bIns="0" rtlCol="0" anchor="t"/>
          <a:lstStyle/>
          <a:p>
            <a:pPr marL="0" indent="0">
              <a:lnSpc>
                <a:spcPts val="2750"/>
              </a:lnSpc>
              <a:buNone/>
            </a:pPr>
            <a:r>
              <a:rPr lang="en-US" sz="1700" dirty="0">
                <a:solidFill>
                  <a:srgbClr val="403C4E"/>
                </a:solidFill>
                <a:latin typeface="Roboto" panose="02000000000000000000" pitchFamily="2" charset="0"/>
                <a:ea typeface="Roboto" panose="02000000000000000000" pitchFamily="2" charset="0"/>
                <a:cs typeface="Roboto" panose="02000000000000000000" pitchFamily="2" charset="0"/>
              </a:rPr>
              <a:t>Bảo trì thiết bị, đào tạo công nhân, trang bị bảo hộ cá nhân, duy trì môi trường làm việc an toàn.</a:t>
            </a:r>
            <a:endParaRPr lang="en-US" sz="1700" dirty="0"/>
          </a:p>
        </p:txBody>
      </p:sp>
      <p:pic>
        <p:nvPicPr>
          <p:cNvPr id="10" name="Image 0" descr="preencoded.png">
            <a:extLst>
              <a:ext uri="{FF2B5EF4-FFF2-40B4-BE49-F238E27FC236}">
                <a16:creationId xmlns:a16="http://schemas.microsoft.com/office/drawing/2014/main" id="{462D64BA-A851-3426-535C-14B8D02F977F}"/>
              </a:ext>
            </a:extLst>
          </p:cNvPr>
          <p:cNvPicPr>
            <a:picLocks noChangeAspect="1"/>
          </p:cNvPicPr>
          <p:nvPr/>
        </p:nvPicPr>
        <p:blipFill>
          <a:blip r:embed="rId4"/>
          <a:stretch>
            <a:fillRect/>
          </a:stretch>
        </p:blipFill>
        <p:spPr>
          <a:xfrm>
            <a:off x="11511692" y="7304961"/>
            <a:ext cx="3023926" cy="93742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1758315" y="531495"/>
            <a:ext cx="11113770" cy="603290"/>
          </a:xfrm>
          <a:prstGeom prst="rect">
            <a:avLst/>
          </a:prstGeom>
          <a:noFill/>
          <a:ln/>
        </p:spPr>
        <p:txBody>
          <a:bodyPr wrap="none" lIns="0" tIns="0" rIns="0" bIns="0" rtlCol="0" anchor="t"/>
          <a:lstStyle/>
          <a:p>
            <a:pPr marL="0" indent="0" algn="ctr">
              <a:lnSpc>
                <a:spcPts val="4750"/>
              </a:lnSpc>
              <a:buNone/>
            </a:pPr>
            <a:r>
              <a:rPr lang="en-US" sz="3800" b="1" dirty="0">
                <a:solidFill>
                  <a:srgbClr val="403C4E"/>
                </a:solidFill>
                <a:latin typeface="Roboto" panose="02000000000000000000" pitchFamily="2" charset="0"/>
                <a:ea typeface="Roboto" panose="02000000000000000000" pitchFamily="2" charset="0"/>
                <a:cs typeface="Roboto" panose="02000000000000000000" pitchFamily="2" charset="0"/>
              </a:rPr>
              <a:t>Nguyên Nhân Gây Tai Nạn Khi Ép Và Tạo Hình</a:t>
            </a:r>
            <a:endParaRPr lang="en-US" sz="3800" dirty="0"/>
          </a:p>
        </p:txBody>
      </p:sp>
      <p:pic>
        <p:nvPicPr>
          <p:cNvPr id="3" name="Image 0" descr="preencoded.png"/>
          <p:cNvPicPr>
            <a:picLocks noChangeAspect="1"/>
          </p:cNvPicPr>
          <p:nvPr/>
        </p:nvPicPr>
        <p:blipFill>
          <a:blip r:embed="rId3"/>
          <a:stretch>
            <a:fillRect/>
          </a:stretch>
        </p:blipFill>
        <p:spPr>
          <a:xfrm>
            <a:off x="5218033" y="1520904"/>
            <a:ext cx="4194334" cy="2367558"/>
          </a:xfrm>
          <a:prstGeom prst="rect">
            <a:avLst/>
          </a:prstGeom>
        </p:spPr>
      </p:pic>
      <p:sp>
        <p:nvSpPr>
          <p:cNvPr id="4" name="Text 1"/>
          <p:cNvSpPr/>
          <p:nvPr/>
        </p:nvSpPr>
        <p:spPr>
          <a:xfrm>
            <a:off x="675799" y="4105632"/>
            <a:ext cx="13278803" cy="308967"/>
          </a:xfrm>
          <a:prstGeom prst="rect">
            <a:avLst/>
          </a:prstGeom>
          <a:noFill/>
          <a:ln/>
        </p:spPr>
        <p:txBody>
          <a:bodyPr wrap="none" lIns="0" tIns="0" rIns="0" bIns="0" rtlCol="0" anchor="t"/>
          <a:lstStyle/>
          <a:p>
            <a:pPr marL="0" indent="0">
              <a:lnSpc>
                <a:spcPts val="2400"/>
              </a:lnSpc>
              <a:buNone/>
            </a:pPr>
            <a:endParaRPr lang="en-US" sz="1500" dirty="0"/>
          </a:p>
        </p:txBody>
      </p:sp>
      <p:sp>
        <p:nvSpPr>
          <p:cNvPr id="5" name="Shape 2"/>
          <p:cNvSpPr/>
          <p:nvPr/>
        </p:nvSpPr>
        <p:spPr>
          <a:xfrm>
            <a:off x="675799" y="4631769"/>
            <a:ext cx="6542961" cy="1436608"/>
          </a:xfrm>
          <a:prstGeom prst="roundRect">
            <a:avLst>
              <a:gd name="adj" fmla="val 5645"/>
            </a:avLst>
          </a:prstGeom>
          <a:solidFill>
            <a:srgbClr val="FFD8CC"/>
          </a:solidFill>
          <a:ln w="7620">
            <a:solidFill>
              <a:srgbClr val="E5BEB2"/>
            </a:solidFill>
            <a:prstDash val="solid"/>
          </a:ln>
        </p:spPr>
      </p:sp>
      <p:sp>
        <p:nvSpPr>
          <p:cNvPr id="6" name="Text 3"/>
          <p:cNvSpPr/>
          <p:nvPr/>
        </p:nvSpPr>
        <p:spPr>
          <a:xfrm>
            <a:off x="876419" y="4832390"/>
            <a:ext cx="2413635" cy="301585"/>
          </a:xfrm>
          <a:prstGeom prst="rect">
            <a:avLst/>
          </a:prstGeom>
          <a:noFill/>
          <a:ln/>
        </p:spPr>
        <p:txBody>
          <a:bodyPr wrap="none" lIns="0" tIns="0" rIns="0" bIns="0" rtlCol="0" anchor="t"/>
          <a:lstStyle/>
          <a:p>
            <a:pPr marL="0" indent="0">
              <a:lnSpc>
                <a:spcPts val="2350"/>
              </a:lnSpc>
              <a:buNone/>
            </a:pPr>
            <a:r>
              <a:rPr lang="en-US" sz="1900" b="1" dirty="0">
                <a:solidFill>
                  <a:srgbClr val="403C4E"/>
                </a:solidFill>
                <a:latin typeface="Roboto" panose="02000000000000000000" pitchFamily="2" charset="0"/>
                <a:ea typeface="Roboto" panose="02000000000000000000" pitchFamily="2" charset="0"/>
                <a:cs typeface="Roboto" panose="02000000000000000000" pitchFamily="2" charset="0"/>
              </a:rPr>
              <a:t>Thiếu Sót Bảo Trì</a:t>
            </a:r>
            <a:endParaRPr lang="en-US" sz="1900" dirty="0"/>
          </a:p>
        </p:txBody>
      </p:sp>
      <p:sp>
        <p:nvSpPr>
          <p:cNvPr id="7" name="Text 4"/>
          <p:cNvSpPr/>
          <p:nvPr/>
        </p:nvSpPr>
        <p:spPr>
          <a:xfrm>
            <a:off x="876419" y="5249823"/>
            <a:ext cx="6141720" cy="617934"/>
          </a:xfrm>
          <a:prstGeom prst="rect">
            <a:avLst/>
          </a:prstGeom>
          <a:noFill/>
          <a:ln/>
        </p:spPr>
        <p:txBody>
          <a:bodyPr wrap="square" lIns="0" tIns="0" rIns="0" bIns="0" rtlCol="0" anchor="t"/>
          <a:lstStyle/>
          <a:p>
            <a:pPr marL="0" indent="0">
              <a:lnSpc>
                <a:spcPts val="2400"/>
              </a:lnSpc>
              <a:buNone/>
            </a:pPr>
            <a:r>
              <a:rPr lang="en-US" sz="1500" dirty="0">
                <a:solidFill>
                  <a:srgbClr val="403C4E"/>
                </a:solidFill>
                <a:latin typeface="Roboto" panose="02000000000000000000" pitchFamily="2" charset="0"/>
                <a:ea typeface="Roboto" panose="02000000000000000000" pitchFamily="2" charset="0"/>
                <a:cs typeface="Roboto" panose="02000000000000000000" pitchFamily="2" charset="0"/>
              </a:rPr>
              <a:t>Máy ép không được bảo dưỡng đúng cách, các bộ phận có thể bị hỏng hóc hoặc hoạt động không ổn định.</a:t>
            </a:r>
            <a:endParaRPr lang="en-US" sz="1500" dirty="0"/>
          </a:p>
        </p:txBody>
      </p:sp>
      <p:sp>
        <p:nvSpPr>
          <p:cNvPr id="8" name="Shape 5"/>
          <p:cNvSpPr/>
          <p:nvPr/>
        </p:nvSpPr>
        <p:spPr>
          <a:xfrm>
            <a:off x="7411760" y="4631769"/>
            <a:ext cx="6542961" cy="1436608"/>
          </a:xfrm>
          <a:prstGeom prst="roundRect">
            <a:avLst>
              <a:gd name="adj" fmla="val 5645"/>
            </a:avLst>
          </a:prstGeom>
          <a:solidFill>
            <a:srgbClr val="FFD8CC"/>
          </a:solidFill>
          <a:ln w="7620">
            <a:solidFill>
              <a:srgbClr val="E5BEB2"/>
            </a:solidFill>
            <a:prstDash val="solid"/>
          </a:ln>
        </p:spPr>
      </p:sp>
      <p:sp>
        <p:nvSpPr>
          <p:cNvPr id="9" name="Text 6"/>
          <p:cNvSpPr/>
          <p:nvPr/>
        </p:nvSpPr>
        <p:spPr>
          <a:xfrm>
            <a:off x="7612380" y="4832390"/>
            <a:ext cx="3256597" cy="301585"/>
          </a:xfrm>
          <a:prstGeom prst="rect">
            <a:avLst/>
          </a:prstGeom>
          <a:noFill/>
          <a:ln/>
        </p:spPr>
        <p:txBody>
          <a:bodyPr wrap="none" lIns="0" tIns="0" rIns="0" bIns="0" rtlCol="0" anchor="t"/>
          <a:lstStyle/>
          <a:p>
            <a:pPr marL="0" indent="0">
              <a:lnSpc>
                <a:spcPts val="2350"/>
              </a:lnSpc>
              <a:buNone/>
            </a:pPr>
            <a:r>
              <a:rPr lang="en-US" sz="1900" b="1" dirty="0">
                <a:solidFill>
                  <a:srgbClr val="403C4E"/>
                </a:solidFill>
                <a:latin typeface="Roboto" panose="02000000000000000000" pitchFamily="2" charset="0"/>
                <a:ea typeface="Roboto" panose="02000000000000000000" pitchFamily="2" charset="0"/>
                <a:cs typeface="Roboto" panose="02000000000000000000" pitchFamily="2" charset="0"/>
              </a:rPr>
              <a:t>Thao Tác Không Chính Xác</a:t>
            </a:r>
            <a:endParaRPr lang="en-US" sz="1900" dirty="0"/>
          </a:p>
        </p:txBody>
      </p:sp>
      <p:sp>
        <p:nvSpPr>
          <p:cNvPr id="10" name="Text 7"/>
          <p:cNvSpPr/>
          <p:nvPr/>
        </p:nvSpPr>
        <p:spPr>
          <a:xfrm>
            <a:off x="7612380" y="5249823"/>
            <a:ext cx="6141720" cy="617934"/>
          </a:xfrm>
          <a:prstGeom prst="rect">
            <a:avLst/>
          </a:prstGeom>
          <a:noFill/>
          <a:ln/>
        </p:spPr>
        <p:txBody>
          <a:bodyPr wrap="square" lIns="0" tIns="0" rIns="0" bIns="0" rtlCol="0" anchor="t"/>
          <a:lstStyle/>
          <a:p>
            <a:pPr marL="0" indent="0">
              <a:lnSpc>
                <a:spcPts val="2400"/>
              </a:lnSpc>
              <a:buNone/>
            </a:pPr>
            <a:r>
              <a:rPr lang="en-US" sz="1500" dirty="0">
                <a:solidFill>
                  <a:srgbClr val="403C4E"/>
                </a:solidFill>
                <a:latin typeface="Roboto" panose="02000000000000000000" pitchFamily="2" charset="0"/>
                <a:ea typeface="Roboto" panose="02000000000000000000" pitchFamily="2" charset="0"/>
                <a:cs typeface="Roboto" panose="02000000000000000000" pitchFamily="2" charset="0"/>
              </a:rPr>
              <a:t>Việc không tuân thủ đúng quy trình vận hành máy móc có thể dẫn đến sự cố, như kẹt hoặc bị cuốn vào máy ép.</a:t>
            </a:r>
            <a:endParaRPr lang="en-US" sz="1500" dirty="0"/>
          </a:p>
        </p:txBody>
      </p:sp>
      <p:sp>
        <p:nvSpPr>
          <p:cNvPr id="11" name="Shape 8"/>
          <p:cNvSpPr/>
          <p:nvPr/>
        </p:nvSpPr>
        <p:spPr>
          <a:xfrm>
            <a:off x="675799" y="6261378"/>
            <a:ext cx="6542961" cy="1436608"/>
          </a:xfrm>
          <a:prstGeom prst="roundRect">
            <a:avLst>
              <a:gd name="adj" fmla="val 5645"/>
            </a:avLst>
          </a:prstGeom>
          <a:solidFill>
            <a:srgbClr val="FFD8CC"/>
          </a:solidFill>
          <a:ln w="7620">
            <a:solidFill>
              <a:srgbClr val="E5BEB2"/>
            </a:solidFill>
            <a:prstDash val="solid"/>
          </a:ln>
        </p:spPr>
      </p:sp>
      <p:sp>
        <p:nvSpPr>
          <p:cNvPr id="12" name="Text 9"/>
          <p:cNvSpPr/>
          <p:nvPr/>
        </p:nvSpPr>
        <p:spPr>
          <a:xfrm>
            <a:off x="876419" y="6461998"/>
            <a:ext cx="2594848" cy="301585"/>
          </a:xfrm>
          <a:prstGeom prst="rect">
            <a:avLst/>
          </a:prstGeom>
          <a:noFill/>
          <a:ln/>
        </p:spPr>
        <p:txBody>
          <a:bodyPr wrap="none" lIns="0" tIns="0" rIns="0" bIns="0" rtlCol="0" anchor="t"/>
          <a:lstStyle/>
          <a:p>
            <a:pPr marL="0" indent="0">
              <a:lnSpc>
                <a:spcPts val="2350"/>
              </a:lnSpc>
              <a:buNone/>
            </a:pPr>
            <a:r>
              <a:rPr lang="en-US" sz="1900" b="1" dirty="0">
                <a:solidFill>
                  <a:srgbClr val="403C4E"/>
                </a:solidFill>
                <a:latin typeface="Roboto" panose="02000000000000000000" pitchFamily="2" charset="0"/>
                <a:ea typeface="Roboto" panose="02000000000000000000" pitchFamily="2" charset="0"/>
                <a:cs typeface="Roboto" panose="02000000000000000000" pitchFamily="2" charset="0"/>
              </a:rPr>
              <a:t>Môi Trường Làm Việc</a:t>
            </a:r>
            <a:endParaRPr lang="en-US" sz="1900" dirty="0"/>
          </a:p>
        </p:txBody>
      </p:sp>
      <p:sp>
        <p:nvSpPr>
          <p:cNvPr id="13" name="Text 10"/>
          <p:cNvSpPr/>
          <p:nvPr/>
        </p:nvSpPr>
        <p:spPr>
          <a:xfrm>
            <a:off x="876419" y="6879431"/>
            <a:ext cx="6141720" cy="617934"/>
          </a:xfrm>
          <a:prstGeom prst="rect">
            <a:avLst/>
          </a:prstGeom>
          <a:noFill/>
          <a:ln/>
        </p:spPr>
        <p:txBody>
          <a:bodyPr wrap="square" lIns="0" tIns="0" rIns="0" bIns="0" rtlCol="0" anchor="t"/>
          <a:lstStyle/>
          <a:p>
            <a:pPr marL="0" indent="0">
              <a:lnSpc>
                <a:spcPts val="2400"/>
              </a:lnSpc>
              <a:buNone/>
            </a:pPr>
            <a:r>
              <a:rPr lang="en-US" sz="1500" dirty="0">
                <a:solidFill>
                  <a:srgbClr val="403C4E"/>
                </a:solidFill>
                <a:latin typeface="Roboto" panose="02000000000000000000" pitchFamily="2" charset="0"/>
                <a:ea typeface="Roboto" panose="02000000000000000000" pitchFamily="2" charset="0"/>
                <a:cs typeface="Roboto" panose="02000000000000000000" pitchFamily="2" charset="0"/>
              </a:rPr>
              <a:t>Môi trường làm việc ồn ào, nhiệt độ cao và áp suất lớn có thể gây ra căng thẳng cho công nhân.</a:t>
            </a:r>
            <a:endParaRPr lang="en-US" sz="1500" dirty="0"/>
          </a:p>
        </p:txBody>
      </p:sp>
      <p:sp>
        <p:nvSpPr>
          <p:cNvPr id="14" name="Shape 11"/>
          <p:cNvSpPr/>
          <p:nvPr/>
        </p:nvSpPr>
        <p:spPr>
          <a:xfrm>
            <a:off x="7411760" y="6261378"/>
            <a:ext cx="6542961" cy="1436608"/>
          </a:xfrm>
          <a:prstGeom prst="roundRect">
            <a:avLst>
              <a:gd name="adj" fmla="val 5645"/>
            </a:avLst>
          </a:prstGeom>
          <a:solidFill>
            <a:srgbClr val="FFD8CC"/>
          </a:solidFill>
          <a:ln w="7620">
            <a:solidFill>
              <a:srgbClr val="E5BEB2"/>
            </a:solidFill>
            <a:prstDash val="solid"/>
          </a:ln>
        </p:spPr>
      </p:sp>
      <p:sp>
        <p:nvSpPr>
          <p:cNvPr id="15" name="Text 12"/>
          <p:cNvSpPr/>
          <p:nvPr/>
        </p:nvSpPr>
        <p:spPr>
          <a:xfrm>
            <a:off x="7612380" y="6461998"/>
            <a:ext cx="2695456" cy="301585"/>
          </a:xfrm>
          <a:prstGeom prst="rect">
            <a:avLst/>
          </a:prstGeom>
          <a:noFill/>
          <a:ln/>
        </p:spPr>
        <p:txBody>
          <a:bodyPr wrap="none" lIns="0" tIns="0" rIns="0" bIns="0" rtlCol="0" anchor="t"/>
          <a:lstStyle/>
          <a:p>
            <a:pPr marL="0" indent="0">
              <a:lnSpc>
                <a:spcPts val="2350"/>
              </a:lnSpc>
              <a:buNone/>
            </a:pPr>
            <a:r>
              <a:rPr lang="en-US" sz="1900" b="1" dirty="0">
                <a:solidFill>
                  <a:srgbClr val="403C4E"/>
                </a:solidFill>
                <a:latin typeface="Roboto" panose="02000000000000000000" pitchFamily="2" charset="0"/>
                <a:ea typeface="Roboto" panose="02000000000000000000" pitchFamily="2" charset="0"/>
                <a:cs typeface="Roboto" panose="02000000000000000000" pitchFamily="2" charset="0"/>
              </a:rPr>
              <a:t>Thiếu Bảo Hộ Cá Nhân</a:t>
            </a:r>
            <a:endParaRPr lang="en-US" sz="1900" dirty="0"/>
          </a:p>
        </p:txBody>
      </p:sp>
      <p:sp>
        <p:nvSpPr>
          <p:cNvPr id="16" name="Text 13"/>
          <p:cNvSpPr/>
          <p:nvPr/>
        </p:nvSpPr>
        <p:spPr>
          <a:xfrm>
            <a:off x="7612380" y="6879431"/>
            <a:ext cx="6141720" cy="617934"/>
          </a:xfrm>
          <a:prstGeom prst="rect">
            <a:avLst/>
          </a:prstGeom>
          <a:noFill/>
          <a:ln/>
        </p:spPr>
        <p:txBody>
          <a:bodyPr wrap="square" lIns="0" tIns="0" rIns="0" bIns="0" rtlCol="0" anchor="t"/>
          <a:lstStyle/>
          <a:p>
            <a:pPr marL="0" indent="0">
              <a:lnSpc>
                <a:spcPts val="2400"/>
              </a:lnSpc>
              <a:buNone/>
            </a:pPr>
            <a:r>
              <a:rPr lang="en-US" sz="1500" dirty="0">
                <a:solidFill>
                  <a:srgbClr val="403C4E"/>
                </a:solidFill>
                <a:latin typeface="Roboto" panose="02000000000000000000" pitchFamily="2" charset="0"/>
                <a:ea typeface="Roboto" panose="02000000000000000000" pitchFamily="2" charset="0"/>
                <a:cs typeface="Roboto" panose="02000000000000000000" pitchFamily="2" charset="0"/>
              </a:rPr>
              <a:t>Khi công nhân không đeo đúng bảo hộ, họ dễ bị thương hơn trong quá trình làm việc với máy móc nặng và áp lực cao.</a:t>
            </a:r>
            <a:endParaRPr lang="en-US" sz="1500" dirty="0"/>
          </a:p>
        </p:txBody>
      </p:sp>
      <p:pic>
        <p:nvPicPr>
          <p:cNvPr id="17" name="Image 0" descr="preencoded.png">
            <a:extLst>
              <a:ext uri="{FF2B5EF4-FFF2-40B4-BE49-F238E27FC236}">
                <a16:creationId xmlns:a16="http://schemas.microsoft.com/office/drawing/2014/main" id="{A684FEC9-8774-C0A4-F12C-68C7E725AAF5}"/>
              </a:ext>
            </a:extLst>
          </p:cNvPr>
          <p:cNvPicPr>
            <a:picLocks noChangeAspect="1"/>
          </p:cNvPicPr>
          <p:nvPr/>
        </p:nvPicPr>
        <p:blipFill>
          <a:blip r:embed="rId4"/>
          <a:stretch>
            <a:fillRect/>
          </a:stretch>
        </p:blipFill>
        <p:spPr>
          <a:xfrm>
            <a:off x="11511692" y="7304961"/>
            <a:ext cx="3023926" cy="93742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0"/>
          <p:cNvSpPr/>
          <p:nvPr/>
        </p:nvSpPr>
        <p:spPr>
          <a:xfrm>
            <a:off x="744379" y="3303448"/>
            <a:ext cx="13141643" cy="1329214"/>
          </a:xfrm>
          <a:prstGeom prst="rect">
            <a:avLst/>
          </a:prstGeom>
          <a:noFill/>
          <a:ln/>
        </p:spPr>
        <p:txBody>
          <a:bodyPr wrap="square" lIns="0" tIns="0" rIns="0" bIns="0" rtlCol="0" anchor="t"/>
          <a:lstStyle/>
          <a:p>
            <a:pPr marL="0" indent="0" algn="ctr">
              <a:lnSpc>
                <a:spcPts val="5200"/>
              </a:lnSpc>
              <a:buNone/>
            </a:pPr>
            <a:r>
              <a:rPr lang="en-US" sz="4150" b="1" dirty="0">
                <a:solidFill>
                  <a:srgbClr val="403C4E"/>
                </a:solidFill>
                <a:latin typeface="Roboto" panose="02000000000000000000" pitchFamily="2" charset="0"/>
                <a:ea typeface="Roboto" panose="02000000000000000000" pitchFamily="2" charset="0"/>
                <a:cs typeface="Roboto" panose="02000000000000000000" pitchFamily="2" charset="0"/>
              </a:rPr>
              <a:t>An Toàn Vệ Sinh Lao </a:t>
            </a:r>
            <a:r>
              <a:rPr lang="en-US" sz="4150" b="1" dirty="0" err="1">
                <a:solidFill>
                  <a:srgbClr val="403C4E"/>
                </a:solidFill>
                <a:latin typeface="Roboto" panose="02000000000000000000" pitchFamily="2" charset="0"/>
                <a:ea typeface="Roboto" panose="02000000000000000000" pitchFamily="2" charset="0"/>
                <a:cs typeface="Roboto" panose="02000000000000000000" pitchFamily="2" charset="0"/>
              </a:rPr>
              <a:t>Động</a:t>
            </a:r>
            <a:r>
              <a:rPr lang="en-US" sz="4150" b="1" dirty="0">
                <a:solidFill>
                  <a:srgbClr val="403C4E"/>
                </a:solidFill>
                <a:latin typeface="Roboto" panose="02000000000000000000" pitchFamily="2" charset="0"/>
                <a:ea typeface="Roboto" panose="02000000000000000000" pitchFamily="2" charset="0"/>
                <a:cs typeface="Roboto" panose="02000000000000000000" pitchFamily="2" charset="0"/>
              </a:rPr>
              <a:t> Cho </a:t>
            </a:r>
            <a:r>
              <a:rPr lang="en-US" sz="4150" b="1" dirty="0" err="1">
                <a:solidFill>
                  <a:srgbClr val="403C4E"/>
                </a:solidFill>
                <a:latin typeface="Roboto" panose="02000000000000000000" pitchFamily="2" charset="0"/>
                <a:ea typeface="Roboto" panose="02000000000000000000" pitchFamily="2" charset="0"/>
                <a:cs typeface="Roboto" panose="02000000000000000000" pitchFamily="2" charset="0"/>
              </a:rPr>
              <a:t>Nhân</a:t>
            </a:r>
            <a:r>
              <a:rPr lang="en-US" sz="4150" b="1" dirty="0">
                <a:solidFill>
                  <a:srgbClr val="403C4E"/>
                </a:solidFill>
                <a:latin typeface="Roboto" panose="02000000000000000000" pitchFamily="2" charset="0"/>
                <a:ea typeface="Roboto" panose="02000000000000000000" pitchFamily="2" charset="0"/>
                <a:cs typeface="Roboto" panose="02000000000000000000" pitchFamily="2" charset="0"/>
              </a:rPr>
              <a:t> Viên </a:t>
            </a:r>
          </a:p>
          <a:p>
            <a:pPr marL="0" indent="0" algn="ctr">
              <a:lnSpc>
                <a:spcPts val="5200"/>
              </a:lnSpc>
              <a:buNone/>
            </a:pPr>
            <a:r>
              <a:rPr lang="en-US" sz="4150" b="1" dirty="0" err="1">
                <a:solidFill>
                  <a:srgbClr val="403C4E"/>
                </a:solidFill>
                <a:latin typeface="Roboto" panose="02000000000000000000" pitchFamily="2" charset="0"/>
                <a:ea typeface="Roboto" panose="02000000000000000000" pitchFamily="2" charset="0"/>
                <a:cs typeface="Roboto" panose="02000000000000000000" pitchFamily="2" charset="0"/>
              </a:rPr>
              <a:t>Xử</a:t>
            </a:r>
            <a:r>
              <a:rPr lang="en-US" sz="4150" b="1" dirty="0">
                <a:solidFill>
                  <a:srgbClr val="403C4E"/>
                </a:solidFill>
                <a:latin typeface="Roboto" panose="02000000000000000000" pitchFamily="2" charset="0"/>
                <a:ea typeface="Roboto" panose="02000000000000000000" pitchFamily="2" charset="0"/>
                <a:cs typeface="Roboto" panose="02000000000000000000" pitchFamily="2" charset="0"/>
              </a:rPr>
              <a:t> Lý Bề Mặt</a:t>
            </a:r>
            <a:endParaRPr lang="en-US" sz="4150" dirty="0"/>
          </a:p>
        </p:txBody>
      </p:sp>
      <p:sp>
        <p:nvSpPr>
          <p:cNvPr id="4" name="Shape 1"/>
          <p:cNvSpPr/>
          <p:nvPr/>
        </p:nvSpPr>
        <p:spPr>
          <a:xfrm>
            <a:off x="744379" y="5210651"/>
            <a:ext cx="13141643" cy="22860"/>
          </a:xfrm>
          <a:prstGeom prst="roundRect">
            <a:avLst>
              <a:gd name="adj" fmla="val 390777"/>
            </a:avLst>
          </a:prstGeom>
          <a:solidFill>
            <a:srgbClr val="E5BEB2"/>
          </a:solidFill>
          <a:ln/>
        </p:spPr>
      </p:sp>
      <p:sp>
        <p:nvSpPr>
          <p:cNvPr id="5" name="Shape 2"/>
          <p:cNvSpPr/>
          <p:nvPr/>
        </p:nvSpPr>
        <p:spPr>
          <a:xfrm>
            <a:off x="2852142" y="5210592"/>
            <a:ext cx="22860" cy="744379"/>
          </a:xfrm>
          <a:prstGeom prst="roundRect">
            <a:avLst>
              <a:gd name="adj" fmla="val 390777"/>
            </a:avLst>
          </a:prstGeom>
          <a:solidFill>
            <a:srgbClr val="E5BEB2"/>
          </a:solidFill>
          <a:ln/>
        </p:spPr>
      </p:sp>
      <p:sp>
        <p:nvSpPr>
          <p:cNvPr id="6" name="Shape 3"/>
          <p:cNvSpPr/>
          <p:nvPr/>
        </p:nvSpPr>
        <p:spPr>
          <a:xfrm>
            <a:off x="2624376" y="4971395"/>
            <a:ext cx="478512" cy="478512"/>
          </a:xfrm>
          <a:prstGeom prst="roundRect">
            <a:avLst>
              <a:gd name="adj" fmla="val 18669"/>
            </a:avLst>
          </a:prstGeom>
          <a:solidFill>
            <a:srgbClr val="FFD8CC"/>
          </a:solidFill>
          <a:ln w="7620">
            <a:solidFill>
              <a:srgbClr val="E5BEB2"/>
            </a:solidFill>
            <a:prstDash val="solid"/>
          </a:ln>
        </p:spPr>
      </p:sp>
      <p:sp>
        <p:nvSpPr>
          <p:cNvPr id="7" name="Text 4"/>
          <p:cNvSpPr/>
          <p:nvPr/>
        </p:nvSpPr>
        <p:spPr>
          <a:xfrm>
            <a:off x="2790587" y="5051048"/>
            <a:ext cx="146090" cy="319088"/>
          </a:xfrm>
          <a:prstGeom prst="rect">
            <a:avLst/>
          </a:prstGeom>
          <a:noFill/>
          <a:ln/>
        </p:spPr>
        <p:txBody>
          <a:bodyPr wrap="none" lIns="0" tIns="0" rIns="0" bIns="0" rtlCol="0" anchor="t"/>
          <a:lstStyle/>
          <a:p>
            <a:pPr marL="0" indent="0" algn="ctr">
              <a:lnSpc>
                <a:spcPts val="2500"/>
              </a:lnSpc>
              <a:buNone/>
            </a:pPr>
            <a:r>
              <a:rPr lang="en-US" sz="2500" b="1" dirty="0">
                <a:solidFill>
                  <a:srgbClr val="403C4E"/>
                </a:solidFill>
                <a:latin typeface="Roboto" panose="02000000000000000000" pitchFamily="2" charset="0"/>
                <a:ea typeface="Roboto" panose="02000000000000000000" pitchFamily="2" charset="0"/>
                <a:cs typeface="Roboto" panose="02000000000000000000" pitchFamily="2" charset="0"/>
              </a:rPr>
              <a:t>1</a:t>
            </a:r>
            <a:endParaRPr lang="en-US" sz="2500" dirty="0"/>
          </a:p>
        </p:txBody>
      </p:sp>
      <p:sp>
        <p:nvSpPr>
          <p:cNvPr id="8" name="Text 5"/>
          <p:cNvSpPr/>
          <p:nvPr/>
        </p:nvSpPr>
        <p:spPr>
          <a:xfrm>
            <a:off x="1534358" y="6167676"/>
            <a:ext cx="2658666" cy="332303"/>
          </a:xfrm>
          <a:prstGeom prst="rect">
            <a:avLst/>
          </a:prstGeom>
          <a:noFill/>
          <a:ln/>
        </p:spPr>
        <p:txBody>
          <a:bodyPr wrap="none" lIns="0" tIns="0" rIns="0" bIns="0" rtlCol="0" anchor="t"/>
          <a:lstStyle/>
          <a:p>
            <a:pPr marL="0" indent="0" algn="ctr">
              <a:lnSpc>
                <a:spcPts val="2600"/>
              </a:lnSpc>
              <a:buNone/>
            </a:pPr>
            <a:r>
              <a:rPr lang="en-US" sz="2050" b="1" dirty="0">
                <a:solidFill>
                  <a:srgbClr val="403C4E"/>
                </a:solidFill>
                <a:latin typeface="Roboto" panose="02000000000000000000" pitchFamily="2" charset="0"/>
                <a:ea typeface="Roboto" panose="02000000000000000000" pitchFamily="2" charset="0"/>
                <a:cs typeface="Roboto" panose="02000000000000000000" pitchFamily="2" charset="0"/>
              </a:rPr>
              <a:t>Làm Sạch Bề Mặt</a:t>
            </a:r>
            <a:endParaRPr lang="en-US" sz="2050" dirty="0"/>
          </a:p>
        </p:txBody>
      </p:sp>
      <p:sp>
        <p:nvSpPr>
          <p:cNvPr id="9" name="Text 6"/>
          <p:cNvSpPr/>
          <p:nvPr/>
        </p:nvSpPr>
        <p:spPr>
          <a:xfrm>
            <a:off x="957024" y="6627495"/>
            <a:ext cx="3813453" cy="1020485"/>
          </a:xfrm>
          <a:prstGeom prst="rect">
            <a:avLst/>
          </a:prstGeom>
          <a:noFill/>
          <a:ln/>
        </p:spPr>
        <p:txBody>
          <a:bodyPr wrap="square" lIns="0" tIns="0" rIns="0" bIns="0" rtlCol="0" anchor="t"/>
          <a:lstStyle/>
          <a:p>
            <a:pPr marL="0" indent="0" algn="ctr">
              <a:lnSpc>
                <a:spcPts val="2650"/>
              </a:lnSpc>
              <a:buNone/>
            </a:pPr>
            <a:r>
              <a:rPr lang="en-US" sz="1650" dirty="0">
                <a:solidFill>
                  <a:srgbClr val="403C4E"/>
                </a:solidFill>
                <a:latin typeface="Roboto" panose="02000000000000000000" pitchFamily="2" charset="0"/>
                <a:ea typeface="Roboto" panose="02000000000000000000" pitchFamily="2" charset="0"/>
                <a:cs typeface="Roboto" panose="02000000000000000000" pitchFamily="2" charset="0"/>
              </a:rPr>
              <a:t>Loại bỏ bụi bẩn, dầu mỡ và các tạp chất có thể ảnh hưởng đến chất lượng lớp chống dính.</a:t>
            </a:r>
            <a:endParaRPr lang="en-US" sz="1650" dirty="0"/>
          </a:p>
        </p:txBody>
      </p:sp>
      <p:sp>
        <p:nvSpPr>
          <p:cNvPr id="10" name="Shape 7"/>
          <p:cNvSpPr/>
          <p:nvPr/>
        </p:nvSpPr>
        <p:spPr>
          <a:xfrm>
            <a:off x="7303532" y="5210592"/>
            <a:ext cx="22860" cy="744379"/>
          </a:xfrm>
          <a:prstGeom prst="roundRect">
            <a:avLst>
              <a:gd name="adj" fmla="val 390777"/>
            </a:avLst>
          </a:prstGeom>
          <a:solidFill>
            <a:srgbClr val="E5BEB2"/>
          </a:solidFill>
          <a:ln/>
        </p:spPr>
      </p:sp>
      <p:sp>
        <p:nvSpPr>
          <p:cNvPr id="11" name="Shape 8"/>
          <p:cNvSpPr/>
          <p:nvPr/>
        </p:nvSpPr>
        <p:spPr>
          <a:xfrm>
            <a:off x="7075765" y="4971395"/>
            <a:ext cx="478512" cy="478512"/>
          </a:xfrm>
          <a:prstGeom prst="roundRect">
            <a:avLst>
              <a:gd name="adj" fmla="val 18669"/>
            </a:avLst>
          </a:prstGeom>
          <a:solidFill>
            <a:srgbClr val="FFD8CC"/>
          </a:solidFill>
          <a:ln w="7620">
            <a:solidFill>
              <a:srgbClr val="E5BEB2"/>
            </a:solidFill>
            <a:prstDash val="solid"/>
          </a:ln>
        </p:spPr>
      </p:sp>
      <p:sp>
        <p:nvSpPr>
          <p:cNvPr id="12" name="Text 9"/>
          <p:cNvSpPr/>
          <p:nvPr/>
        </p:nvSpPr>
        <p:spPr>
          <a:xfrm>
            <a:off x="7218521" y="5051048"/>
            <a:ext cx="193000" cy="319088"/>
          </a:xfrm>
          <a:prstGeom prst="rect">
            <a:avLst/>
          </a:prstGeom>
          <a:noFill/>
          <a:ln/>
        </p:spPr>
        <p:txBody>
          <a:bodyPr wrap="none" lIns="0" tIns="0" rIns="0" bIns="0" rtlCol="0" anchor="t"/>
          <a:lstStyle/>
          <a:p>
            <a:pPr marL="0" indent="0" algn="ctr">
              <a:lnSpc>
                <a:spcPts val="2500"/>
              </a:lnSpc>
              <a:buNone/>
            </a:pPr>
            <a:r>
              <a:rPr lang="en-US" sz="2500" b="1" dirty="0">
                <a:solidFill>
                  <a:srgbClr val="403C4E"/>
                </a:solidFill>
                <a:latin typeface="Roboto" panose="02000000000000000000" pitchFamily="2" charset="0"/>
                <a:ea typeface="Roboto" panose="02000000000000000000" pitchFamily="2" charset="0"/>
                <a:cs typeface="Roboto" panose="02000000000000000000" pitchFamily="2" charset="0"/>
              </a:rPr>
              <a:t>2</a:t>
            </a:r>
            <a:endParaRPr lang="en-US" sz="2500" dirty="0"/>
          </a:p>
        </p:txBody>
      </p:sp>
      <p:sp>
        <p:nvSpPr>
          <p:cNvPr id="13" name="Text 10"/>
          <p:cNvSpPr/>
          <p:nvPr/>
        </p:nvSpPr>
        <p:spPr>
          <a:xfrm>
            <a:off x="5985748" y="6167676"/>
            <a:ext cx="2658666" cy="332303"/>
          </a:xfrm>
          <a:prstGeom prst="rect">
            <a:avLst/>
          </a:prstGeom>
          <a:noFill/>
          <a:ln/>
        </p:spPr>
        <p:txBody>
          <a:bodyPr wrap="none" lIns="0" tIns="0" rIns="0" bIns="0" rtlCol="0" anchor="t"/>
          <a:lstStyle/>
          <a:p>
            <a:pPr marL="0" indent="0" algn="ctr">
              <a:lnSpc>
                <a:spcPts val="2600"/>
              </a:lnSpc>
              <a:buNone/>
            </a:pPr>
            <a:r>
              <a:rPr lang="en-US" sz="2050" b="1" dirty="0">
                <a:solidFill>
                  <a:srgbClr val="403C4E"/>
                </a:solidFill>
                <a:latin typeface="Roboto" panose="02000000000000000000" pitchFamily="2" charset="0"/>
                <a:ea typeface="Roboto" panose="02000000000000000000" pitchFamily="2" charset="0"/>
                <a:cs typeface="Roboto" panose="02000000000000000000" pitchFamily="2" charset="0"/>
              </a:rPr>
              <a:t>Đánh Bóng</a:t>
            </a:r>
            <a:endParaRPr lang="en-US" sz="2050" dirty="0"/>
          </a:p>
        </p:txBody>
      </p:sp>
      <p:sp>
        <p:nvSpPr>
          <p:cNvPr id="14" name="Text 11"/>
          <p:cNvSpPr/>
          <p:nvPr/>
        </p:nvSpPr>
        <p:spPr>
          <a:xfrm>
            <a:off x="5408414" y="6627495"/>
            <a:ext cx="3813453" cy="1020485"/>
          </a:xfrm>
          <a:prstGeom prst="rect">
            <a:avLst/>
          </a:prstGeom>
          <a:noFill/>
          <a:ln/>
        </p:spPr>
        <p:txBody>
          <a:bodyPr wrap="square" lIns="0" tIns="0" rIns="0" bIns="0" rtlCol="0" anchor="t"/>
          <a:lstStyle/>
          <a:p>
            <a:pPr marL="0" indent="0" algn="ctr">
              <a:lnSpc>
                <a:spcPts val="2650"/>
              </a:lnSpc>
              <a:buNone/>
            </a:pPr>
            <a:r>
              <a:rPr lang="en-US" sz="1650" dirty="0">
                <a:solidFill>
                  <a:srgbClr val="403C4E"/>
                </a:solidFill>
                <a:latin typeface="Roboto" panose="02000000000000000000" pitchFamily="2" charset="0"/>
                <a:ea typeface="Roboto" panose="02000000000000000000" pitchFamily="2" charset="0"/>
                <a:cs typeface="Roboto" panose="02000000000000000000" pitchFamily="2" charset="0"/>
              </a:rPr>
              <a:t>Làm mịn bề mặt và loại bỏ các khuyết điểm nhỏ, giúp lớp chống dính bám chắc hơn.</a:t>
            </a:r>
            <a:endParaRPr lang="en-US" sz="1650" dirty="0"/>
          </a:p>
        </p:txBody>
      </p:sp>
      <p:sp>
        <p:nvSpPr>
          <p:cNvPr id="15" name="Shape 12"/>
          <p:cNvSpPr/>
          <p:nvPr/>
        </p:nvSpPr>
        <p:spPr>
          <a:xfrm>
            <a:off x="11754922" y="5210592"/>
            <a:ext cx="22860" cy="744379"/>
          </a:xfrm>
          <a:prstGeom prst="roundRect">
            <a:avLst>
              <a:gd name="adj" fmla="val 390777"/>
            </a:avLst>
          </a:prstGeom>
          <a:solidFill>
            <a:srgbClr val="E5BEB2"/>
          </a:solidFill>
          <a:ln/>
        </p:spPr>
      </p:sp>
      <p:sp>
        <p:nvSpPr>
          <p:cNvPr id="16" name="Shape 13"/>
          <p:cNvSpPr/>
          <p:nvPr/>
        </p:nvSpPr>
        <p:spPr>
          <a:xfrm>
            <a:off x="11527155" y="4971395"/>
            <a:ext cx="478512" cy="478512"/>
          </a:xfrm>
          <a:prstGeom prst="roundRect">
            <a:avLst>
              <a:gd name="adj" fmla="val 18669"/>
            </a:avLst>
          </a:prstGeom>
          <a:solidFill>
            <a:srgbClr val="FFD8CC"/>
          </a:solidFill>
          <a:ln w="7620">
            <a:solidFill>
              <a:srgbClr val="E5BEB2"/>
            </a:solidFill>
            <a:prstDash val="solid"/>
          </a:ln>
        </p:spPr>
      </p:sp>
      <p:sp>
        <p:nvSpPr>
          <p:cNvPr id="17" name="Text 14"/>
          <p:cNvSpPr/>
          <p:nvPr/>
        </p:nvSpPr>
        <p:spPr>
          <a:xfrm>
            <a:off x="11676102" y="5051048"/>
            <a:ext cx="180618" cy="319088"/>
          </a:xfrm>
          <a:prstGeom prst="rect">
            <a:avLst/>
          </a:prstGeom>
          <a:noFill/>
          <a:ln/>
        </p:spPr>
        <p:txBody>
          <a:bodyPr wrap="none" lIns="0" tIns="0" rIns="0" bIns="0" rtlCol="0" anchor="t"/>
          <a:lstStyle/>
          <a:p>
            <a:pPr marL="0" indent="0" algn="ctr">
              <a:lnSpc>
                <a:spcPts val="2500"/>
              </a:lnSpc>
              <a:buNone/>
            </a:pPr>
            <a:r>
              <a:rPr lang="en-US" sz="2500" b="1" dirty="0">
                <a:solidFill>
                  <a:srgbClr val="403C4E"/>
                </a:solidFill>
                <a:latin typeface="Roboto" panose="02000000000000000000" pitchFamily="2" charset="0"/>
                <a:ea typeface="Roboto" panose="02000000000000000000" pitchFamily="2" charset="0"/>
                <a:cs typeface="Roboto" panose="02000000000000000000" pitchFamily="2" charset="0"/>
              </a:rPr>
              <a:t>3</a:t>
            </a:r>
            <a:endParaRPr lang="en-US" sz="2500" dirty="0"/>
          </a:p>
        </p:txBody>
      </p:sp>
      <p:sp>
        <p:nvSpPr>
          <p:cNvPr id="18" name="Text 15"/>
          <p:cNvSpPr/>
          <p:nvPr/>
        </p:nvSpPr>
        <p:spPr>
          <a:xfrm>
            <a:off x="10437138" y="6167676"/>
            <a:ext cx="2658666" cy="332303"/>
          </a:xfrm>
          <a:prstGeom prst="rect">
            <a:avLst/>
          </a:prstGeom>
          <a:noFill/>
          <a:ln/>
        </p:spPr>
        <p:txBody>
          <a:bodyPr wrap="none" lIns="0" tIns="0" rIns="0" bIns="0" rtlCol="0" anchor="t"/>
          <a:lstStyle/>
          <a:p>
            <a:pPr marL="0" indent="0" algn="ctr">
              <a:lnSpc>
                <a:spcPts val="2600"/>
              </a:lnSpc>
              <a:buNone/>
            </a:pPr>
            <a:r>
              <a:rPr lang="en-US" sz="2050" b="1" dirty="0">
                <a:solidFill>
                  <a:srgbClr val="403C4E"/>
                </a:solidFill>
                <a:latin typeface="Roboto" panose="02000000000000000000" pitchFamily="2" charset="0"/>
                <a:ea typeface="Roboto" panose="02000000000000000000" pitchFamily="2" charset="0"/>
                <a:cs typeface="Roboto" panose="02000000000000000000" pitchFamily="2" charset="0"/>
              </a:rPr>
              <a:t>Xử Lý Hóa Học</a:t>
            </a:r>
            <a:endParaRPr lang="en-US" sz="2050" dirty="0"/>
          </a:p>
        </p:txBody>
      </p:sp>
      <p:sp>
        <p:nvSpPr>
          <p:cNvPr id="19" name="Text 16"/>
          <p:cNvSpPr/>
          <p:nvPr/>
        </p:nvSpPr>
        <p:spPr>
          <a:xfrm>
            <a:off x="9859804" y="6627495"/>
            <a:ext cx="3813453" cy="1020485"/>
          </a:xfrm>
          <a:prstGeom prst="rect">
            <a:avLst/>
          </a:prstGeom>
          <a:noFill/>
          <a:ln/>
        </p:spPr>
        <p:txBody>
          <a:bodyPr wrap="square" lIns="0" tIns="0" rIns="0" bIns="0" rtlCol="0" anchor="t"/>
          <a:lstStyle/>
          <a:p>
            <a:pPr marL="0" indent="0" algn="ctr">
              <a:lnSpc>
                <a:spcPts val="2650"/>
              </a:lnSpc>
              <a:buNone/>
            </a:pPr>
            <a:r>
              <a:rPr lang="en-US" sz="1650" dirty="0">
                <a:solidFill>
                  <a:srgbClr val="403C4E"/>
                </a:solidFill>
                <a:latin typeface="Roboto" panose="02000000000000000000" pitchFamily="2" charset="0"/>
                <a:ea typeface="Roboto" panose="02000000000000000000" pitchFamily="2" charset="0"/>
                <a:cs typeface="Roboto" panose="02000000000000000000" pitchFamily="2" charset="0"/>
              </a:rPr>
              <a:t>Chuẩn bị bề mặt cho lớp chống dính, cải thiện khả năng liên kết và tăng cường tính chống ăn mòn.</a:t>
            </a:r>
            <a:endParaRPr lang="en-US" sz="1650" dirty="0"/>
          </a:p>
        </p:txBody>
      </p:sp>
      <p:pic>
        <p:nvPicPr>
          <p:cNvPr id="1026" name="Picture 2" descr="Chảo chống dính Fissler được sản xuất như thế nào?">
            <a:extLst>
              <a:ext uri="{FF2B5EF4-FFF2-40B4-BE49-F238E27FC236}">
                <a16:creationId xmlns:a16="http://schemas.microsoft.com/office/drawing/2014/main" id="{22126813-0B3A-8E52-0776-438DDA2D900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414" b="13331"/>
          <a:stretch/>
        </p:blipFill>
        <p:spPr bwMode="auto">
          <a:xfrm>
            <a:off x="4537422" y="416856"/>
            <a:ext cx="5532220" cy="2427965"/>
          </a:xfrm>
          <a:prstGeom prst="rect">
            <a:avLst/>
          </a:prstGeom>
          <a:noFill/>
          <a:extLst>
            <a:ext uri="{909E8E84-426E-40DD-AFC4-6F175D3DCCD1}">
              <a14:hiddenFill xmlns:a14="http://schemas.microsoft.com/office/drawing/2010/main">
                <a:solidFill>
                  <a:srgbClr val="FFFFFF"/>
                </a:solidFill>
              </a14:hiddenFill>
            </a:ext>
          </a:extLst>
        </p:spPr>
      </p:pic>
      <p:pic>
        <p:nvPicPr>
          <p:cNvPr id="20" name="Image 0" descr="preencoded.png">
            <a:extLst>
              <a:ext uri="{FF2B5EF4-FFF2-40B4-BE49-F238E27FC236}">
                <a16:creationId xmlns:a16="http://schemas.microsoft.com/office/drawing/2014/main" id="{5141FD23-EC1B-E95D-532A-AFADF43E745B}"/>
              </a:ext>
            </a:extLst>
          </p:cNvPr>
          <p:cNvPicPr>
            <a:picLocks noChangeAspect="1"/>
          </p:cNvPicPr>
          <p:nvPr/>
        </p:nvPicPr>
        <p:blipFill>
          <a:blip r:embed="rId4"/>
          <a:stretch>
            <a:fillRect/>
          </a:stretch>
        </p:blipFill>
        <p:spPr>
          <a:xfrm>
            <a:off x="12364202" y="7457004"/>
            <a:ext cx="2164768" cy="76252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4668738" y="458420"/>
            <a:ext cx="5292924" cy="2977270"/>
          </a:xfrm>
          <a:prstGeom prst="rect">
            <a:avLst/>
          </a:prstGeom>
        </p:spPr>
      </p:pic>
      <p:sp>
        <p:nvSpPr>
          <p:cNvPr id="4" name="Text 0"/>
          <p:cNvSpPr/>
          <p:nvPr/>
        </p:nvSpPr>
        <p:spPr>
          <a:xfrm>
            <a:off x="2052757" y="3992880"/>
            <a:ext cx="10524887" cy="771525"/>
          </a:xfrm>
          <a:prstGeom prst="rect">
            <a:avLst/>
          </a:prstGeom>
          <a:noFill/>
          <a:ln/>
        </p:spPr>
        <p:txBody>
          <a:bodyPr wrap="none" lIns="0" tIns="0" rIns="0" bIns="0" rtlCol="0" anchor="t"/>
          <a:lstStyle/>
          <a:p>
            <a:pPr marL="0" indent="0">
              <a:lnSpc>
                <a:spcPts val="6050"/>
              </a:lnSpc>
              <a:buNone/>
            </a:pPr>
            <a:r>
              <a:rPr lang="en-US" sz="4850" b="1" dirty="0">
                <a:solidFill>
                  <a:srgbClr val="403C4E"/>
                </a:solidFill>
                <a:latin typeface="Roboto" panose="02000000000000000000" pitchFamily="2" charset="0"/>
                <a:ea typeface="Roboto" panose="02000000000000000000" pitchFamily="2" charset="0"/>
                <a:cs typeface="Roboto" panose="02000000000000000000" pitchFamily="2" charset="0"/>
              </a:rPr>
              <a:t>Nguy Cơ Tai Nạn Khi Xử Lý Bề Mặt</a:t>
            </a:r>
            <a:endParaRPr lang="en-US" sz="4850" dirty="0"/>
          </a:p>
        </p:txBody>
      </p:sp>
      <p:pic>
        <p:nvPicPr>
          <p:cNvPr id="5" name="Image 2" descr="preencoded.png"/>
          <p:cNvPicPr>
            <a:picLocks noChangeAspect="1"/>
          </p:cNvPicPr>
          <p:nvPr/>
        </p:nvPicPr>
        <p:blipFill>
          <a:blip r:embed="rId4"/>
          <a:stretch>
            <a:fillRect/>
          </a:stretch>
        </p:blipFill>
        <p:spPr>
          <a:xfrm>
            <a:off x="864037" y="5529737"/>
            <a:ext cx="617220" cy="617220"/>
          </a:xfrm>
          <a:prstGeom prst="rect">
            <a:avLst/>
          </a:prstGeom>
        </p:spPr>
      </p:pic>
      <p:sp>
        <p:nvSpPr>
          <p:cNvPr id="6" name="Text 1"/>
          <p:cNvSpPr/>
          <p:nvPr/>
        </p:nvSpPr>
        <p:spPr>
          <a:xfrm>
            <a:off x="1582638" y="5716643"/>
            <a:ext cx="3086100" cy="385763"/>
          </a:xfrm>
          <a:prstGeom prst="rect">
            <a:avLst/>
          </a:prstGeom>
          <a:noFill/>
          <a:ln/>
        </p:spPr>
        <p:txBody>
          <a:bodyPr wrap="none" lIns="0" tIns="0" rIns="0" bIns="0" rtlCol="0" anchor="t"/>
          <a:lstStyle/>
          <a:p>
            <a:pPr marL="0" indent="0" algn="l">
              <a:lnSpc>
                <a:spcPts val="3000"/>
              </a:lnSpc>
              <a:buNone/>
            </a:pPr>
            <a:r>
              <a:rPr lang="en-US" sz="2400" b="1" dirty="0">
                <a:solidFill>
                  <a:srgbClr val="403C4E"/>
                </a:solidFill>
                <a:latin typeface="Roboto" panose="02000000000000000000" pitchFamily="2" charset="0"/>
                <a:ea typeface="Roboto" panose="02000000000000000000" pitchFamily="2" charset="0"/>
                <a:cs typeface="Roboto" panose="02000000000000000000" pitchFamily="2" charset="0"/>
              </a:rPr>
              <a:t>Tiếp Xúc Hóa Chất</a:t>
            </a:r>
            <a:endParaRPr lang="en-US" sz="2400" dirty="0"/>
          </a:p>
        </p:txBody>
      </p:sp>
      <p:sp>
        <p:nvSpPr>
          <p:cNvPr id="7" name="Text 2"/>
          <p:cNvSpPr/>
          <p:nvPr/>
        </p:nvSpPr>
        <p:spPr>
          <a:xfrm>
            <a:off x="864037" y="6146957"/>
            <a:ext cx="4053840" cy="790099"/>
          </a:xfrm>
          <a:prstGeom prst="rect">
            <a:avLst/>
          </a:prstGeom>
          <a:noFill/>
          <a:ln/>
        </p:spPr>
        <p:txBody>
          <a:bodyPr wrap="square" lIns="0" tIns="0" rIns="0" bIns="0" rtlCol="0" anchor="t"/>
          <a:lstStyle/>
          <a:p>
            <a:pPr marL="0" indent="0" algn="l">
              <a:lnSpc>
                <a:spcPts val="3100"/>
              </a:lnSpc>
              <a:buNone/>
            </a:pPr>
            <a:r>
              <a:rPr lang="en-US" sz="1900" dirty="0">
                <a:solidFill>
                  <a:srgbClr val="403C4E"/>
                </a:solidFill>
                <a:latin typeface="Roboto" panose="02000000000000000000" pitchFamily="2" charset="0"/>
                <a:ea typeface="Roboto" panose="02000000000000000000" pitchFamily="2" charset="0"/>
                <a:cs typeface="Roboto" panose="02000000000000000000" pitchFamily="2" charset="0"/>
              </a:rPr>
              <a:t>Bỏng hóa chất, kích ứng da, mắt hoặc vấn đề về hô hấp.</a:t>
            </a:r>
            <a:endParaRPr lang="en-US" sz="1900" dirty="0"/>
          </a:p>
        </p:txBody>
      </p:sp>
      <p:pic>
        <p:nvPicPr>
          <p:cNvPr id="8" name="Image 3" descr="preencoded.png"/>
          <p:cNvPicPr>
            <a:picLocks noChangeAspect="1"/>
          </p:cNvPicPr>
          <p:nvPr/>
        </p:nvPicPr>
        <p:blipFill>
          <a:blip r:embed="rId5"/>
          <a:stretch>
            <a:fillRect/>
          </a:stretch>
        </p:blipFill>
        <p:spPr>
          <a:xfrm>
            <a:off x="5486593" y="5529737"/>
            <a:ext cx="617220" cy="617220"/>
          </a:xfrm>
          <a:prstGeom prst="rect">
            <a:avLst/>
          </a:prstGeom>
        </p:spPr>
      </p:pic>
      <p:sp>
        <p:nvSpPr>
          <p:cNvPr id="9" name="Text 3"/>
          <p:cNvSpPr/>
          <p:nvPr/>
        </p:nvSpPr>
        <p:spPr>
          <a:xfrm>
            <a:off x="6208488" y="5712364"/>
            <a:ext cx="3086100" cy="385763"/>
          </a:xfrm>
          <a:prstGeom prst="rect">
            <a:avLst/>
          </a:prstGeom>
          <a:noFill/>
          <a:ln/>
        </p:spPr>
        <p:txBody>
          <a:bodyPr wrap="none" lIns="0" tIns="0" rIns="0" bIns="0" rtlCol="0" anchor="t"/>
          <a:lstStyle/>
          <a:p>
            <a:pPr marL="0" indent="0" algn="l">
              <a:lnSpc>
                <a:spcPts val="3000"/>
              </a:lnSpc>
              <a:buNone/>
            </a:pPr>
            <a:r>
              <a:rPr lang="en-US" sz="2400" b="1" dirty="0">
                <a:solidFill>
                  <a:srgbClr val="403C4E"/>
                </a:solidFill>
                <a:latin typeface="Roboto" panose="02000000000000000000" pitchFamily="2" charset="0"/>
                <a:ea typeface="Roboto" panose="02000000000000000000" pitchFamily="2" charset="0"/>
                <a:cs typeface="Roboto" panose="02000000000000000000" pitchFamily="2" charset="0"/>
              </a:rPr>
              <a:t>Tai Nạn Cơ Học</a:t>
            </a:r>
            <a:endParaRPr lang="en-US" sz="2400" dirty="0"/>
          </a:p>
        </p:txBody>
      </p:sp>
      <p:sp>
        <p:nvSpPr>
          <p:cNvPr id="10" name="Text 4"/>
          <p:cNvSpPr/>
          <p:nvPr/>
        </p:nvSpPr>
        <p:spPr>
          <a:xfrm>
            <a:off x="5486652" y="6146957"/>
            <a:ext cx="4053959" cy="790099"/>
          </a:xfrm>
          <a:prstGeom prst="rect">
            <a:avLst/>
          </a:prstGeom>
          <a:noFill/>
          <a:ln/>
        </p:spPr>
        <p:txBody>
          <a:bodyPr wrap="square" lIns="0" tIns="0" rIns="0" bIns="0" rtlCol="0" anchor="t"/>
          <a:lstStyle/>
          <a:p>
            <a:pPr marL="0" indent="0" algn="l">
              <a:lnSpc>
                <a:spcPts val="3100"/>
              </a:lnSpc>
              <a:buNone/>
            </a:pPr>
            <a:r>
              <a:rPr lang="en-US" sz="1900" dirty="0">
                <a:solidFill>
                  <a:srgbClr val="403C4E"/>
                </a:solidFill>
                <a:latin typeface="Roboto" panose="02000000000000000000" pitchFamily="2" charset="0"/>
                <a:ea typeface="Roboto" panose="02000000000000000000" pitchFamily="2" charset="0"/>
                <a:cs typeface="Roboto" panose="02000000000000000000" pitchFamily="2" charset="0"/>
              </a:rPr>
              <a:t>Cắt xẻo, trầy xước hoặc gãy xương do sử dụng các thiết bị cơ khí.</a:t>
            </a:r>
            <a:endParaRPr lang="en-US" sz="1900" dirty="0"/>
          </a:p>
        </p:txBody>
      </p:sp>
      <p:pic>
        <p:nvPicPr>
          <p:cNvPr id="11" name="Image 4" descr="preencoded.png"/>
          <p:cNvPicPr>
            <a:picLocks noChangeAspect="1"/>
          </p:cNvPicPr>
          <p:nvPr/>
        </p:nvPicPr>
        <p:blipFill>
          <a:blip r:embed="rId6"/>
          <a:stretch>
            <a:fillRect/>
          </a:stretch>
        </p:blipFill>
        <p:spPr>
          <a:xfrm>
            <a:off x="10109446" y="5524572"/>
            <a:ext cx="617220" cy="617220"/>
          </a:xfrm>
          <a:prstGeom prst="rect">
            <a:avLst/>
          </a:prstGeom>
        </p:spPr>
      </p:pic>
      <p:sp>
        <p:nvSpPr>
          <p:cNvPr id="12" name="Text 5"/>
          <p:cNvSpPr/>
          <p:nvPr/>
        </p:nvSpPr>
        <p:spPr>
          <a:xfrm>
            <a:off x="10855404" y="5711478"/>
            <a:ext cx="3086100" cy="385763"/>
          </a:xfrm>
          <a:prstGeom prst="rect">
            <a:avLst/>
          </a:prstGeom>
          <a:noFill/>
          <a:ln/>
        </p:spPr>
        <p:txBody>
          <a:bodyPr wrap="none" lIns="0" tIns="0" rIns="0" bIns="0" rtlCol="0" anchor="t"/>
          <a:lstStyle/>
          <a:p>
            <a:pPr marL="0" indent="0" algn="l">
              <a:lnSpc>
                <a:spcPts val="3000"/>
              </a:lnSpc>
              <a:buNone/>
            </a:pPr>
            <a:r>
              <a:rPr lang="en-US" sz="2400" b="1" dirty="0">
                <a:solidFill>
                  <a:srgbClr val="403C4E"/>
                </a:solidFill>
                <a:latin typeface="Roboto" panose="02000000000000000000" pitchFamily="2" charset="0"/>
                <a:ea typeface="Roboto" panose="02000000000000000000" pitchFamily="2" charset="0"/>
                <a:cs typeface="Roboto" panose="02000000000000000000" pitchFamily="2" charset="0"/>
              </a:rPr>
              <a:t>Trơn Trượt</a:t>
            </a:r>
            <a:endParaRPr lang="en-US" sz="2400" dirty="0"/>
          </a:p>
        </p:txBody>
      </p:sp>
      <p:sp>
        <p:nvSpPr>
          <p:cNvPr id="13" name="Text 6"/>
          <p:cNvSpPr/>
          <p:nvPr/>
        </p:nvSpPr>
        <p:spPr>
          <a:xfrm>
            <a:off x="10109565" y="6141791"/>
            <a:ext cx="4053840" cy="790099"/>
          </a:xfrm>
          <a:prstGeom prst="rect">
            <a:avLst/>
          </a:prstGeom>
          <a:noFill/>
          <a:ln/>
        </p:spPr>
        <p:txBody>
          <a:bodyPr wrap="square" lIns="0" tIns="0" rIns="0" bIns="0" rtlCol="0" anchor="t"/>
          <a:lstStyle/>
          <a:p>
            <a:pPr marL="0" indent="0" algn="l">
              <a:lnSpc>
                <a:spcPts val="3100"/>
              </a:lnSpc>
              <a:buNone/>
            </a:pPr>
            <a:r>
              <a:rPr lang="en-US" sz="1900" dirty="0">
                <a:solidFill>
                  <a:srgbClr val="403C4E"/>
                </a:solidFill>
                <a:latin typeface="Roboto" panose="02000000000000000000" pitchFamily="2" charset="0"/>
                <a:ea typeface="Roboto" panose="02000000000000000000" pitchFamily="2" charset="0"/>
                <a:cs typeface="Roboto" panose="02000000000000000000" pitchFamily="2" charset="0"/>
              </a:rPr>
              <a:t>Trơn trượt do hóa chất hoặc nước, dẫn đến các tai nạn như trượt ngã.</a:t>
            </a:r>
            <a:endParaRPr lang="en-US" sz="1900" dirty="0"/>
          </a:p>
        </p:txBody>
      </p:sp>
      <p:pic>
        <p:nvPicPr>
          <p:cNvPr id="14" name="Image 0" descr="preencoded.png">
            <a:extLst>
              <a:ext uri="{FF2B5EF4-FFF2-40B4-BE49-F238E27FC236}">
                <a16:creationId xmlns:a16="http://schemas.microsoft.com/office/drawing/2014/main" id="{589CF822-2484-B5E5-CFFF-772BC4184447}"/>
              </a:ext>
            </a:extLst>
          </p:cNvPr>
          <p:cNvPicPr>
            <a:picLocks noChangeAspect="1"/>
          </p:cNvPicPr>
          <p:nvPr/>
        </p:nvPicPr>
        <p:blipFill>
          <a:blip r:embed="rId7"/>
          <a:stretch>
            <a:fillRect/>
          </a:stretch>
        </p:blipFill>
        <p:spPr>
          <a:xfrm>
            <a:off x="11511692" y="7304961"/>
            <a:ext cx="3023926" cy="93742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 name="Text 0"/>
          <p:cNvSpPr/>
          <p:nvPr/>
        </p:nvSpPr>
        <p:spPr>
          <a:xfrm>
            <a:off x="2518084" y="675096"/>
            <a:ext cx="9594232" cy="2145625"/>
          </a:xfrm>
          <a:prstGeom prst="rect">
            <a:avLst/>
          </a:prstGeom>
          <a:noFill/>
          <a:ln/>
        </p:spPr>
        <p:txBody>
          <a:bodyPr wrap="square" lIns="0" tIns="0" rIns="0" bIns="0" rtlCol="0" anchor="t"/>
          <a:lstStyle/>
          <a:p>
            <a:pPr marL="0" indent="0">
              <a:lnSpc>
                <a:spcPts val="5600"/>
              </a:lnSpc>
              <a:buNone/>
            </a:pPr>
            <a:r>
              <a:rPr lang="en-US" sz="4500" b="1" dirty="0">
                <a:solidFill>
                  <a:srgbClr val="403C4E"/>
                </a:solidFill>
                <a:latin typeface="Roboto" panose="02000000000000000000" pitchFamily="2" charset="0"/>
                <a:ea typeface="Roboto" panose="02000000000000000000" pitchFamily="2" charset="0"/>
                <a:cs typeface="Roboto" panose="02000000000000000000" pitchFamily="2" charset="0"/>
              </a:rPr>
              <a:t>An Toàn Vệ Sinh Lao Động Cho </a:t>
            </a:r>
          </a:p>
          <a:p>
            <a:pPr marL="0" indent="0">
              <a:lnSpc>
                <a:spcPts val="5600"/>
              </a:lnSpc>
              <a:buNone/>
            </a:pPr>
            <a:r>
              <a:rPr lang="en-US" sz="4500" b="1" dirty="0" err="1">
                <a:solidFill>
                  <a:srgbClr val="403C4E"/>
                </a:solidFill>
                <a:latin typeface="Roboto" panose="02000000000000000000" pitchFamily="2" charset="0"/>
                <a:ea typeface="Roboto" panose="02000000000000000000" pitchFamily="2" charset="0"/>
                <a:cs typeface="Roboto" panose="02000000000000000000" pitchFamily="2" charset="0"/>
              </a:rPr>
              <a:t>Nhân</a:t>
            </a:r>
            <a:r>
              <a:rPr lang="en-US" sz="4500" b="1" dirty="0">
                <a:solidFill>
                  <a:srgbClr val="403C4E"/>
                </a:solidFill>
                <a:latin typeface="Roboto" panose="02000000000000000000" pitchFamily="2" charset="0"/>
                <a:ea typeface="Roboto" panose="02000000000000000000" pitchFamily="2" charset="0"/>
                <a:cs typeface="Roboto" panose="02000000000000000000" pitchFamily="2" charset="0"/>
              </a:rPr>
              <a:t> Viên Phủ Lớp Chống Dính</a:t>
            </a:r>
            <a:endParaRPr lang="en-US" sz="4500" dirty="0"/>
          </a:p>
        </p:txBody>
      </p:sp>
      <p:sp>
        <p:nvSpPr>
          <p:cNvPr id="4" name="Shape 1"/>
          <p:cNvSpPr/>
          <p:nvPr/>
        </p:nvSpPr>
        <p:spPr>
          <a:xfrm>
            <a:off x="6287453" y="3307556"/>
            <a:ext cx="7541895" cy="4103370"/>
          </a:xfrm>
          <a:prstGeom prst="roundRect">
            <a:avLst>
              <a:gd name="adj" fmla="val 2343"/>
            </a:avLst>
          </a:prstGeom>
          <a:noFill/>
          <a:ln w="7620">
            <a:solidFill>
              <a:srgbClr val="000000">
                <a:alpha val="8000"/>
              </a:srgbClr>
            </a:solidFill>
            <a:prstDash val="solid"/>
          </a:ln>
        </p:spPr>
      </p:sp>
      <p:sp>
        <p:nvSpPr>
          <p:cNvPr id="5" name="Shape 2"/>
          <p:cNvSpPr/>
          <p:nvPr/>
        </p:nvSpPr>
        <p:spPr>
          <a:xfrm>
            <a:off x="6295073" y="3315176"/>
            <a:ext cx="7526655" cy="655915"/>
          </a:xfrm>
          <a:prstGeom prst="rect">
            <a:avLst/>
          </a:prstGeom>
          <a:solidFill>
            <a:srgbClr val="FFFFFF">
              <a:alpha val="4000"/>
            </a:srgbClr>
          </a:solidFill>
          <a:ln/>
        </p:spPr>
      </p:sp>
      <p:sp>
        <p:nvSpPr>
          <p:cNvPr id="6" name="Text 3"/>
          <p:cNvSpPr/>
          <p:nvPr/>
        </p:nvSpPr>
        <p:spPr>
          <a:xfrm>
            <a:off x="6523911" y="3460075"/>
            <a:ext cx="3301841" cy="366117"/>
          </a:xfrm>
          <a:prstGeom prst="rect">
            <a:avLst/>
          </a:prstGeom>
          <a:noFill/>
          <a:ln/>
        </p:spPr>
        <p:txBody>
          <a:bodyPr wrap="none" lIns="0" tIns="0" rIns="0" bIns="0" rtlCol="0" anchor="t"/>
          <a:lstStyle/>
          <a:p>
            <a:pPr marL="0" indent="0">
              <a:lnSpc>
                <a:spcPts val="2850"/>
              </a:lnSpc>
              <a:buNone/>
            </a:pPr>
            <a:r>
              <a:rPr lang="en-US" sz="1800" b="1" dirty="0">
                <a:solidFill>
                  <a:srgbClr val="403C4E"/>
                </a:solidFill>
                <a:latin typeface="Roboto" panose="02000000000000000000" pitchFamily="2" charset="0"/>
                <a:ea typeface="Roboto" panose="02000000000000000000" pitchFamily="2" charset="0"/>
                <a:cs typeface="Roboto" panose="02000000000000000000" pitchFamily="2" charset="0"/>
              </a:rPr>
              <a:t>Phương Pháp</a:t>
            </a:r>
            <a:endParaRPr lang="en-US" sz="1800" b="1" dirty="0"/>
          </a:p>
        </p:txBody>
      </p:sp>
      <p:sp>
        <p:nvSpPr>
          <p:cNvPr id="7" name="Text 4"/>
          <p:cNvSpPr/>
          <p:nvPr/>
        </p:nvSpPr>
        <p:spPr>
          <a:xfrm>
            <a:off x="10291048" y="3460075"/>
            <a:ext cx="3301841" cy="366117"/>
          </a:xfrm>
          <a:prstGeom prst="rect">
            <a:avLst/>
          </a:prstGeom>
          <a:noFill/>
          <a:ln/>
        </p:spPr>
        <p:txBody>
          <a:bodyPr wrap="none" lIns="0" tIns="0" rIns="0" bIns="0" rtlCol="0" anchor="t"/>
          <a:lstStyle/>
          <a:p>
            <a:pPr marL="0" indent="0">
              <a:lnSpc>
                <a:spcPts val="2850"/>
              </a:lnSpc>
              <a:buNone/>
            </a:pPr>
            <a:r>
              <a:rPr lang="en-US" sz="1800" b="1" dirty="0">
                <a:solidFill>
                  <a:srgbClr val="403C4E"/>
                </a:solidFill>
                <a:latin typeface="Roboto" panose="02000000000000000000" pitchFamily="2" charset="0"/>
                <a:ea typeface="Roboto" panose="02000000000000000000" pitchFamily="2" charset="0"/>
                <a:cs typeface="Roboto" panose="02000000000000000000" pitchFamily="2" charset="0"/>
              </a:rPr>
              <a:t>Mô Tả</a:t>
            </a:r>
            <a:endParaRPr lang="en-US" sz="1800" b="1" dirty="0"/>
          </a:p>
        </p:txBody>
      </p:sp>
      <p:sp>
        <p:nvSpPr>
          <p:cNvPr id="8" name="Shape 5"/>
          <p:cNvSpPr/>
          <p:nvPr/>
        </p:nvSpPr>
        <p:spPr>
          <a:xfrm>
            <a:off x="6295073" y="3971092"/>
            <a:ext cx="7526655" cy="1022033"/>
          </a:xfrm>
          <a:prstGeom prst="rect">
            <a:avLst/>
          </a:prstGeom>
          <a:solidFill>
            <a:srgbClr val="000000">
              <a:alpha val="4000"/>
            </a:srgbClr>
          </a:solidFill>
          <a:ln/>
        </p:spPr>
      </p:sp>
      <p:sp>
        <p:nvSpPr>
          <p:cNvPr id="9" name="Text 6"/>
          <p:cNvSpPr/>
          <p:nvPr/>
        </p:nvSpPr>
        <p:spPr>
          <a:xfrm>
            <a:off x="6523911" y="4115991"/>
            <a:ext cx="3301841" cy="366117"/>
          </a:xfrm>
          <a:prstGeom prst="rect">
            <a:avLst/>
          </a:prstGeom>
          <a:noFill/>
          <a:ln/>
        </p:spPr>
        <p:txBody>
          <a:bodyPr wrap="none" lIns="0" tIns="0" rIns="0" bIns="0" rtlCol="0" anchor="t"/>
          <a:lstStyle/>
          <a:p>
            <a:pPr marL="0" indent="0">
              <a:lnSpc>
                <a:spcPts val="2850"/>
              </a:lnSpc>
              <a:buNone/>
            </a:pPr>
            <a:r>
              <a:rPr lang="en-US" sz="1800" b="1" dirty="0">
                <a:solidFill>
                  <a:srgbClr val="403C4E"/>
                </a:solidFill>
                <a:latin typeface="Roboto" panose="02000000000000000000" pitchFamily="2" charset="0"/>
                <a:ea typeface="Roboto" panose="02000000000000000000" pitchFamily="2" charset="0"/>
                <a:cs typeface="Roboto" panose="02000000000000000000" pitchFamily="2" charset="0"/>
              </a:rPr>
              <a:t>Phun</a:t>
            </a:r>
            <a:endParaRPr lang="en-US" sz="1800" b="1" dirty="0"/>
          </a:p>
        </p:txBody>
      </p:sp>
      <p:sp>
        <p:nvSpPr>
          <p:cNvPr id="10" name="Text 7"/>
          <p:cNvSpPr/>
          <p:nvPr/>
        </p:nvSpPr>
        <p:spPr>
          <a:xfrm>
            <a:off x="10291048" y="4115991"/>
            <a:ext cx="3301841" cy="732234"/>
          </a:xfrm>
          <a:prstGeom prst="rect">
            <a:avLst/>
          </a:prstGeom>
          <a:noFill/>
          <a:ln/>
        </p:spPr>
        <p:txBody>
          <a:bodyPr wrap="square" lIns="0" tIns="0" rIns="0" bIns="0" rtlCol="0" anchor="t"/>
          <a:lstStyle/>
          <a:p>
            <a:pPr marL="0" indent="0">
              <a:lnSpc>
                <a:spcPts val="2850"/>
              </a:lnSpc>
              <a:buNone/>
            </a:pPr>
            <a:r>
              <a:rPr lang="en-US" sz="1800" dirty="0">
                <a:solidFill>
                  <a:srgbClr val="403C4E"/>
                </a:solidFill>
                <a:latin typeface="Roboto" panose="02000000000000000000" pitchFamily="2" charset="0"/>
                <a:ea typeface="Roboto" panose="02000000000000000000" pitchFamily="2" charset="0"/>
                <a:cs typeface="Roboto" panose="02000000000000000000" pitchFamily="2" charset="0"/>
              </a:rPr>
              <a:t>Phủ lớp chống dính một cách đồng đều và mịn màng.</a:t>
            </a:r>
            <a:endParaRPr lang="en-US" sz="1800" dirty="0"/>
          </a:p>
        </p:txBody>
      </p:sp>
      <p:sp>
        <p:nvSpPr>
          <p:cNvPr id="11" name="Shape 8"/>
          <p:cNvSpPr/>
          <p:nvPr/>
        </p:nvSpPr>
        <p:spPr>
          <a:xfrm>
            <a:off x="6295073" y="4993124"/>
            <a:ext cx="7526655" cy="1388150"/>
          </a:xfrm>
          <a:prstGeom prst="rect">
            <a:avLst/>
          </a:prstGeom>
          <a:solidFill>
            <a:srgbClr val="FFFFFF">
              <a:alpha val="4000"/>
            </a:srgbClr>
          </a:solidFill>
          <a:ln/>
        </p:spPr>
      </p:sp>
      <p:sp>
        <p:nvSpPr>
          <p:cNvPr id="12" name="Text 9"/>
          <p:cNvSpPr/>
          <p:nvPr/>
        </p:nvSpPr>
        <p:spPr>
          <a:xfrm>
            <a:off x="6523911" y="5138023"/>
            <a:ext cx="3301841" cy="366117"/>
          </a:xfrm>
          <a:prstGeom prst="rect">
            <a:avLst/>
          </a:prstGeom>
          <a:noFill/>
          <a:ln/>
        </p:spPr>
        <p:txBody>
          <a:bodyPr wrap="none" lIns="0" tIns="0" rIns="0" bIns="0" rtlCol="0" anchor="t"/>
          <a:lstStyle/>
          <a:p>
            <a:pPr marL="0" indent="0">
              <a:lnSpc>
                <a:spcPts val="2850"/>
              </a:lnSpc>
              <a:buNone/>
            </a:pPr>
            <a:r>
              <a:rPr lang="en-US" sz="1800" b="1" dirty="0">
                <a:solidFill>
                  <a:srgbClr val="403C4E"/>
                </a:solidFill>
                <a:latin typeface="Roboto" panose="02000000000000000000" pitchFamily="2" charset="0"/>
                <a:ea typeface="Roboto" panose="02000000000000000000" pitchFamily="2" charset="0"/>
                <a:cs typeface="Roboto" panose="02000000000000000000" pitchFamily="2" charset="0"/>
              </a:rPr>
              <a:t>Lăn</a:t>
            </a:r>
            <a:endParaRPr lang="en-US" sz="1800" b="1" dirty="0"/>
          </a:p>
        </p:txBody>
      </p:sp>
      <p:sp>
        <p:nvSpPr>
          <p:cNvPr id="13" name="Text 10"/>
          <p:cNvSpPr/>
          <p:nvPr/>
        </p:nvSpPr>
        <p:spPr>
          <a:xfrm>
            <a:off x="10291048" y="5138023"/>
            <a:ext cx="3301841" cy="1098352"/>
          </a:xfrm>
          <a:prstGeom prst="rect">
            <a:avLst/>
          </a:prstGeom>
          <a:noFill/>
          <a:ln/>
        </p:spPr>
        <p:txBody>
          <a:bodyPr wrap="square" lIns="0" tIns="0" rIns="0" bIns="0" rtlCol="0" anchor="t"/>
          <a:lstStyle/>
          <a:p>
            <a:pPr marL="0" indent="0">
              <a:lnSpc>
                <a:spcPts val="2850"/>
              </a:lnSpc>
              <a:buNone/>
            </a:pPr>
            <a:r>
              <a:rPr lang="en-US" sz="1800" dirty="0">
                <a:solidFill>
                  <a:srgbClr val="403C4E"/>
                </a:solidFill>
                <a:latin typeface="Roboto" panose="02000000000000000000" pitchFamily="2" charset="0"/>
                <a:ea typeface="Roboto" panose="02000000000000000000" pitchFamily="2" charset="0"/>
                <a:cs typeface="Roboto" panose="02000000000000000000" pitchFamily="2" charset="0"/>
              </a:rPr>
              <a:t>Tạo ra lớp phủ đồng đều và kiểm soát độ dày của lớp chống dính.</a:t>
            </a:r>
            <a:endParaRPr lang="en-US" sz="1800" dirty="0"/>
          </a:p>
        </p:txBody>
      </p:sp>
      <p:sp>
        <p:nvSpPr>
          <p:cNvPr id="14" name="Shape 11"/>
          <p:cNvSpPr/>
          <p:nvPr/>
        </p:nvSpPr>
        <p:spPr>
          <a:xfrm>
            <a:off x="6295073" y="6381274"/>
            <a:ext cx="7526655" cy="1022033"/>
          </a:xfrm>
          <a:prstGeom prst="rect">
            <a:avLst/>
          </a:prstGeom>
          <a:solidFill>
            <a:srgbClr val="000000">
              <a:alpha val="4000"/>
            </a:srgbClr>
          </a:solidFill>
          <a:ln/>
        </p:spPr>
      </p:sp>
      <p:sp>
        <p:nvSpPr>
          <p:cNvPr id="15" name="Text 12"/>
          <p:cNvSpPr/>
          <p:nvPr/>
        </p:nvSpPr>
        <p:spPr>
          <a:xfrm>
            <a:off x="6523911" y="6526173"/>
            <a:ext cx="3301841" cy="366117"/>
          </a:xfrm>
          <a:prstGeom prst="rect">
            <a:avLst/>
          </a:prstGeom>
          <a:noFill/>
          <a:ln/>
        </p:spPr>
        <p:txBody>
          <a:bodyPr wrap="none" lIns="0" tIns="0" rIns="0" bIns="0" rtlCol="0" anchor="t"/>
          <a:lstStyle/>
          <a:p>
            <a:pPr marL="0" indent="0">
              <a:lnSpc>
                <a:spcPts val="2850"/>
              </a:lnSpc>
              <a:buNone/>
            </a:pPr>
            <a:r>
              <a:rPr lang="en-US" sz="1800" b="1" dirty="0">
                <a:solidFill>
                  <a:srgbClr val="403C4E"/>
                </a:solidFill>
                <a:latin typeface="Roboto" panose="02000000000000000000" pitchFamily="2" charset="0"/>
                <a:ea typeface="Roboto" panose="02000000000000000000" pitchFamily="2" charset="0"/>
                <a:cs typeface="Roboto" panose="02000000000000000000" pitchFamily="2" charset="0"/>
              </a:rPr>
              <a:t>Ngâm</a:t>
            </a:r>
            <a:endParaRPr lang="en-US" sz="1800" b="1" dirty="0"/>
          </a:p>
        </p:txBody>
      </p:sp>
      <p:sp>
        <p:nvSpPr>
          <p:cNvPr id="16" name="Text 13"/>
          <p:cNvSpPr/>
          <p:nvPr/>
        </p:nvSpPr>
        <p:spPr>
          <a:xfrm>
            <a:off x="10291048" y="6526173"/>
            <a:ext cx="3301841" cy="732234"/>
          </a:xfrm>
          <a:prstGeom prst="rect">
            <a:avLst/>
          </a:prstGeom>
          <a:noFill/>
          <a:ln/>
        </p:spPr>
        <p:txBody>
          <a:bodyPr wrap="square" lIns="0" tIns="0" rIns="0" bIns="0" rtlCol="0" anchor="t"/>
          <a:lstStyle/>
          <a:p>
            <a:pPr marL="0" indent="0">
              <a:lnSpc>
                <a:spcPts val="2850"/>
              </a:lnSpc>
              <a:buNone/>
            </a:pPr>
            <a:r>
              <a:rPr lang="en-US" sz="1800" dirty="0">
                <a:solidFill>
                  <a:srgbClr val="403C4E"/>
                </a:solidFill>
                <a:latin typeface="Roboto" panose="02000000000000000000" pitchFamily="2" charset="0"/>
                <a:ea typeface="Roboto" panose="02000000000000000000" pitchFamily="2" charset="0"/>
                <a:cs typeface="Roboto" panose="02000000000000000000" pitchFamily="2" charset="0"/>
              </a:rPr>
              <a:t>Lớp chống dính bám vào bề mặt chảo một cách tối ưu.</a:t>
            </a:r>
            <a:endParaRPr lang="en-US" sz="1800" dirty="0"/>
          </a:p>
        </p:txBody>
      </p:sp>
      <p:pic>
        <p:nvPicPr>
          <p:cNvPr id="2050" name="Picture 2" descr="Chảo chống dính Fissler được sản xuất như thế nào?">
            <a:extLst>
              <a:ext uri="{FF2B5EF4-FFF2-40B4-BE49-F238E27FC236}">
                <a16:creationId xmlns:a16="http://schemas.microsoft.com/office/drawing/2014/main" id="{0BA42AE7-1568-1935-01B9-BCA67366715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07"/>
          <a:stretch/>
        </p:blipFill>
        <p:spPr bwMode="auto">
          <a:xfrm>
            <a:off x="801052" y="3692772"/>
            <a:ext cx="4984660" cy="3432215"/>
          </a:xfrm>
          <a:prstGeom prst="rect">
            <a:avLst/>
          </a:prstGeom>
          <a:noFill/>
          <a:extLst>
            <a:ext uri="{909E8E84-426E-40DD-AFC4-6F175D3DCCD1}">
              <a14:hiddenFill xmlns:a14="http://schemas.microsoft.com/office/drawing/2010/main">
                <a:solidFill>
                  <a:srgbClr val="FFFFFF"/>
                </a:solidFill>
              </a14:hiddenFill>
            </a:ext>
          </a:extLst>
        </p:spPr>
      </p:pic>
      <p:pic>
        <p:nvPicPr>
          <p:cNvPr id="17" name="Image 0" descr="preencoded.png">
            <a:extLst>
              <a:ext uri="{FF2B5EF4-FFF2-40B4-BE49-F238E27FC236}">
                <a16:creationId xmlns:a16="http://schemas.microsoft.com/office/drawing/2014/main" id="{474895AC-26A4-D20E-68A8-0A8785270C5B}"/>
              </a:ext>
            </a:extLst>
          </p:cNvPr>
          <p:cNvPicPr>
            <a:picLocks noChangeAspect="1"/>
          </p:cNvPicPr>
          <p:nvPr/>
        </p:nvPicPr>
        <p:blipFill>
          <a:blip r:embed="rId4"/>
          <a:stretch>
            <a:fillRect/>
          </a:stretch>
        </p:blipFill>
        <p:spPr>
          <a:xfrm>
            <a:off x="11511692" y="7304961"/>
            <a:ext cx="3023926" cy="93742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661235" y="3476863"/>
            <a:ext cx="4933950" cy="2772132"/>
          </a:xfrm>
          <a:prstGeom prst="rect">
            <a:avLst/>
          </a:prstGeom>
        </p:spPr>
      </p:pic>
      <p:sp>
        <p:nvSpPr>
          <p:cNvPr id="4" name="Text 0"/>
          <p:cNvSpPr/>
          <p:nvPr/>
        </p:nvSpPr>
        <p:spPr>
          <a:xfrm>
            <a:off x="661235" y="629424"/>
            <a:ext cx="7597378" cy="1381125"/>
          </a:xfrm>
          <a:prstGeom prst="rect">
            <a:avLst/>
          </a:prstGeom>
          <a:noFill/>
          <a:ln/>
        </p:spPr>
        <p:txBody>
          <a:bodyPr wrap="square" lIns="0" tIns="0" rIns="0" bIns="0" rtlCol="0" anchor="t"/>
          <a:lstStyle/>
          <a:p>
            <a:pPr marL="0" indent="0">
              <a:lnSpc>
                <a:spcPts val="5400"/>
              </a:lnSpc>
              <a:buNone/>
            </a:pPr>
            <a:r>
              <a:rPr lang="en-US" sz="4300" b="1" dirty="0">
                <a:solidFill>
                  <a:srgbClr val="403C4E"/>
                </a:solidFill>
                <a:latin typeface="Roboto" panose="02000000000000000000" pitchFamily="2" charset="0"/>
                <a:ea typeface="Roboto" panose="02000000000000000000" pitchFamily="2" charset="0"/>
                <a:cs typeface="Roboto" panose="02000000000000000000" pitchFamily="2" charset="0"/>
              </a:rPr>
              <a:t>Nguy Cơ Tai Nạn Khi </a:t>
            </a:r>
          </a:p>
          <a:p>
            <a:pPr marL="0" indent="0">
              <a:lnSpc>
                <a:spcPts val="5400"/>
              </a:lnSpc>
              <a:buNone/>
            </a:pPr>
            <a:r>
              <a:rPr lang="en-US" sz="4300" b="1" dirty="0" err="1">
                <a:solidFill>
                  <a:srgbClr val="403C4E"/>
                </a:solidFill>
                <a:latin typeface="Roboto" panose="02000000000000000000" pitchFamily="2" charset="0"/>
                <a:ea typeface="Roboto" panose="02000000000000000000" pitchFamily="2" charset="0"/>
                <a:cs typeface="Roboto" panose="02000000000000000000" pitchFamily="2" charset="0"/>
              </a:rPr>
              <a:t>Phủ</a:t>
            </a:r>
            <a:r>
              <a:rPr lang="en-US" sz="4300" b="1" dirty="0">
                <a:solidFill>
                  <a:srgbClr val="403C4E"/>
                </a:solidFill>
                <a:latin typeface="Roboto" panose="02000000000000000000" pitchFamily="2" charset="0"/>
                <a:ea typeface="Roboto" panose="02000000000000000000" pitchFamily="2" charset="0"/>
                <a:cs typeface="Roboto" panose="02000000000000000000" pitchFamily="2" charset="0"/>
              </a:rPr>
              <a:t> Lớp Chống Dính</a:t>
            </a:r>
            <a:endParaRPr lang="en-US" sz="4300" dirty="0"/>
          </a:p>
        </p:txBody>
      </p:sp>
      <p:pic>
        <p:nvPicPr>
          <p:cNvPr id="5" name="Image 2" descr="preencoded.png"/>
          <p:cNvPicPr>
            <a:picLocks noChangeAspect="1"/>
          </p:cNvPicPr>
          <p:nvPr/>
        </p:nvPicPr>
        <p:blipFill>
          <a:blip r:embed="rId4"/>
          <a:stretch>
            <a:fillRect/>
          </a:stretch>
        </p:blipFill>
        <p:spPr>
          <a:xfrm>
            <a:off x="6921447" y="2320052"/>
            <a:ext cx="1104781" cy="1767721"/>
          </a:xfrm>
          <a:prstGeom prst="rect">
            <a:avLst/>
          </a:prstGeom>
        </p:spPr>
      </p:pic>
      <p:sp>
        <p:nvSpPr>
          <p:cNvPr id="6" name="Text 1"/>
          <p:cNvSpPr/>
          <p:nvPr/>
        </p:nvSpPr>
        <p:spPr>
          <a:xfrm>
            <a:off x="8357579" y="2540913"/>
            <a:ext cx="2762131" cy="345281"/>
          </a:xfrm>
          <a:prstGeom prst="rect">
            <a:avLst/>
          </a:prstGeom>
          <a:noFill/>
          <a:ln/>
        </p:spPr>
        <p:txBody>
          <a:bodyPr wrap="none" lIns="0" tIns="0" rIns="0" bIns="0" rtlCol="0" anchor="t"/>
          <a:lstStyle/>
          <a:p>
            <a:pPr marL="0" indent="0" algn="l">
              <a:lnSpc>
                <a:spcPts val="2700"/>
              </a:lnSpc>
              <a:buNone/>
            </a:pPr>
            <a:r>
              <a:rPr lang="en-US" sz="2150" b="1" dirty="0">
                <a:solidFill>
                  <a:srgbClr val="403C4E"/>
                </a:solidFill>
                <a:latin typeface="Roboto" panose="02000000000000000000" pitchFamily="2" charset="0"/>
                <a:ea typeface="Roboto" panose="02000000000000000000" pitchFamily="2" charset="0"/>
                <a:cs typeface="Roboto" panose="02000000000000000000" pitchFamily="2" charset="0"/>
              </a:rPr>
              <a:t>Tiếp Xúc Hóa Chất</a:t>
            </a:r>
            <a:endParaRPr lang="en-US" sz="2150" dirty="0"/>
          </a:p>
        </p:txBody>
      </p:sp>
      <p:sp>
        <p:nvSpPr>
          <p:cNvPr id="7" name="Text 2"/>
          <p:cNvSpPr/>
          <p:nvPr/>
        </p:nvSpPr>
        <p:spPr>
          <a:xfrm>
            <a:off x="8357579" y="3018711"/>
            <a:ext cx="6161246" cy="353497"/>
          </a:xfrm>
          <a:prstGeom prst="rect">
            <a:avLst/>
          </a:prstGeom>
          <a:noFill/>
          <a:ln/>
        </p:spPr>
        <p:txBody>
          <a:bodyPr wrap="none" lIns="0" tIns="0" rIns="0" bIns="0" rtlCol="0" anchor="t"/>
          <a:lstStyle/>
          <a:p>
            <a:pPr marL="0" indent="0" algn="l">
              <a:lnSpc>
                <a:spcPts val="2750"/>
              </a:lnSpc>
              <a:buNone/>
            </a:pPr>
            <a:r>
              <a:rPr lang="en-US" sz="1700" dirty="0">
                <a:solidFill>
                  <a:srgbClr val="403C4E"/>
                </a:solidFill>
                <a:latin typeface="Roboto" panose="02000000000000000000" pitchFamily="2" charset="0"/>
                <a:ea typeface="Roboto" panose="02000000000000000000" pitchFamily="2" charset="0"/>
                <a:cs typeface="Roboto" panose="02000000000000000000" pitchFamily="2" charset="0"/>
              </a:rPr>
              <a:t>Bỏng da, kích ứng mắt hoặc vấn đề về hô hấp.</a:t>
            </a:r>
            <a:endParaRPr lang="en-US" sz="1700" dirty="0"/>
          </a:p>
        </p:txBody>
      </p:sp>
      <p:pic>
        <p:nvPicPr>
          <p:cNvPr id="8" name="Image 3" descr="preencoded.png"/>
          <p:cNvPicPr>
            <a:picLocks noChangeAspect="1"/>
          </p:cNvPicPr>
          <p:nvPr/>
        </p:nvPicPr>
        <p:blipFill>
          <a:blip r:embed="rId5"/>
          <a:stretch>
            <a:fillRect/>
          </a:stretch>
        </p:blipFill>
        <p:spPr>
          <a:xfrm>
            <a:off x="6921447" y="4087773"/>
            <a:ext cx="1104781" cy="1767721"/>
          </a:xfrm>
          <a:prstGeom prst="rect">
            <a:avLst/>
          </a:prstGeom>
        </p:spPr>
      </p:pic>
      <p:sp>
        <p:nvSpPr>
          <p:cNvPr id="9" name="Text 3"/>
          <p:cNvSpPr/>
          <p:nvPr/>
        </p:nvSpPr>
        <p:spPr>
          <a:xfrm>
            <a:off x="8357579" y="4308634"/>
            <a:ext cx="2762131" cy="345281"/>
          </a:xfrm>
          <a:prstGeom prst="rect">
            <a:avLst/>
          </a:prstGeom>
          <a:noFill/>
          <a:ln/>
        </p:spPr>
        <p:txBody>
          <a:bodyPr wrap="none" lIns="0" tIns="0" rIns="0" bIns="0" rtlCol="0" anchor="t"/>
          <a:lstStyle/>
          <a:p>
            <a:pPr marL="0" indent="0" algn="l">
              <a:lnSpc>
                <a:spcPts val="2700"/>
              </a:lnSpc>
              <a:buNone/>
            </a:pPr>
            <a:r>
              <a:rPr lang="en-US" sz="2150" b="1" dirty="0">
                <a:solidFill>
                  <a:srgbClr val="403C4E"/>
                </a:solidFill>
                <a:latin typeface="Roboto" panose="02000000000000000000" pitchFamily="2" charset="0"/>
                <a:ea typeface="Roboto" panose="02000000000000000000" pitchFamily="2" charset="0"/>
                <a:cs typeface="Roboto" panose="02000000000000000000" pitchFamily="2" charset="0"/>
              </a:rPr>
              <a:t>Tai Nạn Cơ Học</a:t>
            </a:r>
            <a:endParaRPr lang="en-US" sz="2150" dirty="0"/>
          </a:p>
        </p:txBody>
      </p:sp>
      <p:sp>
        <p:nvSpPr>
          <p:cNvPr id="10" name="Text 4"/>
          <p:cNvSpPr/>
          <p:nvPr/>
        </p:nvSpPr>
        <p:spPr>
          <a:xfrm>
            <a:off x="8357579" y="4786432"/>
            <a:ext cx="6161246" cy="706993"/>
          </a:xfrm>
          <a:prstGeom prst="rect">
            <a:avLst/>
          </a:prstGeom>
          <a:noFill/>
          <a:ln/>
        </p:spPr>
        <p:txBody>
          <a:bodyPr wrap="square" lIns="0" tIns="0" rIns="0" bIns="0" rtlCol="0" anchor="t"/>
          <a:lstStyle/>
          <a:p>
            <a:pPr marL="0" indent="0" algn="l">
              <a:lnSpc>
                <a:spcPts val="2750"/>
              </a:lnSpc>
              <a:buNone/>
            </a:pPr>
            <a:r>
              <a:rPr lang="en-US" sz="1700" dirty="0">
                <a:solidFill>
                  <a:srgbClr val="403C4E"/>
                </a:solidFill>
                <a:latin typeface="Roboto" panose="02000000000000000000" pitchFamily="2" charset="0"/>
                <a:ea typeface="Roboto" panose="02000000000000000000" pitchFamily="2" charset="0"/>
                <a:cs typeface="Roboto" panose="02000000000000000000" pitchFamily="2" charset="0"/>
              </a:rPr>
              <a:t>Các thiết bị phun có thể tạo ra áp lực cao, dẫn </a:t>
            </a:r>
            <a:r>
              <a:rPr lang="en-US" sz="1700" dirty="0" err="1">
                <a:solidFill>
                  <a:srgbClr val="403C4E"/>
                </a:solidFill>
                <a:latin typeface="Roboto" panose="02000000000000000000" pitchFamily="2" charset="0"/>
                <a:ea typeface="Roboto" panose="02000000000000000000" pitchFamily="2" charset="0"/>
                <a:cs typeface="Roboto" panose="02000000000000000000" pitchFamily="2" charset="0"/>
              </a:rPr>
              <a:t>đến</a:t>
            </a:r>
            <a:r>
              <a:rPr lang="en-US" sz="1700" dirty="0">
                <a:solidFill>
                  <a:srgbClr val="403C4E"/>
                </a:solidFill>
                <a:latin typeface="Roboto" panose="02000000000000000000" pitchFamily="2" charset="0"/>
                <a:ea typeface="Roboto" panose="02000000000000000000" pitchFamily="2" charset="0"/>
                <a:cs typeface="Roboto" panose="02000000000000000000" pitchFamily="2" charset="0"/>
              </a:rPr>
              <a:t> </a:t>
            </a:r>
          </a:p>
          <a:p>
            <a:pPr marL="0" indent="0" algn="l">
              <a:lnSpc>
                <a:spcPts val="2750"/>
              </a:lnSpc>
              <a:buNone/>
            </a:pPr>
            <a:r>
              <a:rPr lang="en-US" sz="1700" dirty="0" err="1">
                <a:solidFill>
                  <a:srgbClr val="403C4E"/>
                </a:solidFill>
                <a:latin typeface="Roboto" panose="02000000000000000000" pitchFamily="2" charset="0"/>
                <a:ea typeface="Roboto" panose="02000000000000000000" pitchFamily="2" charset="0"/>
                <a:cs typeface="Roboto" panose="02000000000000000000" pitchFamily="2" charset="0"/>
              </a:rPr>
              <a:t>nguy</a:t>
            </a:r>
            <a:r>
              <a:rPr lang="en-US" sz="1700" dirty="0">
                <a:solidFill>
                  <a:srgbClr val="403C4E"/>
                </a:solidFill>
                <a:latin typeface="Roboto" panose="02000000000000000000" pitchFamily="2" charset="0"/>
                <a:ea typeface="Roboto" panose="02000000000000000000" pitchFamily="2" charset="0"/>
                <a:cs typeface="Roboto" panose="02000000000000000000" pitchFamily="2" charset="0"/>
              </a:rPr>
              <a:t> cơ bị phun hóa chất vào người.</a:t>
            </a:r>
            <a:endParaRPr lang="en-US" sz="1700" dirty="0"/>
          </a:p>
        </p:txBody>
      </p:sp>
      <p:pic>
        <p:nvPicPr>
          <p:cNvPr id="11" name="Image 4" descr="preencoded.png"/>
          <p:cNvPicPr>
            <a:picLocks noChangeAspect="1"/>
          </p:cNvPicPr>
          <p:nvPr/>
        </p:nvPicPr>
        <p:blipFill>
          <a:blip r:embed="rId6"/>
          <a:stretch>
            <a:fillRect/>
          </a:stretch>
        </p:blipFill>
        <p:spPr>
          <a:xfrm>
            <a:off x="6921447" y="5855494"/>
            <a:ext cx="1104781" cy="1767721"/>
          </a:xfrm>
          <a:prstGeom prst="rect">
            <a:avLst/>
          </a:prstGeom>
        </p:spPr>
      </p:pic>
      <p:sp>
        <p:nvSpPr>
          <p:cNvPr id="12" name="Text 5"/>
          <p:cNvSpPr/>
          <p:nvPr/>
        </p:nvSpPr>
        <p:spPr>
          <a:xfrm>
            <a:off x="8357579" y="6076355"/>
            <a:ext cx="2762131" cy="345281"/>
          </a:xfrm>
          <a:prstGeom prst="rect">
            <a:avLst/>
          </a:prstGeom>
          <a:noFill/>
          <a:ln/>
        </p:spPr>
        <p:txBody>
          <a:bodyPr wrap="none" lIns="0" tIns="0" rIns="0" bIns="0" rtlCol="0" anchor="t"/>
          <a:lstStyle/>
          <a:p>
            <a:pPr marL="0" indent="0" algn="l">
              <a:lnSpc>
                <a:spcPts val="2700"/>
              </a:lnSpc>
              <a:buNone/>
            </a:pPr>
            <a:r>
              <a:rPr lang="en-US" sz="2150" b="1" dirty="0">
                <a:solidFill>
                  <a:srgbClr val="403C4E"/>
                </a:solidFill>
                <a:latin typeface="Roboto" panose="02000000000000000000" pitchFamily="2" charset="0"/>
                <a:ea typeface="Roboto" panose="02000000000000000000" pitchFamily="2" charset="0"/>
                <a:cs typeface="Roboto" panose="02000000000000000000" pitchFamily="2" charset="0"/>
              </a:rPr>
              <a:t>Trơn Trượt</a:t>
            </a:r>
            <a:endParaRPr lang="en-US" sz="2150" dirty="0"/>
          </a:p>
        </p:txBody>
      </p:sp>
      <p:sp>
        <p:nvSpPr>
          <p:cNvPr id="13" name="Text 6"/>
          <p:cNvSpPr/>
          <p:nvPr/>
        </p:nvSpPr>
        <p:spPr>
          <a:xfrm>
            <a:off x="8357579" y="6554153"/>
            <a:ext cx="6161246" cy="353497"/>
          </a:xfrm>
          <a:prstGeom prst="rect">
            <a:avLst/>
          </a:prstGeom>
          <a:noFill/>
          <a:ln/>
        </p:spPr>
        <p:txBody>
          <a:bodyPr wrap="none" lIns="0" tIns="0" rIns="0" bIns="0" rtlCol="0" anchor="t"/>
          <a:lstStyle/>
          <a:p>
            <a:pPr marL="0" indent="0" algn="l">
              <a:lnSpc>
                <a:spcPts val="2750"/>
              </a:lnSpc>
              <a:buNone/>
            </a:pPr>
            <a:r>
              <a:rPr lang="en-US" sz="1700" dirty="0">
                <a:solidFill>
                  <a:srgbClr val="403C4E"/>
                </a:solidFill>
                <a:latin typeface="Roboto" panose="02000000000000000000" pitchFamily="2" charset="0"/>
                <a:ea typeface="Roboto" panose="02000000000000000000" pitchFamily="2" charset="0"/>
                <a:cs typeface="Roboto" panose="02000000000000000000" pitchFamily="2" charset="0"/>
              </a:rPr>
              <a:t>Sàn trơn trượt do hóa chất rò rỉ, gây ra nguy cơ trượt ngã.</a:t>
            </a:r>
            <a:endParaRPr lang="en-US" sz="1700" dirty="0"/>
          </a:p>
        </p:txBody>
      </p:sp>
      <p:pic>
        <p:nvPicPr>
          <p:cNvPr id="14" name="Image 0" descr="preencoded.png">
            <a:extLst>
              <a:ext uri="{FF2B5EF4-FFF2-40B4-BE49-F238E27FC236}">
                <a16:creationId xmlns:a16="http://schemas.microsoft.com/office/drawing/2014/main" id="{E795BBE7-C957-D124-0F27-F352AF6D5F3D}"/>
              </a:ext>
            </a:extLst>
          </p:cNvPr>
          <p:cNvPicPr>
            <a:picLocks noChangeAspect="1"/>
          </p:cNvPicPr>
          <p:nvPr/>
        </p:nvPicPr>
        <p:blipFill>
          <a:blip r:embed="rId7"/>
          <a:stretch>
            <a:fillRect/>
          </a:stretch>
        </p:blipFill>
        <p:spPr>
          <a:xfrm>
            <a:off x="11511692" y="7304961"/>
            <a:ext cx="3023926" cy="93742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62940" y="520898"/>
            <a:ext cx="13304520" cy="1183719"/>
          </a:xfrm>
          <a:prstGeom prst="rect">
            <a:avLst/>
          </a:prstGeom>
          <a:noFill/>
          <a:ln/>
        </p:spPr>
        <p:txBody>
          <a:bodyPr wrap="square" lIns="0" tIns="0" rIns="0" bIns="0" rtlCol="0" anchor="t"/>
          <a:lstStyle/>
          <a:p>
            <a:pPr marL="0" indent="0" algn="ctr">
              <a:lnSpc>
                <a:spcPts val="4650"/>
              </a:lnSpc>
              <a:buNone/>
            </a:pPr>
            <a:r>
              <a:rPr lang="en-US" sz="3700" b="1" dirty="0">
                <a:solidFill>
                  <a:srgbClr val="403C4E"/>
                </a:solidFill>
                <a:latin typeface="Roboto" panose="02000000000000000000" pitchFamily="2" charset="0"/>
                <a:ea typeface="Roboto" panose="02000000000000000000" pitchFamily="2" charset="0"/>
                <a:cs typeface="Roboto" panose="02000000000000000000" pitchFamily="2" charset="0"/>
              </a:rPr>
              <a:t>An Toàn Vệ Sinh Lao Động Cho Nhân Viên </a:t>
            </a:r>
          </a:p>
          <a:p>
            <a:pPr marL="0" indent="0" algn="ctr">
              <a:lnSpc>
                <a:spcPts val="4650"/>
              </a:lnSpc>
              <a:buNone/>
            </a:pPr>
            <a:r>
              <a:rPr lang="en-US" sz="3700" b="1" dirty="0" err="1">
                <a:solidFill>
                  <a:srgbClr val="403C4E"/>
                </a:solidFill>
                <a:latin typeface="Roboto" panose="02000000000000000000" pitchFamily="2" charset="0"/>
                <a:ea typeface="Roboto" panose="02000000000000000000" pitchFamily="2" charset="0"/>
                <a:cs typeface="Roboto" panose="02000000000000000000" pitchFamily="2" charset="0"/>
              </a:rPr>
              <a:t>Xử</a:t>
            </a:r>
            <a:r>
              <a:rPr lang="en-US" sz="3700" b="1" dirty="0">
                <a:solidFill>
                  <a:srgbClr val="403C4E"/>
                </a:solidFill>
                <a:latin typeface="Roboto" panose="02000000000000000000" pitchFamily="2" charset="0"/>
                <a:ea typeface="Roboto" panose="02000000000000000000" pitchFamily="2" charset="0"/>
                <a:cs typeface="Roboto" panose="02000000000000000000" pitchFamily="2" charset="0"/>
              </a:rPr>
              <a:t> Lý Nhiệt Lớp Chống Dính</a:t>
            </a:r>
            <a:endParaRPr lang="en-US" sz="3700" dirty="0"/>
          </a:p>
        </p:txBody>
      </p:sp>
      <p:pic>
        <p:nvPicPr>
          <p:cNvPr id="3" name="Image 0" descr="preencoded.png"/>
          <p:cNvPicPr>
            <a:picLocks noChangeAspect="1"/>
          </p:cNvPicPr>
          <p:nvPr/>
        </p:nvPicPr>
        <p:blipFill>
          <a:blip r:embed="rId3"/>
          <a:stretch>
            <a:fillRect/>
          </a:stretch>
        </p:blipFill>
        <p:spPr>
          <a:xfrm>
            <a:off x="2816424" y="2083356"/>
            <a:ext cx="8997553" cy="4415790"/>
          </a:xfrm>
          <a:prstGeom prst="rect">
            <a:avLst/>
          </a:prstGeom>
        </p:spPr>
      </p:pic>
      <p:sp>
        <p:nvSpPr>
          <p:cNvPr id="4" name="Shape 1"/>
          <p:cNvSpPr/>
          <p:nvPr/>
        </p:nvSpPr>
        <p:spPr>
          <a:xfrm>
            <a:off x="662940" y="6712148"/>
            <a:ext cx="13304520" cy="999887"/>
          </a:xfrm>
          <a:prstGeom prst="roundRect">
            <a:avLst>
              <a:gd name="adj" fmla="val 7957"/>
            </a:avLst>
          </a:prstGeom>
          <a:solidFill>
            <a:srgbClr val="FFD8CC"/>
          </a:solidFill>
          <a:ln w="7620">
            <a:solidFill>
              <a:srgbClr val="E5BEB2"/>
            </a:solidFill>
            <a:prstDash val="solid"/>
          </a:ln>
        </p:spPr>
      </p:sp>
      <p:sp>
        <p:nvSpPr>
          <p:cNvPr id="5" name="Text 2"/>
          <p:cNvSpPr/>
          <p:nvPr/>
        </p:nvSpPr>
        <p:spPr>
          <a:xfrm>
            <a:off x="859869" y="6909078"/>
            <a:ext cx="12910661" cy="606028"/>
          </a:xfrm>
          <a:prstGeom prst="rect">
            <a:avLst/>
          </a:prstGeom>
          <a:noFill/>
          <a:ln/>
        </p:spPr>
        <p:txBody>
          <a:bodyPr wrap="square" lIns="0" tIns="0" rIns="0" bIns="0" rtlCol="0" anchor="t"/>
          <a:lstStyle/>
          <a:p>
            <a:pPr marL="0" indent="0" algn="l">
              <a:lnSpc>
                <a:spcPts val="2350"/>
              </a:lnSpc>
              <a:buNone/>
            </a:pPr>
            <a:r>
              <a:rPr lang="en-US" sz="1450" dirty="0">
                <a:solidFill>
                  <a:srgbClr val="403C4E"/>
                </a:solidFill>
                <a:latin typeface="Roboto" panose="02000000000000000000" pitchFamily="2" charset="0"/>
                <a:ea typeface="Roboto" panose="02000000000000000000" pitchFamily="2" charset="0"/>
                <a:cs typeface="Roboto" panose="02000000000000000000" pitchFamily="2" charset="0"/>
              </a:rPr>
              <a:t>Sau khi đã được áp dụng lớp chống dính, Chảo được đưa vào lò nung, nhiệt độ từ 180°C đến 300°C, tùy thuộc vào loại lớp chống dính sử dụng để thực hiện quá trình làm khô và cứng hóa lớp phủ.</a:t>
            </a:r>
            <a:endParaRPr lang="en-US" sz="1450" dirty="0"/>
          </a:p>
        </p:txBody>
      </p:sp>
      <p:pic>
        <p:nvPicPr>
          <p:cNvPr id="6" name="Image 0" descr="preencoded.png">
            <a:extLst>
              <a:ext uri="{FF2B5EF4-FFF2-40B4-BE49-F238E27FC236}">
                <a16:creationId xmlns:a16="http://schemas.microsoft.com/office/drawing/2014/main" id="{52955537-6239-8265-CB39-91AA42137C39}"/>
              </a:ext>
            </a:extLst>
          </p:cNvPr>
          <p:cNvPicPr>
            <a:picLocks noChangeAspect="1"/>
          </p:cNvPicPr>
          <p:nvPr/>
        </p:nvPicPr>
        <p:blipFill>
          <a:blip r:embed="rId4"/>
          <a:stretch>
            <a:fillRect/>
          </a:stretch>
        </p:blipFill>
        <p:spPr>
          <a:xfrm>
            <a:off x="11511692" y="7304961"/>
            <a:ext cx="3023926" cy="93742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30791"/>
          </a:xfrm>
          <a:prstGeom prst="rect">
            <a:avLst/>
          </a:prstGeom>
        </p:spPr>
      </p:pic>
      <p:sp>
        <p:nvSpPr>
          <p:cNvPr id="3" name="Text 0"/>
          <p:cNvSpPr/>
          <p:nvPr/>
        </p:nvSpPr>
        <p:spPr>
          <a:xfrm>
            <a:off x="773311" y="607576"/>
            <a:ext cx="7597378" cy="1381125"/>
          </a:xfrm>
          <a:prstGeom prst="rect">
            <a:avLst/>
          </a:prstGeom>
          <a:noFill/>
          <a:ln/>
        </p:spPr>
        <p:txBody>
          <a:bodyPr wrap="square" lIns="0" tIns="0" rIns="0" bIns="0" rtlCol="0" anchor="t"/>
          <a:lstStyle/>
          <a:p>
            <a:pPr marL="0" indent="0">
              <a:lnSpc>
                <a:spcPts val="5400"/>
              </a:lnSpc>
              <a:buNone/>
            </a:pPr>
            <a:r>
              <a:rPr lang="en-US" sz="4300" b="1" dirty="0">
                <a:solidFill>
                  <a:srgbClr val="403C4E"/>
                </a:solidFill>
                <a:latin typeface="Roboto" panose="02000000000000000000" pitchFamily="2" charset="0"/>
                <a:ea typeface="Roboto" panose="02000000000000000000" pitchFamily="2" charset="0"/>
                <a:cs typeface="Roboto" panose="02000000000000000000" pitchFamily="2" charset="0"/>
              </a:rPr>
              <a:t>Nguy Cơ Tai Nạn Khi </a:t>
            </a:r>
          </a:p>
          <a:p>
            <a:pPr marL="0" indent="0">
              <a:lnSpc>
                <a:spcPts val="5400"/>
              </a:lnSpc>
              <a:buNone/>
            </a:pPr>
            <a:r>
              <a:rPr lang="en-US" sz="4300" b="1" dirty="0" err="1">
                <a:solidFill>
                  <a:srgbClr val="403C4E"/>
                </a:solidFill>
                <a:latin typeface="Roboto" panose="02000000000000000000" pitchFamily="2" charset="0"/>
                <a:ea typeface="Roboto" panose="02000000000000000000" pitchFamily="2" charset="0"/>
                <a:cs typeface="Roboto" panose="02000000000000000000" pitchFamily="2" charset="0"/>
              </a:rPr>
              <a:t>Phủ</a:t>
            </a:r>
            <a:r>
              <a:rPr lang="en-US" sz="4300" b="1" dirty="0">
                <a:solidFill>
                  <a:srgbClr val="403C4E"/>
                </a:solidFill>
                <a:latin typeface="Roboto" panose="02000000000000000000" pitchFamily="2" charset="0"/>
                <a:ea typeface="Roboto" panose="02000000000000000000" pitchFamily="2" charset="0"/>
                <a:cs typeface="Roboto" panose="02000000000000000000" pitchFamily="2" charset="0"/>
              </a:rPr>
              <a:t> Lớp Chống Dính</a:t>
            </a:r>
            <a:endParaRPr lang="en-US" sz="4300" dirty="0"/>
          </a:p>
        </p:txBody>
      </p:sp>
      <p:pic>
        <p:nvPicPr>
          <p:cNvPr id="4" name="Image 1" descr="preencoded.png"/>
          <p:cNvPicPr>
            <a:picLocks noChangeAspect="1"/>
          </p:cNvPicPr>
          <p:nvPr/>
        </p:nvPicPr>
        <p:blipFill>
          <a:blip r:embed="rId4"/>
          <a:stretch>
            <a:fillRect/>
          </a:stretch>
        </p:blipFill>
        <p:spPr>
          <a:xfrm>
            <a:off x="773311" y="2320052"/>
            <a:ext cx="1104781" cy="1767721"/>
          </a:xfrm>
          <a:prstGeom prst="rect">
            <a:avLst/>
          </a:prstGeom>
        </p:spPr>
      </p:pic>
      <p:sp>
        <p:nvSpPr>
          <p:cNvPr id="5" name="Text 1"/>
          <p:cNvSpPr/>
          <p:nvPr/>
        </p:nvSpPr>
        <p:spPr>
          <a:xfrm>
            <a:off x="2209443" y="2540913"/>
            <a:ext cx="2762131" cy="345281"/>
          </a:xfrm>
          <a:prstGeom prst="rect">
            <a:avLst/>
          </a:prstGeom>
          <a:noFill/>
          <a:ln/>
        </p:spPr>
        <p:txBody>
          <a:bodyPr wrap="none" lIns="0" tIns="0" rIns="0" bIns="0" rtlCol="0" anchor="t"/>
          <a:lstStyle/>
          <a:p>
            <a:pPr marL="0" indent="0" algn="l">
              <a:lnSpc>
                <a:spcPts val="2700"/>
              </a:lnSpc>
              <a:buNone/>
            </a:pPr>
            <a:r>
              <a:rPr lang="en-US" sz="2150" b="1" dirty="0">
                <a:solidFill>
                  <a:srgbClr val="403C4E"/>
                </a:solidFill>
                <a:latin typeface="Roboto" panose="02000000000000000000" pitchFamily="2" charset="0"/>
                <a:ea typeface="Roboto" panose="02000000000000000000" pitchFamily="2" charset="0"/>
                <a:cs typeface="Roboto" panose="02000000000000000000" pitchFamily="2" charset="0"/>
              </a:rPr>
              <a:t>Sự cố</a:t>
            </a:r>
            <a:endParaRPr lang="en-US" sz="2150" dirty="0"/>
          </a:p>
        </p:txBody>
      </p:sp>
      <p:sp>
        <p:nvSpPr>
          <p:cNvPr id="6" name="Text 2"/>
          <p:cNvSpPr/>
          <p:nvPr/>
        </p:nvSpPr>
        <p:spPr>
          <a:xfrm>
            <a:off x="2209443" y="3018711"/>
            <a:ext cx="6161246" cy="353497"/>
          </a:xfrm>
          <a:prstGeom prst="rect">
            <a:avLst/>
          </a:prstGeom>
          <a:noFill/>
          <a:ln/>
        </p:spPr>
        <p:txBody>
          <a:bodyPr wrap="none" lIns="0" tIns="0" rIns="0" bIns="0" rtlCol="0" anchor="t"/>
          <a:lstStyle/>
          <a:p>
            <a:pPr marL="0" indent="0" algn="l">
              <a:lnSpc>
                <a:spcPts val="2750"/>
              </a:lnSpc>
              <a:buNone/>
            </a:pPr>
            <a:r>
              <a:rPr lang="en-US" sz="1700" dirty="0">
                <a:solidFill>
                  <a:srgbClr val="403C4E"/>
                </a:solidFill>
                <a:latin typeface="Roboto" panose="02000000000000000000" pitchFamily="2" charset="0"/>
                <a:ea typeface="Roboto" panose="02000000000000000000" pitchFamily="2" charset="0"/>
                <a:cs typeface="Roboto" panose="02000000000000000000" pitchFamily="2" charset="0"/>
              </a:rPr>
              <a:t>Bỏng nhiệt, nguy cơ cháy nổ, rò rỉ hóa chất.</a:t>
            </a:r>
            <a:endParaRPr lang="en-US" sz="1700" dirty="0"/>
          </a:p>
        </p:txBody>
      </p:sp>
      <p:pic>
        <p:nvPicPr>
          <p:cNvPr id="7" name="Image 2" descr="preencoded.png"/>
          <p:cNvPicPr>
            <a:picLocks noChangeAspect="1"/>
          </p:cNvPicPr>
          <p:nvPr/>
        </p:nvPicPr>
        <p:blipFill>
          <a:blip r:embed="rId5"/>
          <a:stretch>
            <a:fillRect/>
          </a:stretch>
        </p:blipFill>
        <p:spPr>
          <a:xfrm>
            <a:off x="773311" y="4087773"/>
            <a:ext cx="1104781" cy="1767721"/>
          </a:xfrm>
          <a:prstGeom prst="rect">
            <a:avLst/>
          </a:prstGeom>
        </p:spPr>
      </p:pic>
      <p:sp>
        <p:nvSpPr>
          <p:cNvPr id="8" name="Text 3"/>
          <p:cNvSpPr/>
          <p:nvPr/>
        </p:nvSpPr>
        <p:spPr>
          <a:xfrm>
            <a:off x="2209443" y="4308634"/>
            <a:ext cx="3644979" cy="345281"/>
          </a:xfrm>
          <a:prstGeom prst="rect">
            <a:avLst/>
          </a:prstGeom>
          <a:noFill/>
          <a:ln/>
        </p:spPr>
        <p:txBody>
          <a:bodyPr wrap="none" lIns="0" tIns="0" rIns="0" bIns="0" rtlCol="0" anchor="t"/>
          <a:lstStyle/>
          <a:p>
            <a:pPr marL="0" indent="0" algn="l">
              <a:lnSpc>
                <a:spcPts val="2700"/>
              </a:lnSpc>
              <a:buNone/>
            </a:pPr>
            <a:r>
              <a:rPr lang="en-US" sz="2150" b="1" dirty="0">
                <a:solidFill>
                  <a:srgbClr val="403C4E"/>
                </a:solidFill>
                <a:latin typeface="Roboto" panose="02000000000000000000" pitchFamily="2" charset="0"/>
                <a:ea typeface="Roboto" panose="02000000000000000000" pitchFamily="2" charset="0"/>
                <a:cs typeface="Roboto" panose="02000000000000000000" pitchFamily="2" charset="0"/>
              </a:rPr>
              <a:t>Mắc các bệnh nghề nghiệp</a:t>
            </a:r>
            <a:endParaRPr lang="en-US" sz="2150" dirty="0"/>
          </a:p>
        </p:txBody>
      </p:sp>
      <p:sp>
        <p:nvSpPr>
          <p:cNvPr id="9" name="Text 4"/>
          <p:cNvSpPr/>
          <p:nvPr/>
        </p:nvSpPr>
        <p:spPr>
          <a:xfrm>
            <a:off x="2209443" y="4786432"/>
            <a:ext cx="6161246" cy="706993"/>
          </a:xfrm>
          <a:prstGeom prst="rect">
            <a:avLst/>
          </a:prstGeom>
          <a:noFill/>
          <a:ln/>
        </p:spPr>
        <p:txBody>
          <a:bodyPr wrap="square" lIns="0" tIns="0" rIns="0" bIns="0" rtlCol="0" anchor="t"/>
          <a:lstStyle/>
          <a:p>
            <a:pPr marL="0" indent="0" algn="l">
              <a:lnSpc>
                <a:spcPts val="2750"/>
              </a:lnSpc>
              <a:buNone/>
            </a:pPr>
            <a:r>
              <a:rPr lang="en-US" sz="1700" dirty="0">
                <a:solidFill>
                  <a:srgbClr val="403C4E"/>
                </a:solidFill>
                <a:latin typeface="Roboto" panose="02000000000000000000" pitchFamily="2" charset="0"/>
                <a:ea typeface="Roboto" panose="02000000000000000000" pitchFamily="2" charset="0"/>
                <a:cs typeface="Roboto" panose="02000000000000000000" pitchFamily="2" charset="0"/>
              </a:rPr>
              <a:t>Hơi do nhiệt độ và sơn làm mắc các bệnh về hô hấp, xương khớp, ngộ độc</a:t>
            </a:r>
            <a:endParaRPr lang="en-US" sz="1700" dirty="0"/>
          </a:p>
        </p:txBody>
      </p:sp>
      <p:pic>
        <p:nvPicPr>
          <p:cNvPr id="10" name="Image 3" descr="preencoded.png"/>
          <p:cNvPicPr>
            <a:picLocks noChangeAspect="1"/>
          </p:cNvPicPr>
          <p:nvPr/>
        </p:nvPicPr>
        <p:blipFill>
          <a:blip r:embed="rId6"/>
          <a:stretch>
            <a:fillRect/>
          </a:stretch>
        </p:blipFill>
        <p:spPr>
          <a:xfrm>
            <a:off x="773311" y="5855494"/>
            <a:ext cx="1104781" cy="1767721"/>
          </a:xfrm>
          <a:prstGeom prst="rect">
            <a:avLst/>
          </a:prstGeom>
        </p:spPr>
      </p:pic>
      <p:sp>
        <p:nvSpPr>
          <p:cNvPr id="11" name="Text 5"/>
          <p:cNvSpPr/>
          <p:nvPr/>
        </p:nvSpPr>
        <p:spPr>
          <a:xfrm>
            <a:off x="2209443" y="6076355"/>
            <a:ext cx="2762131" cy="345281"/>
          </a:xfrm>
          <a:prstGeom prst="rect">
            <a:avLst/>
          </a:prstGeom>
          <a:noFill/>
          <a:ln/>
        </p:spPr>
        <p:txBody>
          <a:bodyPr wrap="none" lIns="0" tIns="0" rIns="0" bIns="0" rtlCol="0" anchor="t"/>
          <a:lstStyle/>
          <a:p>
            <a:pPr marL="0" indent="0" algn="l">
              <a:lnSpc>
                <a:spcPts val="2700"/>
              </a:lnSpc>
              <a:buNone/>
            </a:pPr>
            <a:r>
              <a:rPr lang="en-US" sz="2150" b="1" dirty="0">
                <a:solidFill>
                  <a:srgbClr val="403C4E"/>
                </a:solidFill>
                <a:latin typeface="Roboto" panose="02000000000000000000" pitchFamily="2" charset="0"/>
                <a:ea typeface="Roboto" panose="02000000000000000000" pitchFamily="2" charset="0"/>
                <a:cs typeface="Roboto" panose="02000000000000000000" pitchFamily="2" charset="0"/>
              </a:rPr>
              <a:t>Môi trường</a:t>
            </a:r>
            <a:endParaRPr lang="en-US" sz="2150" dirty="0"/>
          </a:p>
        </p:txBody>
      </p:sp>
      <p:sp>
        <p:nvSpPr>
          <p:cNvPr id="12" name="Text 6"/>
          <p:cNvSpPr/>
          <p:nvPr/>
        </p:nvSpPr>
        <p:spPr>
          <a:xfrm>
            <a:off x="2209443" y="6554153"/>
            <a:ext cx="6161246" cy="353497"/>
          </a:xfrm>
          <a:prstGeom prst="rect">
            <a:avLst/>
          </a:prstGeom>
          <a:noFill/>
          <a:ln/>
        </p:spPr>
        <p:txBody>
          <a:bodyPr wrap="none" lIns="0" tIns="0" rIns="0" bIns="0" rtlCol="0" anchor="t"/>
          <a:lstStyle/>
          <a:p>
            <a:pPr marL="0" indent="0" algn="l">
              <a:lnSpc>
                <a:spcPts val="2750"/>
              </a:lnSpc>
              <a:buNone/>
            </a:pPr>
            <a:r>
              <a:rPr lang="en-US" sz="1700" dirty="0">
                <a:solidFill>
                  <a:srgbClr val="403C4E"/>
                </a:solidFill>
                <a:latin typeface="Roboto" panose="02000000000000000000" pitchFamily="2" charset="0"/>
                <a:ea typeface="Roboto" panose="02000000000000000000" pitchFamily="2" charset="0"/>
                <a:cs typeface="Roboto" panose="02000000000000000000" pitchFamily="2" charset="0"/>
              </a:rPr>
              <a:t>Sàn trơn trượt do hóa chất rò rỉ, gây ra nguy cơ trượt ngã.</a:t>
            </a:r>
            <a:endParaRPr lang="en-US" sz="1700" dirty="0"/>
          </a:p>
        </p:txBody>
      </p:sp>
      <p:pic>
        <p:nvPicPr>
          <p:cNvPr id="13" name="Image 0" descr="preencoded.png">
            <a:extLst>
              <a:ext uri="{FF2B5EF4-FFF2-40B4-BE49-F238E27FC236}">
                <a16:creationId xmlns:a16="http://schemas.microsoft.com/office/drawing/2014/main" id="{BC39D1A6-F52A-D497-1C9E-B8C9BE879DD7}"/>
              </a:ext>
            </a:extLst>
          </p:cNvPr>
          <p:cNvPicPr>
            <a:picLocks noChangeAspect="1"/>
          </p:cNvPicPr>
          <p:nvPr/>
        </p:nvPicPr>
        <p:blipFill>
          <a:blip r:embed="rId7"/>
          <a:stretch>
            <a:fillRect/>
          </a:stretch>
        </p:blipFill>
        <p:spPr>
          <a:xfrm>
            <a:off x="11511692" y="7304961"/>
            <a:ext cx="3023926" cy="93742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624507" y="592455"/>
            <a:ext cx="5381268" cy="672703"/>
          </a:xfrm>
          <a:prstGeom prst="rect">
            <a:avLst/>
          </a:prstGeom>
          <a:noFill/>
          <a:ln/>
        </p:spPr>
        <p:txBody>
          <a:bodyPr wrap="none" lIns="0" tIns="0" rIns="0" bIns="0" rtlCol="0" anchor="t"/>
          <a:lstStyle/>
          <a:p>
            <a:pPr marL="0" indent="0" algn="ctr">
              <a:lnSpc>
                <a:spcPts val="5250"/>
              </a:lnSpc>
              <a:buNone/>
            </a:pPr>
            <a:r>
              <a:rPr lang="en-US" sz="4200" b="1" dirty="0">
                <a:solidFill>
                  <a:srgbClr val="403C4E"/>
                </a:solidFill>
                <a:latin typeface="Roboto" panose="02000000000000000000" pitchFamily="2" charset="0"/>
                <a:ea typeface="Roboto" panose="02000000000000000000" pitchFamily="2" charset="0"/>
                <a:cs typeface="Roboto" panose="02000000000000000000" pitchFamily="2" charset="0"/>
              </a:rPr>
              <a:t>Quy định chung</a:t>
            </a:r>
            <a:endParaRPr lang="en-US" sz="4200" dirty="0"/>
          </a:p>
        </p:txBody>
      </p:sp>
      <p:pic>
        <p:nvPicPr>
          <p:cNvPr id="3" name="Image 0" descr="preencoded.png"/>
          <p:cNvPicPr>
            <a:picLocks noChangeAspect="1"/>
          </p:cNvPicPr>
          <p:nvPr/>
        </p:nvPicPr>
        <p:blipFill>
          <a:blip r:embed="rId3"/>
          <a:srcRect b="11007"/>
          <a:stretch/>
        </p:blipFill>
        <p:spPr>
          <a:xfrm>
            <a:off x="5939294" y="932357"/>
            <a:ext cx="3320672" cy="3182443"/>
          </a:xfrm>
          <a:prstGeom prst="rect">
            <a:avLst/>
          </a:prstGeom>
        </p:spPr>
      </p:pic>
      <p:sp>
        <p:nvSpPr>
          <p:cNvPr id="4" name="Shape 1"/>
          <p:cNvSpPr/>
          <p:nvPr/>
        </p:nvSpPr>
        <p:spPr>
          <a:xfrm>
            <a:off x="753308" y="4088249"/>
            <a:ext cx="6454378" cy="1666875"/>
          </a:xfrm>
          <a:prstGeom prst="roundRect">
            <a:avLst>
              <a:gd name="adj" fmla="val 5424"/>
            </a:avLst>
          </a:prstGeom>
          <a:solidFill>
            <a:srgbClr val="C0EFF1"/>
          </a:solidFill>
          <a:ln w="7620">
            <a:solidFill>
              <a:srgbClr val="A6D5D7"/>
            </a:solidFill>
            <a:prstDash val="solid"/>
          </a:ln>
        </p:spPr>
      </p:sp>
      <p:sp>
        <p:nvSpPr>
          <p:cNvPr id="5" name="Text 2"/>
          <p:cNvSpPr/>
          <p:nvPr/>
        </p:nvSpPr>
        <p:spPr>
          <a:xfrm>
            <a:off x="976074" y="4311015"/>
            <a:ext cx="3228737" cy="403622"/>
          </a:xfrm>
          <a:prstGeom prst="rect">
            <a:avLst/>
          </a:prstGeom>
          <a:noFill/>
          <a:ln/>
        </p:spPr>
        <p:txBody>
          <a:bodyPr wrap="none" lIns="0" tIns="0" rIns="0" bIns="0" rtlCol="0" anchor="t"/>
          <a:lstStyle/>
          <a:p>
            <a:pPr marL="0" indent="0">
              <a:lnSpc>
                <a:spcPts val="3150"/>
              </a:lnSpc>
              <a:buNone/>
            </a:pPr>
            <a:r>
              <a:rPr lang="en-US" sz="2500" b="1" dirty="0">
                <a:solidFill>
                  <a:srgbClr val="000000"/>
                </a:solidFill>
                <a:latin typeface="Roboto" panose="02000000000000000000" pitchFamily="2" charset="0"/>
                <a:ea typeface="Roboto" panose="02000000000000000000" pitchFamily="2" charset="0"/>
                <a:cs typeface="Roboto" panose="02000000000000000000" pitchFamily="2" charset="0"/>
              </a:rPr>
              <a:t>Huấn luyện ATLD</a:t>
            </a:r>
            <a:endParaRPr lang="en-US" sz="2500" dirty="0"/>
          </a:p>
        </p:txBody>
      </p:sp>
      <p:sp>
        <p:nvSpPr>
          <p:cNvPr id="6" name="Text 3"/>
          <p:cNvSpPr/>
          <p:nvPr/>
        </p:nvSpPr>
        <p:spPr>
          <a:xfrm>
            <a:off x="976074" y="4843701"/>
            <a:ext cx="6008846" cy="688658"/>
          </a:xfrm>
          <a:prstGeom prst="rect">
            <a:avLst/>
          </a:prstGeom>
          <a:noFill/>
          <a:ln/>
        </p:spPr>
        <p:txBody>
          <a:bodyPr wrap="square" lIns="0" tIns="0" rIns="0" bIns="0" rtlCol="0" anchor="t"/>
          <a:lstStyle/>
          <a:p>
            <a:pPr marL="0" indent="0">
              <a:lnSpc>
                <a:spcPts val="2700"/>
              </a:lnSpc>
              <a:buNone/>
            </a:pPr>
            <a:r>
              <a:rPr lang="en-US" sz="1650" dirty="0">
                <a:solidFill>
                  <a:srgbClr val="000000"/>
                </a:solidFill>
                <a:latin typeface="Roboto" panose="02000000000000000000" pitchFamily="2" charset="0"/>
                <a:ea typeface="Roboto" panose="02000000000000000000" pitchFamily="2" charset="0"/>
                <a:cs typeface="Roboto" panose="02000000000000000000" pitchFamily="2" charset="0"/>
              </a:rPr>
              <a:t>Tổ chức các khóa huấn luyện an toàn lao động định kỳ cho công nhân.</a:t>
            </a:r>
            <a:endParaRPr lang="en-US" sz="1650" dirty="0"/>
          </a:p>
        </p:txBody>
      </p:sp>
      <p:sp>
        <p:nvSpPr>
          <p:cNvPr id="7" name="Shape 4"/>
          <p:cNvSpPr/>
          <p:nvPr/>
        </p:nvSpPr>
        <p:spPr>
          <a:xfrm>
            <a:off x="7422833" y="4088249"/>
            <a:ext cx="6454378" cy="1666875"/>
          </a:xfrm>
          <a:prstGeom prst="roundRect">
            <a:avLst>
              <a:gd name="adj" fmla="val 5424"/>
            </a:avLst>
          </a:prstGeom>
          <a:solidFill>
            <a:srgbClr val="C0EFF1"/>
          </a:solidFill>
          <a:ln w="7620">
            <a:solidFill>
              <a:srgbClr val="A6D5D7"/>
            </a:solidFill>
            <a:prstDash val="solid"/>
          </a:ln>
        </p:spPr>
      </p:sp>
      <p:sp>
        <p:nvSpPr>
          <p:cNvPr id="8" name="Text 5"/>
          <p:cNvSpPr/>
          <p:nvPr/>
        </p:nvSpPr>
        <p:spPr>
          <a:xfrm>
            <a:off x="7645598" y="4311015"/>
            <a:ext cx="3228737" cy="403622"/>
          </a:xfrm>
          <a:prstGeom prst="rect">
            <a:avLst/>
          </a:prstGeom>
          <a:noFill/>
          <a:ln/>
        </p:spPr>
        <p:txBody>
          <a:bodyPr wrap="none" lIns="0" tIns="0" rIns="0" bIns="0" rtlCol="0" anchor="t"/>
          <a:lstStyle/>
          <a:p>
            <a:pPr marL="0" indent="0">
              <a:lnSpc>
                <a:spcPts val="3150"/>
              </a:lnSpc>
              <a:buNone/>
            </a:pPr>
            <a:r>
              <a:rPr lang="en-US" sz="2500" b="1" dirty="0">
                <a:solidFill>
                  <a:srgbClr val="000000"/>
                </a:solidFill>
                <a:latin typeface="Roboto" panose="02000000000000000000" pitchFamily="2" charset="0"/>
                <a:ea typeface="Roboto" panose="02000000000000000000" pitchFamily="2" charset="0"/>
                <a:cs typeface="Roboto" panose="02000000000000000000" pitchFamily="2" charset="0"/>
              </a:rPr>
              <a:t>Bảo trì thiết bị</a:t>
            </a:r>
            <a:endParaRPr lang="en-US" sz="2500" dirty="0"/>
          </a:p>
        </p:txBody>
      </p:sp>
      <p:sp>
        <p:nvSpPr>
          <p:cNvPr id="9" name="Text 6"/>
          <p:cNvSpPr/>
          <p:nvPr/>
        </p:nvSpPr>
        <p:spPr>
          <a:xfrm>
            <a:off x="7645598" y="4843701"/>
            <a:ext cx="6008846" cy="688658"/>
          </a:xfrm>
          <a:prstGeom prst="rect">
            <a:avLst/>
          </a:prstGeom>
          <a:noFill/>
          <a:ln/>
        </p:spPr>
        <p:txBody>
          <a:bodyPr wrap="square" lIns="0" tIns="0" rIns="0" bIns="0" rtlCol="0" anchor="t"/>
          <a:lstStyle/>
          <a:p>
            <a:pPr marL="0" indent="0">
              <a:lnSpc>
                <a:spcPts val="2700"/>
              </a:lnSpc>
              <a:buNone/>
            </a:pPr>
            <a:r>
              <a:rPr lang="en-US" sz="1650" dirty="0">
                <a:solidFill>
                  <a:srgbClr val="000000"/>
                </a:solidFill>
                <a:latin typeface="Roboto" panose="02000000000000000000" pitchFamily="2" charset="0"/>
                <a:ea typeface="Roboto" panose="02000000000000000000" pitchFamily="2" charset="0"/>
                <a:cs typeface="Roboto" panose="02000000000000000000" pitchFamily="2" charset="0"/>
              </a:rPr>
              <a:t>Thường xuyên kiểm tra và bảo dưỡng máy móc, thiết bị sản xuất.</a:t>
            </a:r>
            <a:endParaRPr lang="en-US" sz="1650" dirty="0"/>
          </a:p>
        </p:txBody>
      </p:sp>
      <p:sp>
        <p:nvSpPr>
          <p:cNvPr id="10" name="Shape 7"/>
          <p:cNvSpPr/>
          <p:nvPr/>
        </p:nvSpPr>
        <p:spPr>
          <a:xfrm>
            <a:off x="753308" y="5970270"/>
            <a:ext cx="6454378" cy="1666875"/>
          </a:xfrm>
          <a:prstGeom prst="roundRect">
            <a:avLst>
              <a:gd name="adj" fmla="val 5424"/>
            </a:avLst>
          </a:prstGeom>
          <a:solidFill>
            <a:srgbClr val="C0EFF1"/>
          </a:solidFill>
          <a:ln w="7620">
            <a:solidFill>
              <a:srgbClr val="A6D5D7"/>
            </a:solidFill>
            <a:prstDash val="solid"/>
          </a:ln>
        </p:spPr>
      </p:sp>
      <p:sp>
        <p:nvSpPr>
          <p:cNvPr id="11" name="Text 8"/>
          <p:cNvSpPr/>
          <p:nvPr/>
        </p:nvSpPr>
        <p:spPr>
          <a:xfrm>
            <a:off x="976074" y="6193036"/>
            <a:ext cx="3228737" cy="403622"/>
          </a:xfrm>
          <a:prstGeom prst="rect">
            <a:avLst/>
          </a:prstGeom>
          <a:noFill/>
          <a:ln/>
        </p:spPr>
        <p:txBody>
          <a:bodyPr wrap="none" lIns="0" tIns="0" rIns="0" bIns="0" rtlCol="0" anchor="t"/>
          <a:lstStyle/>
          <a:p>
            <a:pPr marL="0" indent="0">
              <a:lnSpc>
                <a:spcPts val="3150"/>
              </a:lnSpc>
              <a:buNone/>
            </a:pPr>
            <a:r>
              <a:rPr lang="en-US" sz="2500" b="1" dirty="0">
                <a:solidFill>
                  <a:srgbClr val="000000"/>
                </a:solidFill>
                <a:latin typeface="Roboto" panose="02000000000000000000" pitchFamily="2" charset="0"/>
                <a:ea typeface="Roboto" panose="02000000000000000000" pitchFamily="2" charset="0"/>
                <a:cs typeface="Roboto" panose="02000000000000000000" pitchFamily="2" charset="0"/>
              </a:rPr>
              <a:t>Thiết bị bảo hộ</a:t>
            </a:r>
            <a:endParaRPr lang="en-US" sz="2500" dirty="0"/>
          </a:p>
        </p:txBody>
      </p:sp>
      <p:sp>
        <p:nvSpPr>
          <p:cNvPr id="12" name="Text 9"/>
          <p:cNvSpPr/>
          <p:nvPr/>
        </p:nvSpPr>
        <p:spPr>
          <a:xfrm>
            <a:off x="976074" y="6725722"/>
            <a:ext cx="6008846" cy="688658"/>
          </a:xfrm>
          <a:prstGeom prst="rect">
            <a:avLst/>
          </a:prstGeom>
          <a:noFill/>
          <a:ln/>
        </p:spPr>
        <p:txBody>
          <a:bodyPr wrap="square" lIns="0" tIns="0" rIns="0" bIns="0" rtlCol="0" anchor="t"/>
          <a:lstStyle/>
          <a:p>
            <a:pPr marL="0" indent="0">
              <a:lnSpc>
                <a:spcPts val="2700"/>
              </a:lnSpc>
              <a:buNone/>
            </a:pPr>
            <a:r>
              <a:rPr lang="en-US" sz="1650" dirty="0">
                <a:solidFill>
                  <a:srgbClr val="000000"/>
                </a:solidFill>
                <a:latin typeface="Roboto" panose="02000000000000000000" pitchFamily="2" charset="0"/>
                <a:ea typeface="Roboto" panose="02000000000000000000" pitchFamily="2" charset="0"/>
                <a:cs typeface="Roboto" panose="02000000000000000000" pitchFamily="2" charset="0"/>
              </a:rPr>
              <a:t>Cung cấp và đảm bảo sử dụng đúng các thiết bị bảo hộ cá nhân.</a:t>
            </a:r>
            <a:endParaRPr lang="en-US" sz="1650" dirty="0"/>
          </a:p>
        </p:txBody>
      </p:sp>
      <p:sp>
        <p:nvSpPr>
          <p:cNvPr id="13" name="Shape 10"/>
          <p:cNvSpPr/>
          <p:nvPr/>
        </p:nvSpPr>
        <p:spPr>
          <a:xfrm>
            <a:off x="7422833" y="5970270"/>
            <a:ext cx="6454378" cy="1666875"/>
          </a:xfrm>
          <a:prstGeom prst="roundRect">
            <a:avLst>
              <a:gd name="adj" fmla="val 5424"/>
            </a:avLst>
          </a:prstGeom>
          <a:solidFill>
            <a:srgbClr val="C0EFF1"/>
          </a:solidFill>
          <a:ln w="7620">
            <a:solidFill>
              <a:srgbClr val="A6D5D7"/>
            </a:solidFill>
            <a:prstDash val="solid"/>
          </a:ln>
        </p:spPr>
      </p:sp>
      <p:sp>
        <p:nvSpPr>
          <p:cNvPr id="14" name="Text 11"/>
          <p:cNvSpPr/>
          <p:nvPr/>
        </p:nvSpPr>
        <p:spPr>
          <a:xfrm>
            <a:off x="7645598" y="6193036"/>
            <a:ext cx="3228737" cy="403622"/>
          </a:xfrm>
          <a:prstGeom prst="rect">
            <a:avLst/>
          </a:prstGeom>
          <a:noFill/>
          <a:ln/>
        </p:spPr>
        <p:txBody>
          <a:bodyPr wrap="none" lIns="0" tIns="0" rIns="0" bIns="0" rtlCol="0" anchor="t"/>
          <a:lstStyle/>
          <a:p>
            <a:pPr marL="0" indent="0">
              <a:lnSpc>
                <a:spcPts val="3150"/>
              </a:lnSpc>
              <a:buNone/>
            </a:pPr>
            <a:r>
              <a:rPr lang="en-US" sz="2500" b="1" dirty="0">
                <a:solidFill>
                  <a:srgbClr val="000000"/>
                </a:solidFill>
                <a:latin typeface="Roboto" panose="02000000000000000000" pitchFamily="2" charset="0"/>
                <a:ea typeface="Roboto" panose="02000000000000000000" pitchFamily="2" charset="0"/>
                <a:cs typeface="Roboto" panose="02000000000000000000" pitchFamily="2" charset="0"/>
              </a:rPr>
              <a:t>Môi trường</a:t>
            </a:r>
            <a:endParaRPr lang="en-US" sz="2500" dirty="0"/>
          </a:p>
        </p:txBody>
      </p:sp>
      <p:sp>
        <p:nvSpPr>
          <p:cNvPr id="15" name="Text 12"/>
          <p:cNvSpPr/>
          <p:nvPr/>
        </p:nvSpPr>
        <p:spPr>
          <a:xfrm>
            <a:off x="7645598" y="6725722"/>
            <a:ext cx="6008846" cy="688658"/>
          </a:xfrm>
          <a:prstGeom prst="rect">
            <a:avLst/>
          </a:prstGeom>
          <a:noFill/>
          <a:ln/>
        </p:spPr>
        <p:txBody>
          <a:bodyPr wrap="square" lIns="0" tIns="0" rIns="0" bIns="0" rtlCol="0" anchor="t"/>
          <a:lstStyle/>
          <a:p>
            <a:pPr marL="0" indent="0">
              <a:lnSpc>
                <a:spcPts val="2700"/>
              </a:lnSpc>
              <a:buNone/>
            </a:pPr>
            <a:r>
              <a:rPr lang="en-US" sz="1650" dirty="0">
                <a:solidFill>
                  <a:srgbClr val="000000"/>
                </a:solidFill>
                <a:latin typeface="Roboto" panose="02000000000000000000" pitchFamily="2" charset="0"/>
                <a:ea typeface="Roboto" panose="02000000000000000000" pitchFamily="2" charset="0"/>
                <a:cs typeface="Roboto" panose="02000000000000000000" pitchFamily="2" charset="0"/>
              </a:rPr>
              <a:t>Duy trì không gian làm việc sạch sẽ, thoáng mát và đủ ánh sáng.</a:t>
            </a:r>
            <a:endParaRPr lang="en-US" sz="1650" dirty="0"/>
          </a:p>
        </p:txBody>
      </p:sp>
      <p:pic>
        <p:nvPicPr>
          <p:cNvPr id="16" name="Image 0" descr="preencoded.png">
            <a:extLst>
              <a:ext uri="{FF2B5EF4-FFF2-40B4-BE49-F238E27FC236}">
                <a16:creationId xmlns:a16="http://schemas.microsoft.com/office/drawing/2014/main" id="{EFA4ED96-9914-3DCF-375C-732340627F35}"/>
              </a:ext>
            </a:extLst>
          </p:cNvPr>
          <p:cNvPicPr>
            <a:picLocks noChangeAspect="1"/>
          </p:cNvPicPr>
          <p:nvPr/>
        </p:nvPicPr>
        <p:blipFill>
          <a:blip r:embed="rId4"/>
          <a:stretch>
            <a:fillRect/>
          </a:stretch>
        </p:blipFill>
        <p:spPr>
          <a:xfrm>
            <a:off x="11511692" y="7304961"/>
            <a:ext cx="3023926" cy="93742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37210" y="2339816"/>
            <a:ext cx="4411980" cy="4411980"/>
          </a:xfrm>
          <a:prstGeom prst="rect">
            <a:avLst/>
          </a:prstGeom>
        </p:spPr>
      </p:pic>
      <p:sp>
        <p:nvSpPr>
          <p:cNvPr id="3" name="Text 0"/>
          <p:cNvSpPr/>
          <p:nvPr/>
        </p:nvSpPr>
        <p:spPr>
          <a:xfrm>
            <a:off x="6229469" y="721043"/>
            <a:ext cx="7479863" cy="663416"/>
          </a:xfrm>
          <a:prstGeom prst="rect">
            <a:avLst/>
          </a:prstGeom>
          <a:noFill/>
          <a:ln/>
        </p:spPr>
        <p:txBody>
          <a:bodyPr wrap="none" lIns="0" tIns="0" rIns="0" bIns="0" rtlCol="0" anchor="t"/>
          <a:lstStyle/>
          <a:p>
            <a:pPr marL="0" indent="0">
              <a:lnSpc>
                <a:spcPts val="5200"/>
              </a:lnSpc>
              <a:buNone/>
            </a:pPr>
            <a:r>
              <a:rPr lang="en-US" sz="4150" b="1" dirty="0">
                <a:solidFill>
                  <a:srgbClr val="403C4E"/>
                </a:solidFill>
                <a:latin typeface="Roboto" panose="02000000000000000000" pitchFamily="2" charset="0"/>
                <a:ea typeface="Roboto" panose="02000000000000000000" pitchFamily="2" charset="0"/>
                <a:cs typeface="Roboto" panose="02000000000000000000" pitchFamily="2" charset="0"/>
              </a:rPr>
              <a:t>Xử Lý Tình Huống Khẩn Cấp</a:t>
            </a:r>
            <a:endParaRPr lang="en-US" sz="4150" dirty="0"/>
          </a:p>
        </p:txBody>
      </p:sp>
      <p:sp>
        <p:nvSpPr>
          <p:cNvPr id="4" name="Shape 1"/>
          <p:cNvSpPr/>
          <p:nvPr/>
        </p:nvSpPr>
        <p:spPr>
          <a:xfrm>
            <a:off x="6229469" y="1941790"/>
            <a:ext cx="477679" cy="477679"/>
          </a:xfrm>
          <a:prstGeom prst="roundRect">
            <a:avLst>
              <a:gd name="adj" fmla="val 18669"/>
            </a:avLst>
          </a:prstGeom>
          <a:solidFill>
            <a:srgbClr val="FFD8CC"/>
          </a:solidFill>
          <a:ln w="7620">
            <a:solidFill>
              <a:srgbClr val="E5BEB2"/>
            </a:solidFill>
            <a:prstDash val="solid"/>
          </a:ln>
        </p:spPr>
      </p:sp>
      <p:sp>
        <p:nvSpPr>
          <p:cNvPr id="5" name="Text 2"/>
          <p:cNvSpPr/>
          <p:nvPr/>
        </p:nvSpPr>
        <p:spPr>
          <a:xfrm>
            <a:off x="6395323" y="2021324"/>
            <a:ext cx="145852" cy="318492"/>
          </a:xfrm>
          <a:prstGeom prst="rect">
            <a:avLst/>
          </a:prstGeom>
          <a:noFill/>
          <a:ln/>
        </p:spPr>
        <p:txBody>
          <a:bodyPr wrap="none" lIns="0" tIns="0" rIns="0" bIns="0" rtlCol="0" anchor="t"/>
          <a:lstStyle/>
          <a:p>
            <a:pPr marL="0" indent="0" algn="ctr">
              <a:lnSpc>
                <a:spcPts val="2500"/>
              </a:lnSpc>
              <a:buNone/>
            </a:pPr>
            <a:r>
              <a:rPr lang="en-US" sz="2500" b="1" dirty="0">
                <a:solidFill>
                  <a:srgbClr val="403C4E"/>
                </a:solidFill>
                <a:latin typeface="Roboto" panose="02000000000000000000" pitchFamily="2" charset="0"/>
                <a:ea typeface="Roboto" panose="02000000000000000000" pitchFamily="2" charset="0"/>
                <a:cs typeface="Roboto" panose="02000000000000000000" pitchFamily="2" charset="0"/>
              </a:rPr>
              <a:t>1</a:t>
            </a:r>
            <a:endParaRPr lang="en-US" sz="2500" dirty="0"/>
          </a:p>
        </p:txBody>
      </p:sp>
      <p:sp>
        <p:nvSpPr>
          <p:cNvPr id="6" name="Text 3"/>
          <p:cNvSpPr/>
          <p:nvPr/>
        </p:nvSpPr>
        <p:spPr>
          <a:xfrm>
            <a:off x="6919436" y="1941790"/>
            <a:ext cx="2654141" cy="331708"/>
          </a:xfrm>
          <a:prstGeom prst="rect">
            <a:avLst/>
          </a:prstGeom>
          <a:noFill/>
          <a:ln/>
        </p:spPr>
        <p:txBody>
          <a:bodyPr wrap="none" lIns="0" tIns="0" rIns="0" bIns="0" rtlCol="0" anchor="t"/>
          <a:lstStyle/>
          <a:p>
            <a:pPr marL="0" indent="0">
              <a:lnSpc>
                <a:spcPts val="2600"/>
              </a:lnSpc>
              <a:buNone/>
            </a:pPr>
            <a:r>
              <a:rPr lang="en-US" sz="2050" b="1" dirty="0">
                <a:solidFill>
                  <a:srgbClr val="403C4E"/>
                </a:solidFill>
                <a:latin typeface="Roboto" panose="02000000000000000000" pitchFamily="2" charset="0"/>
                <a:ea typeface="Roboto" panose="02000000000000000000" pitchFamily="2" charset="0"/>
                <a:cs typeface="Roboto" panose="02000000000000000000" pitchFamily="2" charset="0"/>
              </a:rPr>
              <a:t>Ngừng Hoạt Động</a:t>
            </a:r>
            <a:endParaRPr lang="en-US" sz="2050" dirty="0"/>
          </a:p>
        </p:txBody>
      </p:sp>
      <p:sp>
        <p:nvSpPr>
          <p:cNvPr id="7" name="Text 4"/>
          <p:cNvSpPr/>
          <p:nvPr/>
        </p:nvSpPr>
        <p:spPr>
          <a:xfrm>
            <a:off x="6919436" y="2262318"/>
            <a:ext cx="6967895" cy="679133"/>
          </a:xfrm>
          <a:prstGeom prst="rect">
            <a:avLst/>
          </a:prstGeom>
          <a:noFill/>
          <a:ln/>
        </p:spPr>
        <p:txBody>
          <a:bodyPr wrap="square" lIns="0" tIns="0" rIns="0" bIns="0" rtlCol="0" anchor="t"/>
          <a:lstStyle/>
          <a:p>
            <a:pPr marL="0" indent="0">
              <a:lnSpc>
                <a:spcPts val="2650"/>
              </a:lnSpc>
              <a:buNone/>
            </a:pPr>
            <a:r>
              <a:rPr lang="en-US" sz="1650" dirty="0">
                <a:solidFill>
                  <a:srgbClr val="403C4E"/>
                </a:solidFill>
                <a:latin typeface="Roboto" panose="02000000000000000000" pitchFamily="2" charset="0"/>
                <a:ea typeface="Roboto" panose="02000000000000000000" pitchFamily="2" charset="0"/>
                <a:cs typeface="Roboto" panose="02000000000000000000" pitchFamily="2" charset="0"/>
              </a:rPr>
              <a:t>Ngừng hoạt động của lò nung và tắt nguồn điện để ngăn chặn sự lan rộng của nguy cơ.</a:t>
            </a:r>
            <a:endParaRPr lang="en-US" sz="1650" dirty="0"/>
          </a:p>
        </p:txBody>
      </p:sp>
      <p:sp>
        <p:nvSpPr>
          <p:cNvPr id="8" name="Shape 5"/>
          <p:cNvSpPr/>
          <p:nvPr/>
        </p:nvSpPr>
        <p:spPr>
          <a:xfrm>
            <a:off x="6229469" y="3531156"/>
            <a:ext cx="477679" cy="477679"/>
          </a:xfrm>
          <a:prstGeom prst="roundRect">
            <a:avLst>
              <a:gd name="adj" fmla="val 18669"/>
            </a:avLst>
          </a:prstGeom>
          <a:solidFill>
            <a:srgbClr val="FFD8CC"/>
          </a:solidFill>
          <a:ln w="7620">
            <a:solidFill>
              <a:srgbClr val="E5BEB2"/>
            </a:solidFill>
            <a:prstDash val="solid"/>
          </a:ln>
        </p:spPr>
      </p:sp>
      <p:sp>
        <p:nvSpPr>
          <p:cNvPr id="9" name="Text 6"/>
          <p:cNvSpPr/>
          <p:nvPr/>
        </p:nvSpPr>
        <p:spPr>
          <a:xfrm>
            <a:off x="6371987" y="3610689"/>
            <a:ext cx="192643" cy="318492"/>
          </a:xfrm>
          <a:prstGeom prst="rect">
            <a:avLst/>
          </a:prstGeom>
          <a:noFill/>
          <a:ln/>
        </p:spPr>
        <p:txBody>
          <a:bodyPr wrap="none" lIns="0" tIns="0" rIns="0" bIns="0" rtlCol="0" anchor="t"/>
          <a:lstStyle/>
          <a:p>
            <a:pPr marL="0" indent="0" algn="ctr">
              <a:lnSpc>
                <a:spcPts val="2500"/>
              </a:lnSpc>
              <a:buNone/>
            </a:pPr>
            <a:r>
              <a:rPr lang="en-US" sz="2500" b="1" dirty="0">
                <a:solidFill>
                  <a:srgbClr val="403C4E"/>
                </a:solidFill>
                <a:latin typeface="Roboto" panose="02000000000000000000" pitchFamily="2" charset="0"/>
                <a:ea typeface="Roboto" panose="02000000000000000000" pitchFamily="2" charset="0"/>
                <a:cs typeface="Roboto" panose="02000000000000000000" pitchFamily="2" charset="0"/>
              </a:rPr>
              <a:t>2</a:t>
            </a:r>
            <a:endParaRPr lang="en-US" sz="2500" dirty="0"/>
          </a:p>
        </p:txBody>
      </p:sp>
      <p:sp>
        <p:nvSpPr>
          <p:cNvPr id="10" name="Text 7"/>
          <p:cNvSpPr/>
          <p:nvPr/>
        </p:nvSpPr>
        <p:spPr>
          <a:xfrm>
            <a:off x="6919436" y="3531156"/>
            <a:ext cx="2654141" cy="331708"/>
          </a:xfrm>
          <a:prstGeom prst="rect">
            <a:avLst/>
          </a:prstGeom>
          <a:noFill/>
          <a:ln/>
        </p:spPr>
        <p:txBody>
          <a:bodyPr wrap="none" lIns="0" tIns="0" rIns="0" bIns="0" rtlCol="0" anchor="t"/>
          <a:lstStyle/>
          <a:p>
            <a:pPr marL="0" indent="0">
              <a:lnSpc>
                <a:spcPts val="2600"/>
              </a:lnSpc>
              <a:buNone/>
            </a:pPr>
            <a:r>
              <a:rPr lang="en-US" sz="2050" b="1" dirty="0">
                <a:solidFill>
                  <a:srgbClr val="403C4E"/>
                </a:solidFill>
                <a:latin typeface="Roboto" panose="02000000000000000000" pitchFamily="2" charset="0"/>
                <a:ea typeface="Roboto" panose="02000000000000000000" pitchFamily="2" charset="0"/>
                <a:cs typeface="Roboto" panose="02000000000000000000" pitchFamily="2" charset="0"/>
              </a:rPr>
              <a:t>Sơ Cứu</a:t>
            </a:r>
            <a:endParaRPr lang="en-US" sz="2050" dirty="0"/>
          </a:p>
        </p:txBody>
      </p:sp>
      <p:sp>
        <p:nvSpPr>
          <p:cNvPr id="11" name="Text 8"/>
          <p:cNvSpPr/>
          <p:nvPr/>
        </p:nvSpPr>
        <p:spPr>
          <a:xfrm>
            <a:off x="6919436" y="3851684"/>
            <a:ext cx="6967895" cy="679133"/>
          </a:xfrm>
          <a:prstGeom prst="rect">
            <a:avLst/>
          </a:prstGeom>
          <a:noFill/>
          <a:ln/>
        </p:spPr>
        <p:txBody>
          <a:bodyPr wrap="square" lIns="0" tIns="0" rIns="0" bIns="0" rtlCol="0" anchor="t"/>
          <a:lstStyle/>
          <a:p>
            <a:pPr marL="0" indent="0">
              <a:lnSpc>
                <a:spcPts val="2650"/>
              </a:lnSpc>
              <a:buNone/>
            </a:pPr>
            <a:r>
              <a:rPr lang="en-US" sz="1650" dirty="0">
                <a:solidFill>
                  <a:srgbClr val="403C4E"/>
                </a:solidFill>
                <a:latin typeface="Roboto" panose="02000000000000000000" pitchFamily="2" charset="0"/>
                <a:ea typeface="Roboto" panose="02000000000000000000" pitchFamily="2" charset="0"/>
                <a:cs typeface="Roboto" panose="02000000000000000000" pitchFamily="2" charset="0"/>
              </a:rPr>
              <a:t>Làm mát vùng bị bỏng bằng nước sạch và không để vết thương tiếp xúc với bất kỳ chất hóa học nào.</a:t>
            </a:r>
            <a:endParaRPr lang="en-US" sz="1650" dirty="0"/>
          </a:p>
        </p:txBody>
      </p:sp>
      <p:sp>
        <p:nvSpPr>
          <p:cNvPr id="12" name="Shape 9"/>
          <p:cNvSpPr/>
          <p:nvPr/>
        </p:nvSpPr>
        <p:spPr>
          <a:xfrm>
            <a:off x="6229469" y="5120521"/>
            <a:ext cx="477679" cy="477679"/>
          </a:xfrm>
          <a:prstGeom prst="roundRect">
            <a:avLst>
              <a:gd name="adj" fmla="val 18669"/>
            </a:avLst>
          </a:prstGeom>
          <a:solidFill>
            <a:srgbClr val="FFD8CC"/>
          </a:solidFill>
          <a:ln w="7620">
            <a:solidFill>
              <a:srgbClr val="E5BEB2"/>
            </a:solidFill>
            <a:prstDash val="solid"/>
          </a:ln>
        </p:spPr>
      </p:sp>
      <p:sp>
        <p:nvSpPr>
          <p:cNvPr id="13" name="Text 10"/>
          <p:cNvSpPr/>
          <p:nvPr/>
        </p:nvSpPr>
        <p:spPr>
          <a:xfrm>
            <a:off x="6378178" y="5200055"/>
            <a:ext cx="180261" cy="318492"/>
          </a:xfrm>
          <a:prstGeom prst="rect">
            <a:avLst/>
          </a:prstGeom>
          <a:noFill/>
          <a:ln/>
        </p:spPr>
        <p:txBody>
          <a:bodyPr wrap="none" lIns="0" tIns="0" rIns="0" bIns="0" rtlCol="0" anchor="t"/>
          <a:lstStyle/>
          <a:p>
            <a:pPr marL="0" indent="0" algn="ctr">
              <a:lnSpc>
                <a:spcPts val="2500"/>
              </a:lnSpc>
              <a:buNone/>
            </a:pPr>
            <a:r>
              <a:rPr lang="en-US" sz="2500" b="1" dirty="0">
                <a:solidFill>
                  <a:srgbClr val="403C4E"/>
                </a:solidFill>
                <a:latin typeface="Roboto" panose="02000000000000000000" pitchFamily="2" charset="0"/>
                <a:ea typeface="Roboto" panose="02000000000000000000" pitchFamily="2" charset="0"/>
                <a:cs typeface="Roboto" panose="02000000000000000000" pitchFamily="2" charset="0"/>
              </a:rPr>
              <a:t>3</a:t>
            </a:r>
            <a:endParaRPr lang="en-US" sz="2500" dirty="0"/>
          </a:p>
        </p:txBody>
      </p:sp>
      <p:sp>
        <p:nvSpPr>
          <p:cNvPr id="14" name="Text 11"/>
          <p:cNvSpPr/>
          <p:nvPr/>
        </p:nvSpPr>
        <p:spPr>
          <a:xfrm>
            <a:off x="6919436" y="5120521"/>
            <a:ext cx="2654141" cy="331708"/>
          </a:xfrm>
          <a:prstGeom prst="rect">
            <a:avLst/>
          </a:prstGeom>
          <a:noFill/>
          <a:ln/>
        </p:spPr>
        <p:txBody>
          <a:bodyPr wrap="none" lIns="0" tIns="0" rIns="0" bIns="0" rtlCol="0" anchor="t"/>
          <a:lstStyle/>
          <a:p>
            <a:pPr marL="0" indent="0">
              <a:lnSpc>
                <a:spcPts val="2600"/>
              </a:lnSpc>
              <a:buNone/>
            </a:pPr>
            <a:r>
              <a:rPr lang="en-US" sz="2050" b="1" dirty="0">
                <a:solidFill>
                  <a:srgbClr val="403C4E"/>
                </a:solidFill>
                <a:latin typeface="Roboto" panose="02000000000000000000" pitchFamily="2" charset="0"/>
                <a:ea typeface="Roboto" panose="02000000000000000000" pitchFamily="2" charset="0"/>
                <a:cs typeface="Roboto" panose="02000000000000000000" pitchFamily="2" charset="0"/>
              </a:rPr>
              <a:t>Thông Báo</a:t>
            </a:r>
            <a:endParaRPr lang="en-US" sz="2050" dirty="0"/>
          </a:p>
        </p:txBody>
      </p:sp>
      <p:sp>
        <p:nvSpPr>
          <p:cNvPr id="15" name="Text 12"/>
          <p:cNvSpPr/>
          <p:nvPr/>
        </p:nvSpPr>
        <p:spPr>
          <a:xfrm>
            <a:off x="6919436" y="5441049"/>
            <a:ext cx="6967895" cy="679133"/>
          </a:xfrm>
          <a:prstGeom prst="rect">
            <a:avLst/>
          </a:prstGeom>
          <a:noFill/>
          <a:ln/>
        </p:spPr>
        <p:txBody>
          <a:bodyPr wrap="square" lIns="0" tIns="0" rIns="0" bIns="0" rtlCol="0" anchor="t"/>
          <a:lstStyle/>
          <a:p>
            <a:pPr marL="0" indent="0">
              <a:lnSpc>
                <a:spcPts val="2650"/>
              </a:lnSpc>
              <a:buNone/>
            </a:pPr>
            <a:r>
              <a:rPr lang="en-US" sz="1650" dirty="0">
                <a:solidFill>
                  <a:srgbClr val="403C4E"/>
                </a:solidFill>
                <a:latin typeface="Roboto" panose="02000000000000000000" pitchFamily="2" charset="0"/>
                <a:ea typeface="Roboto" panose="02000000000000000000" pitchFamily="2" charset="0"/>
                <a:cs typeface="Roboto" panose="02000000000000000000" pitchFamily="2" charset="0"/>
              </a:rPr>
              <a:t>Thông báo ngay cho bộ phận y tế hoặc cấp cứu của công ty và gọi xe cứu thương nếu cần.</a:t>
            </a:r>
            <a:endParaRPr lang="en-US" sz="1650" dirty="0"/>
          </a:p>
        </p:txBody>
      </p:sp>
      <p:sp>
        <p:nvSpPr>
          <p:cNvPr id="16" name="Shape 13"/>
          <p:cNvSpPr/>
          <p:nvPr/>
        </p:nvSpPr>
        <p:spPr>
          <a:xfrm>
            <a:off x="6229469" y="6709886"/>
            <a:ext cx="477679" cy="477679"/>
          </a:xfrm>
          <a:prstGeom prst="roundRect">
            <a:avLst>
              <a:gd name="adj" fmla="val 18669"/>
            </a:avLst>
          </a:prstGeom>
          <a:solidFill>
            <a:srgbClr val="FFD8CC"/>
          </a:solidFill>
          <a:ln w="7620">
            <a:solidFill>
              <a:srgbClr val="E5BEB2"/>
            </a:solidFill>
            <a:prstDash val="solid"/>
          </a:ln>
        </p:spPr>
      </p:sp>
      <p:sp>
        <p:nvSpPr>
          <p:cNvPr id="17" name="Text 14"/>
          <p:cNvSpPr/>
          <p:nvPr/>
        </p:nvSpPr>
        <p:spPr>
          <a:xfrm>
            <a:off x="6363057" y="6789420"/>
            <a:ext cx="210503" cy="318492"/>
          </a:xfrm>
          <a:prstGeom prst="rect">
            <a:avLst/>
          </a:prstGeom>
          <a:noFill/>
          <a:ln/>
        </p:spPr>
        <p:txBody>
          <a:bodyPr wrap="none" lIns="0" tIns="0" rIns="0" bIns="0" rtlCol="0" anchor="t"/>
          <a:lstStyle/>
          <a:p>
            <a:pPr marL="0" indent="0" algn="ctr">
              <a:lnSpc>
                <a:spcPts val="2500"/>
              </a:lnSpc>
              <a:buNone/>
            </a:pPr>
            <a:r>
              <a:rPr lang="en-US" sz="2500" b="1" dirty="0">
                <a:solidFill>
                  <a:srgbClr val="403C4E"/>
                </a:solidFill>
                <a:latin typeface="Roboto" panose="02000000000000000000" pitchFamily="2" charset="0"/>
                <a:ea typeface="Roboto" panose="02000000000000000000" pitchFamily="2" charset="0"/>
                <a:cs typeface="Roboto" panose="02000000000000000000" pitchFamily="2" charset="0"/>
              </a:rPr>
              <a:t>4</a:t>
            </a:r>
            <a:endParaRPr lang="en-US" sz="2500" dirty="0"/>
          </a:p>
        </p:txBody>
      </p:sp>
      <p:sp>
        <p:nvSpPr>
          <p:cNvPr id="18" name="Text 15"/>
          <p:cNvSpPr/>
          <p:nvPr/>
        </p:nvSpPr>
        <p:spPr>
          <a:xfrm>
            <a:off x="6919436" y="6709886"/>
            <a:ext cx="2654141" cy="331708"/>
          </a:xfrm>
          <a:prstGeom prst="rect">
            <a:avLst/>
          </a:prstGeom>
          <a:noFill/>
          <a:ln/>
        </p:spPr>
        <p:txBody>
          <a:bodyPr wrap="none" lIns="0" tIns="0" rIns="0" bIns="0" rtlCol="0" anchor="t"/>
          <a:lstStyle/>
          <a:p>
            <a:pPr marL="0" indent="0">
              <a:lnSpc>
                <a:spcPts val="2600"/>
              </a:lnSpc>
              <a:buNone/>
            </a:pPr>
            <a:r>
              <a:rPr lang="en-US" sz="2050" b="1" dirty="0">
                <a:solidFill>
                  <a:srgbClr val="403C4E"/>
                </a:solidFill>
                <a:latin typeface="Roboto" panose="02000000000000000000" pitchFamily="2" charset="0"/>
                <a:ea typeface="Roboto" panose="02000000000000000000" pitchFamily="2" charset="0"/>
                <a:cs typeface="Roboto" panose="02000000000000000000" pitchFamily="2" charset="0"/>
              </a:rPr>
              <a:t>Điều Tra</a:t>
            </a:r>
            <a:endParaRPr lang="en-US" sz="2050" dirty="0"/>
          </a:p>
        </p:txBody>
      </p:sp>
      <p:sp>
        <p:nvSpPr>
          <p:cNvPr id="19" name="Text 16"/>
          <p:cNvSpPr/>
          <p:nvPr/>
        </p:nvSpPr>
        <p:spPr>
          <a:xfrm>
            <a:off x="6919436" y="7030414"/>
            <a:ext cx="6967895" cy="339566"/>
          </a:xfrm>
          <a:prstGeom prst="rect">
            <a:avLst/>
          </a:prstGeom>
          <a:noFill/>
          <a:ln/>
        </p:spPr>
        <p:txBody>
          <a:bodyPr wrap="none" lIns="0" tIns="0" rIns="0" bIns="0" rtlCol="0" anchor="t"/>
          <a:lstStyle/>
          <a:p>
            <a:pPr marL="0" indent="0">
              <a:lnSpc>
                <a:spcPts val="2650"/>
              </a:lnSpc>
              <a:buNone/>
            </a:pPr>
            <a:r>
              <a:rPr lang="en-US" sz="1650" dirty="0">
                <a:solidFill>
                  <a:srgbClr val="403C4E"/>
                </a:solidFill>
                <a:latin typeface="Roboto" panose="02000000000000000000" pitchFamily="2" charset="0"/>
                <a:ea typeface="Roboto" panose="02000000000000000000" pitchFamily="2" charset="0"/>
                <a:cs typeface="Roboto" panose="02000000000000000000" pitchFamily="2" charset="0"/>
              </a:rPr>
              <a:t>Thực hiện các biện pháp khắc phục nhằm ngăn ngừa sự tái diễn.</a:t>
            </a:r>
            <a:endParaRPr lang="en-US" sz="1650" dirty="0"/>
          </a:p>
        </p:txBody>
      </p:sp>
      <p:pic>
        <p:nvPicPr>
          <p:cNvPr id="20" name="Image 0" descr="preencoded.png">
            <a:extLst>
              <a:ext uri="{FF2B5EF4-FFF2-40B4-BE49-F238E27FC236}">
                <a16:creationId xmlns:a16="http://schemas.microsoft.com/office/drawing/2014/main" id="{107B9480-44DC-DB7B-E8EC-BD490A937889}"/>
              </a:ext>
            </a:extLst>
          </p:cNvPr>
          <p:cNvPicPr>
            <a:picLocks noChangeAspect="1"/>
          </p:cNvPicPr>
          <p:nvPr/>
        </p:nvPicPr>
        <p:blipFill>
          <a:blip r:embed="rId4"/>
          <a:stretch>
            <a:fillRect/>
          </a:stretch>
        </p:blipFill>
        <p:spPr>
          <a:xfrm>
            <a:off x="11511692" y="7304961"/>
            <a:ext cx="3023926" cy="93742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398282" y="303490"/>
            <a:ext cx="7833836" cy="2428518"/>
          </a:xfrm>
          <a:prstGeom prst="rect">
            <a:avLst/>
          </a:prstGeom>
        </p:spPr>
      </p:pic>
      <p:sp>
        <p:nvSpPr>
          <p:cNvPr id="3" name="Text 0"/>
          <p:cNvSpPr/>
          <p:nvPr/>
        </p:nvSpPr>
        <p:spPr>
          <a:xfrm>
            <a:off x="4279702" y="3709749"/>
            <a:ext cx="6070997" cy="758785"/>
          </a:xfrm>
          <a:prstGeom prst="rect">
            <a:avLst/>
          </a:prstGeom>
          <a:noFill/>
          <a:ln/>
        </p:spPr>
        <p:txBody>
          <a:bodyPr wrap="none" lIns="0" tIns="0" rIns="0" bIns="0" rtlCol="0" anchor="t"/>
          <a:lstStyle/>
          <a:p>
            <a:pPr marL="0" indent="0" algn="ctr">
              <a:lnSpc>
                <a:spcPts val="5950"/>
              </a:lnSpc>
              <a:buNone/>
            </a:pPr>
            <a:r>
              <a:rPr lang="en-US" sz="4750" b="1" dirty="0">
                <a:solidFill>
                  <a:srgbClr val="403C4E"/>
                </a:solidFill>
                <a:latin typeface="Roboto" panose="02000000000000000000" pitchFamily="2" charset="0"/>
                <a:ea typeface="Roboto" panose="02000000000000000000" pitchFamily="2" charset="0"/>
                <a:cs typeface="Roboto" panose="02000000000000000000" pitchFamily="2" charset="0"/>
              </a:rPr>
              <a:t>Tài liệu tham khảo</a:t>
            </a:r>
            <a:endParaRPr lang="en-US" sz="4750" dirty="0"/>
          </a:p>
        </p:txBody>
      </p:sp>
      <p:sp>
        <p:nvSpPr>
          <p:cNvPr id="4" name="Shape 1"/>
          <p:cNvSpPr/>
          <p:nvPr/>
        </p:nvSpPr>
        <p:spPr>
          <a:xfrm>
            <a:off x="849868" y="4832747"/>
            <a:ext cx="4148376" cy="2722602"/>
          </a:xfrm>
          <a:prstGeom prst="roundRect">
            <a:avLst>
              <a:gd name="adj" fmla="val 3746"/>
            </a:avLst>
          </a:prstGeom>
          <a:solidFill>
            <a:srgbClr val="FFD8CC"/>
          </a:solidFill>
          <a:ln w="7620">
            <a:solidFill>
              <a:srgbClr val="E5BEB2"/>
            </a:solidFill>
            <a:prstDash val="solid"/>
          </a:ln>
        </p:spPr>
      </p:sp>
      <p:sp>
        <p:nvSpPr>
          <p:cNvPr id="5" name="Text 2"/>
          <p:cNvSpPr/>
          <p:nvPr/>
        </p:nvSpPr>
        <p:spPr>
          <a:xfrm>
            <a:off x="1100257" y="5083135"/>
            <a:ext cx="3647599" cy="910352"/>
          </a:xfrm>
          <a:prstGeom prst="rect">
            <a:avLst/>
          </a:prstGeom>
          <a:noFill/>
          <a:ln/>
        </p:spPr>
        <p:txBody>
          <a:bodyPr wrap="square" lIns="0" tIns="0" rIns="0" bIns="0" rtlCol="0" anchor="t"/>
          <a:lstStyle/>
          <a:p>
            <a:pPr marL="0" indent="0">
              <a:lnSpc>
                <a:spcPts val="3550"/>
              </a:lnSpc>
              <a:buNone/>
            </a:pPr>
            <a:r>
              <a:rPr lang="en-US" sz="2850" b="1" dirty="0">
                <a:solidFill>
                  <a:srgbClr val="403C4E"/>
                </a:solidFill>
                <a:latin typeface="Roboto" panose="02000000000000000000" pitchFamily="2" charset="0"/>
                <a:ea typeface="Roboto" panose="02000000000000000000" pitchFamily="2" charset="0"/>
                <a:cs typeface="Roboto" panose="02000000000000000000" pitchFamily="2" charset="0"/>
              </a:rPr>
              <a:t>Bài kiểm tra ATLD nhóm 3</a:t>
            </a:r>
            <a:endParaRPr lang="en-US" sz="2850" dirty="0"/>
          </a:p>
        </p:txBody>
      </p:sp>
      <p:sp>
        <p:nvSpPr>
          <p:cNvPr id="6" name="Text 3"/>
          <p:cNvSpPr/>
          <p:nvPr/>
        </p:nvSpPr>
        <p:spPr>
          <a:xfrm>
            <a:off x="1100257" y="6139101"/>
            <a:ext cx="3647599" cy="777240"/>
          </a:xfrm>
          <a:prstGeom prst="rect">
            <a:avLst/>
          </a:prstGeom>
          <a:noFill/>
          <a:ln/>
        </p:spPr>
        <p:txBody>
          <a:bodyPr wrap="square" lIns="0" tIns="0" rIns="0" bIns="0" rtlCol="0" anchor="t"/>
          <a:lstStyle/>
          <a:p>
            <a:pPr marL="342900" indent="-342900" algn="l">
              <a:lnSpc>
                <a:spcPts val="3050"/>
              </a:lnSpc>
              <a:buSzPct val="100000"/>
              <a:buChar char="•"/>
            </a:pPr>
            <a:r>
              <a:rPr lang="en-US" sz="1900" b="1" u="sng" dirty="0">
                <a:solidFill>
                  <a:srgbClr val="CC3000"/>
                </a:solidFill>
                <a:latin typeface="Roboto" panose="02000000000000000000" pitchFamily="2" charset="0"/>
                <a:ea typeface="Roboto" panose="02000000000000000000" pitchFamily="2" charset="0"/>
                <a:cs typeface="Roboto" panose="02000000000000000000" pitchFamily="2" charset="0"/>
                <a:hlinkClick r:id="rId4">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7" name="Shape 4"/>
          <p:cNvSpPr/>
          <p:nvPr/>
        </p:nvSpPr>
        <p:spPr>
          <a:xfrm>
            <a:off x="5241012" y="4832747"/>
            <a:ext cx="4148376" cy="2722602"/>
          </a:xfrm>
          <a:prstGeom prst="roundRect">
            <a:avLst>
              <a:gd name="adj" fmla="val 3746"/>
            </a:avLst>
          </a:prstGeom>
          <a:solidFill>
            <a:srgbClr val="FFD8CC"/>
          </a:solidFill>
          <a:ln w="7620">
            <a:solidFill>
              <a:srgbClr val="E5BEB2"/>
            </a:solidFill>
            <a:prstDash val="solid"/>
          </a:ln>
        </p:spPr>
      </p:sp>
      <p:sp>
        <p:nvSpPr>
          <p:cNvPr id="8" name="Text 5"/>
          <p:cNvSpPr/>
          <p:nvPr/>
        </p:nvSpPr>
        <p:spPr>
          <a:xfrm>
            <a:off x="5491401" y="5083135"/>
            <a:ext cx="3647599" cy="910352"/>
          </a:xfrm>
          <a:prstGeom prst="rect">
            <a:avLst/>
          </a:prstGeom>
          <a:noFill/>
          <a:ln/>
        </p:spPr>
        <p:txBody>
          <a:bodyPr wrap="square" lIns="0" tIns="0" rIns="0" bIns="0" rtlCol="0" anchor="t"/>
          <a:lstStyle/>
          <a:p>
            <a:pPr marL="0" indent="0">
              <a:lnSpc>
                <a:spcPts val="3550"/>
              </a:lnSpc>
              <a:buNone/>
            </a:pPr>
            <a:r>
              <a:rPr lang="en-US" sz="2850" b="1" dirty="0">
                <a:solidFill>
                  <a:srgbClr val="403C4E"/>
                </a:solidFill>
                <a:latin typeface="Roboto" panose="02000000000000000000" pitchFamily="2" charset="0"/>
                <a:ea typeface="Roboto" panose="02000000000000000000" pitchFamily="2" charset="0"/>
                <a:cs typeface="Roboto" panose="02000000000000000000" pitchFamily="2" charset="0"/>
              </a:rPr>
              <a:t>Bảng báo giá huấn luyện ATLD</a:t>
            </a:r>
            <a:endParaRPr lang="en-US" sz="2850" dirty="0"/>
          </a:p>
        </p:txBody>
      </p:sp>
      <p:sp>
        <p:nvSpPr>
          <p:cNvPr id="9" name="Text 6"/>
          <p:cNvSpPr/>
          <p:nvPr/>
        </p:nvSpPr>
        <p:spPr>
          <a:xfrm>
            <a:off x="5491401" y="6139101"/>
            <a:ext cx="3647599" cy="388620"/>
          </a:xfrm>
          <a:prstGeom prst="rect">
            <a:avLst/>
          </a:prstGeom>
          <a:noFill/>
          <a:ln/>
        </p:spPr>
        <p:txBody>
          <a:bodyPr wrap="none" lIns="0" tIns="0" rIns="0" bIns="0" rtlCol="0" anchor="t"/>
          <a:lstStyle/>
          <a:p>
            <a:pPr marL="342900" indent="-342900" algn="l">
              <a:lnSpc>
                <a:spcPts val="3050"/>
              </a:lnSpc>
              <a:buSzPct val="100000"/>
              <a:buChar char="•"/>
            </a:pPr>
            <a:r>
              <a:rPr lang="en-US" sz="1900" b="1" u="sng" dirty="0">
                <a:solidFill>
                  <a:srgbClr val="CC3000"/>
                </a:solidFill>
                <a:latin typeface="Roboto" panose="02000000000000000000" pitchFamily="2" charset="0"/>
                <a:ea typeface="Roboto" panose="02000000000000000000" pitchFamily="2" charset="0"/>
                <a:cs typeface="Roboto" panose="02000000000000000000" pitchFamily="2" charset="0"/>
                <a:hlinkClick r:id="rId5">
                  <a:extLst>
                    <a:ext uri="{A12FA001-AC4F-418D-AE19-62706E023703}">
                      <ahyp:hlinkClr xmlns:ahyp="http://schemas.microsoft.com/office/drawing/2018/hyperlinkcolor" val="tx"/>
                    </a:ext>
                  </a:extLst>
                </a:hlinkClick>
              </a:rPr>
              <a:t>Xem chi tiết</a:t>
            </a:r>
            <a:endParaRPr lang="en-US" sz="1900" dirty="0"/>
          </a:p>
        </p:txBody>
      </p:sp>
      <p:sp>
        <p:nvSpPr>
          <p:cNvPr id="10" name="Shape 7"/>
          <p:cNvSpPr/>
          <p:nvPr/>
        </p:nvSpPr>
        <p:spPr>
          <a:xfrm>
            <a:off x="9632156" y="4832747"/>
            <a:ext cx="4148376" cy="2722602"/>
          </a:xfrm>
          <a:prstGeom prst="roundRect">
            <a:avLst>
              <a:gd name="adj" fmla="val 3746"/>
            </a:avLst>
          </a:prstGeom>
          <a:solidFill>
            <a:srgbClr val="FFD8CC"/>
          </a:solidFill>
          <a:ln w="7620">
            <a:solidFill>
              <a:srgbClr val="E5BEB2"/>
            </a:solidFill>
            <a:prstDash val="solid"/>
          </a:ln>
        </p:spPr>
      </p:sp>
      <p:sp>
        <p:nvSpPr>
          <p:cNvPr id="11" name="Text 8"/>
          <p:cNvSpPr/>
          <p:nvPr/>
        </p:nvSpPr>
        <p:spPr>
          <a:xfrm>
            <a:off x="9882545" y="5083135"/>
            <a:ext cx="3647599" cy="910352"/>
          </a:xfrm>
          <a:prstGeom prst="rect">
            <a:avLst/>
          </a:prstGeom>
          <a:noFill/>
          <a:ln/>
        </p:spPr>
        <p:txBody>
          <a:bodyPr wrap="square" lIns="0" tIns="0" rIns="0" bIns="0" rtlCol="0" anchor="t"/>
          <a:lstStyle/>
          <a:p>
            <a:pPr marL="0" indent="0">
              <a:lnSpc>
                <a:spcPts val="3550"/>
              </a:lnSpc>
              <a:buNone/>
            </a:pPr>
            <a:r>
              <a:rPr lang="en-US" sz="2850" b="1" dirty="0">
                <a:solidFill>
                  <a:srgbClr val="403C4E"/>
                </a:solidFill>
                <a:latin typeface="Roboto" panose="02000000000000000000" pitchFamily="2" charset="0"/>
                <a:ea typeface="Roboto" panose="02000000000000000000" pitchFamily="2" charset="0"/>
                <a:cs typeface="Roboto" panose="02000000000000000000" pitchFamily="2" charset="0"/>
              </a:rPr>
              <a:t>Tải về tài liệu (download)</a:t>
            </a:r>
            <a:endParaRPr lang="en-US" sz="2850" dirty="0"/>
          </a:p>
        </p:txBody>
      </p:sp>
      <p:sp>
        <p:nvSpPr>
          <p:cNvPr id="12" name="Text 9"/>
          <p:cNvSpPr/>
          <p:nvPr/>
        </p:nvSpPr>
        <p:spPr>
          <a:xfrm>
            <a:off x="9882545" y="6139101"/>
            <a:ext cx="3647599" cy="1165860"/>
          </a:xfrm>
          <a:prstGeom prst="rect">
            <a:avLst/>
          </a:prstGeom>
          <a:noFill/>
          <a:ln/>
        </p:spPr>
        <p:txBody>
          <a:bodyPr wrap="square" lIns="0" tIns="0" rIns="0" bIns="0" rtlCol="0" anchor="t"/>
          <a:lstStyle/>
          <a:p>
            <a:pPr marL="342900" indent="-342900" algn="l">
              <a:lnSpc>
                <a:spcPts val="3050"/>
              </a:lnSpc>
              <a:buSzPct val="100000"/>
              <a:buChar char="•"/>
            </a:pPr>
            <a:r>
              <a:rPr lang="en-US" sz="1900" b="1" u="sng" dirty="0">
                <a:solidFill>
                  <a:srgbClr val="CC3000"/>
                </a:solidFill>
                <a:latin typeface="Roboto" panose="02000000000000000000" pitchFamily="2" charset="0"/>
                <a:ea typeface="Roboto" panose="02000000000000000000" pitchFamily="2" charset="0"/>
                <a:cs typeface="Roboto" panose="02000000000000000000" pitchFamily="2" charset="0"/>
                <a:hlinkClick r:id="rId6">
                  <a:extLst>
                    <a:ext uri="{A12FA001-AC4F-418D-AE19-62706E023703}">
                      <ahyp:hlinkClr xmlns:ahyp="http://schemas.microsoft.com/office/drawing/2018/hyperlinkcolor" val="tx"/>
                    </a:ext>
                  </a:extLst>
                </a:hlinkClick>
              </a:rPr>
              <a:t>Download tài liệu huấn luyện an toàn lao động sản xuất Chảo chống dính</a:t>
            </a:r>
            <a:endParaRPr lang="en-US" sz="1900" dirty="0"/>
          </a:p>
        </p:txBody>
      </p:sp>
      <p:pic>
        <p:nvPicPr>
          <p:cNvPr id="13" name="Image 0" descr="preencoded.png">
            <a:extLst>
              <a:ext uri="{FF2B5EF4-FFF2-40B4-BE49-F238E27FC236}">
                <a16:creationId xmlns:a16="http://schemas.microsoft.com/office/drawing/2014/main" id="{3C7730EC-54E2-9ED2-A54D-7CC700B41303}"/>
              </a:ext>
            </a:extLst>
          </p:cNvPr>
          <p:cNvPicPr>
            <a:picLocks noChangeAspect="1"/>
          </p:cNvPicPr>
          <p:nvPr/>
        </p:nvPicPr>
        <p:blipFill>
          <a:blip r:embed="rId3"/>
          <a:stretch>
            <a:fillRect/>
          </a:stretch>
        </p:blipFill>
        <p:spPr>
          <a:xfrm>
            <a:off x="11861093" y="7409830"/>
            <a:ext cx="2554209" cy="79181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1047</Words>
  <Application>Microsoft Office PowerPoint</Application>
  <PresentationFormat>Custom</PresentationFormat>
  <Paragraphs>126</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4</cp:revision>
  <dcterms:created xsi:type="dcterms:W3CDTF">2024-11-14T06:44:38Z</dcterms:created>
  <dcterms:modified xsi:type="dcterms:W3CDTF">2024-11-14T06:57:31Z</dcterms:modified>
</cp:coreProperties>
</file>