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Merriweather" panose="00000500000000000000" pitchFamily="2" charset="0"/>
      <p:regular r:id="rId14"/>
      <p:bold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9" d="100"/>
          <a:sy n="89" d="100"/>
        </p:scale>
        <p:origin x="714"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63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antoannamviet.com/tai-lieu-an-toan-lao-dong-san-xuat-chieu/"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198" y="2211467"/>
            <a:ext cx="7416403" cy="1542574"/>
          </a:xfrm>
          <a:prstGeom prst="rect">
            <a:avLst/>
          </a:prstGeom>
          <a:noFill/>
          <a:ln/>
        </p:spPr>
        <p:txBody>
          <a:bodyPr wrap="squar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An Toàn Lao Động Trong Sản Xuất Chiếu</a:t>
            </a:r>
            <a:endParaRPr lang="en-US" sz="4850" dirty="0"/>
          </a:p>
        </p:txBody>
      </p:sp>
      <p:sp>
        <p:nvSpPr>
          <p:cNvPr id="4" name="Text 1"/>
          <p:cNvSpPr/>
          <p:nvPr/>
        </p:nvSpPr>
        <p:spPr>
          <a:xfrm>
            <a:off x="6350198" y="4124206"/>
            <a:ext cx="7416403"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Bài giảng cung cấp nội dung về thực trạng an toàn lao động trong ngành sản xuất chiếu, phân tích các nguy cơ và giải pháp nâng cao an toàn cho người lao động.</a:t>
            </a:r>
            <a:endParaRPr lang="en-US" sz="1900" dirty="0"/>
          </a:p>
        </p:txBody>
      </p:sp>
      <p:sp>
        <p:nvSpPr>
          <p:cNvPr id="5" name="Shape 2"/>
          <p:cNvSpPr/>
          <p:nvPr/>
        </p:nvSpPr>
        <p:spPr>
          <a:xfrm>
            <a:off x="6350198" y="560474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7818" y="5612368"/>
            <a:ext cx="379690" cy="379690"/>
          </a:xfrm>
          <a:prstGeom prst="rect">
            <a:avLst/>
          </a:prstGeom>
        </p:spPr>
      </p:pic>
      <p:sp>
        <p:nvSpPr>
          <p:cNvPr id="7" name="Text 3"/>
          <p:cNvSpPr/>
          <p:nvPr/>
        </p:nvSpPr>
        <p:spPr>
          <a:xfrm>
            <a:off x="6868478" y="5586293"/>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6C61DCB6-30EF-EC7E-0EA6-FCCF18FF92D3}"/>
              </a:ext>
            </a:extLst>
          </p:cNvPr>
          <p:cNvPicPr>
            <a:picLocks noChangeAspect="1"/>
          </p:cNvPicPr>
          <p:nvPr/>
        </p:nvPicPr>
        <p:blipFill>
          <a:blip r:embed="rId5"/>
          <a:stretch>
            <a:fillRect/>
          </a:stretch>
        </p:blipFill>
        <p:spPr>
          <a:xfrm>
            <a:off x="11949193" y="7435095"/>
            <a:ext cx="2562871" cy="7945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769882" y="1123475"/>
            <a:ext cx="8577036" cy="1425178"/>
          </a:xfrm>
          <a:prstGeom prst="rect">
            <a:avLst/>
          </a:prstGeom>
          <a:noFill/>
          <a:ln/>
        </p:spPr>
        <p:txBody>
          <a:bodyPr wrap="square" lIns="0" tIns="0" rIns="0" bIns="0" rtlCol="0" anchor="t"/>
          <a:lstStyle/>
          <a:p>
            <a:pPr marL="0" indent="0">
              <a:lnSpc>
                <a:spcPts val="5600"/>
              </a:lnSpc>
              <a:buNone/>
            </a:pPr>
            <a:r>
              <a:rPr lang="en-US" sz="4400" b="1" dirty="0">
                <a:solidFill>
                  <a:srgbClr val="F5F0F0"/>
                </a:solidFill>
                <a:latin typeface="PT Serif" panose="020A0603040505020204" pitchFamily="18" charset="0"/>
                <a:ea typeface="Merriweather" pitchFamily="34" charset="-122"/>
                <a:cs typeface="Merriweather" pitchFamily="34" charset="-120"/>
              </a:rPr>
              <a:t>Thực Trạng An Toàn Lao Động</a:t>
            </a:r>
            <a:endParaRPr lang="en-US" sz="4400" b="1" dirty="0"/>
          </a:p>
        </p:txBody>
      </p:sp>
      <p:sp>
        <p:nvSpPr>
          <p:cNvPr id="4" name="Shape 1"/>
          <p:cNvSpPr/>
          <p:nvPr/>
        </p:nvSpPr>
        <p:spPr>
          <a:xfrm>
            <a:off x="6284476" y="2776657"/>
            <a:ext cx="7547848" cy="1329095"/>
          </a:xfrm>
          <a:prstGeom prst="roundRect">
            <a:avLst>
              <a:gd name="adj" fmla="val 7206"/>
            </a:avLst>
          </a:prstGeom>
          <a:solidFill>
            <a:srgbClr val="204C8E"/>
          </a:solidFill>
          <a:ln w="7620">
            <a:solidFill>
              <a:srgbClr val="3965A7"/>
            </a:solidFill>
            <a:prstDash val="solid"/>
          </a:ln>
        </p:spPr>
      </p:sp>
      <p:sp>
        <p:nvSpPr>
          <p:cNvPr id="5" name="Text 2"/>
          <p:cNvSpPr/>
          <p:nvPr/>
        </p:nvSpPr>
        <p:spPr>
          <a:xfrm>
            <a:off x="6520101" y="3012281"/>
            <a:ext cx="2850475"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Vụ</a:t>
            </a:r>
            <a:endParaRPr lang="en-US" sz="2200" b="1" dirty="0"/>
          </a:p>
        </p:txBody>
      </p:sp>
      <p:sp>
        <p:nvSpPr>
          <p:cNvPr id="6" name="Text 3"/>
          <p:cNvSpPr/>
          <p:nvPr/>
        </p:nvSpPr>
        <p:spPr>
          <a:xfrm>
            <a:off x="6520101" y="3505319"/>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vụ tai nạn lao động giảm 7,09% so với cùng kỳ năm 2023.</a:t>
            </a:r>
            <a:endParaRPr lang="en-US" sz="1750" dirty="0"/>
          </a:p>
        </p:txBody>
      </p:sp>
      <p:sp>
        <p:nvSpPr>
          <p:cNvPr id="7" name="Shape 4"/>
          <p:cNvSpPr/>
          <p:nvPr/>
        </p:nvSpPr>
        <p:spPr>
          <a:xfrm>
            <a:off x="6284476" y="4333756"/>
            <a:ext cx="7547848" cy="1329095"/>
          </a:xfrm>
          <a:prstGeom prst="roundRect">
            <a:avLst>
              <a:gd name="adj" fmla="val 7206"/>
            </a:avLst>
          </a:prstGeom>
          <a:solidFill>
            <a:srgbClr val="204C8E"/>
          </a:solidFill>
          <a:ln w="7620">
            <a:solidFill>
              <a:srgbClr val="3965A7"/>
            </a:solidFill>
            <a:prstDash val="solid"/>
          </a:ln>
        </p:spPr>
      </p:sp>
      <p:sp>
        <p:nvSpPr>
          <p:cNvPr id="8" name="Text 5"/>
          <p:cNvSpPr/>
          <p:nvPr/>
        </p:nvSpPr>
        <p:spPr>
          <a:xfrm>
            <a:off x="6520101" y="4569381"/>
            <a:ext cx="3074908"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Giảm Số Người Bị Nạn</a:t>
            </a:r>
            <a:endParaRPr lang="en-US" sz="2200" b="1" dirty="0"/>
          </a:p>
        </p:txBody>
      </p:sp>
      <p:sp>
        <p:nvSpPr>
          <p:cNvPr id="9" name="Text 6"/>
          <p:cNvSpPr/>
          <p:nvPr/>
        </p:nvSpPr>
        <p:spPr>
          <a:xfrm>
            <a:off x="6520101" y="50624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nạn giảm 6,04% so với cùng kỳ năm 2023.</a:t>
            </a:r>
            <a:endParaRPr lang="en-US" sz="1750" dirty="0"/>
          </a:p>
        </p:txBody>
      </p:sp>
      <p:sp>
        <p:nvSpPr>
          <p:cNvPr id="10" name="Shape 7"/>
          <p:cNvSpPr/>
          <p:nvPr/>
        </p:nvSpPr>
        <p:spPr>
          <a:xfrm>
            <a:off x="6284476" y="5890855"/>
            <a:ext cx="7547848" cy="1329095"/>
          </a:xfrm>
          <a:prstGeom prst="roundRect">
            <a:avLst>
              <a:gd name="adj" fmla="val 7206"/>
            </a:avLst>
          </a:prstGeom>
          <a:solidFill>
            <a:srgbClr val="204C8E"/>
          </a:solidFill>
          <a:ln w="7620">
            <a:solidFill>
              <a:srgbClr val="3965A7"/>
            </a:solidFill>
            <a:prstDash val="solid"/>
          </a:ln>
        </p:spPr>
      </p:sp>
      <p:sp>
        <p:nvSpPr>
          <p:cNvPr id="11" name="Text 8"/>
          <p:cNvSpPr/>
          <p:nvPr/>
        </p:nvSpPr>
        <p:spPr>
          <a:xfrm>
            <a:off x="6520101" y="6126480"/>
            <a:ext cx="4383524" cy="356235"/>
          </a:xfrm>
          <a:prstGeom prst="rect">
            <a:avLst/>
          </a:prstGeom>
          <a:noFill/>
          <a:ln/>
        </p:spPr>
        <p:txBody>
          <a:bodyPr wrap="none" lIns="0" tIns="0" rIns="0" bIns="0" rtlCol="0" anchor="t"/>
          <a:lstStyle/>
          <a:p>
            <a:pPr marL="0" indent="0">
              <a:lnSpc>
                <a:spcPts val="2800"/>
              </a:lnSpc>
              <a:buNone/>
            </a:pPr>
            <a:r>
              <a:rPr lang="en-US" sz="2200" b="1" dirty="0">
                <a:solidFill>
                  <a:srgbClr val="FFFFFF"/>
                </a:solidFill>
                <a:latin typeface="PT Serif" panose="020A0603040505020204" pitchFamily="18" charset="0"/>
                <a:ea typeface="Merriweather" pitchFamily="34" charset="-122"/>
                <a:cs typeface="Merriweather" pitchFamily="34" charset="-120"/>
              </a:rPr>
              <a:t>Tăng Số Người Bị Thương Nặng</a:t>
            </a:r>
            <a:endParaRPr lang="en-US" sz="2200" b="1" dirty="0"/>
          </a:p>
        </p:txBody>
      </p:sp>
      <p:sp>
        <p:nvSpPr>
          <p:cNvPr id="12" name="Text 9"/>
          <p:cNvSpPr/>
          <p:nvPr/>
        </p:nvSpPr>
        <p:spPr>
          <a:xfrm>
            <a:off x="6520101" y="6619518"/>
            <a:ext cx="7076599" cy="364808"/>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Merriweather" pitchFamily="34" charset="-122"/>
                <a:cs typeface="Merriweather" pitchFamily="34" charset="-120"/>
              </a:rPr>
              <a:t>Số người bị thương nặng tăng 3,32% so với cùng kỳ năm 2023.</a:t>
            </a:r>
            <a:endParaRPr lang="en-US" sz="1750" dirty="0"/>
          </a:p>
        </p:txBody>
      </p:sp>
      <p:pic>
        <p:nvPicPr>
          <p:cNvPr id="13" name="Image 0" descr="preencoded.png">
            <a:extLst>
              <a:ext uri="{FF2B5EF4-FFF2-40B4-BE49-F238E27FC236}">
                <a16:creationId xmlns:a16="http://schemas.microsoft.com/office/drawing/2014/main" id="{25E148BC-9C4D-422A-10A2-9F3EF8616F60}"/>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197" y="361995"/>
            <a:ext cx="7416403"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Nguy Cơ Tai Nạn Trong Sản Xuất Chiếu</a:t>
            </a:r>
            <a:endParaRPr lang="en-US" sz="4850" b="1" dirty="0"/>
          </a:p>
        </p:txBody>
      </p:sp>
      <p:sp>
        <p:nvSpPr>
          <p:cNvPr id="4" name="Shape 1"/>
          <p:cNvSpPr/>
          <p:nvPr/>
        </p:nvSpPr>
        <p:spPr>
          <a:xfrm>
            <a:off x="6317767" y="2484729"/>
            <a:ext cx="555308" cy="555308"/>
          </a:xfrm>
          <a:prstGeom prst="roundRect">
            <a:avLst>
              <a:gd name="adj" fmla="val 18669"/>
            </a:avLst>
          </a:prstGeom>
          <a:solidFill>
            <a:srgbClr val="003180"/>
          </a:solidFill>
          <a:ln w="15240">
            <a:solidFill>
              <a:srgbClr val="194A99"/>
            </a:solidFill>
            <a:prstDash val="solid"/>
          </a:ln>
        </p:spPr>
      </p:sp>
      <p:sp>
        <p:nvSpPr>
          <p:cNvPr id="5" name="Text 2"/>
          <p:cNvSpPr/>
          <p:nvPr/>
        </p:nvSpPr>
        <p:spPr>
          <a:xfrm>
            <a:off x="6513982" y="2577241"/>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1</a:t>
            </a:r>
            <a:endParaRPr lang="en-US" sz="2900" dirty="0"/>
          </a:p>
        </p:txBody>
      </p:sp>
      <p:sp>
        <p:nvSpPr>
          <p:cNvPr id="6" name="Text 3"/>
          <p:cNvSpPr/>
          <p:nvPr/>
        </p:nvSpPr>
        <p:spPr>
          <a:xfrm>
            <a:off x="7087461" y="2484729"/>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Tai nạn do máy móc</a:t>
            </a:r>
            <a:endParaRPr lang="en-US" sz="2800" b="1" dirty="0"/>
          </a:p>
        </p:txBody>
      </p:sp>
      <p:sp>
        <p:nvSpPr>
          <p:cNvPr id="7" name="Text 4"/>
          <p:cNvSpPr/>
          <p:nvPr/>
        </p:nvSpPr>
        <p:spPr>
          <a:xfrm>
            <a:off x="7119891" y="2894899"/>
            <a:ext cx="6614279"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kẹp tay, chân hoặc bị máy cắt.</a:t>
            </a:r>
            <a:endParaRPr lang="en-US" sz="1900" dirty="0"/>
          </a:p>
        </p:txBody>
      </p:sp>
      <p:sp>
        <p:nvSpPr>
          <p:cNvPr id="8" name="Shape 5"/>
          <p:cNvSpPr/>
          <p:nvPr/>
        </p:nvSpPr>
        <p:spPr>
          <a:xfrm>
            <a:off x="6317766" y="3630686"/>
            <a:ext cx="555308" cy="555308"/>
          </a:xfrm>
          <a:prstGeom prst="roundRect">
            <a:avLst>
              <a:gd name="adj" fmla="val 18669"/>
            </a:avLst>
          </a:prstGeom>
          <a:solidFill>
            <a:srgbClr val="003180"/>
          </a:solidFill>
          <a:ln w="15240">
            <a:solidFill>
              <a:srgbClr val="194A99"/>
            </a:solidFill>
            <a:prstDash val="solid"/>
          </a:ln>
        </p:spPr>
      </p:sp>
      <p:sp>
        <p:nvSpPr>
          <p:cNvPr id="9" name="Text 6"/>
          <p:cNvSpPr/>
          <p:nvPr/>
        </p:nvSpPr>
        <p:spPr>
          <a:xfrm>
            <a:off x="6484692" y="3723197"/>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2</a:t>
            </a:r>
            <a:endParaRPr lang="en-US" sz="2900" dirty="0"/>
          </a:p>
        </p:txBody>
      </p:sp>
      <p:sp>
        <p:nvSpPr>
          <p:cNvPr id="10" name="Text 7"/>
          <p:cNvSpPr/>
          <p:nvPr/>
        </p:nvSpPr>
        <p:spPr>
          <a:xfrm>
            <a:off x="7087460" y="3630686"/>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Tai nạn do hóa chất</a:t>
            </a:r>
            <a:endParaRPr lang="en-US" sz="2800" b="1" dirty="0"/>
          </a:p>
        </p:txBody>
      </p:sp>
      <p:sp>
        <p:nvSpPr>
          <p:cNvPr id="11" name="Text 8"/>
          <p:cNvSpPr/>
          <p:nvPr/>
        </p:nvSpPr>
        <p:spPr>
          <a:xfrm>
            <a:off x="7119891" y="3978132"/>
            <a:ext cx="6614279"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bỏng hóa chất hoặc hít phải khí độc.</a:t>
            </a:r>
            <a:endParaRPr lang="en-US" sz="1900" dirty="0"/>
          </a:p>
        </p:txBody>
      </p:sp>
      <p:sp>
        <p:nvSpPr>
          <p:cNvPr id="12" name="Shape 9"/>
          <p:cNvSpPr/>
          <p:nvPr/>
        </p:nvSpPr>
        <p:spPr>
          <a:xfrm>
            <a:off x="6317767" y="4705616"/>
            <a:ext cx="555308" cy="555308"/>
          </a:xfrm>
          <a:prstGeom prst="roundRect">
            <a:avLst>
              <a:gd name="adj" fmla="val 18669"/>
            </a:avLst>
          </a:prstGeom>
          <a:solidFill>
            <a:srgbClr val="003180"/>
          </a:solidFill>
          <a:ln w="15240">
            <a:solidFill>
              <a:srgbClr val="194A99"/>
            </a:solidFill>
            <a:prstDash val="solid"/>
          </a:ln>
        </p:spPr>
      </p:sp>
      <p:sp>
        <p:nvSpPr>
          <p:cNvPr id="13" name="Text 10"/>
          <p:cNvSpPr/>
          <p:nvPr/>
        </p:nvSpPr>
        <p:spPr>
          <a:xfrm>
            <a:off x="6491718" y="4798128"/>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3</a:t>
            </a:r>
            <a:endParaRPr lang="en-US" sz="2900" dirty="0"/>
          </a:p>
        </p:txBody>
      </p:sp>
      <p:sp>
        <p:nvSpPr>
          <p:cNvPr id="14" name="Text 11"/>
          <p:cNvSpPr/>
          <p:nvPr/>
        </p:nvSpPr>
        <p:spPr>
          <a:xfrm>
            <a:off x="7119892" y="4705616"/>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Tai nạn do trượt ngã</a:t>
            </a:r>
            <a:endParaRPr lang="en-US" sz="2800" b="1" dirty="0"/>
          </a:p>
        </p:txBody>
      </p:sp>
      <p:sp>
        <p:nvSpPr>
          <p:cNvPr id="15" name="Text 12"/>
          <p:cNvSpPr/>
          <p:nvPr/>
        </p:nvSpPr>
        <p:spPr>
          <a:xfrm>
            <a:off x="7119891" y="5042133"/>
            <a:ext cx="7327352"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gãy xương hoặc chấn thương do bề mặt trơn trượt.</a:t>
            </a:r>
            <a:endParaRPr lang="en-US" sz="1900" dirty="0"/>
          </a:p>
        </p:txBody>
      </p:sp>
      <p:sp>
        <p:nvSpPr>
          <p:cNvPr id="24" name="Shape 9">
            <a:extLst>
              <a:ext uri="{FF2B5EF4-FFF2-40B4-BE49-F238E27FC236}">
                <a16:creationId xmlns:a16="http://schemas.microsoft.com/office/drawing/2014/main" id="{99D9638D-716F-D6EA-F086-D91D20B8EE40}"/>
              </a:ext>
            </a:extLst>
          </p:cNvPr>
          <p:cNvSpPr/>
          <p:nvPr/>
        </p:nvSpPr>
        <p:spPr>
          <a:xfrm>
            <a:off x="6317767" y="5930114"/>
            <a:ext cx="555308" cy="555308"/>
          </a:xfrm>
          <a:prstGeom prst="roundRect">
            <a:avLst>
              <a:gd name="adj" fmla="val 18669"/>
            </a:avLst>
          </a:prstGeom>
          <a:solidFill>
            <a:srgbClr val="003180"/>
          </a:solidFill>
          <a:ln w="15240">
            <a:solidFill>
              <a:srgbClr val="194A99"/>
            </a:solidFill>
            <a:prstDash val="solid"/>
          </a:ln>
        </p:spPr>
      </p:sp>
      <p:sp>
        <p:nvSpPr>
          <p:cNvPr id="25" name="Text 10">
            <a:extLst>
              <a:ext uri="{FF2B5EF4-FFF2-40B4-BE49-F238E27FC236}">
                <a16:creationId xmlns:a16="http://schemas.microsoft.com/office/drawing/2014/main" id="{768262C4-F8D2-F383-8AA8-560474DC8A55}"/>
              </a:ext>
            </a:extLst>
          </p:cNvPr>
          <p:cNvSpPr/>
          <p:nvPr/>
        </p:nvSpPr>
        <p:spPr>
          <a:xfrm>
            <a:off x="6491718" y="6022626"/>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4</a:t>
            </a:r>
            <a:endParaRPr lang="en-US" sz="2900" dirty="0"/>
          </a:p>
        </p:txBody>
      </p:sp>
      <p:sp>
        <p:nvSpPr>
          <p:cNvPr id="26" name="Text 11">
            <a:extLst>
              <a:ext uri="{FF2B5EF4-FFF2-40B4-BE49-F238E27FC236}">
                <a16:creationId xmlns:a16="http://schemas.microsoft.com/office/drawing/2014/main" id="{472D3630-F4A7-0836-989B-46462FB741CC}"/>
              </a:ext>
            </a:extLst>
          </p:cNvPr>
          <p:cNvSpPr/>
          <p:nvPr/>
        </p:nvSpPr>
        <p:spPr>
          <a:xfrm>
            <a:off x="7119892" y="5930114"/>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Tai </a:t>
            </a:r>
            <a:r>
              <a:rPr lang="en-US" sz="2800" b="1" dirty="0" err="1">
                <a:solidFill>
                  <a:srgbClr val="E2E6E9"/>
                </a:solidFill>
                <a:latin typeface="PT Serif" panose="020A0603040505020204" pitchFamily="18" charset="0"/>
                <a:ea typeface="Merriweather" pitchFamily="34" charset="-122"/>
                <a:cs typeface="Merriweather" pitchFamily="34" charset="-120"/>
              </a:rPr>
              <a:t>nạn</a:t>
            </a:r>
            <a:r>
              <a:rPr lang="en-US" sz="2800" b="1" dirty="0">
                <a:solidFill>
                  <a:srgbClr val="E2E6E9"/>
                </a:solidFill>
                <a:latin typeface="PT Serif" panose="020A0603040505020204" pitchFamily="18" charset="0"/>
                <a:ea typeface="Merriweather" pitchFamily="34" charset="-122"/>
                <a:cs typeface="Merriweather" pitchFamily="34" charset="-120"/>
              </a:rPr>
              <a:t> do </a:t>
            </a:r>
            <a:r>
              <a:rPr lang="en-US" sz="2800" b="1" dirty="0" err="1">
                <a:solidFill>
                  <a:srgbClr val="E2E6E9"/>
                </a:solidFill>
                <a:latin typeface="PT Serif" panose="020A0603040505020204" pitchFamily="18" charset="0"/>
                <a:ea typeface="Merriweather" pitchFamily="34" charset="-122"/>
                <a:cs typeface="Merriweather" pitchFamily="34" charset="-120"/>
              </a:rPr>
              <a:t>sức</a:t>
            </a:r>
            <a:r>
              <a:rPr lang="en-US" sz="2800" b="1" dirty="0">
                <a:solidFill>
                  <a:srgbClr val="E2E6E9"/>
                </a:solidFill>
                <a:latin typeface="PT Serif" panose="020A0603040505020204" pitchFamily="18" charset="0"/>
                <a:ea typeface="Merriweather" pitchFamily="34" charset="-122"/>
                <a:cs typeface="Merriweather" pitchFamily="34" charset="-120"/>
              </a:rPr>
              <a:t> </a:t>
            </a:r>
            <a:r>
              <a:rPr lang="en-US" sz="2800" b="1" dirty="0" err="1">
                <a:solidFill>
                  <a:srgbClr val="E2E6E9"/>
                </a:solidFill>
                <a:latin typeface="PT Serif" panose="020A0603040505020204" pitchFamily="18" charset="0"/>
                <a:ea typeface="Merriweather" pitchFamily="34" charset="-122"/>
                <a:cs typeface="Merriweather" pitchFamily="34" charset="-120"/>
              </a:rPr>
              <a:t>ép</a:t>
            </a:r>
            <a:r>
              <a:rPr lang="en-US" sz="2800" b="1" dirty="0">
                <a:solidFill>
                  <a:srgbClr val="E2E6E9"/>
                </a:solidFill>
                <a:latin typeface="PT Serif" panose="020A0603040505020204" pitchFamily="18" charset="0"/>
                <a:ea typeface="Merriweather" pitchFamily="34" charset="-122"/>
                <a:cs typeface="Merriweather" pitchFamily="34" charset="-120"/>
              </a:rPr>
              <a:t> </a:t>
            </a:r>
            <a:r>
              <a:rPr lang="en-US" sz="2800" b="1" dirty="0" err="1">
                <a:solidFill>
                  <a:srgbClr val="E2E6E9"/>
                </a:solidFill>
                <a:latin typeface="PT Serif" panose="020A0603040505020204" pitchFamily="18" charset="0"/>
                <a:ea typeface="Merriweather" pitchFamily="34" charset="-122"/>
                <a:cs typeface="Merriweather" pitchFamily="34" charset="-120"/>
              </a:rPr>
              <a:t>vật</a:t>
            </a:r>
            <a:r>
              <a:rPr lang="en-US" sz="2800" b="1" dirty="0">
                <a:solidFill>
                  <a:srgbClr val="E2E6E9"/>
                </a:solidFill>
                <a:latin typeface="PT Serif" panose="020A0603040505020204" pitchFamily="18" charset="0"/>
                <a:ea typeface="Merriweather" pitchFamily="34" charset="-122"/>
                <a:cs typeface="Merriweather" pitchFamily="34" charset="-120"/>
              </a:rPr>
              <a:t> </a:t>
            </a:r>
            <a:r>
              <a:rPr lang="en-US" sz="2800" b="1" dirty="0" err="1">
                <a:solidFill>
                  <a:srgbClr val="E2E6E9"/>
                </a:solidFill>
                <a:latin typeface="PT Serif" panose="020A0603040505020204" pitchFamily="18" charset="0"/>
                <a:ea typeface="Merriweather" pitchFamily="34" charset="-122"/>
                <a:cs typeface="Merriweather" pitchFamily="34" charset="-120"/>
              </a:rPr>
              <a:t>lý</a:t>
            </a:r>
            <a:endParaRPr lang="en-US" sz="2800" b="1" dirty="0"/>
          </a:p>
        </p:txBody>
      </p:sp>
      <p:sp>
        <p:nvSpPr>
          <p:cNvPr id="27" name="Text 12">
            <a:extLst>
              <a:ext uri="{FF2B5EF4-FFF2-40B4-BE49-F238E27FC236}">
                <a16:creationId xmlns:a16="http://schemas.microsoft.com/office/drawing/2014/main" id="{639E763E-D633-21E5-47CD-C4FB44AA8137}"/>
              </a:ext>
            </a:extLst>
          </p:cNvPr>
          <p:cNvSpPr/>
          <p:nvPr/>
        </p:nvSpPr>
        <p:spPr>
          <a:xfrm>
            <a:off x="7119891" y="6266631"/>
            <a:ext cx="7327352"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B</a:t>
            </a:r>
            <a:r>
              <a:rPr lang="vi-VN" sz="1900" dirty="0">
                <a:solidFill>
                  <a:srgbClr val="E2E6E9"/>
                </a:solidFill>
                <a:latin typeface="Merriweather" pitchFamily="34" charset="0"/>
                <a:ea typeface="Merriweather" pitchFamily="34" charset="-122"/>
                <a:cs typeface="Merriweather" pitchFamily="34" charset="-120"/>
              </a:rPr>
              <a:t>ị đau lưng, căng cơ, thậm chí là chấn thương cột sống</a:t>
            </a:r>
            <a:endParaRPr lang="en-US" sz="1900" dirty="0"/>
          </a:p>
        </p:txBody>
      </p:sp>
      <p:sp>
        <p:nvSpPr>
          <p:cNvPr id="28" name="Shape 9">
            <a:extLst>
              <a:ext uri="{FF2B5EF4-FFF2-40B4-BE49-F238E27FC236}">
                <a16:creationId xmlns:a16="http://schemas.microsoft.com/office/drawing/2014/main" id="{D22C2DD7-3006-1741-3D4B-D525FC8BA8EE}"/>
              </a:ext>
            </a:extLst>
          </p:cNvPr>
          <p:cNvSpPr/>
          <p:nvPr/>
        </p:nvSpPr>
        <p:spPr>
          <a:xfrm>
            <a:off x="6350197" y="6955199"/>
            <a:ext cx="555308" cy="555308"/>
          </a:xfrm>
          <a:prstGeom prst="roundRect">
            <a:avLst>
              <a:gd name="adj" fmla="val 18669"/>
            </a:avLst>
          </a:prstGeom>
          <a:solidFill>
            <a:srgbClr val="003180"/>
          </a:solidFill>
          <a:ln w="15240">
            <a:solidFill>
              <a:srgbClr val="194A99"/>
            </a:solidFill>
            <a:prstDash val="solid"/>
          </a:ln>
        </p:spPr>
      </p:sp>
      <p:sp>
        <p:nvSpPr>
          <p:cNvPr id="29" name="Text 10">
            <a:extLst>
              <a:ext uri="{FF2B5EF4-FFF2-40B4-BE49-F238E27FC236}">
                <a16:creationId xmlns:a16="http://schemas.microsoft.com/office/drawing/2014/main" id="{F71A2060-4863-9A82-A96E-93A6E76944A5}"/>
              </a:ext>
            </a:extLst>
          </p:cNvPr>
          <p:cNvSpPr/>
          <p:nvPr/>
        </p:nvSpPr>
        <p:spPr>
          <a:xfrm>
            <a:off x="6524148" y="7047711"/>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PT Serif" panose="020A0603040505020204" pitchFamily="18" charset="0"/>
                <a:ea typeface="Merriweather" pitchFamily="34" charset="-122"/>
                <a:cs typeface="Merriweather" pitchFamily="34" charset="-120"/>
              </a:rPr>
              <a:t>5</a:t>
            </a:r>
            <a:endParaRPr lang="en-US" sz="2900" dirty="0"/>
          </a:p>
        </p:txBody>
      </p:sp>
      <p:sp>
        <p:nvSpPr>
          <p:cNvPr id="30" name="Text 11">
            <a:extLst>
              <a:ext uri="{FF2B5EF4-FFF2-40B4-BE49-F238E27FC236}">
                <a16:creationId xmlns:a16="http://schemas.microsoft.com/office/drawing/2014/main" id="{50820BA0-F024-BC83-EFFA-D6D4AD6994B9}"/>
              </a:ext>
            </a:extLst>
          </p:cNvPr>
          <p:cNvSpPr/>
          <p:nvPr/>
        </p:nvSpPr>
        <p:spPr>
          <a:xfrm>
            <a:off x="7152322" y="6955199"/>
            <a:ext cx="3085386" cy="385524"/>
          </a:xfrm>
          <a:prstGeom prst="rect">
            <a:avLst/>
          </a:prstGeom>
          <a:noFill/>
          <a:ln/>
        </p:spPr>
        <p:txBody>
          <a:bodyPr wrap="none" lIns="0" tIns="0" rIns="0" bIns="0" rtlCol="0" anchor="t"/>
          <a:lstStyle/>
          <a:p>
            <a:pPr marL="0" indent="0">
              <a:lnSpc>
                <a:spcPts val="3000"/>
              </a:lnSpc>
              <a:buNone/>
            </a:pPr>
            <a:r>
              <a:rPr lang="pt-BR" sz="2800" b="1" dirty="0">
                <a:solidFill>
                  <a:srgbClr val="E2E6E9"/>
                </a:solidFill>
                <a:latin typeface="PT Serif" panose="020A0603040505020204" pitchFamily="18" charset="0"/>
                <a:ea typeface="Merriweather" pitchFamily="34" charset="-122"/>
                <a:cs typeface="Merriweather" pitchFamily="34" charset="-120"/>
              </a:rPr>
              <a:t>Tai nạn do cháy nổ</a:t>
            </a:r>
            <a:endParaRPr lang="en-US" sz="2800" b="1" dirty="0"/>
          </a:p>
        </p:txBody>
      </p:sp>
      <p:sp>
        <p:nvSpPr>
          <p:cNvPr id="31" name="Text 12">
            <a:extLst>
              <a:ext uri="{FF2B5EF4-FFF2-40B4-BE49-F238E27FC236}">
                <a16:creationId xmlns:a16="http://schemas.microsoft.com/office/drawing/2014/main" id="{D45ACC28-FD11-BEA3-11D4-CDAA221C0E40}"/>
              </a:ext>
            </a:extLst>
          </p:cNvPr>
          <p:cNvSpPr/>
          <p:nvPr/>
        </p:nvSpPr>
        <p:spPr>
          <a:xfrm>
            <a:off x="7152321" y="7291716"/>
            <a:ext cx="7327352"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S</a:t>
            </a:r>
            <a:r>
              <a:rPr lang="vi-VN" sz="1900" dirty="0">
                <a:solidFill>
                  <a:srgbClr val="E2E6E9"/>
                </a:solidFill>
                <a:latin typeface="Merriweather" pitchFamily="34" charset="0"/>
                <a:ea typeface="Merriweather" pitchFamily="34" charset="-122"/>
                <a:cs typeface="Merriweather" pitchFamily="34" charset="-120"/>
              </a:rPr>
              <a:t>ự cố về điện hoặc sơ suất trong sử dụng hóa chất</a:t>
            </a:r>
            <a:endParaRPr lang="en-US" sz="1900" dirty="0"/>
          </a:p>
        </p:txBody>
      </p:sp>
      <p:pic>
        <p:nvPicPr>
          <p:cNvPr id="32" name="Image 0" descr="preencoded.png">
            <a:extLst>
              <a:ext uri="{FF2B5EF4-FFF2-40B4-BE49-F238E27FC236}">
                <a16:creationId xmlns:a16="http://schemas.microsoft.com/office/drawing/2014/main" id="{1E881A9D-79D8-3659-AA42-ABD339C3C837}"/>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69265" y="3295054"/>
            <a:ext cx="4869299" cy="3652004"/>
          </a:xfrm>
          <a:prstGeom prst="rect">
            <a:avLst/>
          </a:prstGeom>
        </p:spPr>
      </p:pic>
      <p:sp>
        <p:nvSpPr>
          <p:cNvPr id="4" name="Text 0"/>
          <p:cNvSpPr/>
          <p:nvPr/>
        </p:nvSpPr>
        <p:spPr>
          <a:xfrm>
            <a:off x="6350198" y="732949"/>
            <a:ext cx="8089283"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I. Công đoạn Nhuộm Màu</a:t>
            </a:r>
            <a:endParaRPr lang="en-US" sz="4850" b="1" dirty="0"/>
          </a:p>
        </p:txBody>
      </p:sp>
      <p:sp>
        <p:nvSpPr>
          <p:cNvPr id="5" name="Shape 1"/>
          <p:cNvSpPr/>
          <p:nvPr/>
        </p:nvSpPr>
        <p:spPr>
          <a:xfrm>
            <a:off x="6350198" y="2555558"/>
            <a:ext cx="7416403" cy="1452443"/>
          </a:xfrm>
          <a:prstGeom prst="roundRect">
            <a:avLst>
              <a:gd name="adj" fmla="val 7138"/>
            </a:avLst>
          </a:prstGeom>
          <a:solidFill>
            <a:srgbClr val="003180"/>
          </a:solidFill>
          <a:ln w="15240">
            <a:solidFill>
              <a:srgbClr val="194A99"/>
            </a:solidFill>
            <a:prstDash val="solid"/>
          </a:ln>
        </p:spPr>
      </p:sp>
      <p:sp>
        <p:nvSpPr>
          <p:cNvPr id="6" name="Text 2"/>
          <p:cNvSpPr/>
          <p:nvPr/>
        </p:nvSpPr>
        <p:spPr>
          <a:xfrm>
            <a:off x="6612255" y="2817614"/>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Tiếp xúc hóa chất</a:t>
            </a:r>
            <a:endParaRPr lang="en-US" sz="2800" b="1" dirty="0"/>
          </a:p>
        </p:txBody>
      </p:sp>
      <p:sp>
        <p:nvSpPr>
          <p:cNvPr id="7" name="Text 3"/>
          <p:cNvSpPr/>
          <p:nvPr/>
        </p:nvSpPr>
        <p:spPr>
          <a:xfrm>
            <a:off x="6612255" y="335113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kích ứng da, viêm nhiễm hoặc vấn đề hô hấp.</a:t>
            </a:r>
            <a:endParaRPr lang="en-US" sz="1900" dirty="0"/>
          </a:p>
        </p:txBody>
      </p:sp>
      <p:sp>
        <p:nvSpPr>
          <p:cNvPr id="8" name="Shape 4"/>
          <p:cNvSpPr/>
          <p:nvPr/>
        </p:nvSpPr>
        <p:spPr>
          <a:xfrm>
            <a:off x="6350198" y="4254818"/>
            <a:ext cx="7416403" cy="1452443"/>
          </a:xfrm>
          <a:prstGeom prst="roundRect">
            <a:avLst>
              <a:gd name="adj" fmla="val 7138"/>
            </a:avLst>
          </a:prstGeom>
          <a:solidFill>
            <a:srgbClr val="003180"/>
          </a:solidFill>
          <a:ln w="15240">
            <a:solidFill>
              <a:srgbClr val="194A99"/>
            </a:solidFill>
            <a:prstDash val="solid"/>
          </a:ln>
        </p:spPr>
      </p:sp>
      <p:sp>
        <p:nvSpPr>
          <p:cNvPr id="9" name="Text 5"/>
          <p:cNvSpPr/>
          <p:nvPr/>
        </p:nvSpPr>
        <p:spPr>
          <a:xfrm>
            <a:off x="6612255" y="4516874"/>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Tai nạn do máy móc</a:t>
            </a:r>
            <a:endParaRPr lang="en-US" sz="2800" b="1" dirty="0"/>
          </a:p>
        </p:txBody>
      </p:sp>
      <p:sp>
        <p:nvSpPr>
          <p:cNvPr id="10" name="Text 6"/>
          <p:cNvSpPr/>
          <p:nvPr/>
        </p:nvSpPr>
        <p:spPr>
          <a:xfrm>
            <a:off x="6612255" y="505039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chấn thương từ máy nhuộm và thiết bị sấy khô.</a:t>
            </a:r>
            <a:endParaRPr lang="en-US" sz="1900" dirty="0"/>
          </a:p>
        </p:txBody>
      </p:sp>
      <p:sp>
        <p:nvSpPr>
          <p:cNvPr id="11" name="Shape 7"/>
          <p:cNvSpPr/>
          <p:nvPr/>
        </p:nvSpPr>
        <p:spPr>
          <a:xfrm>
            <a:off x="6350198" y="5954078"/>
            <a:ext cx="7416403" cy="1452443"/>
          </a:xfrm>
          <a:prstGeom prst="roundRect">
            <a:avLst>
              <a:gd name="adj" fmla="val 7138"/>
            </a:avLst>
          </a:prstGeom>
          <a:solidFill>
            <a:srgbClr val="003180"/>
          </a:solidFill>
          <a:ln w="15240">
            <a:solidFill>
              <a:srgbClr val="194A99"/>
            </a:solidFill>
            <a:prstDash val="solid"/>
          </a:ln>
        </p:spPr>
      </p:sp>
      <p:sp>
        <p:nvSpPr>
          <p:cNvPr id="12" name="Text 8"/>
          <p:cNvSpPr/>
          <p:nvPr/>
        </p:nvSpPr>
        <p:spPr>
          <a:xfrm>
            <a:off x="6612255" y="6216134"/>
            <a:ext cx="3230880"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Phơi hoặc sấy khô sợi</a:t>
            </a:r>
            <a:endParaRPr lang="en-US" sz="2800" b="1" dirty="0"/>
          </a:p>
        </p:txBody>
      </p:sp>
      <p:sp>
        <p:nvSpPr>
          <p:cNvPr id="13" name="Text 9"/>
          <p:cNvSpPr/>
          <p:nvPr/>
        </p:nvSpPr>
        <p:spPr>
          <a:xfrm>
            <a:off x="6612255" y="674965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Nguy cơ bỏng do tiếp xúc với nhiệt độ cao hoặc trượt ngã.</a:t>
            </a:r>
            <a:endParaRPr lang="en-US" sz="1900" dirty="0"/>
          </a:p>
        </p:txBody>
      </p:sp>
      <p:pic>
        <p:nvPicPr>
          <p:cNvPr id="14" name="Image 0" descr="preencoded.png">
            <a:extLst>
              <a:ext uri="{FF2B5EF4-FFF2-40B4-BE49-F238E27FC236}">
                <a16:creationId xmlns:a16="http://schemas.microsoft.com/office/drawing/2014/main" id="{5F8DC931-C274-8C0C-93E1-E76B2AA0F414}"/>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34461" y="2824388"/>
            <a:ext cx="5585911" cy="3714631"/>
          </a:xfrm>
          <a:prstGeom prst="rect">
            <a:avLst/>
          </a:prstGeom>
        </p:spPr>
      </p:pic>
      <p:sp>
        <p:nvSpPr>
          <p:cNvPr id="4" name="Text 0"/>
          <p:cNvSpPr/>
          <p:nvPr/>
        </p:nvSpPr>
        <p:spPr>
          <a:xfrm>
            <a:off x="3511743" y="502681"/>
            <a:ext cx="6259354" cy="678418"/>
          </a:xfrm>
          <a:prstGeom prst="rect">
            <a:avLst/>
          </a:prstGeom>
          <a:noFill/>
          <a:ln/>
        </p:spPr>
        <p:txBody>
          <a:bodyPr wrap="none" lIns="0" tIns="0" rIns="0" bIns="0" rtlCol="0" anchor="t"/>
          <a:lstStyle/>
          <a:p>
            <a:pPr marL="0" indent="0">
              <a:lnSpc>
                <a:spcPts val="5300"/>
              </a:lnSpc>
              <a:buNone/>
            </a:pPr>
            <a:r>
              <a:rPr lang="en-US" sz="4800" b="1" dirty="0">
                <a:solidFill>
                  <a:srgbClr val="F5F0F0"/>
                </a:solidFill>
                <a:latin typeface="PT Serif" panose="020A0603040505020204" pitchFamily="18" charset="0"/>
                <a:ea typeface="Merriweather" pitchFamily="34" charset="-122"/>
                <a:cs typeface="Merriweather" pitchFamily="34" charset="-120"/>
              </a:rPr>
              <a:t>II. Công đoạn Dệt Chiếu</a:t>
            </a:r>
            <a:endParaRPr lang="en-US" sz="4800" b="1" dirty="0"/>
          </a:p>
        </p:txBody>
      </p:sp>
      <p:pic>
        <p:nvPicPr>
          <p:cNvPr id="5" name="Image 2" descr="preencoded.png"/>
          <p:cNvPicPr>
            <a:picLocks noChangeAspect="1"/>
          </p:cNvPicPr>
          <p:nvPr/>
        </p:nvPicPr>
        <p:blipFill>
          <a:blip r:embed="rId4"/>
          <a:stretch>
            <a:fillRect/>
          </a:stretch>
        </p:blipFill>
        <p:spPr>
          <a:xfrm>
            <a:off x="6649094" y="2706477"/>
            <a:ext cx="542687" cy="542687"/>
          </a:xfrm>
          <a:prstGeom prst="rect">
            <a:avLst/>
          </a:prstGeom>
        </p:spPr>
      </p:pic>
      <p:sp>
        <p:nvSpPr>
          <p:cNvPr id="6" name="Text 1"/>
          <p:cNvSpPr/>
          <p:nvPr/>
        </p:nvSpPr>
        <p:spPr>
          <a:xfrm>
            <a:off x="7617547" y="2890611"/>
            <a:ext cx="2713672" cy="339090"/>
          </a:xfrm>
          <a:prstGeom prst="rect">
            <a:avLst/>
          </a:prstGeom>
          <a:noFill/>
          <a:ln/>
        </p:spPr>
        <p:txBody>
          <a:bodyPr wrap="none" lIns="0" tIns="0" rIns="0" bIns="0" rtlCol="0" anchor="t"/>
          <a:lstStyle/>
          <a:p>
            <a:pPr marL="0" indent="0" algn="l">
              <a:lnSpc>
                <a:spcPts val="265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Tai nạn do máy móc</a:t>
            </a:r>
            <a:endParaRPr lang="en-US" sz="2800" b="1" dirty="0"/>
          </a:p>
        </p:txBody>
      </p:sp>
      <p:sp>
        <p:nvSpPr>
          <p:cNvPr id="7" name="Text 2"/>
          <p:cNvSpPr/>
          <p:nvPr/>
        </p:nvSpPr>
        <p:spPr>
          <a:xfrm>
            <a:off x="7625221" y="3261487"/>
            <a:ext cx="7624524" cy="347186"/>
          </a:xfrm>
          <a:prstGeom prst="rect">
            <a:avLst/>
          </a:prstGeom>
          <a:noFill/>
          <a:ln/>
        </p:spPr>
        <p:txBody>
          <a:bodyPr wrap="none" lIns="0" tIns="0" rIns="0" bIns="0" rtlCol="0" anchor="t"/>
          <a:lstStyle/>
          <a:p>
            <a:pPr marL="0" indent="0" algn="l">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Nguy cơ chấn thương do các bộ phận chuyển động.</a:t>
            </a:r>
            <a:endParaRPr lang="en-US" sz="1700" dirty="0"/>
          </a:p>
        </p:txBody>
      </p:sp>
      <p:pic>
        <p:nvPicPr>
          <p:cNvPr id="8" name="Image 3" descr="preencoded.png"/>
          <p:cNvPicPr>
            <a:picLocks noChangeAspect="1"/>
          </p:cNvPicPr>
          <p:nvPr/>
        </p:nvPicPr>
        <p:blipFill>
          <a:blip r:embed="rId5"/>
          <a:stretch>
            <a:fillRect/>
          </a:stretch>
        </p:blipFill>
        <p:spPr>
          <a:xfrm>
            <a:off x="6649094" y="4022876"/>
            <a:ext cx="542687" cy="542687"/>
          </a:xfrm>
          <a:prstGeom prst="rect">
            <a:avLst/>
          </a:prstGeom>
        </p:spPr>
      </p:pic>
      <p:sp>
        <p:nvSpPr>
          <p:cNvPr id="9" name="Text 3"/>
          <p:cNvSpPr/>
          <p:nvPr/>
        </p:nvSpPr>
        <p:spPr>
          <a:xfrm>
            <a:off x="7617547" y="4207011"/>
            <a:ext cx="2992398" cy="339090"/>
          </a:xfrm>
          <a:prstGeom prst="rect">
            <a:avLst/>
          </a:prstGeom>
          <a:noFill/>
          <a:ln/>
        </p:spPr>
        <p:txBody>
          <a:bodyPr wrap="none" lIns="0" tIns="0" rIns="0" bIns="0" rtlCol="0" anchor="t"/>
          <a:lstStyle/>
          <a:p>
            <a:pPr marL="0" indent="0" algn="l">
              <a:lnSpc>
                <a:spcPts val="2650"/>
              </a:lnSpc>
              <a:buNone/>
            </a:pPr>
            <a:r>
              <a:rPr lang="en-US" sz="2800" b="1" dirty="0">
                <a:solidFill>
                  <a:srgbClr val="E2E6E9"/>
                </a:solidFill>
                <a:latin typeface="PT Serif" panose="020A0603040505020204" pitchFamily="18" charset="0"/>
                <a:ea typeface="Merriweather" pitchFamily="34" charset="-122"/>
                <a:cs typeface="Merriweather" pitchFamily="34" charset="-120"/>
              </a:rPr>
              <a:t>Chấn thương cơ xương</a:t>
            </a:r>
            <a:endParaRPr lang="en-US" sz="2800" b="1" dirty="0"/>
          </a:p>
        </p:txBody>
      </p:sp>
      <p:sp>
        <p:nvSpPr>
          <p:cNvPr id="10" name="Text 4"/>
          <p:cNvSpPr/>
          <p:nvPr/>
        </p:nvSpPr>
        <p:spPr>
          <a:xfrm>
            <a:off x="7625221" y="4577886"/>
            <a:ext cx="7624524" cy="347186"/>
          </a:xfrm>
          <a:prstGeom prst="rect">
            <a:avLst/>
          </a:prstGeom>
          <a:noFill/>
          <a:ln/>
        </p:spPr>
        <p:txBody>
          <a:bodyPr wrap="none" lIns="0" tIns="0" rIns="0" bIns="0" rtlCol="0" anchor="t"/>
          <a:lstStyle/>
          <a:p>
            <a:pPr marL="0" indent="0" algn="l">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Nguy cơ đau lưng, đau cổ do ngồi lâu và thao tác lặp đi lặp lại.</a:t>
            </a:r>
            <a:endParaRPr lang="en-US" sz="1700" dirty="0"/>
          </a:p>
        </p:txBody>
      </p:sp>
      <p:pic>
        <p:nvPicPr>
          <p:cNvPr id="11" name="Image 4" descr="preencoded.png"/>
          <p:cNvPicPr>
            <a:picLocks noChangeAspect="1"/>
          </p:cNvPicPr>
          <p:nvPr/>
        </p:nvPicPr>
        <p:blipFill>
          <a:blip r:embed="rId6"/>
          <a:stretch>
            <a:fillRect/>
          </a:stretch>
        </p:blipFill>
        <p:spPr>
          <a:xfrm>
            <a:off x="6641420" y="5532355"/>
            <a:ext cx="542687" cy="542687"/>
          </a:xfrm>
          <a:prstGeom prst="rect">
            <a:avLst/>
          </a:prstGeom>
        </p:spPr>
      </p:pic>
      <p:sp>
        <p:nvSpPr>
          <p:cNvPr id="12" name="Text 5"/>
          <p:cNvSpPr/>
          <p:nvPr/>
        </p:nvSpPr>
        <p:spPr>
          <a:xfrm>
            <a:off x="7609873" y="5716490"/>
            <a:ext cx="2713672" cy="339090"/>
          </a:xfrm>
          <a:prstGeom prst="rect">
            <a:avLst/>
          </a:prstGeom>
          <a:noFill/>
          <a:ln/>
        </p:spPr>
        <p:txBody>
          <a:bodyPr wrap="none" lIns="0" tIns="0" rIns="0" bIns="0" rtlCol="0" anchor="t"/>
          <a:lstStyle/>
          <a:p>
            <a:pPr marL="0" indent="0" algn="l">
              <a:lnSpc>
                <a:spcPts val="2650"/>
              </a:lnSpc>
              <a:buNone/>
            </a:pPr>
            <a:r>
              <a:rPr lang="en-US" sz="2800" b="1" dirty="0">
                <a:solidFill>
                  <a:srgbClr val="E2E6E9"/>
                </a:solidFill>
                <a:latin typeface="PT Serif" panose="020A0603040505020204" pitchFamily="18" charset="0"/>
                <a:ea typeface="Merriweather" pitchFamily="34" charset="-122"/>
                <a:cs typeface="Merriweather" pitchFamily="34" charset="-120"/>
              </a:rPr>
              <a:t>Môi trường làm việc</a:t>
            </a:r>
            <a:endParaRPr lang="en-US" sz="2800" b="1" dirty="0"/>
          </a:p>
        </p:txBody>
      </p:sp>
      <p:sp>
        <p:nvSpPr>
          <p:cNvPr id="13" name="Text 6"/>
          <p:cNvSpPr/>
          <p:nvPr/>
        </p:nvSpPr>
        <p:spPr>
          <a:xfrm>
            <a:off x="7617547" y="6087365"/>
            <a:ext cx="7624524" cy="347186"/>
          </a:xfrm>
          <a:prstGeom prst="rect">
            <a:avLst/>
          </a:prstGeom>
          <a:noFill/>
          <a:ln/>
        </p:spPr>
        <p:txBody>
          <a:bodyPr wrap="none" lIns="0" tIns="0" rIns="0" bIns="0" rtlCol="0" anchor="t"/>
          <a:lstStyle/>
          <a:p>
            <a:pPr marL="0" indent="0" algn="l">
              <a:lnSpc>
                <a:spcPts val="2700"/>
              </a:lnSpc>
              <a:buNone/>
            </a:pPr>
            <a:r>
              <a:rPr lang="en-US" sz="1700" dirty="0">
                <a:solidFill>
                  <a:srgbClr val="E2E6E9"/>
                </a:solidFill>
                <a:latin typeface="PT Serif" panose="020A0603040505020204" pitchFamily="18" charset="0"/>
                <a:ea typeface="Merriweather" pitchFamily="34" charset="-122"/>
                <a:cs typeface="Merriweather" pitchFamily="34" charset="-120"/>
              </a:rPr>
              <a:t>Nguy cơ trượt ngã do sợi lát, cói, tre không được xử lý cẩn thận.</a:t>
            </a:r>
            <a:endParaRPr lang="en-US" sz="1700" dirty="0"/>
          </a:p>
        </p:txBody>
      </p:sp>
      <p:pic>
        <p:nvPicPr>
          <p:cNvPr id="14" name="Image 0" descr="preencoded.png">
            <a:extLst>
              <a:ext uri="{FF2B5EF4-FFF2-40B4-BE49-F238E27FC236}">
                <a16:creationId xmlns:a16="http://schemas.microsoft.com/office/drawing/2014/main" id="{BC8E3C53-B1DD-3E4D-E459-EC12313D1F45}"/>
              </a:ext>
            </a:extLst>
          </p:cNvPr>
          <p:cNvPicPr>
            <a:picLocks noChangeAspect="1"/>
          </p:cNvPicPr>
          <p:nvPr/>
        </p:nvPicPr>
        <p:blipFill>
          <a:blip r:embed="rId7"/>
          <a:stretch>
            <a:fillRect/>
          </a:stretch>
        </p:blipFill>
        <p:spPr>
          <a:xfrm>
            <a:off x="11949193" y="7435095"/>
            <a:ext cx="2562871" cy="7945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460534" y="3103245"/>
            <a:ext cx="4910614" cy="3273743"/>
          </a:xfrm>
          <a:prstGeom prst="rect">
            <a:avLst/>
          </a:prstGeom>
        </p:spPr>
      </p:pic>
      <p:sp>
        <p:nvSpPr>
          <p:cNvPr id="4" name="Text 0"/>
          <p:cNvSpPr/>
          <p:nvPr/>
        </p:nvSpPr>
        <p:spPr>
          <a:xfrm>
            <a:off x="1116128" y="633532"/>
            <a:ext cx="12398145" cy="1439942"/>
          </a:xfrm>
          <a:prstGeom prst="rect">
            <a:avLst/>
          </a:prstGeom>
          <a:noFill/>
          <a:ln/>
        </p:spPr>
        <p:txBody>
          <a:bodyPr wrap="square" lIns="0" tIns="0" rIns="0" bIns="0" rtlCol="0" anchor="t"/>
          <a:lstStyle/>
          <a:p>
            <a:pPr marL="0" indent="0" algn="ctr">
              <a:lnSpc>
                <a:spcPts val="5650"/>
              </a:lnSpc>
              <a:buNone/>
            </a:pPr>
            <a:r>
              <a:rPr lang="en-US" sz="4500" b="1" dirty="0">
                <a:solidFill>
                  <a:srgbClr val="F5F0F0"/>
                </a:solidFill>
                <a:latin typeface="PT Serif" panose="020A0603040505020204" pitchFamily="18" charset="0"/>
                <a:ea typeface="Merriweather" pitchFamily="34" charset="-122"/>
                <a:cs typeface="Merriweather" pitchFamily="34" charset="-120"/>
              </a:rPr>
              <a:t>III. Công đoạn Gia Cố Và Viền Mép Chiếu</a:t>
            </a:r>
            <a:endParaRPr lang="en-US" sz="4500" b="1" dirty="0"/>
          </a:p>
        </p:txBody>
      </p:sp>
      <p:sp>
        <p:nvSpPr>
          <p:cNvPr id="5" name="Shape 1"/>
          <p:cNvSpPr/>
          <p:nvPr/>
        </p:nvSpPr>
        <p:spPr>
          <a:xfrm>
            <a:off x="6391037" y="2468047"/>
            <a:ext cx="30480" cy="5180647"/>
          </a:xfrm>
          <a:prstGeom prst="roundRect">
            <a:avLst>
              <a:gd name="adj" fmla="val 317487"/>
            </a:avLst>
          </a:prstGeom>
          <a:solidFill>
            <a:srgbClr val="194A99"/>
          </a:solidFill>
          <a:ln/>
        </p:spPr>
      </p:sp>
      <p:sp>
        <p:nvSpPr>
          <p:cNvPr id="6" name="Shape 2"/>
          <p:cNvSpPr/>
          <p:nvPr/>
        </p:nvSpPr>
        <p:spPr>
          <a:xfrm>
            <a:off x="6634996" y="2971205"/>
            <a:ext cx="806410" cy="30480"/>
          </a:xfrm>
          <a:prstGeom prst="roundRect">
            <a:avLst>
              <a:gd name="adj" fmla="val 317487"/>
            </a:avLst>
          </a:prstGeom>
          <a:solidFill>
            <a:srgbClr val="194A99"/>
          </a:solidFill>
          <a:ln/>
        </p:spPr>
      </p:sp>
      <p:sp>
        <p:nvSpPr>
          <p:cNvPr id="7" name="Shape 3"/>
          <p:cNvSpPr/>
          <p:nvPr/>
        </p:nvSpPr>
        <p:spPr>
          <a:xfrm>
            <a:off x="6147078" y="2727246"/>
            <a:ext cx="518398" cy="518398"/>
          </a:xfrm>
          <a:prstGeom prst="roundRect">
            <a:avLst>
              <a:gd name="adj" fmla="val 18667"/>
            </a:avLst>
          </a:prstGeom>
          <a:solidFill>
            <a:srgbClr val="003180"/>
          </a:solidFill>
          <a:ln w="7620">
            <a:solidFill>
              <a:srgbClr val="194A99"/>
            </a:solidFill>
            <a:prstDash val="solid"/>
          </a:ln>
        </p:spPr>
      </p:sp>
      <p:sp>
        <p:nvSpPr>
          <p:cNvPr id="8" name="Text 4"/>
          <p:cNvSpPr/>
          <p:nvPr/>
        </p:nvSpPr>
        <p:spPr>
          <a:xfrm>
            <a:off x="6330196" y="2813566"/>
            <a:ext cx="152043"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1</a:t>
            </a:r>
            <a:endParaRPr lang="en-US" sz="2700" dirty="0"/>
          </a:p>
        </p:txBody>
      </p:sp>
      <p:sp>
        <p:nvSpPr>
          <p:cNvPr id="9" name="Text 5"/>
          <p:cNvSpPr/>
          <p:nvPr/>
        </p:nvSpPr>
        <p:spPr>
          <a:xfrm>
            <a:off x="7673459" y="2698433"/>
            <a:ext cx="3258741" cy="359926"/>
          </a:xfrm>
          <a:prstGeom prst="rect">
            <a:avLst/>
          </a:prstGeom>
          <a:noFill/>
          <a:ln/>
        </p:spPr>
        <p:txBody>
          <a:bodyPr wrap="none" lIns="0" tIns="0" rIns="0" bIns="0" rtlCol="0" anchor="t"/>
          <a:lstStyle/>
          <a:p>
            <a:pPr marL="0" indent="0" algn="l">
              <a:lnSpc>
                <a:spcPts val="2800"/>
              </a:lnSpc>
              <a:buNone/>
            </a:pPr>
            <a:r>
              <a:rPr lang="en-US" sz="2400" b="1" dirty="0">
                <a:solidFill>
                  <a:srgbClr val="E2E6E9"/>
                </a:solidFill>
                <a:latin typeface="PT Serif" panose="020A0603040505020204" pitchFamily="18" charset="0"/>
                <a:ea typeface="Merriweather" pitchFamily="34" charset="-122"/>
                <a:cs typeface="Merriweather" pitchFamily="34" charset="-120"/>
              </a:rPr>
              <a:t>Máy may hoặc ép nhiệt</a:t>
            </a:r>
            <a:endParaRPr lang="en-US" sz="2400" b="1" dirty="0"/>
          </a:p>
        </p:txBody>
      </p:sp>
      <p:sp>
        <p:nvSpPr>
          <p:cNvPr id="10" name="Text 6"/>
          <p:cNvSpPr/>
          <p:nvPr/>
        </p:nvSpPr>
        <p:spPr>
          <a:xfrm>
            <a:off x="7673458" y="3196590"/>
            <a:ext cx="6492413" cy="737235"/>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Nguy cơ chấn thương do vận hành máy không đúng cách.</a:t>
            </a:r>
            <a:endParaRPr lang="en-US" sz="1800" dirty="0"/>
          </a:p>
        </p:txBody>
      </p:sp>
      <p:sp>
        <p:nvSpPr>
          <p:cNvPr id="11" name="Shape 7"/>
          <p:cNvSpPr/>
          <p:nvPr/>
        </p:nvSpPr>
        <p:spPr>
          <a:xfrm>
            <a:off x="6634996" y="4897755"/>
            <a:ext cx="806410" cy="30480"/>
          </a:xfrm>
          <a:prstGeom prst="roundRect">
            <a:avLst>
              <a:gd name="adj" fmla="val 317487"/>
            </a:avLst>
          </a:prstGeom>
          <a:solidFill>
            <a:srgbClr val="194A99"/>
          </a:solidFill>
          <a:ln/>
        </p:spPr>
      </p:sp>
      <p:sp>
        <p:nvSpPr>
          <p:cNvPr id="12" name="Shape 8"/>
          <p:cNvSpPr/>
          <p:nvPr/>
        </p:nvSpPr>
        <p:spPr>
          <a:xfrm>
            <a:off x="6147078" y="4653796"/>
            <a:ext cx="518398" cy="518398"/>
          </a:xfrm>
          <a:prstGeom prst="roundRect">
            <a:avLst>
              <a:gd name="adj" fmla="val 18667"/>
            </a:avLst>
          </a:prstGeom>
          <a:solidFill>
            <a:srgbClr val="003180"/>
          </a:solidFill>
          <a:ln w="7620">
            <a:solidFill>
              <a:srgbClr val="194A99"/>
            </a:solidFill>
            <a:prstDash val="solid"/>
          </a:ln>
        </p:spPr>
      </p:sp>
      <p:sp>
        <p:nvSpPr>
          <p:cNvPr id="13" name="Text 9"/>
          <p:cNvSpPr/>
          <p:nvPr/>
        </p:nvSpPr>
        <p:spPr>
          <a:xfrm>
            <a:off x="6302930" y="4740117"/>
            <a:ext cx="206693"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2</a:t>
            </a:r>
            <a:endParaRPr lang="en-US" sz="2700" dirty="0"/>
          </a:p>
        </p:txBody>
      </p:sp>
      <p:sp>
        <p:nvSpPr>
          <p:cNvPr id="14" name="Text 10"/>
          <p:cNvSpPr/>
          <p:nvPr/>
        </p:nvSpPr>
        <p:spPr>
          <a:xfrm>
            <a:off x="7673459" y="4624983"/>
            <a:ext cx="3888938" cy="359926"/>
          </a:xfrm>
          <a:prstGeom prst="rect">
            <a:avLst/>
          </a:prstGeom>
          <a:noFill/>
          <a:ln/>
        </p:spPr>
        <p:txBody>
          <a:bodyPr wrap="none" lIns="0" tIns="0" rIns="0" bIns="0" rtlCol="0" anchor="t"/>
          <a:lstStyle/>
          <a:p>
            <a:pPr marL="0" indent="0" algn="l">
              <a:lnSpc>
                <a:spcPts val="2800"/>
              </a:lnSpc>
              <a:buNone/>
            </a:pPr>
            <a:r>
              <a:rPr lang="en-US" sz="2400" b="1" dirty="0">
                <a:solidFill>
                  <a:srgbClr val="E2E6E9"/>
                </a:solidFill>
                <a:latin typeface="PT Serif" panose="020A0603040505020204" pitchFamily="18" charset="0"/>
                <a:ea typeface="Merriweather" pitchFamily="34" charset="-122"/>
                <a:cs typeface="Merriweather" pitchFamily="34" charset="-120"/>
              </a:rPr>
              <a:t>Kim khâu và dụng cụ cắt tỉa</a:t>
            </a:r>
            <a:endParaRPr lang="en-US" sz="2400" b="1" dirty="0"/>
          </a:p>
        </p:txBody>
      </p:sp>
      <p:sp>
        <p:nvSpPr>
          <p:cNvPr id="15" name="Text 11"/>
          <p:cNvSpPr/>
          <p:nvPr/>
        </p:nvSpPr>
        <p:spPr>
          <a:xfrm>
            <a:off x="7673459" y="5123141"/>
            <a:ext cx="5918478" cy="368618"/>
          </a:xfrm>
          <a:prstGeom prst="rect">
            <a:avLst/>
          </a:prstGeom>
          <a:noFill/>
          <a:ln/>
        </p:spPr>
        <p:txBody>
          <a:bodyPr wrap="non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Nguy cơ bị kim đâm vào tay hoặc bị cắt.</a:t>
            </a:r>
            <a:endParaRPr lang="en-US" sz="1800" dirty="0"/>
          </a:p>
        </p:txBody>
      </p:sp>
      <p:sp>
        <p:nvSpPr>
          <p:cNvPr id="16" name="Shape 12"/>
          <p:cNvSpPr/>
          <p:nvPr/>
        </p:nvSpPr>
        <p:spPr>
          <a:xfrm>
            <a:off x="6634996" y="6455688"/>
            <a:ext cx="806410" cy="30480"/>
          </a:xfrm>
          <a:prstGeom prst="roundRect">
            <a:avLst>
              <a:gd name="adj" fmla="val 317487"/>
            </a:avLst>
          </a:prstGeom>
          <a:solidFill>
            <a:srgbClr val="194A99"/>
          </a:solidFill>
          <a:ln/>
        </p:spPr>
      </p:sp>
      <p:sp>
        <p:nvSpPr>
          <p:cNvPr id="17" name="Shape 13"/>
          <p:cNvSpPr/>
          <p:nvPr/>
        </p:nvSpPr>
        <p:spPr>
          <a:xfrm>
            <a:off x="6147078" y="6211729"/>
            <a:ext cx="518398" cy="518398"/>
          </a:xfrm>
          <a:prstGeom prst="roundRect">
            <a:avLst>
              <a:gd name="adj" fmla="val 18667"/>
            </a:avLst>
          </a:prstGeom>
          <a:solidFill>
            <a:srgbClr val="003180"/>
          </a:solidFill>
          <a:ln w="7620">
            <a:solidFill>
              <a:srgbClr val="194A99"/>
            </a:solidFill>
            <a:prstDash val="solid"/>
          </a:ln>
        </p:spPr>
      </p:sp>
      <p:sp>
        <p:nvSpPr>
          <p:cNvPr id="18" name="Text 14"/>
          <p:cNvSpPr/>
          <p:nvPr/>
        </p:nvSpPr>
        <p:spPr>
          <a:xfrm>
            <a:off x="6309479" y="6298049"/>
            <a:ext cx="193596" cy="345638"/>
          </a:xfrm>
          <a:prstGeom prst="rect">
            <a:avLst/>
          </a:prstGeom>
          <a:noFill/>
          <a:ln/>
        </p:spPr>
        <p:txBody>
          <a:bodyPr wrap="none" lIns="0" tIns="0" rIns="0" bIns="0" rtlCol="0" anchor="t"/>
          <a:lstStyle/>
          <a:p>
            <a:pPr marL="0" indent="0" algn="ctr">
              <a:lnSpc>
                <a:spcPts val="2700"/>
              </a:lnSpc>
              <a:buNone/>
            </a:pPr>
            <a:r>
              <a:rPr lang="en-US" sz="2700" dirty="0">
                <a:solidFill>
                  <a:srgbClr val="E2E6E9"/>
                </a:solidFill>
                <a:latin typeface="PT Serif" panose="020A0603040505020204" pitchFamily="18" charset="0"/>
                <a:ea typeface="Merriweather" pitchFamily="34" charset="-122"/>
                <a:cs typeface="Merriweather" pitchFamily="34" charset="-120"/>
              </a:rPr>
              <a:t>3</a:t>
            </a:r>
            <a:endParaRPr lang="en-US" sz="2700" dirty="0"/>
          </a:p>
        </p:txBody>
      </p:sp>
      <p:sp>
        <p:nvSpPr>
          <p:cNvPr id="19" name="Text 15"/>
          <p:cNvSpPr/>
          <p:nvPr/>
        </p:nvSpPr>
        <p:spPr>
          <a:xfrm>
            <a:off x="7673459" y="6182916"/>
            <a:ext cx="2880003" cy="359926"/>
          </a:xfrm>
          <a:prstGeom prst="rect">
            <a:avLst/>
          </a:prstGeom>
          <a:noFill/>
          <a:ln/>
        </p:spPr>
        <p:txBody>
          <a:bodyPr wrap="none" lIns="0" tIns="0" rIns="0" bIns="0" rtlCol="0" anchor="t"/>
          <a:lstStyle/>
          <a:p>
            <a:pPr marL="0" indent="0" algn="l">
              <a:lnSpc>
                <a:spcPts val="2800"/>
              </a:lnSpc>
              <a:buNone/>
            </a:pPr>
            <a:r>
              <a:rPr lang="en-US" sz="2400" b="1" dirty="0">
                <a:solidFill>
                  <a:srgbClr val="E2E6E9"/>
                </a:solidFill>
                <a:latin typeface="PT Serif" panose="020A0603040505020204" pitchFamily="18" charset="0"/>
                <a:ea typeface="Merriweather" pitchFamily="34" charset="-122"/>
                <a:cs typeface="Merriweather" pitchFamily="34" charset="-120"/>
              </a:rPr>
              <a:t>Môi trường làm việc</a:t>
            </a:r>
            <a:endParaRPr lang="en-US" sz="2400" b="1" dirty="0"/>
          </a:p>
        </p:txBody>
      </p:sp>
      <p:sp>
        <p:nvSpPr>
          <p:cNvPr id="20" name="Text 16"/>
          <p:cNvSpPr/>
          <p:nvPr/>
        </p:nvSpPr>
        <p:spPr>
          <a:xfrm>
            <a:off x="7673459" y="6681073"/>
            <a:ext cx="6833376" cy="737235"/>
          </a:xfrm>
          <a:prstGeom prst="rect">
            <a:avLst/>
          </a:prstGeom>
          <a:noFill/>
          <a:ln/>
        </p:spPr>
        <p:txBody>
          <a:bodyPr wrap="square" lIns="0" tIns="0" rIns="0" bIns="0" rtlCol="0" anchor="t"/>
          <a:lstStyle/>
          <a:p>
            <a:pPr marL="0" indent="0" algn="l">
              <a:lnSpc>
                <a:spcPts val="2900"/>
              </a:lnSpc>
              <a:buNone/>
            </a:pPr>
            <a:r>
              <a:rPr lang="en-US" sz="1800" dirty="0">
                <a:solidFill>
                  <a:srgbClr val="E2E6E9"/>
                </a:solidFill>
                <a:latin typeface="PT Serif" panose="020A0603040505020204" pitchFamily="18" charset="0"/>
                <a:ea typeface="Merriweather" pitchFamily="34" charset="-122"/>
                <a:cs typeface="Merriweather" pitchFamily="34" charset="-120"/>
              </a:rPr>
              <a:t>Nguy cơ trượt ngã hoặc va đập do khu vực không gọn gàng.</a:t>
            </a:r>
            <a:endParaRPr lang="en-US" sz="1800" dirty="0"/>
          </a:p>
        </p:txBody>
      </p:sp>
      <p:pic>
        <p:nvPicPr>
          <p:cNvPr id="21" name="Image 0" descr="preencoded.png">
            <a:extLst>
              <a:ext uri="{FF2B5EF4-FFF2-40B4-BE49-F238E27FC236}">
                <a16:creationId xmlns:a16="http://schemas.microsoft.com/office/drawing/2014/main" id="{CA02A2F2-01BC-3634-E9D0-652B186C0572}"/>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2219"/>
          </a:xfrm>
          <a:prstGeom prst="rect">
            <a:avLst/>
          </a:prstGeom>
        </p:spPr>
      </p:pic>
      <p:sp>
        <p:nvSpPr>
          <p:cNvPr id="3" name="Text 0"/>
          <p:cNvSpPr/>
          <p:nvPr/>
        </p:nvSpPr>
        <p:spPr>
          <a:xfrm>
            <a:off x="636746" y="332065"/>
            <a:ext cx="9607634" cy="1137047"/>
          </a:xfrm>
          <a:prstGeom prst="rect">
            <a:avLst/>
          </a:prstGeom>
          <a:noFill/>
          <a:ln/>
        </p:spPr>
        <p:txBody>
          <a:bodyPr wrap="square" lIns="0" tIns="0" rIns="0" bIns="0" rtlCol="0" anchor="t"/>
          <a:lstStyle/>
          <a:p>
            <a:pPr marL="0" indent="0">
              <a:lnSpc>
                <a:spcPts val="4450"/>
              </a:lnSpc>
              <a:buNone/>
            </a:pPr>
            <a:r>
              <a:rPr lang="en-US" sz="3600" b="1" dirty="0">
                <a:solidFill>
                  <a:srgbClr val="F5F0F0"/>
                </a:solidFill>
                <a:latin typeface="PT Serif" panose="020A0603040505020204" pitchFamily="18" charset="0"/>
                <a:ea typeface="Merriweather" pitchFamily="34" charset="-122"/>
                <a:cs typeface="Merriweather" pitchFamily="34" charset="-120"/>
              </a:rPr>
              <a:t>Giải Pháp Nâng Cao </a:t>
            </a:r>
          </a:p>
          <a:p>
            <a:pPr marL="0" indent="0">
              <a:lnSpc>
                <a:spcPts val="4450"/>
              </a:lnSpc>
              <a:buNone/>
            </a:pPr>
            <a:r>
              <a:rPr lang="en-US" sz="3600" b="1" dirty="0">
                <a:solidFill>
                  <a:srgbClr val="F5F0F0"/>
                </a:solidFill>
                <a:latin typeface="PT Serif" panose="020A0603040505020204" pitchFamily="18" charset="0"/>
                <a:ea typeface="Merriweather" pitchFamily="34" charset="-122"/>
                <a:cs typeface="Merriweather" pitchFamily="34" charset="-120"/>
              </a:rPr>
              <a:t>An Toàn Lao Động</a:t>
            </a:r>
            <a:endParaRPr lang="en-US" sz="3600" b="1" dirty="0"/>
          </a:p>
        </p:txBody>
      </p:sp>
      <p:pic>
        <p:nvPicPr>
          <p:cNvPr id="4" name="Image 1" descr="preencoded.png"/>
          <p:cNvPicPr>
            <a:picLocks noChangeAspect="1"/>
          </p:cNvPicPr>
          <p:nvPr/>
        </p:nvPicPr>
        <p:blipFill>
          <a:blip r:embed="rId4"/>
          <a:stretch>
            <a:fillRect/>
          </a:stretch>
        </p:blipFill>
        <p:spPr>
          <a:xfrm>
            <a:off x="1546384" y="2042819"/>
            <a:ext cx="909638" cy="1455420"/>
          </a:xfrm>
          <a:prstGeom prst="rect">
            <a:avLst/>
          </a:prstGeom>
        </p:spPr>
      </p:pic>
      <p:sp>
        <p:nvSpPr>
          <p:cNvPr id="5" name="Text 1"/>
          <p:cNvSpPr/>
          <p:nvPr/>
        </p:nvSpPr>
        <p:spPr>
          <a:xfrm>
            <a:off x="2728913" y="2224746"/>
            <a:ext cx="2274213" cy="284202"/>
          </a:xfrm>
          <a:prstGeom prst="rect">
            <a:avLst/>
          </a:prstGeom>
          <a:noFill/>
          <a:ln/>
        </p:spPr>
        <p:txBody>
          <a:bodyPr wrap="none" lIns="0" tIns="0" rIns="0" bIns="0" rtlCol="0" anchor="t"/>
          <a:lstStyle/>
          <a:p>
            <a:pPr marL="0" indent="0" algn="l">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Đào tạo an toàn</a:t>
            </a:r>
            <a:endParaRPr lang="en-US" sz="2000" b="1" dirty="0"/>
          </a:p>
        </p:txBody>
      </p:sp>
      <p:sp>
        <p:nvSpPr>
          <p:cNvPr id="6" name="Text 2"/>
          <p:cNvSpPr/>
          <p:nvPr/>
        </p:nvSpPr>
        <p:spPr>
          <a:xfrm>
            <a:off x="2728913" y="2618010"/>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Nâng cao kiến thức và kỹ năng an toàn lao động cho công nhân.</a:t>
            </a:r>
            <a:endParaRPr lang="en-US" sz="1400" dirty="0"/>
          </a:p>
        </p:txBody>
      </p:sp>
      <p:pic>
        <p:nvPicPr>
          <p:cNvPr id="7" name="Image 2" descr="preencoded.png"/>
          <p:cNvPicPr>
            <a:picLocks noChangeAspect="1"/>
          </p:cNvPicPr>
          <p:nvPr/>
        </p:nvPicPr>
        <p:blipFill>
          <a:blip r:embed="rId5"/>
          <a:stretch>
            <a:fillRect/>
          </a:stretch>
        </p:blipFill>
        <p:spPr>
          <a:xfrm>
            <a:off x="1546384" y="3498239"/>
            <a:ext cx="909638" cy="1455420"/>
          </a:xfrm>
          <a:prstGeom prst="rect">
            <a:avLst/>
          </a:prstGeom>
        </p:spPr>
      </p:pic>
      <p:sp>
        <p:nvSpPr>
          <p:cNvPr id="8" name="Text 3"/>
          <p:cNvSpPr/>
          <p:nvPr/>
        </p:nvSpPr>
        <p:spPr>
          <a:xfrm>
            <a:off x="2728913" y="3680166"/>
            <a:ext cx="2274213" cy="284202"/>
          </a:xfrm>
          <a:prstGeom prst="rect">
            <a:avLst/>
          </a:prstGeom>
          <a:noFill/>
          <a:ln/>
        </p:spPr>
        <p:txBody>
          <a:bodyPr wrap="none" lIns="0" tIns="0" rIns="0" bIns="0" rtlCol="0" anchor="t"/>
          <a:lstStyle/>
          <a:p>
            <a:pPr marL="0" indent="0" algn="l">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Trang bị bảo hộ</a:t>
            </a:r>
            <a:endParaRPr lang="en-US" sz="2000" b="1" dirty="0"/>
          </a:p>
        </p:txBody>
      </p:sp>
      <p:sp>
        <p:nvSpPr>
          <p:cNvPr id="9" name="Text 4"/>
          <p:cNvSpPr/>
          <p:nvPr/>
        </p:nvSpPr>
        <p:spPr>
          <a:xfrm>
            <a:off x="2728913" y="4073430"/>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Cung cấp đầy đủ trang thiết bị bảo hộ cá nhân phù hợp.</a:t>
            </a:r>
            <a:endParaRPr lang="en-US" sz="1400" dirty="0"/>
          </a:p>
        </p:txBody>
      </p:sp>
      <p:pic>
        <p:nvPicPr>
          <p:cNvPr id="10" name="Image 3" descr="preencoded.png"/>
          <p:cNvPicPr>
            <a:picLocks noChangeAspect="1"/>
          </p:cNvPicPr>
          <p:nvPr/>
        </p:nvPicPr>
        <p:blipFill>
          <a:blip r:embed="rId6"/>
          <a:stretch>
            <a:fillRect/>
          </a:stretch>
        </p:blipFill>
        <p:spPr>
          <a:xfrm>
            <a:off x="1546384" y="4953659"/>
            <a:ext cx="909638" cy="1455420"/>
          </a:xfrm>
          <a:prstGeom prst="rect">
            <a:avLst/>
          </a:prstGeom>
        </p:spPr>
      </p:pic>
      <p:sp>
        <p:nvSpPr>
          <p:cNvPr id="11" name="Text 5"/>
          <p:cNvSpPr/>
          <p:nvPr/>
        </p:nvSpPr>
        <p:spPr>
          <a:xfrm>
            <a:off x="2728913" y="5135586"/>
            <a:ext cx="3572828" cy="284202"/>
          </a:xfrm>
          <a:prstGeom prst="rect">
            <a:avLst/>
          </a:prstGeom>
          <a:noFill/>
          <a:ln/>
        </p:spPr>
        <p:txBody>
          <a:bodyPr wrap="none" lIns="0" tIns="0" rIns="0" bIns="0" rtlCol="0" anchor="t"/>
          <a:lstStyle/>
          <a:p>
            <a:pPr marL="0" indent="0" algn="l">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Kiểm tra và bảo dưỡng máy móc</a:t>
            </a:r>
            <a:endParaRPr lang="en-US" sz="2000" b="1" dirty="0"/>
          </a:p>
        </p:txBody>
      </p:sp>
      <p:sp>
        <p:nvSpPr>
          <p:cNvPr id="12" name="Text 6"/>
          <p:cNvSpPr/>
          <p:nvPr/>
        </p:nvSpPr>
        <p:spPr>
          <a:xfrm>
            <a:off x="2728913" y="5528850"/>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Đảm bảo các thiết bị vận hành an toàn và hiệu quả.</a:t>
            </a:r>
            <a:endParaRPr lang="en-US" sz="1400" dirty="0"/>
          </a:p>
        </p:txBody>
      </p:sp>
      <p:pic>
        <p:nvPicPr>
          <p:cNvPr id="13" name="Image 4" descr="preencoded.png"/>
          <p:cNvPicPr>
            <a:picLocks noChangeAspect="1"/>
          </p:cNvPicPr>
          <p:nvPr/>
        </p:nvPicPr>
        <p:blipFill>
          <a:blip r:embed="rId7"/>
          <a:stretch>
            <a:fillRect/>
          </a:stretch>
        </p:blipFill>
        <p:spPr>
          <a:xfrm>
            <a:off x="1546384" y="6409079"/>
            <a:ext cx="909638" cy="1455420"/>
          </a:xfrm>
          <a:prstGeom prst="rect">
            <a:avLst/>
          </a:prstGeom>
        </p:spPr>
      </p:pic>
      <p:sp>
        <p:nvSpPr>
          <p:cNvPr id="14" name="Text 7"/>
          <p:cNvSpPr/>
          <p:nvPr/>
        </p:nvSpPr>
        <p:spPr>
          <a:xfrm>
            <a:off x="2728913" y="6591006"/>
            <a:ext cx="3293507" cy="284202"/>
          </a:xfrm>
          <a:prstGeom prst="rect">
            <a:avLst/>
          </a:prstGeom>
          <a:noFill/>
          <a:ln/>
        </p:spPr>
        <p:txBody>
          <a:bodyPr wrap="none" lIns="0" tIns="0" rIns="0" bIns="0" rtlCol="0" anchor="t"/>
          <a:lstStyle/>
          <a:p>
            <a:pPr marL="0" indent="0" algn="l">
              <a:lnSpc>
                <a:spcPts val="2200"/>
              </a:lnSpc>
              <a:buNone/>
            </a:pPr>
            <a:r>
              <a:rPr lang="en-US" sz="2000" b="1" dirty="0">
                <a:solidFill>
                  <a:srgbClr val="E2E6E9"/>
                </a:solidFill>
                <a:latin typeface="PT Serif" panose="020A0603040505020204" pitchFamily="18" charset="0"/>
                <a:ea typeface="Merriweather" pitchFamily="34" charset="-122"/>
                <a:cs typeface="Merriweather" pitchFamily="34" charset="-120"/>
              </a:rPr>
              <a:t>Cải thiện môi trường làm việc</a:t>
            </a:r>
            <a:endParaRPr lang="en-US" sz="2000" b="1" dirty="0"/>
          </a:p>
        </p:txBody>
      </p:sp>
      <p:sp>
        <p:nvSpPr>
          <p:cNvPr id="15" name="Text 8"/>
          <p:cNvSpPr/>
          <p:nvPr/>
        </p:nvSpPr>
        <p:spPr>
          <a:xfrm>
            <a:off x="2728913" y="6984270"/>
            <a:ext cx="6687979" cy="290989"/>
          </a:xfrm>
          <a:prstGeom prst="rect">
            <a:avLst/>
          </a:prstGeom>
          <a:noFill/>
          <a:ln/>
        </p:spPr>
        <p:txBody>
          <a:bodyPr wrap="none" lIns="0" tIns="0" rIns="0" bIns="0" rtlCol="0" anchor="t"/>
          <a:lstStyle/>
          <a:p>
            <a:pPr marL="0" indent="0" algn="l">
              <a:lnSpc>
                <a:spcPts val="2250"/>
              </a:lnSpc>
              <a:buNone/>
            </a:pPr>
            <a:r>
              <a:rPr lang="en-US" sz="1400" dirty="0">
                <a:solidFill>
                  <a:srgbClr val="E2E6E9"/>
                </a:solidFill>
                <a:latin typeface="PT Serif" panose="020A0603040505020204" pitchFamily="18" charset="0"/>
                <a:ea typeface="Merriweather" pitchFamily="34" charset="-122"/>
                <a:cs typeface="Merriweather" pitchFamily="34" charset="-120"/>
              </a:rPr>
              <a:t>Tạo môi trường làm việc an toàn, sạch sẽ, thông thoáng.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1671" y="3584615"/>
            <a:ext cx="3901440" cy="3268980"/>
          </a:xfrm>
          <a:prstGeom prst="rect">
            <a:avLst/>
          </a:prstGeom>
        </p:spPr>
      </p:pic>
      <p:sp>
        <p:nvSpPr>
          <p:cNvPr id="3" name="Text 0"/>
          <p:cNvSpPr/>
          <p:nvPr/>
        </p:nvSpPr>
        <p:spPr>
          <a:xfrm>
            <a:off x="6194584" y="780336"/>
            <a:ext cx="6610112" cy="632341"/>
          </a:xfrm>
          <a:prstGeom prst="rect">
            <a:avLst/>
          </a:prstGeom>
          <a:noFill/>
          <a:ln/>
        </p:spPr>
        <p:txBody>
          <a:bodyPr wrap="none" lIns="0" tIns="0" rIns="0" bIns="0" rtlCol="0" anchor="t"/>
          <a:lstStyle/>
          <a:p>
            <a:pPr marL="0" indent="0">
              <a:lnSpc>
                <a:spcPts val="4950"/>
              </a:lnSpc>
              <a:buNone/>
            </a:pPr>
            <a:r>
              <a:rPr lang="en-US" sz="440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4400" dirty="0"/>
          </a:p>
        </p:txBody>
      </p:sp>
      <p:sp>
        <p:nvSpPr>
          <p:cNvPr id="4" name="Shape 1"/>
          <p:cNvSpPr/>
          <p:nvPr/>
        </p:nvSpPr>
        <p:spPr>
          <a:xfrm>
            <a:off x="6486644" y="1947505"/>
            <a:ext cx="22860" cy="5270302"/>
          </a:xfrm>
          <a:prstGeom prst="roundRect">
            <a:avLst>
              <a:gd name="adj" fmla="val 371786"/>
            </a:avLst>
          </a:prstGeom>
          <a:solidFill>
            <a:srgbClr val="194A99"/>
          </a:solidFill>
          <a:ln/>
        </p:spPr>
      </p:sp>
      <p:sp>
        <p:nvSpPr>
          <p:cNvPr id="5" name="Shape 2"/>
          <p:cNvSpPr/>
          <p:nvPr/>
        </p:nvSpPr>
        <p:spPr>
          <a:xfrm>
            <a:off x="6702862" y="2391370"/>
            <a:ext cx="708184" cy="22860"/>
          </a:xfrm>
          <a:prstGeom prst="roundRect">
            <a:avLst>
              <a:gd name="adj" fmla="val 371786"/>
            </a:avLst>
          </a:prstGeom>
          <a:solidFill>
            <a:srgbClr val="3965A7"/>
          </a:solidFill>
          <a:ln/>
        </p:spPr>
      </p:sp>
      <p:sp>
        <p:nvSpPr>
          <p:cNvPr id="6" name="Shape 3"/>
          <p:cNvSpPr/>
          <p:nvPr/>
        </p:nvSpPr>
        <p:spPr>
          <a:xfrm>
            <a:off x="6270427" y="2175153"/>
            <a:ext cx="455295" cy="455295"/>
          </a:xfrm>
          <a:prstGeom prst="roundRect">
            <a:avLst>
              <a:gd name="adj" fmla="val 18667"/>
            </a:avLst>
          </a:prstGeom>
          <a:solidFill>
            <a:srgbClr val="204C8E"/>
          </a:solidFill>
          <a:ln w="7620">
            <a:solidFill>
              <a:srgbClr val="3965A7"/>
            </a:solidFill>
            <a:prstDash val="solid"/>
          </a:ln>
        </p:spPr>
      </p:sp>
      <p:sp>
        <p:nvSpPr>
          <p:cNvPr id="7" name="Text 4"/>
          <p:cNvSpPr/>
          <p:nvPr/>
        </p:nvSpPr>
        <p:spPr>
          <a:xfrm>
            <a:off x="6431280" y="2250996"/>
            <a:ext cx="133588"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1</a:t>
            </a:r>
            <a:endParaRPr lang="en-US" sz="2350" dirty="0"/>
          </a:p>
        </p:txBody>
      </p:sp>
      <p:sp>
        <p:nvSpPr>
          <p:cNvPr id="8" name="Text 5"/>
          <p:cNvSpPr/>
          <p:nvPr/>
        </p:nvSpPr>
        <p:spPr>
          <a:xfrm>
            <a:off x="7610951" y="2149793"/>
            <a:ext cx="2529364" cy="316111"/>
          </a:xfrm>
          <a:prstGeom prst="rect">
            <a:avLst/>
          </a:prstGeom>
          <a:noFill/>
          <a:ln/>
        </p:spPr>
        <p:txBody>
          <a:bodyPr wrap="none" lIns="0" tIns="0" rIns="0" bIns="0" rtlCol="0" anchor="t"/>
          <a:lstStyle/>
          <a:p>
            <a:pPr marL="0" indent="0" algn="l">
              <a:lnSpc>
                <a:spcPts val="2450"/>
              </a:lnSpc>
              <a:buNone/>
            </a:pPr>
            <a:r>
              <a:rPr lang="en-US" sz="2000" b="1" dirty="0">
                <a:solidFill>
                  <a:srgbClr val="E2E6E9"/>
                </a:solidFill>
                <a:latin typeface="PT Serif" panose="020A0603040505020204" pitchFamily="18" charset="0"/>
                <a:ea typeface="Merriweather" pitchFamily="34" charset="-122"/>
                <a:cs typeface="Merriweather" pitchFamily="34" charset="-120"/>
              </a:rPr>
              <a:t>Dừng máy</a:t>
            </a:r>
            <a:endParaRPr lang="en-US" sz="2000" dirty="0"/>
          </a:p>
        </p:txBody>
      </p:sp>
      <p:sp>
        <p:nvSpPr>
          <p:cNvPr id="9" name="Text 6"/>
          <p:cNvSpPr/>
          <p:nvPr/>
        </p:nvSpPr>
        <p:spPr>
          <a:xfrm>
            <a:off x="7610951" y="2587228"/>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Ngay lập tức dừng hoạt động của máy móc khi xảy ra tai nạn.</a:t>
            </a:r>
            <a:endParaRPr lang="en-US" sz="1550" dirty="0"/>
          </a:p>
        </p:txBody>
      </p:sp>
      <p:sp>
        <p:nvSpPr>
          <p:cNvPr id="10" name="Shape 7"/>
          <p:cNvSpPr/>
          <p:nvPr/>
        </p:nvSpPr>
        <p:spPr>
          <a:xfrm>
            <a:off x="6702862" y="3759518"/>
            <a:ext cx="708184" cy="22860"/>
          </a:xfrm>
          <a:prstGeom prst="roundRect">
            <a:avLst>
              <a:gd name="adj" fmla="val 371786"/>
            </a:avLst>
          </a:prstGeom>
          <a:solidFill>
            <a:srgbClr val="3965A7"/>
          </a:solidFill>
          <a:ln/>
        </p:spPr>
      </p:sp>
      <p:sp>
        <p:nvSpPr>
          <p:cNvPr id="11" name="Shape 8"/>
          <p:cNvSpPr/>
          <p:nvPr/>
        </p:nvSpPr>
        <p:spPr>
          <a:xfrm>
            <a:off x="6270427" y="3543300"/>
            <a:ext cx="455295" cy="455295"/>
          </a:xfrm>
          <a:prstGeom prst="roundRect">
            <a:avLst>
              <a:gd name="adj" fmla="val 18667"/>
            </a:avLst>
          </a:prstGeom>
          <a:solidFill>
            <a:srgbClr val="204C8E"/>
          </a:solidFill>
          <a:ln w="7620">
            <a:solidFill>
              <a:srgbClr val="3965A7"/>
            </a:solidFill>
            <a:prstDash val="solid"/>
          </a:ln>
        </p:spPr>
      </p:sp>
      <p:sp>
        <p:nvSpPr>
          <p:cNvPr id="12" name="Text 9"/>
          <p:cNvSpPr/>
          <p:nvPr/>
        </p:nvSpPr>
        <p:spPr>
          <a:xfrm>
            <a:off x="6407229" y="3619143"/>
            <a:ext cx="181570"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2</a:t>
            </a:r>
            <a:endParaRPr lang="en-US" sz="2350" dirty="0"/>
          </a:p>
        </p:txBody>
      </p:sp>
      <p:sp>
        <p:nvSpPr>
          <p:cNvPr id="13" name="Text 10"/>
          <p:cNvSpPr/>
          <p:nvPr/>
        </p:nvSpPr>
        <p:spPr>
          <a:xfrm>
            <a:off x="7610951" y="3517940"/>
            <a:ext cx="2529364" cy="316111"/>
          </a:xfrm>
          <a:prstGeom prst="rect">
            <a:avLst/>
          </a:prstGeom>
          <a:noFill/>
          <a:ln/>
        </p:spPr>
        <p:txBody>
          <a:bodyPr wrap="none" lIns="0" tIns="0" rIns="0" bIns="0" rtlCol="0" anchor="t"/>
          <a:lstStyle/>
          <a:p>
            <a:pPr marL="0" indent="0" algn="l">
              <a:lnSpc>
                <a:spcPts val="2450"/>
              </a:lnSpc>
              <a:buNone/>
            </a:pPr>
            <a:r>
              <a:rPr lang="en-US" sz="2000" b="1" dirty="0">
                <a:solidFill>
                  <a:srgbClr val="E2E6E9"/>
                </a:solidFill>
                <a:latin typeface="PT Serif" panose="020A0603040505020204" pitchFamily="18" charset="0"/>
                <a:ea typeface="Merriweather" pitchFamily="34" charset="-122"/>
                <a:cs typeface="Merriweather" pitchFamily="34" charset="-120"/>
              </a:rPr>
              <a:t>Sơ cứu</a:t>
            </a:r>
            <a:endParaRPr lang="en-US" sz="2000" dirty="0"/>
          </a:p>
        </p:txBody>
      </p:sp>
      <p:sp>
        <p:nvSpPr>
          <p:cNvPr id="14" name="Text 11"/>
          <p:cNvSpPr/>
          <p:nvPr/>
        </p:nvSpPr>
        <p:spPr>
          <a:xfrm>
            <a:off x="7610951" y="3955375"/>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Thực hiện sơ cứu ban đầu cho người bị nạn nếu cần thiết.</a:t>
            </a:r>
            <a:endParaRPr lang="en-US" sz="1550" dirty="0"/>
          </a:p>
        </p:txBody>
      </p:sp>
      <p:sp>
        <p:nvSpPr>
          <p:cNvPr id="15" name="Shape 12"/>
          <p:cNvSpPr/>
          <p:nvPr/>
        </p:nvSpPr>
        <p:spPr>
          <a:xfrm>
            <a:off x="6702862" y="5127665"/>
            <a:ext cx="708184" cy="22860"/>
          </a:xfrm>
          <a:prstGeom prst="roundRect">
            <a:avLst>
              <a:gd name="adj" fmla="val 371786"/>
            </a:avLst>
          </a:prstGeom>
          <a:solidFill>
            <a:srgbClr val="3965A7"/>
          </a:solidFill>
          <a:ln/>
        </p:spPr>
      </p:sp>
      <p:sp>
        <p:nvSpPr>
          <p:cNvPr id="16" name="Shape 13"/>
          <p:cNvSpPr/>
          <p:nvPr/>
        </p:nvSpPr>
        <p:spPr>
          <a:xfrm>
            <a:off x="6270427" y="4911447"/>
            <a:ext cx="455295" cy="455295"/>
          </a:xfrm>
          <a:prstGeom prst="roundRect">
            <a:avLst>
              <a:gd name="adj" fmla="val 18667"/>
            </a:avLst>
          </a:prstGeom>
          <a:solidFill>
            <a:srgbClr val="204C8E"/>
          </a:solidFill>
          <a:ln w="7620">
            <a:solidFill>
              <a:srgbClr val="3965A7"/>
            </a:solidFill>
            <a:prstDash val="solid"/>
          </a:ln>
        </p:spPr>
      </p:sp>
      <p:sp>
        <p:nvSpPr>
          <p:cNvPr id="17" name="Text 14"/>
          <p:cNvSpPr/>
          <p:nvPr/>
        </p:nvSpPr>
        <p:spPr>
          <a:xfrm>
            <a:off x="6413063" y="4987290"/>
            <a:ext cx="17002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3</a:t>
            </a:r>
            <a:endParaRPr lang="en-US" sz="2350" dirty="0"/>
          </a:p>
        </p:txBody>
      </p:sp>
      <p:sp>
        <p:nvSpPr>
          <p:cNvPr id="18" name="Text 15"/>
          <p:cNvSpPr/>
          <p:nvPr/>
        </p:nvSpPr>
        <p:spPr>
          <a:xfrm>
            <a:off x="7610951" y="4886087"/>
            <a:ext cx="2529364" cy="316111"/>
          </a:xfrm>
          <a:prstGeom prst="rect">
            <a:avLst/>
          </a:prstGeom>
          <a:noFill/>
          <a:ln/>
        </p:spPr>
        <p:txBody>
          <a:bodyPr wrap="none" lIns="0" tIns="0" rIns="0" bIns="0" rtlCol="0" anchor="t"/>
          <a:lstStyle/>
          <a:p>
            <a:pPr marL="0" indent="0" algn="l">
              <a:lnSpc>
                <a:spcPts val="2450"/>
              </a:lnSpc>
              <a:buNone/>
            </a:pPr>
            <a:r>
              <a:rPr lang="en-US" sz="2000" b="1" dirty="0">
                <a:solidFill>
                  <a:srgbClr val="E2E6E9"/>
                </a:solidFill>
                <a:latin typeface="PT Serif" panose="020A0603040505020204" pitchFamily="18" charset="0"/>
                <a:ea typeface="Merriweather" pitchFamily="34" charset="-122"/>
                <a:cs typeface="Merriweather" pitchFamily="34" charset="-120"/>
              </a:rPr>
              <a:t>Gọi cấp cứu</a:t>
            </a:r>
            <a:endParaRPr lang="en-US" sz="2000" dirty="0"/>
          </a:p>
        </p:txBody>
      </p:sp>
      <p:sp>
        <p:nvSpPr>
          <p:cNvPr id="19" name="Text 16"/>
          <p:cNvSpPr/>
          <p:nvPr/>
        </p:nvSpPr>
        <p:spPr>
          <a:xfrm>
            <a:off x="7610951" y="5323523"/>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Liên hệ dịch vụ y tế khẩn cấp nếu tình trạng nghiêm trọng.</a:t>
            </a:r>
            <a:endParaRPr lang="en-US" sz="1550" dirty="0"/>
          </a:p>
        </p:txBody>
      </p:sp>
      <p:sp>
        <p:nvSpPr>
          <p:cNvPr id="20" name="Shape 17"/>
          <p:cNvSpPr/>
          <p:nvPr/>
        </p:nvSpPr>
        <p:spPr>
          <a:xfrm>
            <a:off x="6702862" y="6495812"/>
            <a:ext cx="708184" cy="22860"/>
          </a:xfrm>
          <a:prstGeom prst="roundRect">
            <a:avLst>
              <a:gd name="adj" fmla="val 371786"/>
            </a:avLst>
          </a:prstGeom>
          <a:solidFill>
            <a:srgbClr val="3965A7"/>
          </a:solidFill>
          <a:ln/>
        </p:spPr>
      </p:sp>
      <p:sp>
        <p:nvSpPr>
          <p:cNvPr id="21" name="Shape 18"/>
          <p:cNvSpPr/>
          <p:nvPr/>
        </p:nvSpPr>
        <p:spPr>
          <a:xfrm>
            <a:off x="6270427" y="6279594"/>
            <a:ext cx="455295" cy="455295"/>
          </a:xfrm>
          <a:prstGeom prst="roundRect">
            <a:avLst>
              <a:gd name="adj" fmla="val 18667"/>
            </a:avLst>
          </a:prstGeom>
          <a:solidFill>
            <a:srgbClr val="204C8E"/>
          </a:solidFill>
          <a:ln w="7620">
            <a:solidFill>
              <a:srgbClr val="3965A7"/>
            </a:solidFill>
            <a:prstDash val="solid"/>
          </a:ln>
        </p:spPr>
      </p:sp>
      <p:sp>
        <p:nvSpPr>
          <p:cNvPr id="22" name="Text 19"/>
          <p:cNvSpPr/>
          <p:nvPr/>
        </p:nvSpPr>
        <p:spPr>
          <a:xfrm>
            <a:off x="6400324" y="6355437"/>
            <a:ext cx="19550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4</a:t>
            </a:r>
            <a:endParaRPr lang="en-US" sz="2350" dirty="0"/>
          </a:p>
        </p:txBody>
      </p:sp>
      <p:sp>
        <p:nvSpPr>
          <p:cNvPr id="23" name="Text 20"/>
          <p:cNvSpPr/>
          <p:nvPr/>
        </p:nvSpPr>
        <p:spPr>
          <a:xfrm>
            <a:off x="7610951" y="6254234"/>
            <a:ext cx="2529364" cy="316111"/>
          </a:xfrm>
          <a:prstGeom prst="rect">
            <a:avLst/>
          </a:prstGeom>
          <a:noFill/>
          <a:ln/>
        </p:spPr>
        <p:txBody>
          <a:bodyPr wrap="none" lIns="0" tIns="0" rIns="0" bIns="0" rtlCol="0" anchor="t"/>
          <a:lstStyle/>
          <a:p>
            <a:pPr marL="0" indent="0" algn="l">
              <a:lnSpc>
                <a:spcPts val="2450"/>
              </a:lnSpc>
              <a:buNone/>
            </a:pPr>
            <a:r>
              <a:rPr lang="en-US" sz="2000" b="1" dirty="0">
                <a:solidFill>
                  <a:srgbClr val="E2E6E9"/>
                </a:solidFill>
                <a:latin typeface="PT Serif" panose="020A0603040505020204" pitchFamily="18" charset="0"/>
                <a:ea typeface="Merriweather" pitchFamily="34" charset="-122"/>
                <a:cs typeface="Merriweather" pitchFamily="34" charset="-120"/>
              </a:rPr>
              <a:t>Báo cáo</a:t>
            </a:r>
            <a:endParaRPr lang="en-US" sz="2000" dirty="0"/>
          </a:p>
        </p:txBody>
      </p:sp>
      <p:sp>
        <p:nvSpPr>
          <p:cNvPr id="24" name="Text 21"/>
          <p:cNvSpPr/>
          <p:nvPr/>
        </p:nvSpPr>
        <p:spPr>
          <a:xfrm>
            <a:off x="7610951" y="6691670"/>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029A585B-08A7-9597-A5B4-9C261A54D21D}"/>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90834" y="732949"/>
            <a:ext cx="8291593"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Vai Trò Của Doanh Nghiệp</a:t>
            </a:r>
            <a:endParaRPr lang="en-US" sz="4850" b="1" dirty="0"/>
          </a:p>
        </p:txBody>
      </p:sp>
      <p:sp>
        <p:nvSpPr>
          <p:cNvPr id="4" name="Shape 1"/>
          <p:cNvSpPr/>
          <p:nvPr/>
        </p:nvSpPr>
        <p:spPr>
          <a:xfrm>
            <a:off x="6350198" y="2398871"/>
            <a:ext cx="7416403" cy="1452443"/>
          </a:xfrm>
          <a:prstGeom prst="roundRect">
            <a:avLst>
              <a:gd name="adj" fmla="val 7138"/>
            </a:avLst>
          </a:prstGeom>
          <a:solidFill>
            <a:srgbClr val="003180"/>
          </a:solidFill>
          <a:ln w="15240">
            <a:solidFill>
              <a:srgbClr val="194A99"/>
            </a:solidFill>
            <a:prstDash val="solid"/>
          </a:ln>
        </p:spPr>
      </p:sp>
      <p:sp>
        <p:nvSpPr>
          <p:cNvPr id="5" name="Text 2"/>
          <p:cNvSpPr/>
          <p:nvPr/>
        </p:nvSpPr>
        <p:spPr>
          <a:xfrm>
            <a:off x="6612255" y="2660927"/>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Cam kết</a:t>
            </a:r>
            <a:endParaRPr lang="en-US" sz="2800" b="1" dirty="0"/>
          </a:p>
        </p:txBody>
      </p:sp>
      <p:sp>
        <p:nvSpPr>
          <p:cNvPr id="6" name="Text 3"/>
          <p:cNvSpPr/>
          <p:nvPr/>
        </p:nvSpPr>
        <p:spPr>
          <a:xfrm>
            <a:off x="6612255" y="3194446"/>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Cam kết đầu tư vào an toàn lao động.</a:t>
            </a:r>
            <a:endParaRPr lang="en-US" sz="1900" dirty="0"/>
          </a:p>
        </p:txBody>
      </p:sp>
      <p:sp>
        <p:nvSpPr>
          <p:cNvPr id="7" name="Shape 4"/>
          <p:cNvSpPr/>
          <p:nvPr/>
        </p:nvSpPr>
        <p:spPr>
          <a:xfrm>
            <a:off x="6350198" y="4098131"/>
            <a:ext cx="7416403" cy="1452443"/>
          </a:xfrm>
          <a:prstGeom prst="roundRect">
            <a:avLst>
              <a:gd name="adj" fmla="val 7138"/>
            </a:avLst>
          </a:prstGeom>
          <a:solidFill>
            <a:srgbClr val="003180"/>
          </a:solidFill>
          <a:ln w="15240">
            <a:solidFill>
              <a:srgbClr val="194A99"/>
            </a:solidFill>
            <a:prstDash val="solid"/>
          </a:ln>
        </p:spPr>
      </p:sp>
      <p:sp>
        <p:nvSpPr>
          <p:cNvPr id="8" name="Text 5"/>
          <p:cNvSpPr/>
          <p:nvPr/>
        </p:nvSpPr>
        <p:spPr>
          <a:xfrm>
            <a:off x="6612255" y="4360187"/>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Luật pháp</a:t>
            </a:r>
            <a:endParaRPr lang="en-US" sz="2800" b="1" dirty="0"/>
          </a:p>
        </p:txBody>
      </p:sp>
      <p:sp>
        <p:nvSpPr>
          <p:cNvPr id="9" name="Text 6"/>
          <p:cNvSpPr/>
          <p:nvPr/>
        </p:nvSpPr>
        <p:spPr>
          <a:xfrm>
            <a:off x="6612255" y="4893706"/>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Tuân thủ các quy định về an toàn lao động.</a:t>
            </a:r>
            <a:endParaRPr lang="en-US" sz="1900" dirty="0"/>
          </a:p>
        </p:txBody>
      </p:sp>
      <p:sp>
        <p:nvSpPr>
          <p:cNvPr id="10" name="Shape 7"/>
          <p:cNvSpPr/>
          <p:nvPr/>
        </p:nvSpPr>
        <p:spPr>
          <a:xfrm>
            <a:off x="6350198" y="5797391"/>
            <a:ext cx="7416403" cy="1452443"/>
          </a:xfrm>
          <a:prstGeom prst="roundRect">
            <a:avLst>
              <a:gd name="adj" fmla="val 7138"/>
            </a:avLst>
          </a:prstGeom>
          <a:solidFill>
            <a:srgbClr val="003180"/>
          </a:solidFill>
          <a:ln w="15240">
            <a:solidFill>
              <a:srgbClr val="194A99"/>
            </a:solidFill>
            <a:prstDash val="solid"/>
          </a:ln>
        </p:spPr>
      </p:sp>
      <p:sp>
        <p:nvSpPr>
          <p:cNvPr id="11" name="Text 8"/>
          <p:cNvSpPr/>
          <p:nvPr/>
        </p:nvSpPr>
        <p:spPr>
          <a:xfrm>
            <a:off x="6612255" y="6059447"/>
            <a:ext cx="3085386" cy="385524"/>
          </a:xfrm>
          <a:prstGeom prst="rect">
            <a:avLst/>
          </a:prstGeom>
          <a:noFill/>
          <a:ln/>
        </p:spPr>
        <p:txBody>
          <a:bodyPr wrap="none" lIns="0" tIns="0" rIns="0" bIns="0" rtlCol="0" anchor="t"/>
          <a:lstStyle/>
          <a:p>
            <a:pPr marL="0" indent="0">
              <a:lnSpc>
                <a:spcPts val="3000"/>
              </a:lnSpc>
              <a:buNone/>
            </a:pPr>
            <a:r>
              <a:rPr lang="en-US" sz="2800" b="1" dirty="0">
                <a:solidFill>
                  <a:srgbClr val="E2E6E9"/>
                </a:solidFill>
                <a:latin typeface="PT Serif" panose="020A0603040505020204" pitchFamily="18" charset="0"/>
                <a:ea typeface="Merriweather" pitchFamily="34" charset="-122"/>
                <a:cs typeface="Merriweather" pitchFamily="34" charset="-120"/>
              </a:rPr>
              <a:t>Giám sát</a:t>
            </a:r>
            <a:endParaRPr lang="en-US" sz="2800" b="1" dirty="0"/>
          </a:p>
        </p:txBody>
      </p:sp>
      <p:sp>
        <p:nvSpPr>
          <p:cNvPr id="12" name="Text 9"/>
          <p:cNvSpPr/>
          <p:nvPr/>
        </p:nvSpPr>
        <p:spPr>
          <a:xfrm>
            <a:off x="6612255" y="6592966"/>
            <a:ext cx="6892290" cy="394811"/>
          </a:xfrm>
          <a:prstGeom prst="rect">
            <a:avLst/>
          </a:prstGeom>
          <a:noFill/>
          <a:ln/>
        </p:spPr>
        <p:txBody>
          <a:bodyPr wrap="non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Giám sát việc thực hiện các quy định an toàn.</a:t>
            </a:r>
            <a:endParaRPr lang="en-US" sz="1900" dirty="0"/>
          </a:p>
        </p:txBody>
      </p:sp>
      <p:pic>
        <p:nvPicPr>
          <p:cNvPr id="13" name="Image 0" descr="preencoded.png">
            <a:extLst>
              <a:ext uri="{FF2B5EF4-FFF2-40B4-BE49-F238E27FC236}">
                <a16:creationId xmlns:a16="http://schemas.microsoft.com/office/drawing/2014/main" id="{1FD33C3A-83D4-C4AF-E0D9-E5062F82BC90}"/>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63892"/>
          </a:xfrm>
          <a:prstGeom prst="rect">
            <a:avLst/>
          </a:prstGeom>
        </p:spPr>
      </p:pic>
      <p:sp>
        <p:nvSpPr>
          <p:cNvPr id="3" name="Text 0"/>
          <p:cNvSpPr/>
          <p:nvPr/>
        </p:nvSpPr>
        <p:spPr>
          <a:xfrm>
            <a:off x="3798332" y="2275331"/>
            <a:ext cx="7056596" cy="640913"/>
          </a:xfrm>
          <a:prstGeom prst="rect">
            <a:avLst/>
          </a:prstGeom>
          <a:noFill/>
          <a:ln/>
        </p:spPr>
        <p:txBody>
          <a:bodyPr wrap="none" lIns="0" tIns="0" rIns="0" bIns="0" rtlCol="0" anchor="t"/>
          <a:lstStyle/>
          <a:p>
            <a:pPr marL="0" indent="0" algn="ctr">
              <a:lnSpc>
                <a:spcPts val="5000"/>
              </a:lnSpc>
              <a:buNone/>
            </a:pPr>
            <a:r>
              <a:rPr lang="en-US" sz="4800" b="1" dirty="0">
                <a:solidFill>
                  <a:srgbClr val="F5F0F0"/>
                </a:solidFill>
                <a:latin typeface="PT Serif" panose="020A0603040505020204" pitchFamily="18" charset="0"/>
                <a:ea typeface="Merriweather" pitchFamily="34" charset="-122"/>
                <a:cs typeface="Merriweather" pitchFamily="34" charset="-120"/>
              </a:rPr>
              <a:t>Vai Trò Của Người Lao Động</a:t>
            </a:r>
            <a:endParaRPr lang="en-US" sz="4800" b="1" dirty="0"/>
          </a:p>
        </p:txBody>
      </p:sp>
      <p:sp>
        <p:nvSpPr>
          <p:cNvPr id="4" name="Shape 1"/>
          <p:cNvSpPr/>
          <p:nvPr/>
        </p:nvSpPr>
        <p:spPr>
          <a:xfrm>
            <a:off x="7303770" y="4076462"/>
            <a:ext cx="22860" cy="3589377"/>
          </a:xfrm>
          <a:prstGeom prst="roundRect">
            <a:avLst>
              <a:gd name="adj" fmla="val 376860"/>
            </a:avLst>
          </a:prstGeom>
          <a:solidFill>
            <a:srgbClr val="194A99"/>
          </a:solidFill>
          <a:ln/>
        </p:spPr>
      </p:sp>
      <p:sp>
        <p:nvSpPr>
          <p:cNvPr id="5" name="Shape 2"/>
          <p:cNvSpPr/>
          <p:nvPr/>
        </p:nvSpPr>
        <p:spPr>
          <a:xfrm>
            <a:off x="6389489" y="4526518"/>
            <a:ext cx="717828" cy="22860"/>
          </a:xfrm>
          <a:prstGeom prst="roundRect">
            <a:avLst>
              <a:gd name="adj" fmla="val 376860"/>
            </a:avLst>
          </a:prstGeom>
          <a:solidFill>
            <a:srgbClr val="194A99"/>
          </a:solidFill>
          <a:ln/>
        </p:spPr>
      </p:sp>
      <p:sp>
        <p:nvSpPr>
          <p:cNvPr id="6" name="Shape 3"/>
          <p:cNvSpPr/>
          <p:nvPr/>
        </p:nvSpPr>
        <p:spPr>
          <a:xfrm>
            <a:off x="7084457" y="4307205"/>
            <a:ext cx="461486" cy="461486"/>
          </a:xfrm>
          <a:prstGeom prst="roundRect">
            <a:avLst>
              <a:gd name="adj" fmla="val 18668"/>
            </a:avLst>
          </a:prstGeom>
          <a:solidFill>
            <a:srgbClr val="003180"/>
          </a:solidFill>
          <a:ln w="7620">
            <a:solidFill>
              <a:srgbClr val="194A99"/>
            </a:solidFill>
            <a:prstDash val="solid"/>
          </a:ln>
        </p:spPr>
      </p:sp>
      <p:sp>
        <p:nvSpPr>
          <p:cNvPr id="7" name="Text 4"/>
          <p:cNvSpPr/>
          <p:nvPr/>
        </p:nvSpPr>
        <p:spPr>
          <a:xfrm>
            <a:off x="7247453" y="4384119"/>
            <a:ext cx="135374" cy="307658"/>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1</a:t>
            </a:r>
            <a:endParaRPr lang="en-US" sz="2400" dirty="0"/>
          </a:p>
        </p:txBody>
      </p:sp>
      <p:sp>
        <p:nvSpPr>
          <p:cNvPr id="8" name="Text 5"/>
          <p:cNvSpPr/>
          <p:nvPr/>
        </p:nvSpPr>
        <p:spPr>
          <a:xfrm>
            <a:off x="3623191" y="4281488"/>
            <a:ext cx="2563892" cy="320397"/>
          </a:xfrm>
          <a:prstGeom prst="rect">
            <a:avLst/>
          </a:prstGeom>
          <a:noFill/>
          <a:ln/>
        </p:spPr>
        <p:txBody>
          <a:bodyPr wrap="none" lIns="0" tIns="0" rIns="0" bIns="0" rtlCol="0" anchor="t"/>
          <a:lstStyle/>
          <a:p>
            <a:pPr marL="0" indent="0" algn="r">
              <a:lnSpc>
                <a:spcPts val="2500"/>
              </a:lnSpc>
              <a:buNone/>
            </a:pPr>
            <a:r>
              <a:rPr lang="en-US" sz="2800" b="1" dirty="0">
                <a:solidFill>
                  <a:srgbClr val="E2E6E9"/>
                </a:solidFill>
                <a:latin typeface="PT Serif" panose="020A0603040505020204" pitchFamily="18" charset="0"/>
                <a:ea typeface="Merriweather" pitchFamily="34" charset="-122"/>
                <a:cs typeface="Merriweather" pitchFamily="34" charset="-120"/>
              </a:rPr>
              <a:t>Tự giác</a:t>
            </a:r>
            <a:endParaRPr lang="en-US" sz="2800" b="1" dirty="0"/>
          </a:p>
        </p:txBody>
      </p:sp>
      <p:sp>
        <p:nvSpPr>
          <p:cNvPr id="9" name="Text 6"/>
          <p:cNvSpPr/>
          <p:nvPr/>
        </p:nvSpPr>
        <p:spPr>
          <a:xfrm>
            <a:off x="717828" y="4724876"/>
            <a:ext cx="5469255" cy="328136"/>
          </a:xfrm>
          <a:prstGeom prst="rect">
            <a:avLst/>
          </a:prstGeom>
          <a:noFill/>
          <a:ln/>
        </p:spPr>
        <p:txBody>
          <a:bodyPr wrap="none" lIns="0" tIns="0" rIns="0" bIns="0" rtlCol="0" anchor="t"/>
          <a:lstStyle/>
          <a:p>
            <a:pPr marL="0" indent="0" algn="r">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Tự giác tuân thủ các quy định an toàn.</a:t>
            </a:r>
            <a:endParaRPr lang="en-US" sz="1600" dirty="0"/>
          </a:p>
        </p:txBody>
      </p:sp>
      <p:sp>
        <p:nvSpPr>
          <p:cNvPr id="10" name="Shape 7"/>
          <p:cNvSpPr/>
          <p:nvPr/>
        </p:nvSpPr>
        <p:spPr>
          <a:xfrm>
            <a:off x="7523083" y="5552003"/>
            <a:ext cx="717828" cy="22860"/>
          </a:xfrm>
          <a:prstGeom prst="roundRect">
            <a:avLst>
              <a:gd name="adj" fmla="val 376860"/>
            </a:avLst>
          </a:prstGeom>
          <a:solidFill>
            <a:srgbClr val="194A99"/>
          </a:solidFill>
          <a:ln/>
        </p:spPr>
      </p:sp>
      <p:sp>
        <p:nvSpPr>
          <p:cNvPr id="11" name="Shape 8"/>
          <p:cNvSpPr/>
          <p:nvPr/>
        </p:nvSpPr>
        <p:spPr>
          <a:xfrm>
            <a:off x="7084457" y="5332690"/>
            <a:ext cx="461486" cy="461486"/>
          </a:xfrm>
          <a:prstGeom prst="roundRect">
            <a:avLst>
              <a:gd name="adj" fmla="val 18668"/>
            </a:avLst>
          </a:prstGeom>
          <a:solidFill>
            <a:srgbClr val="003180"/>
          </a:solidFill>
          <a:ln w="7620">
            <a:solidFill>
              <a:srgbClr val="194A99"/>
            </a:solidFill>
            <a:prstDash val="solid"/>
          </a:ln>
        </p:spPr>
      </p:sp>
      <p:sp>
        <p:nvSpPr>
          <p:cNvPr id="12" name="Text 9"/>
          <p:cNvSpPr/>
          <p:nvPr/>
        </p:nvSpPr>
        <p:spPr>
          <a:xfrm>
            <a:off x="7223165" y="5409605"/>
            <a:ext cx="183952" cy="307658"/>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2</a:t>
            </a:r>
            <a:endParaRPr lang="en-US" sz="2400" dirty="0"/>
          </a:p>
        </p:txBody>
      </p:sp>
      <p:sp>
        <p:nvSpPr>
          <p:cNvPr id="13" name="Text 10"/>
          <p:cNvSpPr/>
          <p:nvPr/>
        </p:nvSpPr>
        <p:spPr>
          <a:xfrm>
            <a:off x="8443317" y="5306973"/>
            <a:ext cx="2563892" cy="320397"/>
          </a:xfrm>
          <a:prstGeom prst="rect">
            <a:avLst/>
          </a:prstGeom>
          <a:noFill/>
          <a:ln/>
        </p:spPr>
        <p:txBody>
          <a:bodyPr wrap="none" lIns="0" tIns="0" rIns="0" bIns="0" rtlCol="0" anchor="t"/>
          <a:lstStyle/>
          <a:p>
            <a:pPr marL="0" indent="0" algn="l">
              <a:lnSpc>
                <a:spcPts val="2500"/>
              </a:lnSpc>
              <a:buNone/>
            </a:pPr>
            <a:r>
              <a:rPr lang="en-US" sz="2800" b="1" dirty="0">
                <a:solidFill>
                  <a:srgbClr val="E2E6E9"/>
                </a:solidFill>
                <a:latin typeface="PT Serif" panose="020A0603040505020204" pitchFamily="18" charset="0"/>
                <a:ea typeface="Merriweather" pitchFamily="34" charset="-122"/>
                <a:cs typeface="Merriweather" pitchFamily="34" charset="-120"/>
              </a:rPr>
              <a:t>Báo cáo</a:t>
            </a:r>
            <a:endParaRPr lang="en-US" sz="2800" b="1" dirty="0"/>
          </a:p>
        </p:txBody>
      </p:sp>
      <p:sp>
        <p:nvSpPr>
          <p:cNvPr id="14" name="Text 11"/>
          <p:cNvSpPr/>
          <p:nvPr/>
        </p:nvSpPr>
        <p:spPr>
          <a:xfrm>
            <a:off x="8443317" y="5750362"/>
            <a:ext cx="5469255" cy="328136"/>
          </a:xfrm>
          <a:prstGeom prst="rect">
            <a:avLst/>
          </a:prstGeom>
          <a:noFill/>
          <a:ln/>
        </p:spPr>
        <p:txBody>
          <a:bodyPr wrap="none" lIns="0" tIns="0" rIns="0" bIns="0" rtlCol="0" anchor="t"/>
          <a:lstStyle/>
          <a:p>
            <a:pPr marL="0" indent="0" algn="l">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Báo cáo ngay khi phát hiện nguy cơ tiềm ẩn.</a:t>
            </a:r>
            <a:endParaRPr lang="en-US" sz="1600" dirty="0"/>
          </a:p>
        </p:txBody>
      </p:sp>
      <p:sp>
        <p:nvSpPr>
          <p:cNvPr id="15" name="Shape 12"/>
          <p:cNvSpPr/>
          <p:nvPr/>
        </p:nvSpPr>
        <p:spPr>
          <a:xfrm>
            <a:off x="6389489" y="6474976"/>
            <a:ext cx="717828" cy="22860"/>
          </a:xfrm>
          <a:prstGeom prst="roundRect">
            <a:avLst>
              <a:gd name="adj" fmla="val 376860"/>
            </a:avLst>
          </a:prstGeom>
          <a:solidFill>
            <a:srgbClr val="194A99"/>
          </a:solidFill>
          <a:ln/>
        </p:spPr>
      </p:sp>
      <p:sp>
        <p:nvSpPr>
          <p:cNvPr id="16" name="Shape 13"/>
          <p:cNvSpPr/>
          <p:nvPr/>
        </p:nvSpPr>
        <p:spPr>
          <a:xfrm>
            <a:off x="7084457" y="6255663"/>
            <a:ext cx="461486" cy="461486"/>
          </a:xfrm>
          <a:prstGeom prst="roundRect">
            <a:avLst>
              <a:gd name="adj" fmla="val 18668"/>
            </a:avLst>
          </a:prstGeom>
          <a:solidFill>
            <a:srgbClr val="003180"/>
          </a:solidFill>
          <a:ln w="7620">
            <a:solidFill>
              <a:srgbClr val="194A99"/>
            </a:solidFill>
            <a:prstDash val="solid"/>
          </a:ln>
        </p:spPr>
      </p:sp>
      <p:sp>
        <p:nvSpPr>
          <p:cNvPr id="17" name="Text 14"/>
          <p:cNvSpPr/>
          <p:nvPr/>
        </p:nvSpPr>
        <p:spPr>
          <a:xfrm>
            <a:off x="7228999" y="6332577"/>
            <a:ext cx="172283" cy="307658"/>
          </a:xfrm>
          <a:prstGeom prst="rect">
            <a:avLst/>
          </a:prstGeom>
          <a:noFill/>
          <a:ln/>
        </p:spPr>
        <p:txBody>
          <a:bodyPr wrap="none" lIns="0" tIns="0" rIns="0" bIns="0" rtlCol="0" anchor="t"/>
          <a:lstStyle/>
          <a:p>
            <a:pPr marL="0" indent="0" algn="ctr">
              <a:lnSpc>
                <a:spcPts val="2400"/>
              </a:lnSpc>
              <a:buNone/>
            </a:pPr>
            <a:r>
              <a:rPr lang="en-US" sz="2400" dirty="0">
                <a:solidFill>
                  <a:srgbClr val="E2E6E9"/>
                </a:solidFill>
                <a:latin typeface="PT Serif" panose="020A0603040505020204" pitchFamily="18" charset="0"/>
                <a:ea typeface="Merriweather" pitchFamily="34" charset="-122"/>
                <a:cs typeface="Merriweather" pitchFamily="34" charset="-120"/>
              </a:rPr>
              <a:t>3</a:t>
            </a:r>
            <a:endParaRPr lang="en-US" sz="2400" dirty="0"/>
          </a:p>
        </p:txBody>
      </p:sp>
      <p:sp>
        <p:nvSpPr>
          <p:cNvPr id="18" name="Text 15"/>
          <p:cNvSpPr/>
          <p:nvPr/>
        </p:nvSpPr>
        <p:spPr>
          <a:xfrm>
            <a:off x="3623191" y="6229945"/>
            <a:ext cx="2563892" cy="320397"/>
          </a:xfrm>
          <a:prstGeom prst="rect">
            <a:avLst/>
          </a:prstGeom>
          <a:noFill/>
          <a:ln/>
        </p:spPr>
        <p:txBody>
          <a:bodyPr wrap="none" lIns="0" tIns="0" rIns="0" bIns="0" rtlCol="0" anchor="t"/>
          <a:lstStyle/>
          <a:p>
            <a:pPr marL="0" indent="0" algn="r">
              <a:lnSpc>
                <a:spcPts val="2500"/>
              </a:lnSpc>
              <a:buNone/>
            </a:pPr>
            <a:r>
              <a:rPr lang="en-US" sz="2800" b="1" dirty="0">
                <a:solidFill>
                  <a:srgbClr val="E2E6E9"/>
                </a:solidFill>
                <a:latin typeface="PT Serif" panose="020A0603040505020204" pitchFamily="18" charset="0"/>
                <a:ea typeface="Merriweather" pitchFamily="34" charset="-122"/>
                <a:cs typeface="Merriweather" pitchFamily="34" charset="-120"/>
              </a:rPr>
              <a:t>Hỗ trợ</a:t>
            </a:r>
            <a:endParaRPr lang="en-US" sz="2800" b="1" dirty="0"/>
          </a:p>
        </p:txBody>
      </p:sp>
      <p:sp>
        <p:nvSpPr>
          <p:cNvPr id="19" name="Text 16"/>
          <p:cNvSpPr/>
          <p:nvPr/>
        </p:nvSpPr>
        <p:spPr>
          <a:xfrm>
            <a:off x="717828" y="6673334"/>
            <a:ext cx="5469255" cy="328136"/>
          </a:xfrm>
          <a:prstGeom prst="rect">
            <a:avLst/>
          </a:prstGeom>
          <a:noFill/>
          <a:ln/>
        </p:spPr>
        <p:txBody>
          <a:bodyPr wrap="none" lIns="0" tIns="0" rIns="0" bIns="0" rtlCol="0" anchor="t"/>
          <a:lstStyle/>
          <a:p>
            <a:pPr marL="0" indent="0" algn="r">
              <a:lnSpc>
                <a:spcPts val="2550"/>
              </a:lnSpc>
              <a:buNone/>
            </a:pPr>
            <a:r>
              <a:rPr lang="en-US" sz="1600" dirty="0">
                <a:solidFill>
                  <a:srgbClr val="E2E6E9"/>
                </a:solidFill>
                <a:latin typeface="PT Serif" panose="020A0603040505020204" pitchFamily="18" charset="0"/>
                <a:ea typeface="Merriweather" pitchFamily="34" charset="-122"/>
                <a:cs typeface="Merriweather" pitchFamily="34" charset="-120"/>
              </a:rPr>
              <a:t>Hỗ trợ đồng nghiệp trong việc đảm bảo an toàn.</a:t>
            </a:r>
            <a:endParaRPr lang="en-US" sz="1600" dirty="0"/>
          </a:p>
        </p:txBody>
      </p:sp>
      <p:pic>
        <p:nvPicPr>
          <p:cNvPr id="21" name="Image 0" descr="preencoded.png">
            <a:extLst>
              <a:ext uri="{FF2B5EF4-FFF2-40B4-BE49-F238E27FC236}">
                <a16:creationId xmlns:a16="http://schemas.microsoft.com/office/drawing/2014/main" id="{6976A72B-72F1-2CE3-6332-9569C1A299C1}"/>
              </a:ext>
            </a:extLst>
          </p:cNvPr>
          <p:cNvPicPr>
            <a:picLocks noChangeAspect="1"/>
          </p:cNvPicPr>
          <p:nvPr/>
        </p:nvPicPr>
        <p:blipFill>
          <a:blip r:embed="rId4"/>
          <a:stretch>
            <a:fillRect/>
          </a:stretch>
        </p:blipFill>
        <p:spPr>
          <a:xfrm>
            <a:off x="11949193" y="7435095"/>
            <a:ext cx="2562871" cy="7945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8610" y="3360063"/>
            <a:ext cx="4869180" cy="1509474"/>
          </a:xfrm>
          <a:prstGeom prst="rect">
            <a:avLst/>
          </a:prstGeom>
        </p:spPr>
      </p:pic>
      <p:sp>
        <p:nvSpPr>
          <p:cNvPr id="3" name="Text 0"/>
          <p:cNvSpPr/>
          <p:nvPr/>
        </p:nvSpPr>
        <p:spPr>
          <a:xfrm>
            <a:off x="631032" y="507419"/>
            <a:ext cx="6170771" cy="771287"/>
          </a:xfrm>
          <a:prstGeom prst="rect">
            <a:avLst/>
          </a:prstGeom>
          <a:noFill/>
          <a:ln/>
        </p:spPr>
        <p:txBody>
          <a:bodyPr wrap="none" lIns="0" tIns="0" rIns="0" bIns="0" rtlCol="0" anchor="t"/>
          <a:lstStyle/>
          <a:p>
            <a:pPr marL="0" indent="0">
              <a:lnSpc>
                <a:spcPts val="6050"/>
              </a:lnSpc>
              <a:buNone/>
            </a:pPr>
            <a:r>
              <a:rPr lang="en-US" sz="5400" b="1" dirty="0">
                <a:solidFill>
                  <a:srgbClr val="F5F0F0"/>
                </a:solidFill>
                <a:latin typeface="PT Serif" panose="020A0603040505020204" pitchFamily="18" charset="0"/>
                <a:ea typeface="Merriweather" pitchFamily="34" charset="-122"/>
                <a:cs typeface="Merriweather" pitchFamily="34" charset="-120"/>
              </a:rPr>
              <a:t>Tài liệu tham khảo</a:t>
            </a:r>
            <a:endParaRPr lang="en-US" sz="5400" dirty="0"/>
          </a:p>
        </p:txBody>
      </p:sp>
      <p:sp>
        <p:nvSpPr>
          <p:cNvPr id="4" name="Shape 1"/>
          <p:cNvSpPr/>
          <p:nvPr/>
        </p:nvSpPr>
        <p:spPr>
          <a:xfrm>
            <a:off x="6735604" y="2413303"/>
            <a:ext cx="30480" cy="5308878"/>
          </a:xfrm>
          <a:prstGeom prst="roundRect">
            <a:avLst>
              <a:gd name="adj" fmla="val 340122"/>
            </a:avLst>
          </a:prstGeom>
          <a:solidFill>
            <a:srgbClr val="194A99"/>
          </a:solidFill>
          <a:ln/>
        </p:spPr>
      </p:sp>
      <p:sp>
        <p:nvSpPr>
          <p:cNvPr id="5" name="Shape 2"/>
          <p:cNvSpPr/>
          <p:nvPr/>
        </p:nvSpPr>
        <p:spPr>
          <a:xfrm>
            <a:off x="6967537" y="3229417"/>
            <a:ext cx="863798" cy="30480"/>
          </a:xfrm>
          <a:prstGeom prst="roundRect">
            <a:avLst>
              <a:gd name="adj" fmla="val 340122"/>
            </a:avLst>
          </a:prstGeom>
          <a:solidFill>
            <a:srgbClr val="3965A7"/>
          </a:solidFill>
          <a:ln/>
        </p:spPr>
      </p:sp>
      <p:sp>
        <p:nvSpPr>
          <p:cNvPr id="6" name="Shape 3"/>
          <p:cNvSpPr/>
          <p:nvPr/>
        </p:nvSpPr>
        <p:spPr>
          <a:xfrm>
            <a:off x="6442710" y="2967003"/>
            <a:ext cx="555308" cy="555308"/>
          </a:xfrm>
          <a:prstGeom prst="roundRect">
            <a:avLst>
              <a:gd name="adj" fmla="val 18669"/>
            </a:avLst>
          </a:prstGeom>
          <a:solidFill>
            <a:srgbClr val="204C8E"/>
          </a:solidFill>
          <a:ln w="15240">
            <a:solidFill>
              <a:srgbClr val="3965A7"/>
            </a:solidFill>
            <a:prstDash val="solid"/>
          </a:ln>
        </p:spPr>
      </p:sp>
      <p:sp>
        <p:nvSpPr>
          <p:cNvPr id="7" name="Text 4"/>
          <p:cNvSpPr/>
          <p:nvPr/>
        </p:nvSpPr>
        <p:spPr>
          <a:xfrm>
            <a:off x="6638925" y="3059515"/>
            <a:ext cx="162878"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1</a:t>
            </a:r>
            <a:endParaRPr lang="en-US" sz="2900" dirty="0"/>
          </a:p>
        </p:txBody>
      </p:sp>
      <p:sp>
        <p:nvSpPr>
          <p:cNvPr id="8" name="Text 5"/>
          <p:cNvSpPr/>
          <p:nvPr/>
        </p:nvSpPr>
        <p:spPr>
          <a:xfrm>
            <a:off x="8077914" y="2936166"/>
            <a:ext cx="4059555" cy="385524"/>
          </a:xfrm>
          <a:prstGeom prst="rect">
            <a:avLst/>
          </a:prstGeom>
          <a:noFill/>
          <a:ln/>
        </p:spPr>
        <p:txBody>
          <a:bodyPr wrap="none" lIns="0" tIns="0" rIns="0" bIns="0" rtlCol="0" anchor="t"/>
          <a:lstStyle/>
          <a:p>
            <a:pPr marL="0" indent="0" algn="l">
              <a:lnSpc>
                <a:spcPts val="3000"/>
              </a:lnSpc>
              <a:buNone/>
            </a:pPr>
            <a:r>
              <a:rPr lang="en-US" sz="2400" b="1" dirty="0">
                <a:solidFill>
                  <a:srgbClr val="E2E6E9"/>
                </a:solidFill>
                <a:latin typeface="PT Serif" panose="020A0603040505020204" pitchFamily="18" charset="0"/>
                <a:ea typeface="Merriweather" pitchFamily="34" charset="-122"/>
                <a:cs typeface="Merriweather" pitchFamily="34" charset="-120"/>
              </a:rPr>
              <a:t>Bài kiểm tra ATLD nhóm 3</a:t>
            </a:r>
            <a:endParaRPr lang="en-US" sz="2400" dirty="0"/>
          </a:p>
        </p:txBody>
      </p:sp>
      <p:sp>
        <p:nvSpPr>
          <p:cNvPr id="9" name="Text 6"/>
          <p:cNvSpPr/>
          <p:nvPr/>
        </p:nvSpPr>
        <p:spPr>
          <a:xfrm>
            <a:off x="8077914" y="3469685"/>
            <a:ext cx="56886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10" name="Shape 7"/>
          <p:cNvSpPr/>
          <p:nvPr/>
        </p:nvSpPr>
        <p:spPr>
          <a:xfrm>
            <a:off x="6967537" y="4898197"/>
            <a:ext cx="863798" cy="30480"/>
          </a:xfrm>
          <a:prstGeom prst="roundRect">
            <a:avLst>
              <a:gd name="adj" fmla="val 340122"/>
            </a:avLst>
          </a:prstGeom>
          <a:solidFill>
            <a:srgbClr val="3965A7"/>
          </a:solidFill>
          <a:ln/>
        </p:spPr>
      </p:sp>
      <p:sp>
        <p:nvSpPr>
          <p:cNvPr id="11" name="Shape 8"/>
          <p:cNvSpPr/>
          <p:nvPr/>
        </p:nvSpPr>
        <p:spPr>
          <a:xfrm>
            <a:off x="6442710" y="4635783"/>
            <a:ext cx="555308" cy="555308"/>
          </a:xfrm>
          <a:prstGeom prst="roundRect">
            <a:avLst>
              <a:gd name="adj" fmla="val 18669"/>
            </a:avLst>
          </a:prstGeom>
          <a:solidFill>
            <a:srgbClr val="204C8E"/>
          </a:solidFill>
          <a:ln w="15240">
            <a:solidFill>
              <a:srgbClr val="3965A7"/>
            </a:solidFill>
            <a:prstDash val="solid"/>
          </a:ln>
        </p:spPr>
      </p:sp>
      <p:sp>
        <p:nvSpPr>
          <p:cNvPr id="12" name="Text 9"/>
          <p:cNvSpPr/>
          <p:nvPr/>
        </p:nvSpPr>
        <p:spPr>
          <a:xfrm>
            <a:off x="6609636" y="4728295"/>
            <a:ext cx="221456"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2</a:t>
            </a:r>
            <a:endParaRPr lang="en-US" sz="2900" dirty="0"/>
          </a:p>
        </p:txBody>
      </p:sp>
      <p:sp>
        <p:nvSpPr>
          <p:cNvPr id="13" name="Text 10"/>
          <p:cNvSpPr/>
          <p:nvPr/>
        </p:nvSpPr>
        <p:spPr>
          <a:xfrm>
            <a:off x="8077914" y="4604946"/>
            <a:ext cx="564844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Bảng báo giá huấn luyện ATLD</a:t>
            </a:r>
            <a:endParaRPr lang="en-US" sz="2900" dirty="0"/>
          </a:p>
        </p:txBody>
      </p:sp>
      <p:sp>
        <p:nvSpPr>
          <p:cNvPr id="14" name="Text 11"/>
          <p:cNvSpPr/>
          <p:nvPr/>
        </p:nvSpPr>
        <p:spPr>
          <a:xfrm>
            <a:off x="8077914" y="5215736"/>
            <a:ext cx="5688687" cy="394811"/>
          </a:xfrm>
          <a:prstGeom prst="rect">
            <a:avLst/>
          </a:prstGeom>
          <a:noFill/>
          <a:ln/>
        </p:spPr>
        <p:txBody>
          <a:bodyPr wrap="non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900" dirty="0"/>
          </a:p>
        </p:txBody>
      </p:sp>
      <p:sp>
        <p:nvSpPr>
          <p:cNvPr id="15" name="Shape 12"/>
          <p:cNvSpPr/>
          <p:nvPr/>
        </p:nvSpPr>
        <p:spPr>
          <a:xfrm>
            <a:off x="6967537" y="6644248"/>
            <a:ext cx="863798" cy="30480"/>
          </a:xfrm>
          <a:prstGeom prst="roundRect">
            <a:avLst>
              <a:gd name="adj" fmla="val 340122"/>
            </a:avLst>
          </a:prstGeom>
          <a:solidFill>
            <a:srgbClr val="3965A7"/>
          </a:solidFill>
          <a:ln/>
        </p:spPr>
      </p:sp>
      <p:sp>
        <p:nvSpPr>
          <p:cNvPr id="16" name="Shape 13"/>
          <p:cNvSpPr/>
          <p:nvPr/>
        </p:nvSpPr>
        <p:spPr>
          <a:xfrm>
            <a:off x="6442710" y="6381835"/>
            <a:ext cx="555308" cy="555308"/>
          </a:xfrm>
          <a:prstGeom prst="roundRect">
            <a:avLst>
              <a:gd name="adj" fmla="val 18669"/>
            </a:avLst>
          </a:prstGeom>
          <a:solidFill>
            <a:srgbClr val="204C8E"/>
          </a:solidFill>
          <a:ln w="15240">
            <a:solidFill>
              <a:srgbClr val="3965A7"/>
            </a:solidFill>
            <a:prstDash val="solid"/>
          </a:ln>
        </p:spPr>
      </p:sp>
      <p:sp>
        <p:nvSpPr>
          <p:cNvPr id="17" name="Text 14"/>
          <p:cNvSpPr/>
          <p:nvPr/>
        </p:nvSpPr>
        <p:spPr>
          <a:xfrm>
            <a:off x="6616660" y="6474346"/>
            <a:ext cx="207407" cy="370284"/>
          </a:xfrm>
          <a:prstGeom prst="rect">
            <a:avLst/>
          </a:prstGeom>
          <a:noFill/>
          <a:ln/>
        </p:spPr>
        <p:txBody>
          <a:bodyPr wrap="none" lIns="0" tIns="0" rIns="0" bIns="0" rtlCol="0" anchor="t"/>
          <a:lstStyle/>
          <a:p>
            <a:pPr marL="0" indent="0" algn="ctr">
              <a:lnSpc>
                <a:spcPts val="2900"/>
              </a:lnSpc>
              <a:buNone/>
            </a:pPr>
            <a:r>
              <a:rPr lang="en-US" sz="2900" dirty="0">
                <a:solidFill>
                  <a:srgbClr val="FFFFFF"/>
                </a:solidFill>
                <a:latin typeface="PT Serif" panose="020A0603040505020204" pitchFamily="18" charset="0"/>
                <a:ea typeface="Merriweather" pitchFamily="34" charset="-122"/>
                <a:cs typeface="Merriweather" pitchFamily="34" charset="-120"/>
              </a:rPr>
              <a:t>3</a:t>
            </a:r>
            <a:endParaRPr lang="en-US" sz="2900" dirty="0"/>
          </a:p>
        </p:txBody>
      </p:sp>
      <p:sp>
        <p:nvSpPr>
          <p:cNvPr id="18" name="Text 15"/>
          <p:cNvSpPr/>
          <p:nvPr/>
        </p:nvSpPr>
        <p:spPr>
          <a:xfrm>
            <a:off x="8077914" y="6350997"/>
            <a:ext cx="4704874" cy="462796"/>
          </a:xfrm>
          <a:prstGeom prst="rect">
            <a:avLst/>
          </a:prstGeom>
          <a:noFill/>
          <a:ln/>
        </p:spPr>
        <p:txBody>
          <a:bodyPr wrap="none" lIns="0" tIns="0" rIns="0" bIns="0" rtlCol="0" anchor="t"/>
          <a:lstStyle/>
          <a:p>
            <a:pPr marL="0" indent="0" algn="l">
              <a:lnSpc>
                <a:spcPts val="3600"/>
              </a:lnSpc>
              <a:buNone/>
            </a:pPr>
            <a:r>
              <a:rPr lang="en-US" sz="2900" b="1" dirty="0">
                <a:solidFill>
                  <a:srgbClr val="E2E6E9"/>
                </a:solidFill>
                <a:latin typeface="PT Serif" panose="020A0603040505020204" pitchFamily="18" charset="0"/>
                <a:ea typeface="Merriweather" pitchFamily="34" charset="-122"/>
                <a:cs typeface="Merriweather" pitchFamily="34" charset="-120"/>
              </a:rPr>
              <a:t>Tải về tài liệu (download)</a:t>
            </a:r>
            <a:endParaRPr lang="en-US" sz="2900" dirty="0"/>
          </a:p>
        </p:txBody>
      </p:sp>
      <p:sp>
        <p:nvSpPr>
          <p:cNvPr id="19" name="Text 16"/>
          <p:cNvSpPr/>
          <p:nvPr/>
        </p:nvSpPr>
        <p:spPr>
          <a:xfrm>
            <a:off x="8077914" y="6961788"/>
            <a:ext cx="5688687" cy="789622"/>
          </a:xfrm>
          <a:prstGeom prst="rect">
            <a:avLst/>
          </a:prstGeom>
          <a:noFill/>
          <a:ln/>
        </p:spPr>
        <p:txBody>
          <a:bodyPr wrap="square" lIns="0" tIns="0" rIns="0" bIns="0" rtlCol="0" anchor="t"/>
          <a:lstStyle/>
          <a:p>
            <a:pPr marL="0" indent="0" algn="l">
              <a:lnSpc>
                <a:spcPts val="3100"/>
              </a:lnSpc>
              <a:buNone/>
            </a:pPr>
            <a:r>
              <a:rPr lang="en-US" sz="1900" b="1" u="sng" dirty="0">
                <a:solidFill>
                  <a:srgbClr val="609DFF"/>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chiếu</a:t>
            </a:r>
            <a:endParaRPr lang="en-US" sz="1900" dirty="0"/>
          </a:p>
        </p:txBody>
      </p:sp>
      <p:pic>
        <p:nvPicPr>
          <p:cNvPr id="21" name="Image 0" descr="preencoded.png">
            <a:extLst>
              <a:ext uri="{FF2B5EF4-FFF2-40B4-BE49-F238E27FC236}">
                <a16:creationId xmlns:a16="http://schemas.microsoft.com/office/drawing/2014/main" id="{BB8C45F3-4F5A-0044-5258-AAD2381DC5CC}"/>
              </a:ext>
            </a:extLst>
          </p:cNvPr>
          <p:cNvPicPr>
            <a:picLocks noChangeAspect="1"/>
          </p:cNvPicPr>
          <p:nvPr/>
        </p:nvPicPr>
        <p:blipFill>
          <a:blip r:embed="rId3"/>
          <a:stretch>
            <a:fillRect/>
          </a:stretch>
        </p:blipFill>
        <p:spPr>
          <a:xfrm>
            <a:off x="11949193" y="7435095"/>
            <a:ext cx="2562871" cy="7945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724</Words>
  <Application>Microsoft Office PowerPoint</Application>
  <PresentationFormat>Custom</PresentationFormat>
  <Paragraphs>111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PT Serif</vt:lpstr>
      <vt:lpstr>Arial</vt:lpstr>
      <vt:lpstr>Merriweather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3</cp:revision>
  <dcterms:created xsi:type="dcterms:W3CDTF">2024-11-22T03:52:37Z</dcterms:created>
  <dcterms:modified xsi:type="dcterms:W3CDTF">2024-11-22T04:07:09Z</dcterms:modified>
</cp:coreProperties>
</file>