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4630400" cy="8229600"/>
  <p:notesSz cx="8229600" cy="14630400"/>
  <p:embeddedFontLst>
    <p:embeddedFont>
      <p:font typeface="Fraunces Extra Bold" panose="020B0604020202020204" charset="0"/>
      <p:regular r:id="rId19"/>
    </p:embeddedFont>
    <p:embeddedFont>
      <p:font typeface="Posterama" panose="020B0504020200020000" pitchFamily="34"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F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72" d="100"/>
          <a:sy n="72" d="100"/>
        </p:scale>
        <p:origin x="1482"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9087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4.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hyperlink" Target="https://antoannamviet.com/tai-lieu-an-toan-lao-dong-san-xuat-day-kem/"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 name="Text 0"/>
          <p:cNvSpPr/>
          <p:nvPr/>
        </p:nvSpPr>
        <p:spPr>
          <a:xfrm>
            <a:off x="1497083" y="1638300"/>
            <a:ext cx="5597053" cy="1948962"/>
          </a:xfrm>
          <a:prstGeom prst="rect">
            <a:avLst/>
          </a:prstGeom>
          <a:noFill/>
          <a:ln/>
        </p:spPr>
        <p:txBody>
          <a:bodyPr wrap="square" lIns="0" tIns="0" rIns="0" bIns="0" rtlCol="0" anchor="t"/>
          <a:lstStyle/>
          <a:p>
            <a:pPr marL="0" indent="0">
              <a:lnSpc>
                <a:spcPts val="6050"/>
              </a:lnSpc>
              <a:buNone/>
            </a:pPr>
            <a:r>
              <a:rPr lang="en-US" sz="5400" b="1" dirty="0">
                <a:solidFill>
                  <a:srgbClr val="438951"/>
                </a:solidFill>
                <a:latin typeface="Fraunces Extra Bold" pitchFamily="34" charset="0"/>
                <a:ea typeface="Fraunces Extra Bold" pitchFamily="34" charset="-122"/>
                <a:cs typeface="Fraunces Extra Bold" pitchFamily="34" charset="-120"/>
              </a:rPr>
              <a:t>An toàn lao </a:t>
            </a:r>
            <a:r>
              <a:rPr lang="en-US" sz="5400" b="1" dirty="0" err="1">
                <a:solidFill>
                  <a:srgbClr val="438951"/>
                </a:solidFill>
                <a:latin typeface="Fraunces Extra Bold" pitchFamily="34" charset="0"/>
                <a:ea typeface="Fraunces Extra Bold" pitchFamily="34" charset="-122"/>
                <a:cs typeface="Fraunces Extra Bold" pitchFamily="34" charset="-120"/>
              </a:rPr>
              <a:t>động</a:t>
            </a:r>
            <a:r>
              <a:rPr lang="en-US" sz="5400" b="1" dirty="0">
                <a:solidFill>
                  <a:srgbClr val="438951"/>
                </a:solidFill>
                <a:latin typeface="Fraunces Extra Bold" pitchFamily="34" charset="0"/>
                <a:ea typeface="Fraunces Extra Bold" pitchFamily="34" charset="-122"/>
                <a:cs typeface="Fraunces Extra Bold" pitchFamily="34" charset="-120"/>
              </a:rPr>
              <a:t> </a:t>
            </a:r>
          </a:p>
          <a:p>
            <a:pPr marL="0" indent="0">
              <a:lnSpc>
                <a:spcPts val="6050"/>
              </a:lnSpc>
              <a:buNone/>
            </a:pPr>
            <a:r>
              <a:rPr lang="en-US" sz="5400" b="1" dirty="0" err="1">
                <a:solidFill>
                  <a:srgbClr val="438951"/>
                </a:solidFill>
                <a:latin typeface="Fraunces Extra Bold" pitchFamily="34" charset="0"/>
                <a:ea typeface="Fraunces Extra Bold" pitchFamily="34" charset="-122"/>
                <a:cs typeface="Fraunces Extra Bold" pitchFamily="34" charset="-120"/>
              </a:rPr>
              <a:t>trong</a:t>
            </a:r>
            <a:r>
              <a:rPr lang="en-US" sz="5400" b="1" dirty="0">
                <a:solidFill>
                  <a:srgbClr val="438951"/>
                </a:solidFill>
                <a:latin typeface="Fraunces Extra Bold" pitchFamily="34" charset="0"/>
                <a:ea typeface="Fraunces Extra Bold" pitchFamily="34" charset="-122"/>
                <a:cs typeface="Fraunces Extra Bold" pitchFamily="34" charset="-120"/>
              </a:rPr>
              <a:t> sản xuất </a:t>
            </a:r>
            <a:endParaRPr lang="en-US" sz="5400" dirty="0"/>
          </a:p>
        </p:txBody>
      </p:sp>
      <p:sp>
        <p:nvSpPr>
          <p:cNvPr id="5" name="Text 1"/>
          <p:cNvSpPr/>
          <p:nvPr/>
        </p:nvSpPr>
        <p:spPr>
          <a:xfrm>
            <a:off x="1386551" y="3411472"/>
            <a:ext cx="7415927" cy="1064657"/>
          </a:xfrm>
          <a:prstGeom prst="rect">
            <a:avLst/>
          </a:prstGeom>
          <a:noFill/>
          <a:ln/>
        </p:spPr>
        <p:txBody>
          <a:bodyPr wrap="none" lIns="0" tIns="0" rIns="0" bIns="0" rtlCol="0" anchor="t"/>
          <a:lstStyle/>
          <a:p>
            <a:pPr marL="0" indent="0">
              <a:lnSpc>
                <a:spcPts val="8350"/>
              </a:lnSpc>
              <a:buNone/>
            </a:pPr>
            <a:r>
              <a:rPr lang="en-US" sz="9600" b="1" dirty="0">
                <a:solidFill>
                  <a:srgbClr val="3B4540"/>
                </a:solidFill>
                <a:latin typeface="Fraunces Extra Bold" pitchFamily="34" charset="0"/>
                <a:ea typeface="Fraunces Extra Bold" pitchFamily="34" charset="-122"/>
                <a:cs typeface="Fraunces Extra Bold" pitchFamily="34" charset="-120"/>
              </a:rPr>
              <a:t>Dây Kẽm</a:t>
            </a:r>
            <a:endParaRPr lang="en-US" sz="9600" dirty="0"/>
          </a:p>
        </p:txBody>
      </p:sp>
      <p:sp>
        <p:nvSpPr>
          <p:cNvPr id="6" name="Shape 2"/>
          <p:cNvSpPr/>
          <p:nvPr/>
        </p:nvSpPr>
        <p:spPr>
          <a:xfrm>
            <a:off x="6350437" y="5591413"/>
            <a:ext cx="394930" cy="394930"/>
          </a:xfrm>
          <a:prstGeom prst="roundRect">
            <a:avLst>
              <a:gd name="adj" fmla="val 23151155"/>
            </a:avLst>
          </a:prstGeom>
          <a:noFill/>
          <a:ln w="7620">
            <a:solidFill>
              <a:srgbClr val="FFFFFF"/>
            </a:solidFill>
            <a:prstDash val="solid"/>
          </a:ln>
        </p:spPr>
      </p:sp>
      <p:pic>
        <p:nvPicPr>
          <p:cNvPr id="7" name="Image 2" descr="preencoded.png"/>
          <p:cNvPicPr>
            <a:picLocks noChangeAspect="1"/>
          </p:cNvPicPr>
          <p:nvPr/>
        </p:nvPicPr>
        <p:blipFill>
          <a:blip r:embed="rId3"/>
          <a:stretch>
            <a:fillRect/>
          </a:stretch>
        </p:blipFill>
        <p:spPr>
          <a:xfrm>
            <a:off x="1307238" y="5364997"/>
            <a:ext cx="379690" cy="379690"/>
          </a:xfrm>
          <a:prstGeom prst="rect">
            <a:avLst/>
          </a:prstGeom>
        </p:spPr>
      </p:pic>
      <p:sp>
        <p:nvSpPr>
          <p:cNvPr id="8" name="Text 3"/>
          <p:cNvSpPr/>
          <p:nvPr/>
        </p:nvSpPr>
        <p:spPr>
          <a:xfrm>
            <a:off x="1795530" y="5364997"/>
            <a:ext cx="3298984" cy="431959"/>
          </a:xfrm>
          <a:prstGeom prst="rect">
            <a:avLst/>
          </a:prstGeom>
          <a:noFill/>
          <a:ln/>
        </p:spPr>
        <p:txBody>
          <a:bodyPr wrap="none" lIns="0" tIns="0" rIns="0" bIns="0" rtlCol="0" anchor="t"/>
          <a:lstStyle/>
          <a:p>
            <a:pPr marL="0" indent="0" algn="l">
              <a:lnSpc>
                <a:spcPts val="3400"/>
              </a:lnSpc>
              <a:buNone/>
            </a:pPr>
            <a:r>
              <a:rPr lang="en-US" sz="2400" b="1" dirty="0">
                <a:solidFill>
                  <a:srgbClr val="405449"/>
                </a:solidFill>
                <a:latin typeface="Fraunces Extra Bold" panose="020B0604020202020204" charset="0"/>
                <a:ea typeface="Nobile Bold" pitchFamily="34" charset="-122"/>
                <a:cs typeface="Nobile Bold" pitchFamily="34" charset="-120"/>
              </a:rPr>
              <a:t>by An Toàn Nam Việt</a:t>
            </a:r>
            <a:endParaRPr lang="en-US" sz="2400" dirty="0"/>
          </a:p>
        </p:txBody>
      </p:sp>
      <p:pic>
        <p:nvPicPr>
          <p:cNvPr id="1026" name="Picture 2" descr="Hình ảnh Cuộn Thép PNG, Vector, PSD, và biểu tượng để tải về miễn phí |  pngtree">
            <a:extLst>
              <a:ext uri="{FF2B5EF4-FFF2-40B4-BE49-F238E27FC236}">
                <a16:creationId xmlns:a16="http://schemas.microsoft.com/office/drawing/2014/main" id="{1DD898EB-4369-DAFE-9081-2B93951C57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919" y="-267308"/>
            <a:ext cx="5295481" cy="794322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4483417-A12A-CD95-42B7-45EFD6F3B5BE}"/>
              </a:ext>
            </a:extLst>
          </p:cNvPr>
          <p:cNvPicPr>
            <a:picLocks noChangeAspect="1"/>
          </p:cNvPicPr>
          <p:nvPr/>
        </p:nvPicPr>
        <p:blipFill>
          <a:blip r:embed="rId5"/>
          <a:stretch>
            <a:fillRect/>
          </a:stretch>
        </p:blipFill>
        <p:spPr>
          <a:xfrm>
            <a:off x="11903751" y="7433082"/>
            <a:ext cx="2516815" cy="7793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79430" y="3489960"/>
            <a:ext cx="2415540" cy="1249680"/>
          </a:xfrm>
          <a:prstGeom prst="rect">
            <a:avLst/>
          </a:prstGeom>
        </p:spPr>
      </p:pic>
      <p:sp>
        <p:nvSpPr>
          <p:cNvPr id="3" name="Text 0"/>
          <p:cNvSpPr/>
          <p:nvPr/>
        </p:nvSpPr>
        <p:spPr>
          <a:xfrm>
            <a:off x="829508" y="653296"/>
            <a:ext cx="7484983" cy="1481376"/>
          </a:xfrm>
          <a:prstGeom prst="rect">
            <a:avLst/>
          </a:prstGeom>
          <a:noFill/>
          <a:ln/>
        </p:spPr>
        <p:txBody>
          <a:bodyPr wrap="square" lIns="0" tIns="0" rIns="0" bIns="0" rtlCol="0" anchor="t"/>
          <a:lstStyle/>
          <a:p>
            <a:pPr marL="0" indent="0">
              <a:lnSpc>
                <a:spcPts val="5800"/>
              </a:lnSpc>
              <a:buNone/>
            </a:pPr>
            <a:r>
              <a:rPr lang="en-US" sz="4650" b="1" dirty="0">
                <a:solidFill>
                  <a:srgbClr val="438951"/>
                </a:solidFill>
                <a:latin typeface="Fraunces Extra Bold" pitchFamily="34" charset="0"/>
                <a:ea typeface="Fraunces Extra Bold" pitchFamily="34" charset="-122"/>
                <a:cs typeface="Fraunces Extra Bold" pitchFamily="34" charset="-120"/>
              </a:rPr>
              <a:t>Tình hình tai nạn lao động</a:t>
            </a:r>
            <a:endParaRPr lang="en-US" sz="4650" dirty="0"/>
          </a:p>
        </p:txBody>
      </p:sp>
      <p:sp>
        <p:nvSpPr>
          <p:cNvPr id="4" name="Shape 1"/>
          <p:cNvSpPr/>
          <p:nvPr/>
        </p:nvSpPr>
        <p:spPr>
          <a:xfrm>
            <a:off x="829508" y="2756654"/>
            <a:ext cx="533162" cy="533162"/>
          </a:xfrm>
          <a:prstGeom prst="roundRect">
            <a:avLst>
              <a:gd name="adj" fmla="val 40009"/>
            </a:avLst>
          </a:prstGeom>
          <a:solidFill>
            <a:srgbClr val="E8F3E8"/>
          </a:solidFill>
          <a:ln/>
        </p:spPr>
      </p:sp>
      <p:sp>
        <p:nvSpPr>
          <p:cNvPr id="5" name="Text 2"/>
          <p:cNvSpPr/>
          <p:nvPr/>
        </p:nvSpPr>
        <p:spPr>
          <a:xfrm>
            <a:off x="1007388" y="2845475"/>
            <a:ext cx="177403"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1</a:t>
            </a:r>
            <a:endParaRPr lang="en-US" sz="2750" dirty="0"/>
          </a:p>
        </p:txBody>
      </p:sp>
      <p:sp>
        <p:nvSpPr>
          <p:cNvPr id="6" name="Text 3"/>
          <p:cNvSpPr/>
          <p:nvPr/>
        </p:nvSpPr>
        <p:spPr>
          <a:xfrm>
            <a:off x="1599605" y="2756654"/>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Số vụ tai nạn</a:t>
            </a:r>
            <a:endParaRPr lang="en-US" sz="2300" dirty="0"/>
          </a:p>
        </p:txBody>
      </p:sp>
      <p:sp>
        <p:nvSpPr>
          <p:cNvPr id="7" name="Text 4"/>
          <p:cNvSpPr/>
          <p:nvPr/>
        </p:nvSpPr>
        <p:spPr>
          <a:xfrm>
            <a:off x="1599605" y="3269099"/>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3.201 vụ tai nạn lao động xảy ra trong 6 tháng đầu năm 2024, giảm 7,09% so với cùng kỳ năm 2023.</a:t>
            </a:r>
            <a:endParaRPr lang="en-US" sz="1850" dirty="0"/>
          </a:p>
        </p:txBody>
      </p:sp>
      <p:sp>
        <p:nvSpPr>
          <p:cNvPr id="8" name="Shape 5"/>
          <p:cNvSpPr/>
          <p:nvPr/>
        </p:nvSpPr>
        <p:spPr>
          <a:xfrm>
            <a:off x="829508" y="4531043"/>
            <a:ext cx="533162" cy="533162"/>
          </a:xfrm>
          <a:prstGeom prst="roundRect">
            <a:avLst>
              <a:gd name="adj" fmla="val 40009"/>
            </a:avLst>
          </a:prstGeom>
          <a:solidFill>
            <a:srgbClr val="E8F3E8"/>
          </a:solidFill>
          <a:ln/>
        </p:spPr>
      </p:sp>
      <p:sp>
        <p:nvSpPr>
          <p:cNvPr id="9" name="Text 6"/>
          <p:cNvSpPr/>
          <p:nvPr/>
        </p:nvSpPr>
        <p:spPr>
          <a:xfrm>
            <a:off x="979884" y="4619863"/>
            <a:ext cx="232291"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2</a:t>
            </a:r>
            <a:endParaRPr lang="en-US" sz="2750" dirty="0"/>
          </a:p>
        </p:txBody>
      </p:sp>
      <p:sp>
        <p:nvSpPr>
          <p:cNvPr id="10" name="Text 7"/>
          <p:cNvSpPr/>
          <p:nvPr/>
        </p:nvSpPr>
        <p:spPr>
          <a:xfrm>
            <a:off x="1599605" y="4531043"/>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Số người chết</a:t>
            </a:r>
            <a:endParaRPr lang="en-US" sz="2300" dirty="0"/>
          </a:p>
        </p:txBody>
      </p:sp>
      <p:sp>
        <p:nvSpPr>
          <p:cNvPr id="11" name="Text 8"/>
          <p:cNvSpPr/>
          <p:nvPr/>
        </p:nvSpPr>
        <p:spPr>
          <a:xfrm>
            <a:off x="1599605" y="5043488"/>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346 người chết vì tai nạn lao động, giảm 1,98% so với cùng kỳ năm trước.</a:t>
            </a:r>
            <a:endParaRPr lang="en-US" sz="1850" dirty="0"/>
          </a:p>
        </p:txBody>
      </p:sp>
      <p:sp>
        <p:nvSpPr>
          <p:cNvPr id="12" name="Shape 9"/>
          <p:cNvSpPr/>
          <p:nvPr/>
        </p:nvSpPr>
        <p:spPr>
          <a:xfrm>
            <a:off x="829508" y="6305431"/>
            <a:ext cx="533162" cy="533162"/>
          </a:xfrm>
          <a:prstGeom prst="roundRect">
            <a:avLst>
              <a:gd name="adj" fmla="val 40009"/>
            </a:avLst>
          </a:prstGeom>
          <a:solidFill>
            <a:srgbClr val="E8F3E8"/>
          </a:solidFill>
          <a:ln/>
        </p:spPr>
      </p:sp>
      <p:sp>
        <p:nvSpPr>
          <p:cNvPr id="13" name="Text 10"/>
          <p:cNvSpPr/>
          <p:nvPr/>
        </p:nvSpPr>
        <p:spPr>
          <a:xfrm>
            <a:off x="988695" y="6394252"/>
            <a:ext cx="214670"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3</a:t>
            </a:r>
            <a:endParaRPr lang="en-US" sz="2750" dirty="0"/>
          </a:p>
        </p:txBody>
      </p:sp>
      <p:sp>
        <p:nvSpPr>
          <p:cNvPr id="14" name="Text 11"/>
          <p:cNvSpPr/>
          <p:nvPr/>
        </p:nvSpPr>
        <p:spPr>
          <a:xfrm>
            <a:off x="1599605" y="6305431"/>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Số người bị thương</a:t>
            </a:r>
            <a:endParaRPr lang="en-US" sz="2300" dirty="0"/>
          </a:p>
        </p:txBody>
      </p:sp>
      <p:sp>
        <p:nvSpPr>
          <p:cNvPr id="15" name="Text 12"/>
          <p:cNvSpPr/>
          <p:nvPr/>
        </p:nvSpPr>
        <p:spPr>
          <a:xfrm>
            <a:off x="1599605" y="6817876"/>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810 người bị thương nặng, tăng 3,32% so với 6 tháng đầu năm 2023.</a:t>
            </a:r>
            <a:endParaRPr lang="en-US" sz="1850" dirty="0"/>
          </a:p>
        </p:txBody>
      </p:sp>
      <p:pic>
        <p:nvPicPr>
          <p:cNvPr id="16" name="Picture 15">
            <a:extLst>
              <a:ext uri="{FF2B5EF4-FFF2-40B4-BE49-F238E27FC236}">
                <a16:creationId xmlns:a16="http://schemas.microsoft.com/office/drawing/2014/main" id="{440090B3-0B0B-E38D-E0A4-78DC5B21498E}"/>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421275" y="256341"/>
            <a:ext cx="6586767" cy="2528411"/>
          </a:xfrm>
          <a:prstGeom prst="rect">
            <a:avLst/>
          </a:prstGeom>
        </p:spPr>
      </p:pic>
      <p:sp>
        <p:nvSpPr>
          <p:cNvPr id="4" name="Text 0"/>
          <p:cNvSpPr/>
          <p:nvPr/>
        </p:nvSpPr>
        <p:spPr>
          <a:xfrm>
            <a:off x="718066" y="3128605"/>
            <a:ext cx="8552617" cy="641152"/>
          </a:xfrm>
          <a:prstGeom prst="rect">
            <a:avLst/>
          </a:prstGeom>
          <a:noFill/>
          <a:ln/>
        </p:spPr>
        <p:txBody>
          <a:bodyPr wrap="none" lIns="0" tIns="0" rIns="0" bIns="0" rtlCol="0" anchor="t"/>
          <a:lstStyle/>
          <a:p>
            <a:pPr marL="0" indent="0">
              <a:lnSpc>
                <a:spcPts val="5000"/>
              </a:lnSpc>
              <a:buNone/>
            </a:pPr>
            <a:r>
              <a:rPr lang="en-US" sz="4000" b="1" dirty="0">
                <a:solidFill>
                  <a:srgbClr val="438951"/>
                </a:solidFill>
                <a:latin typeface="Fraunces Extra Bold" pitchFamily="34" charset="0"/>
                <a:ea typeface="Fraunces Extra Bold" pitchFamily="34" charset="-122"/>
                <a:cs typeface="Fraunces Extra Bold" pitchFamily="34" charset="-120"/>
              </a:rPr>
              <a:t>Công đoạn nung chảy và đúc phôi</a:t>
            </a:r>
            <a:endParaRPr lang="en-US" sz="4000" dirty="0"/>
          </a:p>
        </p:txBody>
      </p:sp>
      <p:sp>
        <p:nvSpPr>
          <p:cNvPr id="5" name="Shape 1"/>
          <p:cNvSpPr/>
          <p:nvPr/>
        </p:nvSpPr>
        <p:spPr>
          <a:xfrm>
            <a:off x="7303770" y="4077414"/>
            <a:ext cx="22860" cy="3590211"/>
          </a:xfrm>
          <a:prstGeom prst="roundRect">
            <a:avLst>
              <a:gd name="adj" fmla="val 807740"/>
            </a:avLst>
          </a:prstGeom>
          <a:solidFill>
            <a:srgbClr val="CED9CE"/>
          </a:solidFill>
          <a:ln/>
        </p:spPr>
      </p:sp>
      <p:sp>
        <p:nvSpPr>
          <p:cNvPr id="6" name="Shape 2"/>
          <p:cNvSpPr/>
          <p:nvPr/>
        </p:nvSpPr>
        <p:spPr>
          <a:xfrm>
            <a:off x="6389191" y="4527471"/>
            <a:ext cx="718066" cy="22860"/>
          </a:xfrm>
          <a:prstGeom prst="roundRect">
            <a:avLst>
              <a:gd name="adj" fmla="val 807740"/>
            </a:avLst>
          </a:prstGeom>
          <a:solidFill>
            <a:srgbClr val="CED9CE"/>
          </a:solidFill>
          <a:ln/>
        </p:spPr>
      </p:sp>
      <p:sp>
        <p:nvSpPr>
          <p:cNvPr id="7" name="Shape 3"/>
          <p:cNvSpPr/>
          <p:nvPr/>
        </p:nvSpPr>
        <p:spPr>
          <a:xfrm>
            <a:off x="7084397" y="4308158"/>
            <a:ext cx="461605" cy="461605"/>
          </a:xfrm>
          <a:prstGeom prst="roundRect">
            <a:avLst>
              <a:gd name="adj" fmla="val 40002"/>
            </a:avLst>
          </a:prstGeom>
          <a:solidFill>
            <a:srgbClr val="E8F3E8"/>
          </a:solidFill>
          <a:ln/>
        </p:spPr>
      </p:sp>
      <p:sp>
        <p:nvSpPr>
          <p:cNvPr id="8" name="Text 4"/>
          <p:cNvSpPr/>
          <p:nvPr/>
        </p:nvSpPr>
        <p:spPr>
          <a:xfrm>
            <a:off x="7238345" y="4385072"/>
            <a:ext cx="153591" cy="307777"/>
          </a:xfrm>
          <a:prstGeom prst="rect">
            <a:avLst/>
          </a:prstGeom>
          <a:noFill/>
          <a:ln/>
        </p:spPr>
        <p:txBody>
          <a:bodyPr wrap="none" lIns="0" tIns="0" rIns="0" bIns="0" rtlCol="0" anchor="t"/>
          <a:lstStyle/>
          <a:p>
            <a:pPr marL="0" indent="0" algn="ctr">
              <a:lnSpc>
                <a:spcPts val="2400"/>
              </a:lnSpc>
              <a:buNone/>
            </a:pPr>
            <a:r>
              <a:rPr lang="en-US" sz="2400" b="1" dirty="0">
                <a:solidFill>
                  <a:srgbClr val="405449"/>
                </a:solidFill>
                <a:latin typeface="Fraunces Extra Bold" pitchFamily="34" charset="0"/>
                <a:ea typeface="Fraunces Extra Bold" pitchFamily="34" charset="-122"/>
                <a:cs typeface="Fraunces Extra Bold" pitchFamily="34" charset="-120"/>
              </a:rPr>
              <a:t>1</a:t>
            </a:r>
            <a:endParaRPr lang="en-US" sz="2400" dirty="0"/>
          </a:p>
        </p:txBody>
      </p:sp>
      <p:sp>
        <p:nvSpPr>
          <p:cNvPr id="9" name="Text 5"/>
          <p:cNvSpPr/>
          <p:nvPr/>
        </p:nvSpPr>
        <p:spPr>
          <a:xfrm>
            <a:off x="3622358" y="4282559"/>
            <a:ext cx="2564487" cy="320516"/>
          </a:xfrm>
          <a:prstGeom prst="rect">
            <a:avLst/>
          </a:prstGeom>
          <a:noFill/>
          <a:ln/>
        </p:spPr>
        <p:txBody>
          <a:bodyPr wrap="none" lIns="0" tIns="0" rIns="0" bIns="0" rtlCol="0" anchor="t"/>
          <a:lstStyle/>
          <a:p>
            <a:pPr marL="0" indent="0" algn="r">
              <a:lnSpc>
                <a:spcPts val="2500"/>
              </a:lnSpc>
              <a:buNone/>
            </a:pPr>
            <a:r>
              <a:rPr lang="en-US" sz="2000" b="1" dirty="0">
                <a:solidFill>
                  <a:srgbClr val="438951"/>
                </a:solidFill>
                <a:latin typeface="Fraunces Extra Bold" pitchFamily="34" charset="0"/>
                <a:ea typeface="Fraunces Extra Bold" pitchFamily="34" charset="-122"/>
                <a:cs typeface="Fraunces Extra Bold" pitchFamily="34" charset="-120"/>
              </a:rPr>
              <a:t>Nung chảy</a:t>
            </a:r>
            <a:endParaRPr lang="en-US" sz="2000" dirty="0"/>
          </a:p>
        </p:txBody>
      </p:sp>
      <p:sp>
        <p:nvSpPr>
          <p:cNvPr id="10" name="Text 6"/>
          <p:cNvSpPr/>
          <p:nvPr/>
        </p:nvSpPr>
        <p:spPr>
          <a:xfrm>
            <a:off x="718066" y="4726067"/>
            <a:ext cx="5468779" cy="656273"/>
          </a:xfrm>
          <a:prstGeom prst="rect">
            <a:avLst/>
          </a:prstGeom>
          <a:noFill/>
          <a:ln/>
        </p:spPr>
        <p:txBody>
          <a:bodyPr wrap="square" lIns="0" tIns="0" rIns="0" bIns="0" rtlCol="0" anchor="t"/>
          <a:lstStyle/>
          <a:p>
            <a:pPr marL="0" indent="0" algn="r">
              <a:lnSpc>
                <a:spcPts val="2550"/>
              </a:lnSpc>
              <a:buNone/>
            </a:pPr>
            <a:r>
              <a:rPr lang="en-US" sz="1600" dirty="0">
                <a:solidFill>
                  <a:srgbClr val="405449"/>
                </a:solidFill>
                <a:latin typeface="Posterama" panose="020B0504020200020000" pitchFamily="34" charset="0"/>
                <a:ea typeface="Nobile" pitchFamily="34" charset="-122"/>
                <a:cs typeface="Posterama" panose="020B0504020200020000" pitchFamily="34" charset="0"/>
              </a:rPr>
              <a:t>Nguyên liệu được đưa vào lò nung ở nhiệt độ cao để chuyển thành dạng lỏng.</a:t>
            </a:r>
            <a:endParaRPr lang="en-US" sz="1600" dirty="0"/>
          </a:p>
        </p:txBody>
      </p:sp>
      <p:sp>
        <p:nvSpPr>
          <p:cNvPr id="11" name="Shape 7"/>
          <p:cNvSpPr/>
          <p:nvPr/>
        </p:nvSpPr>
        <p:spPr>
          <a:xfrm>
            <a:off x="7523143" y="5553194"/>
            <a:ext cx="718066" cy="22860"/>
          </a:xfrm>
          <a:prstGeom prst="roundRect">
            <a:avLst>
              <a:gd name="adj" fmla="val 807740"/>
            </a:avLst>
          </a:prstGeom>
          <a:solidFill>
            <a:srgbClr val="CED9CE"/>
          </a:solidFill>
          <a:ln/>
        </p:spPr>
      </p:sp>
      <p:sp>
        <p:nvSpPr>
          <p:cNvPr id="12" name="Shape 8"/>
          <p:cNvSpPr/>
          <p:nvPr/>
        </p:nvSpPr>
        <p:spPr>
          <a:xfrm>
            <a:off x="7084397" y="5333881"/>
            <a:ext cx="461605" cy="461605"/>
          </a:xfrm>
          <a:prstGeom prst="roundRect">
            <a:avLst>
              <a:gd name="adj" fmla="val 40002"/>
            </a:avLst>
          </a:prstGeom>
          <a:solidFill>
            <a:srgbClr val="E8F3E8"/>
          </a:solidFill>
          <a:ln/>
        </p:spPr>
      </p:sp>
      <p:sp>
        <p:nvSpPr>
          <p:cNvPr id="13" name="Text 9"/>
          <p:cNvSpPr/>
          <p:nvPr/>
        </p:nvSpPr>
        <p:spPr>
          <a:xfrm>
            <a:off x="7214652" y="5410795"/>
            <a:ext cx="201097" cy="307777"/>
          </a:xfrm>
          <a:prstGeom prst="rect">
            <a:avLst/>
          </a:prstGeom>
          <a:noFill/>
          <a:ln/>
        </p:spPr>
        <p:txBody>
          <a:bodyPr wrap="none" lIns="0" tIns="0" rIns="0" bIns="0" rtlCol="0" anchor="t"/>
          <a:lstStyle/>
          <a:p>
            <a:pPr marL="0" indent="0" algn="ctr">
              <a:lnSpc>
                <a:spcPts val="2400"/>
              </a:lnSpc>
              <a:buNone/>
            </a:pPr>
            <a:r>
              <a:rPr lang="en-US" sz="2400" b="1" dirty="0">
                <a:solidFill>
                  <a:srgbClr val="405449"/>
                </a:solidFill>
                <a:latin typeface="Fraunces Extra Bold" pitchFamily="34" charset="0"/>
                <a:ea typeface="Fraunces Extra Bold" pitchFamily="34" charset="-122"/>
                <a:cs typeface="Fraunces Extra Bold" pitchFamily="34" charset="-120"/>
              </a:rPr>
              <a:t>2</a:t>
            </a:r>
            <a:endParaRPr lang="en-US" sz="2400" dirty="0"/>
          </a:p>
        </p:txBody>
      </p:sp>
      <p:sp>
        <p:nvSpPr>
          <p:cNvPr id="14" name="Text 10"/>
          <p:cNvSpPr/>
          <p:nvPr/>
        </p:nvSpPr>
        <p:spPr>
          <a:xfrm>
            <a:off x="8443555" y="5308283"/>
            <a:ext cx="2564487" cy="320516"/>
          </a:xfrm>
          <a:prstGeom prst="rect">
            <a:avLst/>
          </a:prstGeom>
          <a:noFill/>
          <a:ln/>
        </p:spPr>
        <p:txBody>
          <a:bodyPr wrap="none" lIns="0" tIns="0" rIns="0" bIns="0" rtlCol="0" anchor="t"/>
          <a:lstStyle/>
          <a:p>
            <a:pPr marL="0" indent="0" algn="l">
              <a:lnSpc>
                <a:spcPts val="2500"/>
              </a:lnSpc>
              <a:buNone/>
            </a:pPr>
            <a:r>
              <a:rPr lang="en-US" sz="2000" b="1" dirty="0">
                <a:solidFill>
                  <a:srgbClr val="438951"/>
                </a:solidFill>
                <a:latin typeface="Fraunces Extra Bold" pitchFamily="34" charset="0"/>
                <a:ea typeface="Fraunces Extra Bold" pitchFamily="34" charset="-122"/>
                <a:cs typeface="Fraunces Extra Bold" pitchFamily="34" charset="-120"/>
              </a:rPr>
              <a:t>Đúc phôi</a:t>
            </a:r>
            <a:endParaRPr lang="en-US" sz="2000" dirty="0"/>
          </a:p>
        </p:txBody>
      </p:sp>
      <p:sp>
        <p:nvSpPr>
          <p:cNvPr id="15" name="Text 11"/>
          <p:cNvSpPr/>
          <p:nvPr/>
        </p:nvSpPr>
        <p:spPr>
          <a:xfrm>
            <a:off x="8443555" y="5751790"/>
            <a:ext cx="5468779" cy="656273"/>
          </a:xfrm>
          <a:prstGeom prst="rect">
            <a:avLst/>
          </a:prstGeom>
          <a:noFill/>
          <a:ln/>
        </p:spPr>
        <p:txBody>
          <a:bodyPr wrap="square" lIns="0" tIns="0" rIns="0" bIns="0" rtlCol="0" anchor="t"/>
          <a:lstStyle/>
          <a:p>
            <a:pPr marL="0" indent="0" algn="l">
              <a:lnSpc>
                <a:spcPts val="2550"/>
              </a:lnSpc>
              <a:buNone/>
            </a:pPr>
            <a:r>
              <a:rPr lang="en-US" sz="1600" dirty="0">
                <a:solidFill>
                  <a:srgbClr val="405449"/>
                </a:solidFill>
                <a:latin typeface="Posterama" panose="020B0504020200020000" pitchFamily="34" charset="0"/>
                <a:ea typeface="Nobile" pitchFamily="34" charset="-122"/>
                <a:cs typeface="Posterama" panose="020B0504020200020000" pitchFamily="34" charset="0"/>
              </a:rPr>
              <a:t>Kim loại lỏng được đổ vào khuôn để tạo thành các phôi thép với kích thước cụ thể.</a:t>
            </a:r>
            <a:endParaRPr lang="en-US" sz="1600" dirty="0"/>
          </a:p>
        </p:txBody>
      </p:sp>
      <p:sp>
        <p:nvSpPr>
          <p:cNvPr id="16" name="Shape 12"/>
          <p:cNvSpPr/>
          <p:nvPr/>
        </p:nvSpPr>
        <p:spPr>
          <a:xfrm>
            <a:off x="6389191" y="6476405"/>
            <a:ext cx="718066" cy="22860"/>
          </a:xfrm>
          <a:prstGeom prst="roundRect">
            <a:avLst>
              <a:gd name="adj" fmla="val 807740"/>
            </a:avLst>
          </a:prstGeom>
          <a:solidFill>
            <a:srgbClr val="CED9CE"/>
          </a:solidFill>
          <a:ln/>
        </p:spPr>
      </p:sp>
      <p:sp>
        <p:nvSpPr>
          <p:cNvPr id="17" name="Shape 13"/>
          <p:cNvSpPr/>
          <p:nvPr/>
        </p:nvSpPr>
        <p:spPr>
          <a:xfrm>
            <a:off x="7084397" y="6257092"/>
            <a:ext cx="461605" cy="461605"/>
          </a:xfrm>
          <a:prstGeom prst="roundRect">
            <a:avLst>
              <a:gd name="adj" fmla="val 40002"/>
            </a:avLst>
          </a:prstGeom>
          <a:solidFill>
            <a:srgbClr val="E8F3E8"/>
          </a:solidFill>
          <a:ln/>
        </p:spPr>
      </p:sp>
      <p:sp>
        <p:nvSpPr>
          <p:cNvPr id="18" name="Text 14"/>
          <p:cNvSpPr/>
          <p:nvPr/>
        </p:nvSpPr>
        <p:spPr>
          <a:xfrm>
            <a:off x="7222272" y="6334006"/>
            <a:ext cx="185857" cy="307777"/>
          </a:xfrm>
          <a:prstGeom prst="rect">
            <a:avLst/>
          </a:prstGeom>
          <a:noFill/>
          <a:ln/>
        </p:spPr>
        <p:txBody>
          <a:bodyPr wrap="none" lIns="0" tIns="0" rIns="0" bIns="0" rtlCol="0" anchor="t"/>
          <a:lstStyle/>
          <a:p>
            <a:pPr marL="0" indent="0" algn="ctr">
              <a:lnSpc>
                <a:spcPts val="2400"/>
              </a:lnSpc>
              <a:buNone/>
            </a:pPr>
            <a:r>
              <a:rPr lang="en-US" sz="2400" b="1" dirty="0">
                <a:solidFill>
                  <a:srgbClr val="405449"/>
                </a:solidFill>
                <a:latin typeface="Fraunces Extra Bold" pitchFamily="34" charset="0"/>
                <a:ea typeface="Fraunces Extra Bold" pitchFamily="34" charset="-122"/>
                <a:cs typeface="Fraunces Extra Bold" pitchFamily="34" charset="-120"/>
              </a:rPr>
              <a:t>3</a:t>
            </a:r>
            <a:endParaRPr lang="en-US" sz="2400" dirty="0"/>
          </a:p>
        </p:txBody>
      </p:sp>
      <p:sp>
        <p:nvSpPr>
          <p:cNvPr id="19" name="Text 15"/>
          <p:cNvSpPr/>
          <p:nvPr/>
        </p:nvSpPr>
        <p:spPr>
          <a:xfrm>
            <a:off x="3622358" y="6231493"/>
            <a:ext cx="2564487" cy="320516"/>
          </a:xfrm>
          <a:prstGeom prst="rect">
            <a:avLst/>
          </a:prstGeom>
          <a:noFill/>
          <a:ln/>
        </p:spPr>
        <p:txBody>
          <a:bodyPr wrap="none" lIns="0" tIns="0" rIns="0" bIns="0" rtlCol="0" anchor="t"/>
          <a:lstStyle/>
          <a:p>
            <a:pPr marL="0" indent="0" algn="r">
              <a:lnSpc>
                <a:spcPts val="2500"/>
              </a:lnSpc>
              <a:buNone/>
            </a:pPr>
            <a:r>
              <a:rPr lang="en-US" sz="2000" b="1" dirty="0">
                <a:solidFill>
                  <a:srgbClr val="438951"/>
                </a:solidFill>
                <a:latin typeface="Fraunces Extra Bold" pitchFamily="34" charset="0"/>
                <a:ea typeface="Fraunces Extra Bold" pitchFamily="34" charset="-122"/>
                <a:cs typeface="Fraunces Extra Bold" pitchFamily="34" charset="-120"/>
              </a:rPr>
              <a:t>Làm nguội</a:t>
            </a:r>
            <a:endParaRPr lang="en-US" sz="2000" dirty="0"/>
          </a:p>
        </p:txBody>
      </p:sp>
      <p:sp>
        <p:nvSpPr>
          <p:cNvPr id="20" name="Text 16"/>
          <p:cNvSpPr/>
          <p:nvPr/>
        </p:nvSpPr>
        <p:spPr>
          <a:xfrm>
            <a:off x="718066" y="6675001"/>
            <a:ext cx="5468779" cy="656273"/>
          </a:xfrm>
          <a:prstGeom prst="rect">
            <a:avLst/>
          </a:prstGeom>
          <a:noFill/>
          <a:ln/>
        </p:spPr>
        <p:txBody>
          <a:bodyPr wrap="square" lIns="0" tIns="0" rIns="0" bIns="0" rtlCol="0" anchor="t"/>
          <a:lstStyle/>
          <a:p>
            <a:pPr marL="0" indent="0" algn="r">
              <a:lnSpc>
                <a:spcPts val="2550"/>
              </a:lnSpc>
              <a:buNone/>
            </a:pPr>
            <a:r>
              <a:rPr lang="en-US" sz="1600" dirty="0">
                <a:solidFill>
                  <a:srgbClr val="405449"/>
                </a:solidFill>
                <a:latin typeface="Posterama" panose="020B0504020200020000" pitchFamily="34" charset="0"/>
                <a:ea typeface="Nobile" pitchFamily="34" charset="-122"/>
                <a:cs typeface="Posterama" panose="020B0504020200020000" pitchFamily="34" charset="0"/>
              </a:rPr>
              <a:t>Các phôi thép được làm nguội để chuẩn bị cho công đoạn tiếp theo.</a:t>
            </a:r>
            <a:endParaRPr lang="en-US" sz="1600" dirty="0"/>
          </a:p>
        </p:txBody>
      </p:sp>
      <p:pic>
        <p:nvPicPr>
          <p:cNvPr id="21" name="Picture 20">
            <a:extLst>
              <a:ext uri="{FF2B5EF4-FFF2-40B4-BE49-F238E27FC236}">
                <a16:creationId xmlns:a16="http://schemas.microsoft.com/office/drawing/2014/main" id="{B752BC38-2BD1-A4DC-27FC-BF8F3CC2F0FC}"/>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57200" y="2590800"/>
            <a:ext cx="4572000" cy="3048000"/>
          </a:xfrm>
          <a:prstGeom prst="rect">
            <a:avLst/>
          </a:prstGeom>
        </p:spPr>
      </p:pic>
      <p:sp>
        <p:nvSpPr>
          <p:cNvPr id="4" name="Text 0"/>
          <p:cNvSpPr/>
          <p:nvPr/>
        </p:nvSpPr>
        <p:spPr>
          <a:xfrm>
            <a:off x="6330077" y="663535"/>
            <a:ext cx="7456646" cy="1506617"/>
          </a:xfrm>
          <a:prstGeom prst="rect">
            <a:avLst/>
          </a:prstGeom>
          <a:noFill/>
          <a:ln/>
        </p:spPr>
        <p:txBody>
          <a:bodyPr wrap="square" lIns="0" tIns="0" rIns="0" bIns="0" rtlCol="0" anchor="t"/>
          <a:lstStyle/>
          <a:p>
            <a:pPr marL="0" indent="0">
              <a:lnSpc>
                <a:spcPts val="5900"/>
              </a:lnSpc>
              <a:buNone/>
            </a:pPr>
            <a:r>
              <a:rPr lang="en-US" sz="4700" b="1" dirty="0">
                <a:solidFill>
                  <a:srgbClr val="438951"/>
                </a:solidFill>
                <a:latin typeface="Fraunces Extra Bold" pitchFamily="34" charset="0"/>
                <a:ea typeface="Fraunces Extra Bold" pitchFamily="34" charset="-122"/>
                <a:cs typeface="Fraunces Extra Bold" pitchFamily="34" charset="-120"/>
              </a:rPr>
              <a:t>Nguy cơ tai nạn khi nung chảy và đúc phôi</a:t>
            </a:r>
            <a:endParaRPr lang="en-US" sz="4700" dirty="0"/>
          </a:p>
        </p:txBody>
      </p:sp>
      <p:sp>
        <p:nvSpPr>
          <p:cNvPr id="5" name="Shape 1"/>
          <p:cNvSpPr/>
          <p:nvPr/>
        </p:nvSpPr>
        <p:spPr>
          <a:xfrm>
            <a:off x="6330077" y="2531745"/>
            <a:ext cx="7456646" cy="1388864"/>
          </a:xfrm>
          <a:prstGeom prst="roundRect">
            <a:avLst>
              <a:gd name="adj" fmla="val 15623"/>
            </a:avLst>
          </a:prstGeom>
          <a:solidFill>
            <a:srgbClr val="E8F3E8"/>
          </a:solidFill>
          <a:ln/>
        </p:spPr>
      </p:sp>
      <p:sp>
        <p:nvSpPr>
          <p:cNvPr id="6" name="Text 2"/>
          <p:cNvSpPr/>
          <p:nvPr/>
        </p:nvSpPr>
        <p:spPr>
          <a:xfrm>
            <a:off x="6571059" y="2772727"/>
            <a:ext cx="3013472" cy="376595"/>
          </a:xfrm>
          <a:prstGeom prst="rect">
            <a:avLst/>
          </a:prstGeom>
          <a:noFill/>
          <a:ln/>
        </p:spPr>
        <p:txBody>
          <a:bodyPr wrap="none" lIns="0" tIns="0" rIns="0" bIns="0" rtlCol="0" anchor="t"/>
          <a:lstStyle/>
          <a:p>
            <a:pPr marL="0" indent="0">
              <a:lnSpc>
                <a:spcPts val="2950"/>
              </a:lnSpc>
              <a:buNone/>
            </a:pPr>
            <a:r>
              <a:rPr lang="en-US" sz="2350" b="1" dirty="0">
                <a:solidFill>
                  <a:srgbClr val="438951"/>
                </a:solidFill>
                <a:latin typeface="Fraunces Extra Bold" pitchFamily="34" charset="0"/>
                <a:ea typeface="Fraunces Extra Bold" pitchFamily="34" charset="-122"/>
                <a:cs typeface="Fraunces Extra Bold" pitchFamily="34" charset="-120"/>
              </a:rPr>
              <a:t>Bỏng</a:t>
            </a:r>
            <a:endParaRPr lang="en-US" sz="2350" dirty="0"/>
          </a:p>
        </p:txBody>
      </p:sp>
      <p:sp>
        <p:nvSpPr>
          <p:cNvPr id="7" name="Text 3"/>
          <p:cNvSpPr/>
          <p:nvPr/>
        </p:nvSpPr>
        <p:spPr>
          <a:xfrm>
            <a:off x="6571059" y="3293864"/>
            <a:ext cx="6974681" cy="385763"/>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Tiếp xúc với kim loại nóng chảy có thể gây bỏng nặng.</a:t>
            </a:r>
            <a:endParaRPr lang="en-US" sz="1850" dirty="0"/>
          </a:p>
        </p:txBody>
      </p:sp>
      <p:sp>
        <p:nvSpPr>
          <p:cNvPr id="8" name="Shape 4"/>
          <p:cNvSpPr/>
          <p:nvPr/>
        </p:nvSpPr>
        <p:spPr>
          <a:xfrm>
            <a:off x="6330077" y="4161592"/>
            <a:ext cx="7456646" cy="1388864"/>
          </a:xfrm>
          <a:prstGeom prst="roundRect">
            <a:avLst>
              <a:gd name="adj" fmla="val 15623"/>
            </a:avLst>
          </a:prstGeom>
          <a:solidFill>
            <a:srgbClr val="E8F3E8"/>
          </a:solidFill>
          <a:ln/>
        </p:spPr>
      </p:sp>
      <p:sp>
        <p:nvSpPr>
          <p:cNvPr id="9" name="Text 5"/>
          <p:cNvSpPr/>
          <p:nvPr/>
        </p:nvSpPr>
        <p:spPr>
          <a:xfrm>
            <a:off x="6571059" y="4402574"/>
            <a:ext cx="3013472" cy="376595"/>
          </a:xfrm>
          <a:prstGeom prst="rect">
            <a:avLst/>
          </a:prstGeom>
          <a:noFill/>
          <a:ln/>
        </p:spPr>
        <p:txBody>
          <a:bodyPr wrap="none" lIns="0" tIns="0" rIns="0" bIns="0" rtlCol="0" anchor="t"/>
          <a:lstStyle/>
          <a:p>
            <a:pPr marL="0" indent="0">
              <a:lnSpc>
                <a:spcPts val="2950"/>
              </a:lnSpc>
              <a:buNone/>
            </a:pPr>
            <a:r>
              <a:rPr lang="en-US" sz="2350" b="1" dirty="0">
                <a:solidFill>
                  <a:srgbClr val="438951"/>
                </a:solidFill>
                <a:latin typeface="Fraunces Extra Bold" pitchFamily="34" charset="0"/>
                <a:ea typeface="Fraunces Extra Bold" pitchFamily="34" charset="-122"/>
                <a:cs typeface="Fraunces Extra Bold" pitchFamily="34" charset="-120"/>
              </a:rPr>
              <a:t>Hít khói độc</a:t>
            </a:r>
            <a:endParaRPr lang="en-US" sz="2350" dirty="0"/>
          </a:p>
        </p:txBody>
      </p:sp>
      <p:sp>
        <p:nvSpPr>
          <p:cNvPr id="10" name="Text 6"/>
          <p:cNvSpPr/>
          <p:nvPr/>
        </p:nvSpPr>
        <p:spPr>
          <a:xfrm>
            <a:off x="6571059" y="4923711"/>
            <a:ext cx="6974681" cy="385763"/>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Hơi kim loại nóng có thể gây hại cho đường hô hấp.</a:t>
            </a:r>
            <a:endParaRPr lang="en-US" sz="1850" dirty="0"/>
          </a:p>
        </p:txBody>
      </p:sp>
      <p:sp>
        <p:nvSpPr>
          <p:cNvPr id="11" name="Shape 7"/>
          <p:cNvSpPr/>
          <p:nvPr/>
        </p:nvSpPr>
        <p:spPr>
          <a:xfrm>
            <a:off x="6330077" y="5791438"/>
            <a:ext cx="7456646" cy="1774627"/>
          </a:xfrm>
          <a:prstGeom prst="roundRect">
            <a:avLst>
              <a:gd name="adj" fmla="val 12227"/>
            </a:avLst>
          </a:prstGeom>
          <a:solidFill>
            <a:srgbClr val="E8F3E8"/>
          </a:solidFill>
          <a:ln/>
        </p:spPr>
      </p:sp>
      <p:sp>
        <p:nvSpPr>
          <p:cNvPr id="12" name="Text 8"/>
          <p:cNvSpPr/>
          <p:nvPr/>
        </p:nvSpPr>
        <p:spPr>
          <a:xfrm>
            <a:off x="6571059" y="6032421"/>
            <a:ext cx="3013472" cy="376595"/>
          </a:xfrm>
          <a:prstGeom prst="rect">
            <a:avLst/>
          </a:prstGeom>
          <a:noFill/>
          <a:ln/>
        </p:spPr>
        <p:txBody>
          <a:bodyPr wrap="none" lIns="0" tIns="0" rIns="0" bIns="0" rtlCol="0" anchor="t"/>
          <a:lstStyle/>
          <a:p>
            <a:pPr marL="0" indent="0">
              <a:lnSpc>
                <a:spcPts val="2950"/>
              </a:lnSpc>
              <a:buNone/>
            </a:pPr>
            <a:r>
              <a:rPr lang="en-US" sz="2350" b="1" dirty="0">
                <a:solidFill>
                  <a:srgbClr val="438951"/>
                </a:solidFill>
                <a:latin typeface="Fraunces Extra Bold" pitchFamily="34" charset="0"/>
                <a:ea typeface="Fraunces Extra Bold" pitchFamily="34" charset="-122"/>
                <a:cs typeface="Fraunces Extra Bold" pitchFamily="34" charset="-120"/>
              </a:rPr>
              <a:t>Chấn thương cơ học</a:t>
            </a:r>
            <a:endParaRPr lang="en-US" sz="2350" dirty="0"/>
          </a:p>
        </p:txBody>
      </p:sp>
      <p:sp>
        <p:nvSpPr>
          <p:cNvPr id="13" name="Text 9"/>
          <p:cNvSpPr/>
          <p:nvPr/>
        </p:nvSpPr>
        <p:spPr>
          <a:xfrm>
            <a:off x="6571059" y="6553557"/>
            <a:ext cx="6974681" cy="771525"/>
          </a:xfrm>
          <a:prstGeom prst="rect">
            <a:avLst/>
          </a:prstGeom>
          <a:noFill/>
          <a:ln/>
        </p:spPr>
        <p:txBody>
          <a:bodyPr wrap="square" lIns="0" tIns="0" rIns="0" bIns="0" rtlCol="0" anchor="t"/>
          <a:lstStyle/>
          <a:p>
            <a:pPr marL="0" indent="0">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Phôi thép nặng có thể gây chấn thương nếu rơi hoặc va chạm.</a:t>
            </a:r>
            <a:endParaRPr lang="en-US" sz="1850" dirty="0"/>
          </a:p>
        </p:txBody>
      </p:sp>
      <p:pic>
        <p:nvPicPr>
          <p:cNvPr id="14" name="Picture 13">
            <a:extLst>
              <a:ext uri="{FF2B5EF4-FFF2-40B4-BE49-F238E27FC236}">
                <a16:creationId xmlns:a16="http://schemas.microsoft.com/office/drawing/2014/main" id="{BD8B4DE1-406E-E49E-59EB-35F4B9AD24DB}"/>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86941" y="2272546"/>
            <a:ext cx="4912519" cy="3684389"/>
          </a:xfrm>
          <a:prstGeom prst="rect">
            <a:avLst/>
          </a:prstGeom>
        </p:spPr>
      </p:pic>
      <p:sp>
        <p:nvSpPr>
          <p:cNvPr id="4" name="Text 0"/>
          <p:cNvSpPr/>
          <p:nvPr/>
        </p:nvSpPr>
        <p:spPr>
          <a:xfrm>
            <a:off x="6289834" y="829151"/>
            <a:ext cx="7426285" cy="717352"/>
          </a:xfrm>
          <a:prstGeom prst="rect">
            <a:avLst/>
          </a:prstGeom>
          <a:noFill/>
          <a:ln/>
        </p:spPr>
        <p:txBody>
          <a:bodyPr wrap="none" lIns="0" tIns="0" rIns="0" bIns="0" rtlCol="0" anchor="t"/>
          <a:lstStyle/>
          <a:p>
            <a:pPr marL="0" indent="0">
              <a:lnSpc>
                <a:spcPts val="5600"/>
              </a:lnSpc>
              <a:buNone/>
            </a:pPr>
            <a:r>
              <a:rPr lang="en-US" sz="4500" b="1" dirty="0">
                <a:solidFill>
                  <a:srgbClr val="438951"/>
                </a:solidFill>
                <a:latin typeface="Fraunces Extra Bold" pitchFamily="34" charset="0"/>
                <a:ea typeface="Fraunces Extra Bold" pitchFamily="34" charset="-122"/>
                <a:cs typeface="Fraunces Extra Bold" pitchFamily="34" charset="-120"/>
              </a:rPr>
              <a:t>Công đoạn cán phôi nguội</a:t>
            </a:r>
            <a:endParaRPr lang="en-US" sz="4500" dirty="0"/>
          </a:p>
        </p:txBody>
      </p:sp>
      <p:pic>
        <p:nvPicPr>
          <p:cNvPr id="5" name="Image 2" descr="preencoded.png"/>
          <p:cNvPicPr>
            <a:picLocks noChangeAspect="1"/>
          </p:cNvPicPr>
          <p:nvPr/>
        </p:nvPicPr>
        <p:blipFill>
          <a:blip r:embed="rId4"/>
          <a:stretch>
            <a:fillRect/>
          </a:stretch>
        </p:blipFill>
        <p:spPr>
          <a:xfrm>
            <a:off x="6289834" y="1890832"/>
            <a:ext cx="1147763" cy="1836539"/>
          </a:xfrm>
          <a:prstGeom prst="rect">
            <a:avLst/>
          </a:prstGeom>
        </p:spPr>
      </p:pic>
      <p:sp>
        <p:nvSpPr>
          <p:cNvPr id="6" name="Text 1"/>
          <p:cNvSpPr/>
          <p:nvPr/>
        </p:nvSpPr>
        <p:spPr>
          <a:xfrm>
            <a:off x="7781925" y="2120384"/>
            <a:ext cx="3142774" cy="358616"/>
          </a:xfrm>
          <a:prstGeom prst="rect">
            <a:avLst/>
          </a:prstGeom>
          <a:noFill/>
          <a:ln/>
        </p:spPr>
        <p:txBody>
          <a:bodyPr wrap="none" lIns="0" tIns="0" rIns="0" bIns="0" rtlCol="0" anchor="t"/>
          <a:lstStyle/>
          <a:p>
            <a:pPr marL="0" indent="0" algn="l">
              <a:lnSpc>
                <a:spcPts val="2800"/>
              </a:lnSpc>
              <a:buNone/>
            </a:pPr>
            <a:r>
              <a:rPr lang="en-US" sz="2250" b="1" dirty="0">
                <a:solidFill>
                  <a:srgbClr val="438951"/>
                </a:solidFill>
                <a:latin typeface="Fraunces Extra Bold" pitchFamily="34" charset="0"/>
                <a:ea typeface="Fraunces Extra Bold" pitchFamily="34" charset="-122"/>
                <a:cs typeface="Fraunces Extra Bold" pitchFamily="34" charset="-120"/>
              </a:rPr>
              <a:t>Đưa phôi vào máy cán</a:t>
            </a:r>
            <a:endParaRPr lang="en-US" sz="2250" dirty="0"/>
          </a:p>
        </p:txBody>
      </p:sp>
      <p:sp>
        <p:nvSpPr>
          <p:cNvPr id="7" name="Text 2"/>
          <p:cNvSpPr/>
          <p:nvPr/>
        </p:nvSpPr>
        <p:spPr>
          <a:xfrm>
            <a:off x="7781925" y="2616637"/>
            <a:ext cx="6045041" cy="367189"/>
          </a:xfrm>
          <a:prstGeom prst="rect">
            <a:avLst/>
          </a:prstGeom>
          <a:noFill/>
          <a:ln/>
        </p:spPr>
        <p:txBody>
          <a:bodyPr wrap="none" lIns="0" tIns="0" rIns="0" bIns="0" rtlCol="0" anchor="t"/>
          <a:lstStyle/>
          <a:p>
            <a:pPr marL="0" indent="0" algn="l">
              <a:lnSpc>
                <a:spcPts val="2850"/>
              </a:lnSpc>
              <a:buNone/>
            </a:pPr>
            <a:r>
              <a:rPr lang="en-US" sz="1800" dirty="0">
                <a:solidFill>
                  <a:srgbClr val="405449"/>
                </a:solidFill>
                <a:latin typeface="Posterama" panose="020B0504020200020000" pitchFamily="34" charset="0"/>
                <a:ea typeface="Nobile" pitchFamily="34" charset="-122"/>
                <a:cs typeface="Posterama" panose="020B0504020200020000" pitchFamily="34" charset="0"/>
              </a:rPr>
              <a:t>Phôi thép được đặt vào máy cán để giảm kích thước.</a:t>
            </a:r>
            <a:endParaRPr lang="en-US" sz="1800" dirty="0"/>
          </a:p>
        </p:txBody>
      </p:sp>
      <p:pic>
        <p:nvPicPr>
          <p:cNvPr id="8" name="Image 3" descr="preencoded.png"/>
          <p:cNvPicPr>
            <a:picLocks noChangeAspect="1"/>
          </p:cNvPicPr>
          <p:nvPr/>
        </p:nvPicPr>
        <p:blipFill>
          <a:blip r:embed="rId5"/>
          <a:stretch>
            <a:fillRect/>
          </a:stretch>
        </p:blipFill>
        <p:spPr>
          <a:xfrm>
            <a:off x="6289834" y="3727371"/>
            <a:ext cx="1147763" cy="1836539"/>
          </a:xfrm>
          <a:prstGeom prst="rect">
            <a:avLst/>
          </a:prstGeom>
        </p:spPr>
      </p:pic>
      <p:sp>
        <p:nvSpPr>
          <p:cNvPr id="9" name="Text 3"/>
          <p:cNvSpPr/>
          <p:nvPr/>
        </p:nvSpPr>
        <p:spPr>
          <a:xfrm>
            <a:off x="7781925" y="3956923"/>
            <a:ext cx="2869525" cy="358616"/>
          </a:xfrm>
          <a:prstGeom prst="rect">
            <a:avLst/>
          </a:prstGeom>
          <a:noFill/>
          <a:ln/>
        </p:spPr>
        <p:txBody>
          <a:bodyPr wrap="none" lIns="0" tIns="0" rIns="0" bIns="0" rtlCol="0" anchor="t"/>
          <a:lstStyle/>
          <a:p>
            <a:pPr marL="0" indent="0" algn="l">
              <a:lnSpc>
                <a:spcPts val="2800"/>
              </a:lnSpc>
              <a:buNone/>
            </a:pPr>
            <a:r>
              <a:rPr lang="en-US" sz="2250" b="1" dirty="0">
                <a:solidFill>
                  <a:srgbClr val="438951"/>
                </a:solidFill>
                <a:latin typeface="Fraunces Extra Bold" pitchFamily="34" charset="0"/>
                <a:ea typeface="Fraunces Extra Bold" pitchFamily="34" charset="-122"/>
                <a:cs typeface="Fraunces Extra Bold" pitchFamily="34" charset="-120"/>
              </a:rPr>
              <a:t>Cán phôi</a:t>
            </a:r>
            <a:endParaRPr lang="en-US" sz="2250" dirty="0"/>
          </a:p>
        </p:txBody>
      </p:sp>
      <p:sp>
        <p:nvSpPr>
          <p:cNvPr id="10" name="Text 4"/>
          <p:cNvSpPr/>
          <p:nvPr/>
        </p:nvSpPr>
        <p:spPr>
          <a:xfrm>
            <a:off x="7781925" y="4453176"/>
            <a:ext cx="6045041" cy="734378"/>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Posterama" panose="020B0504020200020000" pitchFamily="34" charset="0"/>
                <a:ea typeface="Nobile" pitchFamily="34" charset="-122"/>
                <a:cs typeface="Posterama" panose="020B0504020200020000" pitchFamily="34" charset="0"/>
              </a:rPr>
              <a:t>Máy cán định hình phôi thành các thanh thép dài và mỏng hơn.</a:t>
            </a:r>
            <a:endParaRPr lang="en-US" sz="1800" dirty="0"/>
          </a:p>
        </p:txBody>
      </p:sp>
      <p:pic>
        <p:nvPicPr>
          <p:cNvPr id="11" name="Image 4" descr="preencoded.png"/>
          <p:cNvPicPr>
            <a:picLocks noChangeAspect="1"/>
          </p:cNvPicPr>
          <p:nvPr/>
        </p:nvPicPr>
        <p:blipFill>
          <a:blip r:embed="rId6"/>
          <a:stretch>
            <a:fillRect/>
          </a:stretch>
        </p:blipFill>
        <p:spPr>
          <a:xfrm>
            <a:off x="6289834" y="5563910"/>
            <a:ext cx="1147763" cy="1836539"/>
          </a:xfrm>
          <a:prstGeom prst="rect">
            <a:avLst/>
          </a:prstGeom>
        </p:spPr>
      </p:pic>
      <p:sp>
        <p:nvSpPr>
          <p:cNvPr id="12" name="Text 5"/>
          <p:cNvSpPr/>
          <p:nvPr/>
        </p:nvSpPr>
        <p:spPr>
          <a:xfrm>
            <a:off x="7781925" y="5793462"/>
            <a:ext cx="2877264" cy="358616"/>
          </a:xfrm>
          <a:prstGeom prst="rect">
            <a:avLst/>
          </a:prstGeom>
          <a:noFill/>
          <a:ln/>
        </p:spPr>
        <p:txBody>
          <a:bodyPr wrap="none" lIns="0" tIns="0" rIns="0" bIns="0" rtlCol="0" anchor="t"/>
          <a:lstStyle/>
          <a:p>
            <a:pPr marL="0" indent="0" algn="l">
              <a:lnSpc>
                <a:spcPts val="2800"/>
              </a:lnSpc>
              <a:buNone/>
            </a:pPr>
            <a:r>
              <a:rPr lang="en-US" sz="2250" b="1" dirty="0">
                <a:solidFill>
                  <a:srgbClr val="438951"/>
                </a:solidFill>
                <a:latin typeface="Fraunces Extra Bold" pitchFamily="34" charset="0"/>
                <a:ea typeface="Fraunces Extra Bold" pitchFamily="34" charset="-122"/>
                <a:cs typeface="Fraunces Extra Bold" pitchFamily="34" charset="-120"/>
              </a:rPr>
              <a:t>Kiểm tra chất lượng</a:t>
            </a:r>
            <a:endParaRPr lang="en-US" sz="2250" dirty="0"/>
          </a:p>
        </p:txBody>
      </p:sp>
      <p:sp>
        <p:nvSpPr>
          <p:cNvPr id="13" name="Text 6"/>
          <p:cNvSpPr/>
          <p:nvPr/>
        </p:nvSpPr>
        <p:spPr>
          <a:xfrm>
            <a:off x="7781925" y="6289715"/>
            <a:ext cx="6045041" cy="734378"/>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Posterama" panose="020B0504020200020000" pitchFamily="34" charset="0"/>
                <a:ea typeface="Nobile" pitchFamily="34" charset="-122"/>
                <a:cs typeface="Posterama" panose="020B0504020200020000" pitchFamily="34" charset="0"/>
              </a:rPr>
              <a:t>Thanh thép sau khi cán được kiểm tra để đảm bảo đạt yêu cầu kỹ thuật.</a:t>
            </a:r>
            <a:endParaRPr lang="en-US" sz="1800" dirty="0"/>
          </a:p>
        </p:txBody>
      </p:sp>
      <p:pic>
        <p:nvPicPr>
          <p:cNvPr id="14" name="Picture 13">
            <a:extLst>
              <a:ext uri="{FF2B5EF4-FFF2-40B4-BE49-F238E27FC236}">
                <a16:creationId xmlns:a16="http://schemas.microsoft.com/office/drawing/2014/main" id="{8B911F96-3471-1A1C-FFA4-E2755F71AB1C}"/>
              </a:ext>
            </a:extLst>
          </p:cNvPr>
          <p:cNvPicPr>
            <a:picLocks noChangeAspect="1"/>
          </p:cNvPicPr>
          <p:nvPr/>
        </p:nvPicPr>
        <p:blipFill>
          <a:blip r:embed="rId7"/>
          <a:stretch>
            <a:fillRect/>
          </a:stretch>
        </p:blipFill>
        <p:spPr>
          <a:xfrm>
            <a:off x="11903751" y="7433082"/>
            <a:ext cx="2516815" cy="77933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biLevel thresh="25000"/>
          </a:blip>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94627" y="791408"/>
            <a:ext cx="4985028" cy="6646783"/>
          </a:xfrm>
          <a:prstGeom prst="rect">
            <a:avLst/>
          </a:prstGeom>
        </p:spPr>
      </p:pic>
      <p:sp>
        <p:nvSpPr>
          <p:cNvPr id="4" name="Text 0"/>
          <p:cNvSpPr/>
          <p:nvPr/>
        </p:nvSpPr>
        <p:spPr>
          <a:xfrm>
            <a:off x="701873" y="552212"/>
            <a:ext cx="7740253" cy="1253252"/>
          </a:xfrm>
          <a:prstGeom prst="rect">
            <a:avLst/>
          </a:prstGeom>
          <a:noFill/>
          <a:ln/>
        </p:spPr>
        <p:txBody>
          <a:bodyPr wrap="square" lIns="0" tIns="0" rIns="0" bIns="0" rtlCol="0" anchor="t"/>
          <a:lstStyle/>
          <a:p>
            <a:pPr marL="0" indent="0">
              <a:lnSpc>
                <a:spcPts val="4900"/>
              </a:lnSpc>
              <a:buNone/>
            </a:pPr>
            <a:r>
              <a:rPr lang="en-US" sz="3900" b="1" dirty="0">
                <a:solidFill>
                  <a:srgbClr val="438951"/>
                </a:solidFill>
                <a:latin typeface="Fraunces Extra Bold" pitchFamily="34" charset="0"/>
                <a:ea typeface="Fraunces Extra Bold" pitchFamily="34" charset="-122"/>
                <a:cs typeface="Fraunces Extra Bold" pitchFamily="34" charset="-120"/>
              </a:rPr>
              <a:t>Nguy cơ tai nạn khi cán phôi nguội</a:t>
            </a:r>
            <a:endParaRPr lang="en-US" sz="3900" dirty="0"/>
          </a:p>
        </p:txBody>
      </p:sp>
      <p:pic>
        <p:nvPicPr>
          <p:cNvPr id="5" name="Image 2" descr="preencoded.png"/>
          <p:cNvPicPr>
            <a:picLocks noChangeAspect="1"/>
          </p:cNvPicPr>
          <p:nvPr/>
        </p:nvPicPr>
        <p:blipFill>
          <a:blip r:embed="rId5"/>
          <a:stretch>
            <a:fillRect/>
          </a:stretch>
        </p:blipFill>
        <p:spPr>
          <a:xfrm>
            <a:off x="701873" y="2106216"/>
            <a:ext cx="501253" cy="501253"/>
          </a:xfrm>
          <a:prstGeom prst="rect">
            <a:avLst/>
          </a:prstGeom>
        </p:spPr>
      </p:pic>
      <p:sp>
        <p:nvSpPr>
          <p:cNvPr id="6" name="Text 1"/>
          <p:cNvSpPr/>
          <p:nvPr/>
        </p:nvSpPr>
        <p:spPr>
          <a:xfrm>
            <a:off x="701873" y="2807970"/>
            <a:ext cx="2506623" cy="313253"/>
          </a:xfrm>
          <a:prstGeom prst="rect">
            <a:avLst/>
          </a:prstGeom>
          <a:noFill/>
          <a:ln/>
        </p:spPr>
        <p:txBody>
          <a:bodyPr wrap="none" lIns="0" tIns="0" rIns="0" bIns="0" rtlCol="0" anchor="t"/>
          <a:lstStyle/>
          <a:p>
            <a:pPr marL="0" indent="0" algn="l">
              <a:lnSpc>
                <a:spcPts val="2450"/>
              </a:lnSpc>
              <a:buNone/>
            </a:pPr>
            <a:r>
              <a:rPr lang="en-US" sz="1950" b="1" dirty="0">
                <a:solidFill>
                  <a:srgbClr val="438951"/>
                </a:solidFill>
                <a:latin typeface="Fraunces Extra Bold" pitchFamily="34" charset="0"/>
                <a:ea typeface="Fraunces Extra Bold" pitchFamily="34" charset="-122"/>
                <a:cs typeface="Fraunces Extra Bold" pitchFamily="34" charset="-120"/>
              </a:rPr>
              <a:t>Kẹt tay</a:t>
            </a:r>
            <a:endParaRPr lang="en-US" sz="1950" dirty="0"/>
          </a:p>
        </p:txBody>
      </p:sp>
      <p:sp>
        <p:nvSpPr>
          <p:cNvPr id="7" name="Text 2"/>
          <p:cNvSpPr/>
          <p:nvPr/>
        </p:nvSpPr>
        <p:spPr>
          <a:xfrm>
            <a:off x="701873" y="3241477"/>
            <a:ext cx="7740253" cy="320754"/>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Posterama" panose="020B0504020200020000" pitchFamily="34" charset="0"/>
                <a:ea typeface="Nobile" pitchFamily="34" charset="-122"/>
                <a:cs typeface="Posterama" panose="020B0504020200020000" pitchFamily="34" charset="0"/>
              </a:rPr>
              <a:t>Nguy cơ bị kẹt tay vào các bộ phận chuyển động của máy cán.</a:t>
            </a:r>
            <a:endParaRPr lang="en-US" sz="1550" dirty="0"/>
          </a:p>
        </p:txBody>
      </p:sp>
      <p:pic>
        <p:nvPicPr>
          <p:cNvPr id="8" name="Image 3" descr="preencoded.png"/>
          <p:cNvPicPr>
            <a:picLocks noChangeAspect="1"/>
          </p:cNvPicPr>
          <p:nvPr/>
        </p:nvPicPr>
        <p:blipFill>
          <a:blip r:embed="rId6"/>
          <a:stretch>
            <a:fillRect/>
          </a:stretch>
        </p:blipFill>
        <p:spPr>
          <a:xfrm>
            <a:off x="701873" y="4163735"/>
            <a:ext cx="501253" cy="501253"/>
          </a:xfrm>
          <a:prstGeom prst="rect">
            <a:avLst/>
          </a:prstGeom>
        </p:spPr>
      </p:pic>
      <p:sp>
        <p:nvSpPr>
          <p:cNvPr id="9" name="Text 3"/>
          <p:cNvSpPr/>
          <p:nvPr/>
        </p:nvSpPr>
        <p:spPr>
          <a:xfrm>
            <a:off x="701873" y="4865489"/>
            <a:ext cx="2506623" cy="313253"/>
          </a:xfrm>
          <a:prstGeom prst="rect">
            <a:avLst/>
          </a:prstGeom>
          <a:noFill/>
          <a:ln/>
        </p:spPr>
        <p:txBody>
          <a:bodyPr wrap="none" lIns="0" tIns="0" rIns="0" bIns="0" rtlCol="0" anchor="t"/>
          <a:lstStyle/>
          <a:p>
            <a:pPr marL="0" indent="0" algn="l">
              <a:lnSpc>
                <a:spcPts val="2450"/>
              </a:lnSpc>
              <a:buNone/>
            </a:pPr>
            <a:r>
              <a:rPr lang="en-US" sz="1950" b="1" dirty="0">
                <a:solidFill>
                  <a:srgbClr val="438951"/>
                </a:solidFill>
                <a:latin typeface="Fraunces Extra Bold" pitchFamily="34" charset="0"/>
                <a:ea typeface="Fraunces Extra Bold" pitchFamily="34" charset="-122"/>
                <a:cs typeface="Fraunces Extra Bold" pitchFamily="34" charset="-120"/>
              </a:rPr>
              <a:t>Vết cắt</a:t>
            </a:r>
            <a:endParaRPr lang="en-US" sz="1950" dirty="0"/>
          </a:p>
        </p:txBody>
      </p:sp>
      <p:sp>
        <p:nvSpPr>
          <p:cNvPr id="10" name="Text 4"/>
          <p:cNvSpPr/>
          <p:nvPr/>
        </p:nvSpPr>
        <p:spPr>
          <a:xfrm>
            <a:off x="701873" y="5298996"/>
            <a:ext cx="7740253" cy="320754"/>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Posterama" panose="020B0504020200020000" pitchFamily="34" charset="0"/>
                <a:ea typeface="Nobile" pitchFamily="34" charset="-122"/>
                <a:cs typeface="Posterama" panose="020B0504020200020000" pitchFamily="34" charset="0"/>
              </a:rPr>
              <a:t>Cạnh sắc của thanh thép có thể gây vết cắt sâu.</a:t>
            </a:r>
            <a:endParaRPr lang="en-US" sz="1550" dirty="0"/>
          </a:p>
        </p:txBody>
      </p:sp>
      <p:pic>
        <p:nvPicPr>
          <p:cNvPr id="11" name="Image 4" descr="preencoded.png"/>
          <p:cNvPicPr>
            <a:picLocks noChangeAspect="1"/>
          </p:cNvPicPr>
          <p:nvPr/>
        </p:nvPicPr>
        <p:blipFill>
          <a:blip r:embed="rId7"/>
          <a:stretch>
            <a:fillRect/>
          </a:stretch>
        </p:blipFill>
        <p:spPr>
          <a:xfrm>
            <a:off x="701873" y="6221254"/>
            <a:ext cx="501253" cy="501253"/>
          </a:xfrm>
          <a:prstGeom prst="rect">
            <a:avLst/>
          </a:prstGeom>
        </p:spPr>
      </p:pic>
      <p:sp>
        <p:nvSpPr>
          <p:cNvPr id="12" name="Text 5"/>
          <p:cNvSpPr/>
          <p:nvPr/>
        </p:nvSpPr>
        <p:spPr>
          <a:xfrm>
            <a:off x="701873" y="6923008"/>
            <a:ext cx="2506623" cy="313253"/>
          </a:xfrm>
          <a:prstGeom prst="rect">
            <a:avLst/>
          </a:prstGeom>
          <a:noFill/>
          <a:ln/>
        </p:spPr>
        <p:txBody>
          <a:bodyPr wrap="none" lIns="0" tIns="0" rIns="0" bIns="0" rtlCol="0" anchor="t"/>
          <a:lstStyle/>
          <a:p>
            <a:pPr marL="0" indent="0" algn="l">
              <a:lnSpc>
                <a:spcPts val="2450"/>
              </a:lnSpc>
              <a:buNone/>
            </a:pPr>
            <a:r>
              <a:rPr lang="en-US" sz="1950" b="1" dirty="0">
                <a:solidFill>
                  <a:srgbClr val="438951"/>
                </a:solidFill>
                <a:latin typeface="Fraunces Extra Bold" pitchFamily="34" charset="0"/>
                <a:ea typeface="Fraunces Extra Bold" pitchFamily="34" charset="-122"/>
                <a:cs typeface="Fraunces Extra Bold" pitchFamily="34" charset="-120"/>
              </a:rPr>
              <a:t>Trượt ngã</a:t>
            </a:r>
            <a:endParaRPr lang="en-US" sz="1950" dirty="0"/>
          </a:p>
        </p:txBody>
      </p:sp>
      <p:sp>
        <p:nvSpPr>
          <p:cNvPr id="13" name="Text 6"/>
          <p:cNvSpPr/>
          <p:nvPr/>
        </p:nvSpPr>
        <p:spPr>
          <a:xfrm>
            <a:off x="701873" y="7356515"/>
            <a:ext cx="7740253" cy="320754"/>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Posterama" panose="020B0504020200020000" pitchFamily="34" charset="0"/>
                <a:ea typeface="Nobile" pitchFamily="34" charset="-122"/>
                <a:cs typeface="Posterama" panose="020B0504020200020000" pitchFamily="34" charset="0"/>
              </a:rPr>
              <a:t>Sàn nhà trơn trượt làm tăng nguy cơ tai nạn trượt ngã.</a:t>
            </a:r>
            <a:endParaRPr lang="en-US" sz="1550" dirty="0"/>
          </a:p>
        </p:txBody>
      </p:sp>
      <p:pic>
        <p:nvPicPr>
          <p:cNvPr id="14" name="Picture 13">
            <a:extLst>
              <a:ext uri="{FF2B5EF4-FFF2-40B4-BE49-F238E27FC236}">
                <a16:creationId xmlns:a16="http://schemas.microsoft.com/office/drawing/2014/main" id="{8753E144-F759-F469-53A0-949D4B79FAD9}"/>
              </a:ext>
            </a:extLst>
          </p:cNvPr>
          <p:cNvPicPr>
            <a:picLocks noChangeAspect="1"/>
          </p:cNvPicPr>
          <p:nvPr/>
        </p:nvPicPr>
        <p:blipFill>
          <a:blip r:embed="rId8"/>
          <a:stretch>
            <a:fillRect/>
          </a:stretch>
        </p:blipFill>
        <p:spPr>
          <a:xfrm>
            <a:off x="11903751" y="7433082"/>
            <a:ext cx="2516815" cy="77933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610010" y="2228723"/>
            <a:ext cx="4679466" cy="3837162"/>
          </a:xfrm>
          <a:prstGeom prst="rect">
            <a:avLst/>
          </a:prstGeom>
        </p:spPr>
      </p:pic>
      <p:sp>
        <p:nvSpPr>
          <p:cNvPr id="4" name="Text 0"/>
          <p:cNvSpPr/>
          <p:nvPr/>
        </p:nvSpPr>
        <p:spPr>
          <a:xfrm>
            <a:off x="842248" y="661749"/>
            <a:ext cx="6016109" cy="751999"/>
          </a:xfrm>
          <a:prstGeom prst="rect">
            <a:avLst/>
          </a:prstGeom>
          <a:noFill/>
          <a:ln/>
        </p:spPr>
        <p:txBody>
          <a:bodyPr wrap="none" lIns="0" tIns="0" rIns="0" bIns="0" rtlCol="0" anchor="t"/>
          <a:lstStyle/>
          <a:p>
            <a:pPr marL="0" indent="0">
              <a:lnSpc>
                <a:spcPts val="5900"/>
              </a:lnSpc>
              <a:buNone/>
            </a:pPr>
            <a:r>
              <a:rPr lang="en-US" sz="4700" b="1" dirty="0">
                <a:solidFill>
                  <a:srgbClr val="438951"/>
                </a:solidFill>
                <a:latin typeface="Fraunces Extra Bold" pitchFamily="34" charset="0"/>
                <a:ea typeface="Fraunces Extra Bold" pitchFamily="34" charset="-122"/>
                <a:cs typeface="Fraunces Extra Bold" pitchFamily="34" charset="-120"/>
              </a:rPr>
              <a:t>Công đoạn kéo dây</a:t>
            </a:r>
            <a:endParaRPr lang="en-US" sz="4700" dirty="0"/>
          </a:p>
        </p:txBody>
      </p:sp>
      <p:sp>
        <p:nvSpPr>
          <p:cNvPr id="5" name="Shape 1"/>
          <p:cNvSpPr/>
          <p:nvPr/>
        </p:nvSpPr>
        <p:spPr>
          <a:xfrm>
            <a:off x="1187887" y="1774627"/>
            <a:ext cx="30480" cy="5795129"/>
          </a:xfrm>
          <a:prstGeom prst="roundRect">
            <a:avLst>
              <a:gd name="adj" fmla="val 710577"/>
            </a:avLst>
          </a:prstGeom>
          <a:solidFill>
            <a:srgbClr val="CED9CE"/>
          </a:solidFill>
          <a:ln/>
        </p:spPr>
      </p:sp>
      <p:sp>
        <p:nvSpPr>
          <p:cNvPr id="6" name="Shape 2"/>
          <p:cNvSpPr/>
          <p:nvPr/>
        </p:nvSpPr>
        <p:spPr>
          <a:xfrm>
            <a:off x="1443335" y="2300645"/>
            <a:ext cx="842248" cy="30480"/>
          </a:xfrm>
          <a:prstGeom prst="roundRect">
            <a:avLst>
              <a:gd name="adj" fmla="val 710577"/>
            </a:avLst>
          </a:prstGeom>
          <a:solidFill>
            <a:srgbClr val="CED9CE"/>
          </a:solidFill>
          <a:ln/>
        </p:spPr>
      </p:sp>
      <p:sp>
        <p:nvSpPr>
          <p:cNvPr id="7" name="Shape 3"/>
          <p:cNvSpPr/>
          <p:nvPr/>
        </p:nvSpPr>
        <p:spPr>
          <a:xfrm>
            <a:off x="932438" y="2045256"/>
            <a:ext cx="541377" cy="541377"/>
          </a:xfrm>
          <a:prstGeom prst="roundRect">
            <a:avLst>
              <a:gd name="adj" fmla="val 40006"/>
            </a:avLst>
          </a:prstGeom>
          <a:solidFill>
            <a:srgbClr val="E8F3E8"/>
          </a:solidFill>
          <a:ln/>
        </p:spPr>
      </p:sp>
      <p:sp>
        <p:nvSpPr>
          <p:cNvPr id="8" name="Text 4"/>
          <p:cNvSpPr/>
          <p:nvPr/>
        </p:nvSpPr>
        <p:spPr>
          <a:xfrm>
            <a:off x="1113056" y="2135386"/>
            <a:ext cx="180142"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Fraunces Extra Bold" pitchFamily="34" charset="0"/>
                <a:ea typeface="Fraunces Extra Bold" pitchFamily="34" charset="-122"/>
                <a:cs typeface="Fraunces Extra Bold" pitchFamily="34" charset="-120"/>
              </a:rPr>
              <a:t>1</a:t>
            </a:r>
            <a:endParaRPr lang="en-US" sz="2800" dirty="0"/>
          </a:p>
        </p:txBody>
      </p:sp>
      <p:sp>
        <p:nvSpPr>
          <p:cNvPr id="9" name="Text 5"/>
          <p:cNvSpPr/>
          <p:nvPr/>
        </p:nvSpPr>
        <p:spPr>
          <a:xfrm>
            <a:off x="2526625" y="2015252"/>
            <a:ext cx="4278392" cy="375880"/>
          </a:xfrm>
          <a:prstGeom prst="rect">
            <a:avLst/>
          </a:prstGeom>
          <a:noFill/>
          <a:ln/>
        </p:spPr>
        <p:txBody>
          <a:bodyPr wrap="none" lIns="0" tIns="0" rIns="0" bIns="0" rtlCol="0" anchor="t"/>
          <a:lstStyle/>
          <a:p>
            <a:pPr marL="0" indent="0" algn="l">
              <a:lnSpc>
                <a:spcPts val="2950"/>
              </a:lnSpc>
              <a:buNone/>
            </a:pPr>
            <a:r>
              <a:rPr lang="en-US" sz="2350" b="1" dirty="0">
                <a:solidFill>
                  <a:srgbClr val="438951"/>
                </a:solidFill>
                <a:latin typeface="Fraunces Extra Bold" pitchFamily="34" charset="0"/>
                <a:ea typeface="Fraunces Extra Bold" pitchFamily="34" charset="-122"/>
                <a:cs typeface="Fraunces Extra Bold" pitchFamily="34" charset="-120"/>
              </a:rPr>
              <a:t>Đưa thanh thép vào máy kéo</a:t>
            </a:r>
            <a:endParaRPr lang="en-US" sz="2350" dirty="0"/>
          </a:p>
        </p:txBody>
      </p:sp>
      <p:sp>
        <p:nvSpPr>
          <p:cNvPr id="10" name="Text 6"/>
          <p:cNvSpPr/>
          <p:nvPr/>
        </p:nvSpPr>
        <p:spPr>
          <a:xfrm>
            <a:off x="2526625" y="2535436"/>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Thanh thép được đưa qua một loạt các khuôn kéo dây.</a:t>
            </a:r>
            <a:endParaRPr lang="en-US" sz="1850" dirty="0"/>
          </a:p>
        </p:txBody>
      </p:sp>
      <p:sp>
        <p:nvSpPr>
          <p:cNvPr id="11" name="Shape 7"/>
          <p:cNvSpPr/>
          <p:nvPr/>
        </p:nvSpPr>
        <p:spPr>
          <a:xfrm>
            <a:off x="1443335" y="4312563"/>
            <a:ext cx="842248" cy="30480"/>
          </a:xfrm>
          <a:prstGeom prst="roundRect">
            <a:avLst>
              <a:gd name="adj" fmla="val 710577"/>
            </a:avLst>
          </a:prstGeom>
          <a:solidFill>
            <a:srgbClr val="CED9CE"/>
          </a:solidFill>
          <a:ln/>
        </p:spPr>
      </p:sp>
      <p:sp>
        <p:nvSpPr>
          <p:cNvPr id="12" name="Shape 8"/>
          <p:cNvSpPr/>
          <p:nvPr/>
        </p:nvSpPr>
        <p:spPr>
          <a:xfrm>
            <a:off x="932438" y="4057174"/>
            <a:ext cx="541377" cy="541377"/>
          </a:xfrm>
          <a:prstGeom prst="roundRect">
            <a:avLst>
              <a:gd name="adj" fmla="val 40006"/>
            </a:avLst>
          </a:prstGeom>
          <a:solidFill>
            <a:srgbClr val="E8F3E8"/>
          </a:solidFill>
          <a:ln/>
        </p:spPr>
      </p:sp>
      <p:sp>
        <p:nvSpPr>
          <p:cNvPr id="13" name="Text 9"/>
          <p:cNvSpPr/>
          <p:nvPr/>
        </p:nvSpPr>
        <p:spPr>
          <a:xfrm>
            <a:off x="1085195" y="4147304"/>
            <a:ext cx="235863"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Fraunces Extra Bold" pitchFamily="34" charset="0"/>
                <a:ea typeface="Fraunces Extra Bold" pitchFamily="34" charset="-122"/>
                <a:cs typeface="Fraunces Extra Bold" pitchFamily="34" charset="-120"/>
              </a:rPr>
              <a:t>2</a:t>
            </a:r>
            <a:endParaRPr lang="en-US" sz="2800" dirty="0"/>
          </a:p>
        </p:txBody>
      </p:sp>
      <p:sp>
        <p:nvSpPr>
          <p:cNvPr id="14" name="Text 10"/>
          <p:cNvSpPr/>
          <p:nvPr/>
        </p:nvSpPr>
        <p:spPr>
          <a:xfrm>
            <a:off x="2526625" y="4027170"/>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38951"/>
                </a:solidFill>
                <a:latin typeface="Fraunces Extra Bold" pitchFamily="34" charset="0"/>
                <a:ea typeface="Fraunces Extra Bold" pitchFamily="34" charset="-122"/>
                <a:cs typeface="Fraunces Extra Bold" pitchFamily="34" charset="-120"/>
              </a:rPr>
              <a:t>Kéo dây</a:t>
            </a:r>
            <a:endParaRPr lang="en-US" sz="2350" dirty="0"/>
          </a:p>
        </p:txBody>
      </p:sp>
      <p:sp>
        <p:nvSpPr>
          <p:cNvPr id="15" name="Text 11"/>
          <p:cNvSpPr/>
          <p:nvPr/>
        </p:nvSpPr>
        <p:spPr>
          <a:xfrm>
            <a:off x="2526625" y="4547354"/>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Dây được kéo qua các khuôn có đường kính nhỏ dần.</a:t>
            </a:r>
            <a:endParaRPr lang="en-US" sz="1850" dirty="0"/>
          </a:p>
        </p:txBody>
      </p:sp>
      <p:sp>
        <p:nvSpPr>
          <p:cNvPr id="16" name="Shape 12"/>
          <p:cNvSpPr/>
          <p:nvPr/>
        </p:nvSpPr>
        <p:spPr>
          <a:xfrm>
            <a:off x="1443335" y="6324481"/>
            <a:ext cx="842248" cy="30480"/>
          </a:xfrm>
          <a:prstGeom prst="roundRect">
            <a:avLst>
              <a:gd name="adj" fmla="val 710577"/>
            </a:avLst>
          </a:prstGeom>
          <a:solidFill>
            <a:srgbClr val="CED9CE"/>
          </a:solidFill>
          <a:ln/>
        </p:spPr>
      </p:sp>
      <p:sp>
        <p:nvSpPr>
          <p:cNvPr id="17" name="Shape 13"/>
          <p:cNvSpPr/>
          <p:nvPr/>
        </p:nvSpPr>
        <p:spPr>
          <a:xfrm>
            <a:off x="932438" y="6069092"/>
            <a:ext cx="541377" cy="541377"/>
          </a:xfrm>
          <a:prstGeom prst="roundRect">
            <a:avLst>
              <a:gd name="adj" fmla="val 40006"/>
            </a:avLst>
          </a:prstGeom>
          <a:solidFill>
            <a:srgbClr val="E8F3E8"/>
          </a:solidFill>
          <a:ln/>
        </p:spPr>
      </p:sp>
      <p:sp>
        <p:nvSpPr>
          <p:cNvPr id="18" name="Text 14"/>
          <p:cNvSpPr/>
          <p:nvPr/>
        </p:nvSpPr>
        <p:spPr>
          <a:xfrm>
            <a:off x="1094125" y="6159222"/>
            <a:ext cx="218003"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Fraunces Extra Bold" pitchFamily="34" charset="0"/>
                <a:ea typeface="Fraunces Extra Bold" pitchFamily="34" charset="-122"/>
                <a:cs typeface="Fraunces Extra Bold" pitchFamily="34" charset="-120"/>
              </a:rPr>
              <a:t>3</a:t>
            </a:r>
            <a:endParaRPr lang="en-US" sz="2800" dirty="0"/>
          </a:p>
        </p:txBody>
      </p:sp>
      <p:sp>
        <p:nvSpPr>
          <p:cNvPr id="19" name="Text 15"/>
          <p:cNvSpPr/>
          <p:nvPr/>
        </p:nvSpPr>
        <p:spPr>
          <a:xfrm>
            <a:off x="2526625" y="6039088"/>
            <a:ext cx="3017044" cy="375880"/>
          </a:xfrm>
          <a:prstGeom prst="rect">
            <a:avLst/>
          </a:prstGeom>
          <a:noFill/>
          <a:ln/>
        </p:spPr>
        <p:txBody>
          <a:bodyPr wrap="none" lIns="0" tIns="0" rIns="0" bIns="0" rtlCol="0" anchor="t"/>
          <a:lstStyle/>
          <a:p>
            <a:pPr marL="0" indent="0" algn="l">
              <a:lnSpc>
                <a:spcPts val="2950"/>
              </a:lnSpc>
              <a:buNone/>
            </a:pPr>
            <a:r>
              <a:rPr lang="en-US" sz="2350" b="1" dirty="0">
                <a:solidFill>
                  <a:srgbClr val="438951"/>
                </a:solidFill>
                <a:latin typeface="Fraunces Extra Bold" pitchFamily="34" charset="0"/>
                <a:ea typeface="Fraunces Extra Bold" pitchFamily="34" charset="-122"/>
                <a:cs typeface="Fraunces Extra Bold" pitchFamily="34" charset="-120"/>
              </a:rPr>
              <a:t>Kiểm tra chất lượng</a:t>
            </a:r>
            <a:endParaRPr lang="en-US" sz="2350" dirty="0"/>
          </a:p>
        </p:txBody>
      </p:sp>
      <p:sp>
        <p:nvSpPr>
          <p:cNvPr id="20" name="Text 16"/>
          <p:cNvSpPr/>
          <p:nvPr/>
        </p:nvSpPr>
        <p:spPr>
          <a:xfrm>
            <a:off x="2526625" y="6559272"/>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Dây kẽm sau khi kéo được kiểm tra độ đồng đều và kích thước.</a:t>
            </a:r>
            <a:endParaRPr lang="en-US" sz="1850" dirty="0"/>
          </a:p>
        </p:txBody>
      </p:sp>
      <p:pic>
        <p:nvPicPr>
          <p:cNvPr id="21" name="Picture 20">
            <a:extLst>
              <a:ext uri="{FF2B5EF4-FFF2-40B4-BE49-F238E27FC236}">
                <a16:creationId xmlns:a16="http://schemas.microsoft.com/office/drawing/2014/main" id="{29392E88-C28D-0CCA-952C-94F677B40BD1}"/>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106341" y="888444"/>
            <a:ext cx="8417719" cy="771525"/>
          </a:xfrm>
          <a:prstGeom prst="rect">
            <a:avLst/>
          </a:prstGeom>
          <a:noFill/>
          <a:ln/>
        </p:spPr>
        <p:txBody>
          <a:bodyPr wrap="none" lIns="0" tIns="0" rIns="0" bIns="0" rtlCol="0" anchor="t"/>
          <a:lstStyle/>
          <a:p>
            <a:pPr marL="0" indent="0" algn="ctr">
              <a:lnSpc>
                <a:spcPts val="6050"/>
              </a:lnSpc>
              <a:buNone/>
            </a:pPr>
            <a:r>
              <a:rPr lang="en-US" sz="4850" b="1" dirty="0">
                <a:solidFill>
                  <a:srgbClr val="438951"/>
                </a:solidFill>
                <a:latin typeface="Fraunces Extra Bold" pitchFamily="34" charset="0"/>
                <a:ea typeface="Fraunces Extra Bold" pitchFamily="34" charset="-122"/>
                <a:cs typeface="Fraunces Extra Bold" pitchFamily="34" charset="-120"/>
              </a:rPr>
              <a:t>Nguy cơ tai nạn khi kéo dây</a:t>
            </a:r>
            <a:endParaRPr lang="en-US" sz="4850" dirty="0"/>
          </a:p>
        </p:txBody>
      </p:sp>
      <p:pic>
        <p:nvPicPr>
          <p:cNvPr id="3" name="Image 0" descr="preencoded.png"/>
          <p:cNvPicPr>
            <a:picLocks noChangeAspect="1"/>
          </p:cNvPicPr>
          <p:nvPr/>
        </p:nvPicPr>
        <p:blipFill>
          <a:blip r:embed="rId3"/>
          <a:stretch>
            <a:fillRect/>
          </a:stretch>
        </p:blipFill>
        <p:spPr>
          <a:xfrm>
            <a:off x="3364944" y="2153722"/>
            <a:ext cx="7900392" cy="2623066"/>
          </a:xfrm>
          <a:prstGeom prst="rect">
            <a:avLst/>
          </a:prstGeom>
        </p:spPr>
      </p:pic>
      <p:sp>
        <p:nvSpPr>
          <p:cNvPr id="4" name="Text 1"/>
          <p:cNvSpPr/>
          <p:nvPr/>
        </p:nvSpPr>
        <p:spPr>
          <a:xfrm>
            <a:off x="864037" y="530125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Cuốn vào máy</a:t>
            </a:r>
            <a:endParaRPr lang="en-US" sz="2400" dirty="0"/>
          </a:p>
        </p:txBody>
      </p:sp>
      <p:sp>
        <p:nvSpPr>
          <p:cNvPr id="5" name="Text 2"/>
          <p:cNvSpPr/>
          <p:nvPr/>
        </p:nvSpPr>
        <p:spPr>
          <a:xfrm>
            <a:off x="864037" y="5933837"/>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Nguy cơ bị cuốn vào máy kéo dây đang hoạt động với tốc độ cao.</a:t>
            </a:r>
            <a:endParaRPr lang="en-US" sz="1900" dirty="0"/>
          </a:p>
        </p:txBody>
      </p:sp>
      <p:sp>
        <p:nvSpPr>
          <p:cNvPr id="6" name="Text 3"/>
          <p:cNvSpPr/>
          <p:nvPr/>
        </p:nvSpPr>
        <p:spPr>
          <a:xfrm>
            <a:off x="5372695" y="530125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Đứt dây</a:t>
            </a:r>
            <a:endParaRPr lang="en-US" sz="2400" dirty="0"/>
          </a:p>
        </p:txBody>
      </p:sp>
      <p:sp>
        <p:nvSpPr>
          <p:cNvPr id="7" name="Text 4"/>
          <p:cNvSpPr/>
          <p:nvPr/>
        </p:nvSpPr>
        <p:spPr>
          <a:xfrm>
            <a:off x="5372695" y="5933837"/>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Dây kẽm có thể đứt và quật vào người, gây thương tích nghiêm trọng.</a:t>
            </a:r>
            <a:endParaRPr lang="en-US" sz="1900" dirty="0"/>
          </a:p>
        </p:txBody>
      </p:sp>
      <p:sp>
        <p:nvSpPr>
          <p:cNvPr id="8" name="Text 5"/>
          <p:cNvSpPr/>
          <p:nvPr/>
        </p:nvSpPr>
        <p:spPr>
          <a:xfrm>
            <a:off x="9881354" y="530125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Bỏng ma sát</a:t>
            </a:r>
            <a:endParaRPr lang="en-US" sz="2400" dirty="0"/>
          </a:p>
        </p:txBody>
      </p:sp>
      <p:sp>
        <p:nvSpPr>
          <p:cNvPr id="9" name="Text 6"/>
          <p:cNvSpPr/>
          <p:nvPr/>
        </p:nvSpPr>
        <p:spPr>
          <a:xfrm>
            <a:off x="9881354" y="5933837"/>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Ma sát khi kéo dây có thể gây bỏng nếu tiếp xúc trực tiếp với da.</a:t>
            </a:r>
            <a:endParaRPr lang="en-US" sz="1900" dirty="0"/>
          </a:p>
        </p:txBody>
      </p:sp>
      <p:pic>
        <p:nvPicPr>
          <p:cNvPr id="10" name="Picture 9">
            <a:extLst>
              <a:ext uri="{FF2B5EF4-FFF2-40B4-BE49-F238E27FC236}">
                <a16:creationId xmlns:a16="http://schemas.microsoft.com/office/drawing/2014/main" id="{00FC8474-D9F4-8807-0673-C7C9933B40E8}"/>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73643" y="450771"/>
            <a:ext cx="4679752" cy="512207"/>
          </a:xfrm>
          <a:prstGeom prst="rect">
            <a:avLst/>
          </a:prstGeom>
          <a:noFill/>
          <a:ln/>
        </p:spPr>
        <p:txBody>
          <a:bodyPr wrap="none" lIns="0" tIns="0" rIns="0" bIns="0" rtlCol="0" anchor="t"/>
          <a:lstStyle/>
          <a:p>
            <a:pPr marL="0" indent="0">
              <a:lnSpc>
                <a:spcPts val="4000"/>
              </a:lnSpc>
              <a:buNone/>
            </a:pPr>
            <a:r>
              <a:rPr lang="en-US" sz="3200" b="1" dirty="0">
                <a:solidFill>
                  <a:srgbClr val="438951"/>
                </a:solidFill>
                <a:latin typeface="Fraunces Extra Bold" pitchFamily="34" charset="0"/>
                <a:ea typeface="Fraunces Extra Bold" pitchFamily="34" charset="-122"/>
                <a:cs typeface="Fraunces Extra Bold" pitchFamily="34" charset="-120"/>
              </a:rPr>
              <a:t>Công đoạn xử lý bề mặt</a:t>
            </a:r>
            <a:endParaRPr lang="en-US" sz="3200" dirty="0"/>
          </a:p>
        </p:txBody>
      </p:sp>
      <p:sp>
        <p:nvSpPr>
          <p:cNvPr id="3" name="Text 1"/>
          <p:cNvSpPr/>
          <p:nvPr/>
        </p:nvSpPr>
        <p:spPr>
          <a:xfrm>
            <a:off x="573643" y="1290757"/>
            <a:ext cx="13483114" cy="209669"/>
          </a:xfrm>
          <a:prstGeom prst="rect">
            <a:avLst/>
          </a:prstGeom>
          <a:noFill/>
          <a:ln/>
        </p:spPr>
        <p:txBody>
          <a:bodyPr wrap="none" lIns="0" tIns="0" rIns="0" bIns="0" rtlCol="0" anchor="t"/>
          <a:lstStyle/>
          <a:p>
            <a:pPr marL="0" indent="0">
              <a:lnSpc>
                <a:spcPts val="1650"/>
              </a:lnSpc>
              <a:buNone/>
            </a:pPr>
            <a:r>
              <a:rPr lang="en-US" sz="1000" b="1" dirty="0">
                <a:solidFill>
                  <a:srgbClr val="405449"/>
                </a:solidFill>
                <a:latin typeface="Posterama" panose="020B0504020200020000" pitchFamily="34" charset="0"/>
                <a:ea typeface="Nobile" pitchFamily="34" charset="-122"/>
                <a:cs typeface="Posterama" panose="020B0504020200020000" pitchFamily="34" charset="0"/>
              </a:rPr>
              <a:t>(Loại bỏ lớp oxit và các tạp chất. Thường phải tiếp xúc với hóa chất như: </a:t>
            </a:r>
            <a:r>
              <a:rPr lang="en-US" sz="1000" dirty="0">
                <a:solidFill>
                  <a:srgbClr val="405449"/>
                </a:solidFill>
                <a:latin typeface="Posterama" panose="020B0504020200020000" pitchFamily="34" charset="0"/>
                <a:ea typeface="Nobile" pitchFamily="34" charset="-122"/>
                <a:cs typeface="Posterama" panose="020B0504020200020000" pitchFamily="34" charset="0"/>
              </a:rPr>
              <a:t>axit sulfuric hoặc axit hydrochloric)</a:t>
            </a:r>
            <a:endParaRPr lang="en-US" sz="1000" dirty="0"/>
          </a:p>
        </p:txBody>
      </p:sp>
      <p:sp>
        <p:nvSpPr>
          <p:cNvPr id="4" name="Shape 2"/>
          <p:cNvSpPr/>
          <p:nvPr/>
        </p:nvSpPr>
        <p:spPr>
          <a:xfrm>
            <a:off x="808077" y="1684734"/>
            <a:ext cx="22860" cy="6097191"/>
          </a:xfrm>
          <a:prstGeom prst="roundRect">
            <a:avLst>
              <a:gd name="adj" fmla="val 645384"/>
            </a:avLst>
          </a:prstGeom>
          <a:solidFill>
            <a:srgbClr val="CED9CE"/>
          </a:solidFill>
          <a:ln/>
        </p:spPr>
      </p:sp>
      <p:sp>
        <p:nvSpPr>
          <p:cNvPr id="5" name="Shape 3"/>
          <p:cNvSpPr/>
          <p:nvPr/>
        </p:nvSpPr>
        <p:spPr>
          <a:xfrm>
            <a:off x="981015" y="2041922"/>
            <a:ext cx="573643" cy="22860"/>
          </a:xfrm>
          <a:prstGeom prst="roundRect">
            <a:avLst>
              <a:gd name="adj" fmla="val 645384"/>
            </a:avLst>
          </a:prstGeom>
          <a:solidFill>
            <a:srgbClr val="CED9CE"/>
          </a:solidFill>
          <a:ln/>
        </p:spPr>
      </p:sp>
      <p:sp>
        <p:nvSpPr>
          <p:cNvPr id="6" name="Shape 4"/>
          <p:cNvSpPr/>
          <p:nvPr/>
        </p:nvSpPr>
        <p:spPr>
          <a:xfrm>
            <a:off x="635139" y="1869043"/>
            <a:ext cx="368737" cy="368737"/>
          </a:xfrm>
          <a:prstGeom prst="roundRect">
            <a:avLst>
              <a:gd name="adj" fmla="val 40011"/>
            </a:avLst>
          </a:prstGeom>
          <a:solidFill>
            <a:srgbClr val="E8F3E8"/>
          </a:solidFill>
          <a:ln/>
        </p:spPr>
      </p:sp>
      <p:sp>
        <p:nvSpPr>
          <p:cNvPr id="7" name="Text 5"/>
          <p:cNvSpPr/>
          <p:nvPr/>
        </p:nvSpPr>
        <p:spPr>
          <a:xfrm>
            <a:off x="758130" y="1930479"/>
            <a:ext cx="122634" cy="245864"/>
          </a:xfrm>
          <a:prstGeom prst="rect">
            <a:avLst/>
          </a:prstGeom>
          <a:noFill/>
          <a:ln/>
        </p:spPr>
        <p:txBody>
          <a:bodyPr wrap="none" lIns="0" tIns="0" rIns="0" bIns="0" rtlCol="0" anchor="t"/>
          <a:lstStyle/>
          <a:p>
            <a:pPr marL="0" indent="0" algn="ctr">
              <a:lnSpc>
                <a:spcPts val="1900"/>
              </a:lnSpc>
              <a:buNone/>
            </a:pPr>
            <a:r>
              <a:rPr lang="en-US" sz="1900" b="1" dirty="0">
                <a:solidFill>
                  <a:srgbClr val="405449"/>
                </a:solidFill>
                <a:latin typeface="Fraunces Extra Bold" pitchFamily="34" charset="0"/>
                <a:ea typeface="Fraunces Extra Bold" pitchFamily="34" charset="-122"/>
                <a:cs typeface="Fraunces Extra Bold" pitchFamily="34" charset="-120"/>
              </a:rPr>
              <a:t>1</a:t>
            </a:r>
            <a:endParaRPr lang="en-US" sz="1900" dirty="0"/>
          </a:p>
        </p:txBody>
      </p:sp>
      <p:sp>
        <p:nvSpPr>
          <p:cNvPr id="8" name="Text 6"/>
          <p:cNvSpPr/>
          <p:nvPr/>
        </p:nvSpPr>
        <p:spPr>
          <a:xfrm>
            <a:off x="1721048" y="1848564"/>
            <a:ext cx="2458879" cy="307300"/>
          </a:xfrm>
          <a:prstGeom prst="rect">
            <a:avLst/>
          </a:prstGeom>
          <a:noFill/>
          <a:ln/>
        </p:spPr>
        <p:txBody>
          <a:bodyPr wrap="none" lIns="0" tIns="0" rIns="0" bIns="0" rtlCol="0" anchor="t"/>
          <a:lstStyle/>
          <a:p>
            <a:pPr marL="0" indent="0" algn="l">
              <a:lnSpc>
                <a:spcPts val="2400"/>
              </a:lnSpc>
              <a:buNone/>
            </a:pPr>
            <a:r>
              <a:rPr lang="en-US" sz="1900" b="1" dirty="0">
                <a:solidFill>
                  <a:srgbClr val="438951"/>
                </a:solidFill>
                <a:latin typeface="Fraunces Extra Bold" pitchFamily="34" charset="0"/>
                <a:ea typeface="Fraunces Extra Bold" pitchFamily="34" charset="-122"/>
                <a:cs typeface="Fraunces Extra Bold" pitchFamily="34" charset="-120"/>
              </a:rPr>
              <a:t>Nguy cơ</a:t>
            </a:r>
            <a:endParaRPr lang="en-US" sz="1900" dirty="0"/>
          </a:p>
        </p:txBody>
      </p:sp>
      <p:sp>
        <p:nvSpPr>
          <p:cNvPr id="9" name="Text 7"/>
          <p:cNvSpPr/>
          <p:nvPr/>
        </p:nvSpPr>
        <p:spPr>
          <a:xfrm>
            <a:off x="1721048" y="2254210"/>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Bỏng hóa chất</a:t>
            </a:r>
            <a:endParaRPr lang="en-US" sz="1250" dirty="0"/>
          </a:p>
        </p:txBody>
      </p:sp>
      <p:sp>
        <p:nvSpPr>
          <p:cNvPr id="10" name="Text 8"/>
          <p:cNvSpPr/>
          <p:nvPr/>
        </p:nvSpPr>
        <p:spPr>
          <a:xfrm>
            <a:off x="1721048" y="2614851"/>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Ngộ độc hơi độc, mắc các bệnh về hô hấp</a:t>
            </a:r>
            <a:endParaRPr lang="en-US" sz="1250" dirty="0"/>
          </a:p>
        </p:txBody>
      </p:sp>
      <p:sp>
        <p:nvSpPr>
          <p:cNvPr id="11" name="Text 9"/>
          <p:cNvSpPr/>
          <p:nvPr/>
        </p:nvSpPr>
        <p:spPr>
          <a:xfrm>
            <a:off x="1721048" y="2975491"/>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Trượt ngã</a:t>
            </a:r>
            <a:endParaRPr lang="en-US" sz="1250" dirty="0"/>
          </a:p>
        </p:txBody>
      </p:sp>
      <p:sp>
        <p:nvSpPr>
          <p:cNvPr id="12" name="Shape 10"/>
          <p:cNvSpPr/>
          <p:nvPr/>
        </p:nvSpPr>
        <p:spPr>
          <a:xfrm>
            <a:off x="981015" y="3922633"/>
            <a:ext cx="573643" cy="22860"/>
          </a:xfrm>
          <a:prstGeom prst="roundRect">
            <a:avLst>
              <a:gd name="adj" fmla="val 645384"/>
            </a:avLst>
          </a:prstGeom>
          <a:solidFill>
            <a:srgbClr val="CED9CE"/>
          </a:solidFill>
          <a:ln/>
        </p:spPr>
      </p:sp>
      <p:sp>
        <p:nvSpPr>
          <p:cNvPr id="13" name="Shape 11"/>
          <p:cNvSpPr/>
          <p:nvPr/>
        </p:nvSpPr>
        <p:spPr>
          <a:xfrm>
            <a:off x="635139" y="3749754"/>
            <a:ext cx="368737" cy="368737"/>
          </a:xfrm>
          <a:prstGeom prst="roundRect">
            <a:avLst>
              <a:gd name="adj" fmla="val 40011"/>
            </a:avLst>
          </a:prstGeom>
          <a:solidFill>
            <a:srgbClr val="E8F3E8"/>
          </a:solidFill>
          <a:ln/>
        </p:spPr>
      </p:sp>
      <p:sp>
        <p:nvSpPr>
          <p:cNvPr id="14" name="Text 12"/>
          <p:cNvSpPr/>
          <p:nvPr/>
        </p:nvSpPr>
        <p:spPr>
          <a:xfrm>
            <a:off x="739200" y="3811191"/>
            <a:ext cx="160615" cy="245864"/>
          </a:xfrm>
          <a:prstGeom prst="rect">
            <a:avLst/>
          </a:prstGeom>
          <a:noFill/>
          <a:ln/>
        </p:spPr>
        <p:txBody>
          <a:bodyPr wrap="none" lIns="0" tIns="0" rIns="0" bIns="0" rtlCol="0" anchor="t"/>
          <a:lstStyle/>
          <a:p>
            <a:pPr marL="0" indent="0" algn="ctr">
              <a:lnSpc>
                <a:spcPts val="1900"/>
              </a:lnSpc>
              <a:buNone/>
            </a:pPr>
            <a:r>
              <a:rPr lang="en-US" sz="1900" b="1" dirty="0">
                <a:solidFill>
                  <a:srgbClr val="405449"/>
                </a:solidFill>
                <a:latin typeface="Fraunces Extra Bold" pitchFamily="34" charset="0"/>
                <a:ea typeface="Fraunces Extra Bold" pitchFamily="34" charset="-122"/>
                <a:cs typeface="Fraunces Extra Bold" pitchFamily="34" charset="-120"/>
              </a:rPr>
              <a:t>2</a:t>
            </a:r>
            <a:endParaRPr lang="en-US" sz="1900" dirty="0"/>
          </a:p>
        </p:txBody>
      </p:sp>
      <p:sp>
        <p:nvSpPr>
          <p:cNvPr id="15" name="Text 13"/>
          <p:cNvSpPr/>
          <p:nvPr/>
        </p:nvSpPr>
        <p:spPr>
          <a:xfrm>
            <a:off x="1721048" y="3729276"/>
            <a:ext cx="2049066" cy="256103"/>
          </a:xfrm>
          <a:prstGeom prst="rect">
            <a:avLst/>
          </a:prstGeom>
          <a:noFill/>
          <a:ln/>
        </p:spPr>
        <p:txBody>
          <a:bodyPr wrap="none" lIns="0" tIns="0" rIns="0" bIns="0" rtlCol="0" anchor="t"/>
          <a:lstStyle/>
          <a:p>
            <a:pPr marL="0" indent="0">
              <a:lnSpc>
                <a:spcPts val="2000"/>
              </a:lnSpc>
              <a:buNone/>
            </a:pPr>
            <a:r>
              <a:rPr lang="en-US" sz="1600" b="1" dirty="0">
                <a:solidFill>
                  <a:srgbClr val="438951"/>
                </a:solidFill>
                <a:latin typeface="Fraunces Extra Bold" pitchFamily="34" charset="0"/>
                <a:ea typeface="Fraunces Extra Bold" pitchFamily="34" charset="-122"/>
                <a:cs typeface="Fraunces Extra Bold" pitchFamily="34" charset="-120"/>
              </a:rPr>
              <a:t>Nguyên nhân</a:t>
            </a:r>
            <a:endParaRPr lang="en-US" sz="1600" dirty="0"/>
          </a:p>
        </p:txBody>
      </p:sp>
      <p:sp>
        <p:nvSpPr>
          <p:cNvPr id="16" name="Text 14"/>
          <p:cNvSpPr/>
          <p:nvPr/>
        </p:nvSpPr>
        <p:spPr>
          <a:xfrm>
            <a:off x="1721048" y="4083725"/>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Không tuân thủ các quy trình an toàn lao động</a:t>
            </a:r>
            <a:endParaRPr lang="en-US" sz="1250" dirty="0"/>
          </a:p>
        </p:txBody>
      </p:sp>
      <p:sp>
        <p:nvSpPr>
          <p:cNvPr id="17" name="Text 15"/>
          <p:cNvSpPr/>
          <p:nvPr/>
        </p:nvSpPr>
        <p:spPr>
          <a:xfrm>
            <a:off x="1721048" y="4444365"/>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Bất cẩn hoặc thiếu kinh nghiệm của người lao động</a:t>
            </a:r>
            <a:endParaRPr lang="en-US" sz="1250" dirty="0"/>
          </a:p>
        </p:txBody>
      </p:sp>
      <p:sp>
        <p:nvSpPr>
          <p:cNvPr id="18" name="Text 16"/>
          <p:cNvSpPr/>
          <p:nvPr/>
        </p:nvSpPr>
        <p:spPr>
          <a:xfrm>
            <a:off x="1721048" y="4805005"/>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Không sử dụng đúng thiết bị bảo hộ cá nhân hoặc thao tác sai</a:t>
            </a:r>
            <a:endParaRPr lang="en-US" sz="1250" dirty="0"/>
          </a:p>
        </p:txBody>
      </p:sp>
      <p:sp>
        <p:nvSpPr>
          <p:cNvPr id="19" name="Text 17"/>
          <p:cNvSpPr/>
          <p:nvPr/>
        </p:nvSpPr>
        <p:spPr>
          <a:xfrm>
            <a:off x="1721048" y="5165646"/>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Sự cố thiết bị</a:t>
            </a:r>
            <a:endParaRPr lang="en-US" sz="1250" dirty="0"/>
          </a:p>
        </p:txBody>
      </p:sp>
      <p:sp>
        <p:nvSpPr>
          <p:cNvPr id="20" name="Text 18"/>
          <p:cNvSpPr/>
          <p:nvPr/>
        </p:nvSpPr>
        <p:spPr>
          <a:xfrm>
            <a:off x="1721048" y="5526286"/>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Yếu tố môi trường làm việc không đảm bảo</a:t>
            </a:r>
            <a:endParaRPr lang="en-US" sz="1250" dirty="0"/>
          </a:p>
        </p:txBody>
      </p:sp>
      <p:sp>
        <p:nvSpPr>
          <p:cNvPr id="21" name="Shape 19"/>
          <p:cNvSpPr/>
          <p:nvPr/>
        </p:nvSpPr>
        <p:spPr>
          <a:xfrm>
            <a:off x="981015" y="6473428"/>
            <a:ext cx="573643" cy="22860"/>
          </a:xfrm>
          <a:prstGeom prst="roundRect">
            <a:avLst>
              <a:gd name="adj" fmla="val 645384"/>
            </a:avLst>
          </a:prstGeom>
          <a:solidFill>
            <a:srgbClr val="CED9CE"/>
          </a:solidFill>
          <a:ln/>
        </p:spPr>
      </p:sp>
      <p:sp>
        <p:nvSpPr>
          <p:cNvPr id="22" name="Shape 20"/>
          <p:cNvSpPr/>
          <p:nvPr/>
        </p:nvSpPr>
        <p:spPr>
          <a:xfrm>
            <a:off x="635139" y="6300549"/>
            <a:ext cx="368737" cy="368737"/>
          </a:xfrm>
          <a:prstGeom prst="roundRect">
            <a:avLst>
              <a:gd name="adj" fmla="val 40011"/>
            </a:avLst>
          </a:prstGeom>
          <a:solidFill>
            <a:srgbClr val="E8F3E8"/>
          </a:solidFill>
          <a:ln/>
        </p:spPr>
      </p:sp>
      <p:sp>
        <p:nvSpPr>
          <p:cNvPr id="23" name="Text 21"/>
          <p:cNvSpPr/>
          <p:nvPr/>
        </p:nvSpPr>
        <p:spPr>
          <a:xfrm>
            <a:off x="745272" y="6361986"/>
            <a:ext cx="148471" cy="245864"/>
          </a:xfrm>
          <a:prstGeom prst="rect">
            <a:avLst/>
          </a:prstGeom>
          <a:noFill/>
          <a:ln/>
        </p:spPr>
        <p:txBody>
          <a:bodyPr wrap="none" lIns="0" tIns="0" rIns="0" bIns="0" rtlCol="0" anchor="t"/>
          <a:lstStyle/>
          <a:p>
            <a:pPr marL="0" indent="0" algn="ctr">
              <a:lnSpc>
                <a:spcPts val="1900"/>
              </a:lnSpc>
              <a:buNone/>
            </a:pPr>
            <a:r>
              <a:rPr lang="en-US" sz="1900" b="1" dirty="0">
                <a:solidFill>
                  <a:srgbClr val="405449"/>
                </a:solidFill>
                <a:latin typeface="Fraunces Extra Bold" pitchFamily="34" charset="0"/>
                <a:ea typeface="Fraunces Extra Bold" pitchFamily="34" charset="-122"/>
                <a:cs typeface="Fraunces Extra Bold" pitchFamily="34" charset="-120"/>
              </a:rPr>
              <a:t>3</a:t>
            </a:r>
            <a:endParaRPr lang="en-US" sz="1900" dirty="0"/>
          </a:p>
        </p:txBody>
      </p:sp>
      <p:sp>
        <p:nvSpPr>
          <p:cNvPr id="24" name="Text 22"/>
          <p:cNvSpPr/>
          <p:nvPr/>
        </p:nvSpPr>
        <p:spPr>
          <a:xfrm>
            <a:off x="1721048" y="6280071"/>
            <a:ext cx="2049066" cy="256103"/>
          </a:xfrm>
          <a:prstGeom prst="rect">
            <a:avLst/>
          </a:prstGeom>
          <a:noFill/>
          <a:ln/>
        </p:spPr>
        <p:txBody>
          <a:bodyPr wrap="none" lIns="0" tIns="0" rIns="0" bIns="0" rtlCol="0" anchor="t"/>
          <a:lstStyle/>
          <a:p>
            <a:pPr marL="0" indent="0">
              <a:lnSpc>
                <a:spcPts val="2000"/>
              </a:lnSpc>
              <a:buNone/>
            </a:pPr>
            <a:r>
              <a:rPr lang="en-US" sz="1600" b="1" dirty="0">
                <a:solidFill>
                  <a:srgbClr val="438951"/>
                </a:solidFill>
                <a:latin typeface="Fraunces Extra Bold" pitchFamily="34" charset="0"/>
                <a:ea typeface="Fraunces Extra Bold" pitchFamily="34" charset="-122"/>
                <a:cs typeface="Fraunces Extra Bold" pitchFamily="34" charset="-120"/>
              </a:rPr>
              <a:t>Biện pháp</a:t>
            </a:r>
            <a:endParaRPr lang="en-US" sz="1600" dirty="0"/>
          </a:p>
        </p:txBody>
      </p:sp>
      <p:sp>
        <p:nvSpPr>
          <p:cNvPr id="25" name="Text 23"/>
          <p:cNvSpPr/>
          <p:nvPr/>
        </p:nvSpPr>
        <p:spPr>
          <a:xfrm>
            <a:off x="1721048" y="6634520"/>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Trang bị đầy đủ thiết bị bảo hộ cá nhân là điều cần thiết</a:t>
            </a:r>
            <a:endParaRPr lang="en-US" sz="1250" dirty="0"/>
          </a:p>
        </p:txBody>
      </p:sp>
      <p:sp>
        <p:nvSpPr>
          <p:cNvPr id="26" name="Text 24"/>
          <p:cNvSpPr/>
          <p:nvPr/>
        </p:nvSpPr>
        <p:spPr>
          <a:xfrm>
            <a:off x="1721048" y="6995160"/>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Quản lý và bảo dưỡng thiết bị</a:t>
            </a:r>
            <a:endParaRPr lang="en-US" sz="1250" dirty="0"/>
          </a:p>
        </p:txBody>
      </p:sp>
      <p:sp>
        <p:nvSpPr>
          <p:cNvPr id="27" name="Text 25"/>
          <p:cNvSpPr/>
          <p:nvPr/>
        </p:nvSpPr>
        <p:spPr>
          <a:xfrm>
            <a:off x="1721048" y="7355800"/>
            <a:ext cx="12335708" cy="262295"/>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Posterama" panose="020B0504020200020000" pitchFamily="34" charset="0"/>
                <a:ea typeface="Nobile" pitchFamily="34" charset="-122"/>
                <a:cs typeface="Posterama" panose="020B0504020200020000" pitchFamily="34" charset="0"/>
              </a:rPr>
              <a:t>Duy trì môi trường làm việc khô ráo, gọn gàng</a:t>
            </a:r>
            <a:endParaRPr lang="en-US" sz="1250" dirty="0"/>
          </a:p>
        </p:txBody>
      </p:sp>
      <p:pic>
        <p:nvPicPr>
          <p:cNvPr id="3074" name="Picture 2">
            <a:extLst>
              <a:ext uri="{FF2B5EF4-FFF2-40B4-BE49-F238E27FC236}">
                <a16:creationId xmlns:a16="http://schemas.microsoft.com/office/drawing/2014/main" id="{0BD9928A-EBBF-E75B-1908-58E59154D4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9206" y="1588532"/>
            <a:ext cx="6191250" cy="551497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30EAE3B3-9078-EDBB-BBF8-0B9ACFEE36DF}"/>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64037" y="904994"/>
            <a:ext cx="6172200" cy="771525"/>
          </a:xfrm>
          <a:prstGeom prst="rect">
            <a:avLst/>
          </a:prstGeom>
          <a:noFill/>
          <a:ln/>
        </p:spPr>
        <p:txBody>
          <a:bodyPr wrap="none" lIns="0" tIns="0" rIns="0" bIns="0" rtlCol="0" anchor="t"/>
          <a:lstStyle/>
          <a:p>
            <a:pPr marL="0" indent="0">
              <a:lnSpc>
                <a:spcPts val="6050"/>
              </a:lnSpc>
              <a:buNone/>
            </a:pPr>
            <a:r>
              <a:rPr lang="en-US" sz="4850" b="1" dirty="0">
                <a:solidFill>
                  <a:srgbClr val="438951"/>
                </a:solidFill>
                <a:latin typeface="Fraunces Extra Bold" pitchFamily="34" charset="0"/>
                <a:ea typeface="Fraunces Extra Bold" pitchFamily="34" charset="-122"/>
                <a:cs typeface="Fraunces Extra Bold" pitchFamily="34" charset="-120"/>
              </a:rPr>
              <a:t>Xử lý bề mặt</a:t>
            </a:r>
            <a:endParaRPr lang="en-US" sz="4850" dirty="0"/>
          </a:p>
        </p:txBody>
      </p:sp>
      <p:sp>
        <p:nvSpPr>
          <p:cNvPr id="3" name="Text 1"/>
          <p:cNvSpPr/>
          <p:nvPr/>
        </p:nvSpPr>
        <p:spPr>
          <a:xfrm>
            <a:off x="864037" y="2293620"/>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Quy định</a:t>
            </a:r>
            <a:endParaRPr lang="en-US" sz="2400" dirty="0"/>
          </a:p>
        </p:txBody>
      </p:sp>
      <p:sp>
        <p:nvSpPr>
          <p:cNvPr id="4" name="Text 2"/>
          <p:cNvSpPr/>
          <p:nvPr/>
        </p:nvSpPr>
        <p:spPr>
          <a:xfrm>
            <a:off x="864037" y="2926199"/>
            <a:ext cx="615005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Thiết bị bảo hộ cá nhân</a:t>
            </a:r>
            <a:endParaRPr lang="en-US" sz="1900" dirty="0"/>
          </a:p>
        </p:txBody>
      </p:sp>
      <p:sp>
        <p:nvSpPr>
          <p:cNvPr id="5" name="Text 3"/>
          <p:cNvSpPr/>
          <p:nvPr/>
        </p:nvSpPr>
        <p:spPr>
          <a:xfrm>
            <a:off x="864037" y="3407569"/>
            <a:ext cx="615005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Quy trình làm việc an toàn</a:t>
            </a:r>
            <a:endParaRPr lang="en-US" sz="1900" dirty="0"/>
          </a:p>
        </p:txBody>
      </p:sp>
      <p:sp>
        <p:nvSpPr>
          <p:cNvPr id="6" name="Text 4"/>
          <p:cNvSpPr/>
          <p:nvPr/>
        </p:nvSpPr>
        <p:spPr>
          <a:xfrm>
            <a:off x="864037" y="4049435"/>
            <a:ext cx="3655100" cy="385763"/>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Xử lý tình huống tai nạn</a:t>
            </a:r>
            <a:endParaRPr lang="en-US" sz="2400" dirty="0"/>
          </a:p>
        </p:txBody>
      </p:sp>
      <p:sp>
        <p:nvSpPr>
          <p:cNvPr id="7" name="Text 5"/>
          <p:cNvSpPr/>
          <p:nvPr/>
        </p:nvSpPr>
        <p:spPr>
          <a:xfrm>
            <a:off x="864037" y="4682014"/>
            <a:ext cx="6150054" cy="790099"/>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Ngắt ngay lập tức các thiết bị và hệ thống xử lý để ngăn chặn sự lan rộng của hóa chất</a:t>
            </a:r>
            <a:endParaRPr lang="en-US" sz="1900" dirty="0"/>
          </a:p>
        </p:txBody>
      </p:sp>
      <p:sp>
        <p:nvSpPr>
          <p:cNvPr id="8" name="Text 6"/>
          <p:cNvSpPr/>
          <p:nvPr/>
        </p:nvSpPr>
        <p:spPr>
          <a:xfrm>
            <a:off x="864037" y="5558433"/>
            <a:ext cx="615005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Tiến hành sơ cứu khẩn cấp cho nạn nhân.</a:t>
            </a:r>
            <a:endParaRPr lang="en-US" sz="1900" dirty="0"/>
          </a:p>
        </p:txBody>
      </p:sp>
      <p:sp>
        <p:nvSpPr>
          <p:cNvPr id="9" name="Text 7"/>
          <p:cNvSpPr/>
          <p:nvPr/>
        </p:nvSpPr>
        <p:spPr>
          <a:xfrm>
            <a:off x="864037" y="6039803"/>
            <a:ext cx="6150054" cy="790099"/>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Tiến hành điều tra nguyên nhân gây ra tai nạn và đánh giá mức độ thiệt hại</a:t>
            </a:r>
            <a:endParaRPr lang="en-US" sz="1900" dirty="0"/>
          </a:p>
        </p:txBody>
      </p:sp>
      <p:pic>
        <p:nvPicPr>
          <p:cNvPr id="10" name="Image 0" descr="preencoded.png"/>
          <p:cNvPicPr>
            <a:picLocks noChangeAspect="1"/>
          </p:cNvPicPr>
          <p:nvPr/>
        </p:nvPicPr>
        <p:blipFill>
          <a:blip r:embed="rId3"/>
          <a:stretch>
            <a:fillRect/>
          </a:stretch>
        </p:blipFill>
        <p:spPr>
          <a:xfrm>
            <a:off x="7623929" y="2324457"/>
            <a:ext cx="6150054" cy="4105156"/>
          </a:xfrm>
          <a:prstGeom prst="rect">
            <a:avLst/>
          </a:prstGeom>
        </p:spPr>
      </p:pic>
      <p:sp>
        <p:nvSpPr>
          <p:cNvPr id="11" name="Text 8"/>
          <p:cNvSpPr/>
          <p:nvPr/>
        </p:nvSpPr>
        <p:spPr>
          <a:xfrm>
            <a:off x="7623929" y="6707267"/>
            <a:ext cx="6150054" cy="395049"/>
          </a:xfrm>
          <a:prstGeom prst="rect">
            <a:avLst/>
          </a:prstGeom>
          <a:noFill/>
          <a:ln/>
        </p:spPr>
        <p:txBody>
          <a:bodyPr wrap="none" lIns="0" tIns="0" rIns="0" bIns="0" rtlCol="0" anchor="t"/>
          <a:lstStyle/>
          <a:p>
            <a:pPr marL="0" indent="0">
              <a:lnSpc>
                <a:spcPts val="3100"/>
              </a:lnSpc>
              <a:buNone/>
            </a:pPr>
            <a:endParaRPr lang="en-US" sz="1900" dirty="0"/>
          </a:p>
        </p:txBody>
      </p:sp>
      <p:pic>
        <p:nvPicPr>
          <p:cNvPr id="12" name="Picture 11">
            <a:extLst>
              <a:ext uri="{FF2B5EF4-FFF2-40B4-BE49-F238E27FC236}">
                <a16:creationId xmlns:a16="http://schemas.microsoft.com/office/drawing/2014/main" id="{438B352E-9E4D-2614-C0BB-E9F3CEE39A00}"/>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4" name="Text 0"/>
          <p:cNvSpPr/>
          <p:nvPr/>
        </p:nvSpPr>
        <p:spPr>
          <a:xfrm>
            <a:off x="864037" y="1092160"/>
            <a:ext cx="6172200" cy="771525"/>
          </a:xfrm>
          <a:prstGeom prst="rect">
            <a:avLst/>
          </a:prstGeom>
          <a:noFill/>
          <a:ln/>
        </p:spPr>
        <p:txBody>
          <a:bodyPr wrap="none" lIns="0" tIns="0" rIns="0" bIns="0" rtlCol="0" anchor="t"/>
          <a:lstStyle/>
          <a:p>
            <a:pPr marL="0" indent="0">
              <a:lnSpc>
                <a:spcPts val="6050"/>
              </a:lnSpc>
              <a:buNone/>
            </a:pPr>
            <a:r>
              <a:rPr lang="en-US" sz="4850" b="1" dirty="0">
                <a:solidFill>
                  <a:srgbClr val="438951"/>
                </a:solidFill>
                <a:latin typeface="Fraunces Extra Bold" pitchFamily="34" charset="0"/>
                <a:ea typeface="Fraunces Extra Bold" pitchFamily="34" charset="-122"/>
                <a:cs typeface="Fraunces Extra Bold" pitchFamily="34" charset="-120"/>
              </a:rPr>
              <a:t>Công đoạn mạ kẽm</a:t>
            </a:r>
            <a:endParaRPr lang="en-US" sz="4850" dirty="0"/>
          </a:p>
        </p:txBody>
      </p:sp>
      <p:sp>
        <p:nvSpPr>
          <p:cNvPr id="5" name="Shape 1"/>
          <p:cNvSpPr/>
          <p:nvPr/>
        </p:nvSpPr>
        <p:spPr>
          <a:xfrm>
            <a:off x="864037" y="2511623"/>
            <a:ext cx="555427" cy="555427"/>
          </a:xfrm>
          <a:prstGeom prst="roundRect">
            <a:avLst>
              <a:gd name="adj" fmla="val 40005"/>
            </a:avLst>
          </a:prstGeom>
          <a:solidFill>
            <a:srgbClr val="E8F3E8"/>
          </a:solidFill>
          <a:ln/>
        </p:spPr>
      </p:sp>
      <p:sp>
        <p:nvSpPr>
          <p:cNvPr id="6" name="Text 2"/>
          <p:cNvSpPr/>
          <p:nvPr/>
        </p:nvSpPr>
        <p:spPr>
          <a:xfrm>
            <a:off x="1049298" y="2604135"/>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1</a:t>
            </a:r>
            <a:endParaRPr lang="en-US" sz="2900" dirty="0"/>
          </a:p>
        </p:txBody>
      </p:sp>
      <p:sp>
        <p:nvSpPr>
          <p:cNvPr id="7" name="Text 3"/>
          <p:cNvSpPr/>
          <p:nvPr/>
        </p:nvSpPr>
        <p:spPr>
          <a:xfrm>
            <a:off x="1666280" y="2511623"/>
            <a:ext cx="3155156" cy="385763"/>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Mạ kẽm nhúng nóng</a:t>
            </a:r>
            <a:endParaRPr lang="en-US" sz="2400" dirty="0"/>
          </a:p>
        </p:txBody>
      </p:sp>
      <p:sp>
        <p:nvSpPr>
          <p:cNvPr id="8" name="Text 4"/>
          <p:cNvSpPr/>
          <p:nvPr/>
        </p:nvSpPr>
        <p:spPr>
          <a:xfrm>
            <a:off x="1666280" y="3045500"/>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Dây thép được nhúng vào bể kẽm nóng chảy để tạo lớp bảo vệ.</a:t>
            </a:r>
            <a:endParaRPr lang="en-US" sz="1900" dirty="0"/>
          </a:p>
        </p:txBody>
      </p:sp>
      <p:sp>
        <p:nvSpPr>
          <p:cNvPr id="9" name="Shape 5"/>
          <p:cNvSpPr/>
          <p:nvPr/>
        </p:nvSpPr>
        <p:spPr>
          <a:xfrm>
            <a:off x="864037" y="4360069"/>
            <a:ext cx="555427" cy="555427"/>
          </a:xfrm>
          <a:prstGeom prst="roundRect">
            <a:avLst>
              <a:gd name="adj" fmla="val 40005"/>
            </a:avLst>
          </a:prstGeom>
          <a:solidFill>
            <a:srgbClr val="E8F3E8"/>
          </a:solidFill>
          <a:ln/>
        </p:spPr>
      </p:sp>
      <p:sp>
        <p:nvSpPr>
          <p:cNvPr id="10" name="Text 6"/>
          <p:cNvSpPr/>
          <p:nvPr/>
        </p:nvSpPr>
        <p:spPr>
          <a:xfrm>
            <a:off x="1020723" y="4452580"/>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2</a:t>
            </a:r>
            <a:endParaRPr lang="en-US" sz="2900" dirty="0"/>
          </a:p>
        </p:txBody>
      </p:sp>
      <p:sp>
        <p:nvSpPr>
          <p:cNvPr id="11" name="Text 7"/>
          <p:cNvSpPr/>
          <p:nvPr/>
        </p:nvSpPr>
        <p:spPr>
          <a:xfrm>
            <a:off x="1666280" y="436006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Mạ kẽm điện phân</a:t>
            </a:r>
            <a:endParaRPr lang="en-US" sz="2400" dirty="0"/>
          </a:p>
        </p:txBody>
      </p:sp>
      <p:sp>
        <p:nvSpPr>
          <p:cNvPr id="12" name="Text 8"/>
          <p:cNvSpPr/>
          <p:nvPr/>
        </p:nvSpPr>
        <p:spPr>
          <a:xfrm>
            <a:off x="1666280" y="4893945"/>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Dây thép được đặt vào dung dịch kẽm và áp dụng điện áp để tạo lớp mạ.</a:t>
            </a:r>
            <a:endParaRPr lang="en-US" sz="1900" dirty="0"/>
          </a:p>
        </p:txBody>
      </p:sp>
      <p:sp>
        <p:nvSpPr>
          <p:cNvPr id="13" name="Shape 9"/>
          <p:cNvSpPr/>
          <p:nvPr/>
        </p:nvSpPr>
        <p:spPr>
          <a:xfrm>
            <a:off x="864037" y="6208514"/>
            <a:ext cx="555427" cy="555427"/>
          </a:xfrm>
          <a:prstGeom prst="roundRect">
            <a:avLst>
              <a:gd name="adj" fmla="val 40005"/>
            </a:avLst>
          </a:prstGeom>
          <a:solidFill>
            <a:srgbClr val="E8F3E8"/>
          </a:solidFill>
          <a:ln/>
        </p:spPr>
      </p:sp>
      <p:sp>
        <p:nvSpPr>
          <p:cNvPr id="14" name="Text 10"/>
          <p:cNvSpPr/>
          <p:nvPr/>
        </p:nvSpPr>
        <p:spPr>
          <a:xfrm>
            <a:off x="1029891" y="6301026"/>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3</a:t>
            </a:r>
            <a:endParaRPr lang="en-US" sz="2900" dirty="0"/>
          </a:p>
        </p:txBody>
      </p:sp>
      <p:sp>
        <p:nvSpPr>
          <p:cNvPr id="15" name="Text 11"/>
          <p:cNvSpPr/>
          <p:nvPr/>
        </p:nvSpPr>
        <p:spPr>
          <a:xfrm>
            <a:off x="1666280" y="6208514"/>
            <a:ext cx="3095863" cy="385763"/>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Kiểm tra chất lượng</a:t>
            </a:r>
            <a:endParaRPr lang="en-US" sz="2400" dirty="0"/>
          </a:p>
        </p:txBody>
      </p:sp>
      <p:sp>
        <p:nvSpPr>
          <p:cNvPr id="16" name="Text 12"/>
          <p:cNvSpPr/>
          <p:nvPr/>
        </p:nvSpPr>
        <p:spPr>
          <a:xfrm>
            <a:off x="1666280" y="6742390"/>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Lớp mạ kẽm được kiểm tra độ dày và độ bám dính.</a:t>
            </a:r>
            <a:endParaRPr lang="en-US" sz="1900" dirty="0"/>
          </a:p>
        </p:txBody>
      </p:sp>
      <p:pic>
        <p:nvPicPr>
          <p:cNvPr id="2050" name="Picture 2">
            <a:extLst>
              <a:ext uri="{FF2B5EF4-FFF2-40B4-BE49-F238E27FC236}">
                <a16:creationId xmlns:a16="http://schemas.microsoft.com/office/drawing/2014/main" id="{4D823E69-85AF-AE78-1966-35540132EE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6780" y="1733787"/>
            <a:ext cx="5622784" cy="500860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5C1E6975-CFA9-56C4-1A40-4D799D0B800A}"/>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15650" y="1905000"/>
            <a:ext cx="1943100" cy="4419600"/>
          </a:xfrm>
          <a:prstGeom prst="rect">
            <a:avLst/>
          </a:prstGeom>
        </p:spPr>
      </p:pic>
      <p:sp>
        <p:nvSpPr>
          <p:cNvPr id="3" name="Text 0"/>
          <p:cNvSpPr/>
          <p:nvPr/>
        </p:nvSpPr>
        <p:spPr>
          <a:xfrm>
            <a:off x="708065" y="850463"/>
            <a:ext cx="6396395" cy="632222"/>
          </a:xfrm>
          <a:prstGeom prst="rect">
            <a:avLst/>
          </a:prstGeom>
          <a:noFill/>
          <a:ln/>
        </p:spPr>
        <p:txBody>
          <a:bodyPr wrap="none" lIns="0" tIns="0" rIns="0" bIns="0" rtlCol="0" anchor="t"/>
          <a:lstStyle/>
          <a:p>
            <a:pPr marL="0" indent="0">
              <a:lnSpc>
                <a:spcPts val="4950"/>
              </a:lnSpc>
              <a:buNone/>
            </a:pPr>
            <a:r>
              <a:rPr lang="en-US" sz="3950" b="1" dirty="0">
                <a:solidFill>
                  <a:srgbClr val="438951"/>
                </a:solidFill>
                <a:latin typeface="Fraunces Extra Bold" pitchFamily="34" charset="0"/>
                <a:ea typeface="Fraunces Extra Bold" pitchFamily="34" charset="-122"/>
                <a:cs typeface="Fraunces Extra Bold" pitchFamily="34" charset="-120"/>
              </a:rPr>
              <a:t>Biện pháp an toàn chung </a:t>
            </a:r>
            <a:endParaRPr lang="en-US" sz="3950" dirty="0"/>
          </a:p>
        </p:txBody>
      </p:sp>
      <p:sp>
        <p:nvSpPr>
          <p:cNvPr id="4" name="Shape 1"/>
          <p:cNvSpPr/>
          <p:nvPr/>
        </p:nvSpPr>
        <p:spPr>
          <a:xfrm>
            <a:off x="708065" y="1786057"/>
            <a:ext cx="7727871" cy="1165622"/>
          </a:xfrm>
          <a:prstGeom prst="roundRect">
            <a:avLst>
              <a:gd name="adj" fmla="val 15622"/>
            </a:avLst>
          </a:prstGeom>
          <a:solidFill>
            <a:srgbClr val="E8F3E8"/>
          </a:solidFill>
          <a:ln/>
        </p:spPr>
      </p:sp>
      <p:sp>
        <p:nvSpPr>
          <p:cNvPr id="5" name="Text 2"/>
          <p:cNvSpPr/>
          <p:nvPr/>
        </p:nvSpPr>
        <p:spPr>
          <a:xfrm>
            <a:off x="910352" y="1988344"/>
            <a:ext cx="2529007" cy="316111"/>
          </a:xfrm>
          <a:prstGeom prst="rect">
            <a:avLst/>
          </a:prstGeom>
          <a:noFill/>
          <a:ln/>
        </p:spPr>
        <p:txBody>
          <a:bodyPr wrap="none" lIns="0" tIns="0" rIns="0" bIns="0" rtlCol="0" anchor="t"/>
          <a:lstStyle/>
          <a:p>
            <a:pPr marL="0" indent="0">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Trang bị bảo hộ</a:t>
            </a:r>
            <a:endParaRPr lang="en-US" sz="1950" dirty="0"/>
          </a:p>
        </p:txBody>
      </p:sp>
      <p:sp>
        <p:nvSpPr>
          <p:cNvPr id="6" name="Text 3"/>
          <p:cNvSpPr/>
          <p:nvPr/>
        </p:nvSpPr>
        <p:spPr>
          <a:xfrm>
            <a:off x="910352" y="2425779"/>
            <a:ext cx="7323296" cy="323612"/>
          </a:xfrm>
          <a:prstGeom prst="rect">
            <a:avLst/>
          </a:prstGeom>
          <a:noFill/>
          <a:ln/>
        </p:spPr>
        <p:txBody>
          <a:bodyPr wrap="none" lIns="0" tIns="0" rIns="0" bIns="0" rtlCol="0" anchor="t"/>
          <a:lstStyle/>
          <a:p>
            <a:pPr marL="0" indent="0">
              <a:lnSpc>
                <a:spcPts val="2500"/>
              </a:lnSpc>
              <a:buNone/>
            </a:pPr>
            <a:r>
              <a:rPr lang="en-US" sz="1550" dirty="0">
                <a:solidFill>
                  <a:srgbClr val="405449"/>
                </a:solidFill>
                <a:latin typeface="Posterama" panose="020B0504020200020000" pitchFamily="34" charset="0"/>
                <a:ea typeface="Nobile" pitchFamily="34" charset="-122"/>
                <a:cs typeface="Posterama" panose="020B0504020200020000" pitchFamily="34" charset="0"/>
              </a:rPr>
              <a:t>Sử dụng đầy đủ thiết bị bảo hộ cá nhân như găng tay, kính, mũ bảo hiểm.</a:t>
            </a:r>
            <a:endParaRPr lang="en-US" sz="1550" dirty="0"/>
          </a:p>
        </p:txBody>
      </p:sp>
      <p:sp>
        <p:nvSpPr>
          <p:cNvPr id="7" name="Shape 4"/>
          <p:cNvSpPr/>
          <p:nvPr/>
        </p:nvSpPr>
        <p:spPr>
          <a:xfrm>
            <a:off x="708065" y="3153966"/>
            <a:ext cx="7727871" cy="1165622"/>
          </a:xfrm>
          <a:prstGeom prst="roundRect">
            <a:avLst>
              <a:gd name="adj" fmla="val 15622"/>
            </a:avLst>
          </a:prstGeom>
          <a:solidFill>
            <a:srgbClr val="E8F3E8"/>
          </a:solidFill>
          <a:ln/>
        </p:spPr>
      </p:sp>
      <p:sp>
        <p:nvSpPr>
          <p:cNvPr id="8" name="Text 5"/>
          <p:cNvSpPr/>
          <p:nvPr/>
        </p:nvSpPr>
        <p:spPr>
          <a:xfrm>
            <a:off x="910352" y="3356253"/>
            <a:ext cx="2529007" cy="316111"/>
          </a:xfrm>
          <a:prstGeom prst="rect">
            <a:avLst/>
          </a:prstGeom>
          <a:noFill/>
          <a:ln/>
        </p:spPr>
        <p:txBody>
          <a:bodyPr wrap="none" lIns="0" tIns="0" rIns="0" bIns="0" rtlCol="0" anchor="t"/>
          <a:lstStyle/>
          <a:p>
            <a:pPr marL="0" indent="0">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Đào tạo an toàn</a:t>
            </a:r>
            <a:endParaRPr lang="en-US" sz="1950" dirty="0"/>
          </a:p>
        </p:txBody>
      </p:sp>
      <p:sp>
        <p:nvSpPr>
          <p:cNvPr id="9" name="Text 6"/>
          <p:cNvSpPr/>
          <p:nvPr/>
        </p:nvSpPr>
        <p:spPr>
          <a:xfrm>
            <a:off x="910352" y="3793688"/>
            <a:ext cx="7323296" cy="323612"/>
          </a:xfrm>
          <a:prstGeom prst="rect">
            <a:avLst/>
          </a:prstGeom>
          <a:noFill/>
          <a:ln/>
        </p:spPr>
        <p:txBody>
          <a:bodyPr wrap="none" lIns="0" tIns="0" rIns="0" bIns="0" rtlCol="0" anchor="t"/>
          <a:lstStyle/>
          <a:p>
            <a:pPr marL="0" indent="0">
              <a:lnSpc>
                <a:spcPts val="2500"/>
              </a:lnSpc>
              <a:buNone/>
            </a:pPr>
            <a:r>
              <a:rPr lang="en-US" sz="1550" dirty="0">
                <a:solidFill>
                  <a:srgbClr val="405449"/>
                </a:solidFill>
                <a:latin typeface="Posterama" panose="020B0504020200020000" pitchFamily="34" charset="0"/>
                <a:ea typeface="Nobile" pitchFamily="34" charset="-122"/>
                <a:cs typeface="Posterama" panose="020B0504020200020000" pitchFamily="34" charset="0"/>
              </a:rPr>
              <a:t>Huấn luyện định kỳ về quy trình an toàn và xử lý tình huống khẩn cấp.</a:t>
            </a:r>
            <a:endParaRPr lang="en-US" sz="1550" dirty="0"/>
          </a:p>
        </p:txBody>
      </p:sp>
      <p:sp>
        <p:nvSpPr>
          <p:cNvPr id="10" name="Shape 7"/>
          <p:cNvSpPr/>
          <p:nvPr/>
        </p:nvSpPr>
        <p:spPr>
          <a:xfrm>
            <a:off x="708065" y="4521875"/>
            <a:ext cx="7727871" cy="1489234"/>
          </a:xfrm>
          <a:prstGeom prst="roundRect">
            <a:avLst>
              <a:gd name="adj" fmla="val 12227"/>
            </a:avLst>
          </a:prstGeom>
          <a:solidFill>
            <a:srgbClr val="E8F3E8"/>
          </a:solidFill>
          <a:ln/>
        </p:spPr>
      </p:sp>
      <p:sp>
        <p:nvSpPr>
          <p:cNvPr id="11" name="Text 8"/>
          <p:cNvSpPr/>
          <p:nvPr/>
        </p:nvSpPr>
        <p:spPr>
          <a:xfrm>
            <a:off x="910352" y="4724162"/>
            <a:ext cx="2529007" cy="316111"/>
          </a:xfrm>
          <a:prstGeom prst="rect">
            <a:avLst/>
          </a:prstGeom>
          <a:noFill/>
          <a:ln/>
        </p:spPr>
        <p:txBody>
          <a:bodyPr wrap="none" lIns="0" tIns="0" rIns="0" bIns="0" rtlCol="0" anchor="t"/>
          <a:lstStyle/>
          <a:p>
            <a:pPr marL="0" indent="0">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Bảo dưỡng thiết bị</a:t>
            </a:r>
            <a:endParaRPr lang="en-US" sz="1950" dirty="0"/>
          </a:p>
        </p:txBody>
      </p:sp>
      <p:sp>
        <p:nvSpPr>
          <p:cNvPr id="12" name="Text 9"/>
          <p:cNvSpPr/>
          <p:nvPr/>
        </p:nvSpPr>
        <p:spPr>
          <a:xfrm>
            <a:off x="910352" y="5161598"/>
            <a:ext cx="7323296" cy="647224"/>
          </a:xfrm>
          <a:prstGeom prst="rect">
            <a:avLst/>
          </a:prstGeom>
          <a:noFill/>
          <a:ln/>
        </p:spPr>
        <p:txBody>
          <a:bodyPr wrap="square" lIns="0" tIns="0" rIns="0" bIns="0" rtlCol="0" anchor="t"/>
          <a:lstStyle/>
          <a:p>
            <a:pPr marL="0" indent="0">
              <a:lnSpc>
                <a:spcPts val="2500"/>
              </a:lnSpc>
              <a:buNone/>
            </a:pPr>
            <a:r>
              <a:rPr lang="en-US" sz="1550" dirty="0">
                <a:solidFill>
                  <a:srgbClr val="405449"/>
                </a:solidFill>
                <a:latin typeface="Posterama" panose="020B0504020200020000" pitchFamily="34" charset="0"/>
                <a:ea typeface="Nobile" pitchFamily="34" charset="-122"/>
                <a:cs typeface="Posterama" panose="020B0504020200020000" pitchFamily="34" charset="0"/>
              </a:rPr>
              <a:t>Kiểm tra và bảo dưỡng máy móc thường xuyên để đảm bảo hoạt động an toàn.</a:t>
            </a:r>
            <a:endParaRPr lang="en-US" sz="1550" dirty="0"/>
          </a:p>
        </p:txBody>
      </p:sp>
      <p:sp>
        <p:nvSpPr>
          <p:cNvPr id="13" name="Shape 10"/>
          <p:cNvSpPr/>
          <p:nvPr/>
        </p:nvSpPr>
        <p:spPr>
          <a:xfrm>
            <a:off x="708065" y="6213396"/>
            <a:ext cx="7727871" cy="1165622"/>
          </a:xfrm>
          <a:prstGeom prst="roundRect">
            <a:avLst>
              <a:gd name="adj" fmla="val 15622"/>
            </a:avLst>
          </a:prstGeom>
          <a:solidFill>
            <a:srgbClr val="E8F3E8"/>
          </a:solidFill>
          <a:ln/>
        </p:spPr>
      </p:sp>
      <p:sp>
        <p:nvSpPr>
          <p:cNvPr id="14" name="Text 11"/>
          <p:cNvSpPr/>
          <p:nvPr/>
        </p:nvSpPr>
        <p:spPr>
          <a:xfrm>
            <a:off x="910352" y="6415683"/>
            <a:ext cx="2529007" cy="316111"/>
          </a:xfrm>
          <a:prstGeom prst="rect">
            <a:avLst/>
          </a:prstGeom>
          <a:noFill/>
          <a:ln/>
        </p:spPr>
        <p:txBody>
          <a:bodyPr wrap="none" lIns="0" tIns="0" rIns="0" bIns="0" rtlCol="0" anchor="t"/>
          <a:lstStyle/>
          <a:p>
            <a:pPr marL="0" indent="0">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Môi trường làm việc</a:t>
            </a:r>
            <a:endParaRPr lang="en-US" sz="1950" dirty="0"/>
          </a:p>
        </p:txBody>
      </p:sp>
      <p:sp>
        <p:nvSpPr>
          <p:cNvPr id="15" name="Text 12"/>
          <p:cNvSpPr/>
          <p:nvPr/>
        </p:nvSpPr>
        <p:spPr>
          <a:xfrm>
            <a:off x="910352" y="6853118"/>
            <a:ext cx="7323296" cy="323612"/>
          </a:xfrm>
          <a:prstGeom prst="rect">
            <a:avLst/>
          </a:prstGeom>
          <a:noFill/>
          <a:ln/>
        </p:spPr>
        <p:txBody>
          <a:bodyPr wrap="none" lIns="0" tIns="0" rIns="0" bIns="0" rtlCol="0" anchor="t"/>
          <a:lstStyle/>
          <a:p>
            <a:pPr marL="0" indent="0">
              <a:lnSpc>
                <a:spcPts val="2500"/>
              </a:lnSpc>
              <a:buNone/>
            </a:pPr>
            <a:r>
              <a:rPr lang="en-US" sz="1550" dirty="0">
                <a:solidFill>
                  <a:srgbClr val="405449"/>
                </a:solidFill>
                <a:latin typeface="Posterama" panose="020B0504020200020000" pitchFamily="34" charset="0"/>
                <a:ea typeface="Nobile" pitchFamily="34" charset="-122"/>
                <a:cs typeface="Posterama" panose="020B0504020200020000" pitchFamily="34" charset="0"/>
              </a:rPr>
              <a:t>Duy trì không gian làm việc sạch sẽ, thông thoáng và đủ ánh sáng.</a:t>
            </a:r>
            <a:endParaRPr lang="en-US" sz="1550" dirty="0"/>
          </a:p>
        </p:txBody>
      </p:sp>
      <p:pic>
        <p:nvPicPr>
          <p:cNvPr id="16" name="Picture 15">
            <a:extLst>
              <a:ext uri="{FF2B5EF4-FFF2-40B4-BE49-F238E27FC236}">
                <a16:creationId xmlns:a16="http://schemas.microsoft.com/office/drawing/2014/main" id="{63884F2B-E584-F32B-2F0A-4AEF0A41FB2E}"/>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27964" y="2473404"/>
            <a:ext cx="4918472" cy="3283148"/>
          </a:xfrm>
          <a:prstGeom prst="rect">
            <a:avLst/>
          </a:prstGeom>
        </p:spPr>
      </p:pic>
      <p:sp>
        <p:nvSpPr>
          <p:cNvPr id="4" name="Text 0"/>
          <p:cNvSpPr/>
          <p:nvPr/>
        </p:nvSpPr>
        <p:spPr>
          <a:xfrm>
            <a:off x="794742" y="624364"/>
            <a:ext cx="2838450" cy="354806"/>
          </a:xfrm>
          <a:prstGeom prst="rect">
            <a:avLst/>
          </a:prstGeom>
          <a:noFill/>
          <a:ln/>
        </p:spPr>
        <p:txBody>
          <a:bodyPr wrap="none" lIns="0" tIns="0" rIns="0" bIns="0" rtlCol="0" anchor="t"/>
          <a:lstStyle/>
          <a:p>
            <a:pPr marL="0" indent="0">
              <a:lnSpc>
                <a:spcPts val="2750"/>
              </a:lnSpc>
              <a:buNone/>
            </a:pPr>
            <a:r>
              <a:rPr lang="en-US" sz="2200" b="1" dirty="0">
                <a:solidFill>
                  <a:srgbClr val="438951"/>
                </a:solidFill>
                <a:latin typeface="Fraunces Extra Bold" pitchFamily="34" charset="0"/>
                <a:ea typeface="Fraunces Extra Bold" pitchFamily="34" charset="-122"/>
                <a:cs typeface="Fraunces Extra Bold" pitchFamily="34" charset="-120"/>
              </a:rPr>
              <a:t>Quy định</a:t>
            </a:r>
            <a:endParaRPr lang="en-US" sz="2200" dirty="0"/>
          </a:p>
        </p:txBody>
      </p:sp>
      <p:sp>
        <p:nvSpPr>
          <p:cNvPr id="5" name="Text 1"/>
          <p:cNvSpPr/>
          <p:nvPr/>
        </p:nvSpPr>
        <p:spPr>
          <a:xfrm>
            <a:off x="794742" y="1206222"/>
            <a:ext cx="7554516" cy="363260"/>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5449"/>
                </a:solidFill>
                <a:latin typeface="Posterama" panose="020B0504020200020000" pitchFamily="34" charset="0"/>
                <a:ea typeface="Nobile" pitchFamily="34" charset="-122"/>
                <a:cs typeface="Posterama" panose="020B0504020200020000" pitchFamily="34" charset="0"/>
              </a:rPr>
              <a:t>Thiết bị bảo hộ cá nhân</a:t>
            </a:r>
            <a:endParaRPr lang="en-US" sz="1750" dirty="0"/>
          </a:p>
        </p:txBody>
      </p:sp>
      <p:sp>
        <p:nvSpPr>
          <p:cNvPr id="6" name="Text 2"/>
          <p:cNvSpPr/>
          <p:nvPr/>
        </p:nvSpPr>
        <p:spPr>
          <a:xfrm>
            <a:off x="794742" y="1648897"/>
            <a:ext cx="7554516" cy="363260"/>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5449"/>
                </a:solidFill>
                <a:latin typeface="Posterama" panose="020B0504020200020000" pitchFamily="34" charset="0"/>
                <a:ea typeface="Nobile" pitchFamily="34" charset="-122"/>
                <a:cs typeface="Posterama" panose="020B0504020200020000" pitchFamily="34" charset="0"/>
              </a:rPr>
              <a:t>Quy trình làm việc an toàn</a:t>
            </a:r>
            <a:endParaRPr lang="en-US" sz="1750" dirty="0"/>
          </a:p>
        </p:txBody>
      </p:sp>
      <p:sp>
        <p:nvSpPr>
          <p:cNvPr id="7" name="Text 3"/>
          <p:cNvSpPr/>
          <p:nvPr/>
        </p:nvSpPr>
        <p:spPr>
          <a:xfrm>
            <a:off x="794742" y="2091571"/>
            <a:ext cx="7554516" cy="363260"/>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5449"/>
                </a:solidFill>
                <a:latin typeface="Posterama" panose="020B0504020200020000" pitchFamily="34" charset="0"/>
                <a:ea typeface="Nobile" pitchFamily="34" charset="-122"/>
                <a:cs typeface="Posterama" panose="020B0504020200020000" pitchFamily="34" charset="0"/>
              </a:rPr>
              <a:t>Kiểm tra và bảo dưỡng định kỳ hệ thống điện và thiết bị mạ</a:t>
            </a:r>
            <a:endParaRPr lang="en-US" sz="1750" dirty="0"/>
          </a:p>
        </p:txBody>
      </p:sp>
      <p:sp>
        <p:nvSpPr>
          <p:cNvPr id="8" name="Text 4"/>
          <p:cNvSpPr/>
          <p:nvPr/>
        </p:nvSpPr>
        <p:spPr>
          <a:xfrm>
            <a:off x="794742" y="2795349"/>
            <a:ext cx="3361730" cy="354806"/>
          </a:xfrm>
          <a:prstGeom prst="rect">
            <a:avLst/>
          </a:prstGeom>
          <a:noFill/>
          <a:ln/>
        </p:spPr>
        <p:txBody>
          <a:bodyPr wrap="none" lIns="0" tIns="0" rIns="0" bIns="0" rtlCol="0" anchor="t"/>
          <a:lstStyle/>
          <a:p>
            <a:pPr marL="0" indent="0">
              <a:lnSpc>
                <a:spcPts val="2750"/>
              </a:lnSpc>
              <a:buNone/>
            </a:pPr>
            <a:r>
              <a:rPr lang="en-US" sz="2200" b="1" dirty="0">
                <a:solidFill>
                  <a:srgbClr val="438951"/>
                </a:solidFill>
                <a:latin typeface="Fraunces Extra Bold" pitchFamily="34" charset="0"/>
                <a:ea typeface="Fraunces Extra Bold" pitchFamily="34" charset="-122"/>
                <a:cs typeface="Fraunces Extra Bold" pitchFamily="34" charset="-120"/>
              </a:rPr>
              <a:t>Xử lý tình huống tai nạn</a:t>
            </a:r>
            <a:endParaRPr lang="en-US" sz="2200" dirty="0"/>
          </a:p>
        </p:txBody>
      </p:sp>
      <p:sp>
        <p:nvSpPr>
          <p:cNvPr id="9" name="Text 5"/>
          <p:cNvSpPr/>
          <p:nvPr/>
        </p:nvSpPr>
        <p:spPr>
          <a:xfrm>
            <a:off x="794742" y="3490674"/>
            <a:ext cx="7554516" cy="726519"/>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05449"/>
                </a:solidFill>
                <a:latin typeface="Posterama" panose="020B0504020200020000" pitchFamily="34" charset="0"/>
                <a:ea typeface="Nobile" pitchFamily="34" charset="-122"/>
                <a:cs typeface="Posterama" panose="020B0504020200020000" pitchFamily="34" charset="0"/>
              </a:rPr>
              <a:t>Ngắt ngay lập tức các thiết bị và hệ thống xử lý để ngăn chặn sự lan rộng của hóa chất</a:t>
            </a:r>
            <a:endParaRPr lang="en-US" sz="1750" dirty="0"/>
          </a:p>
        </p:txBody>
      </p:sp>
      <p:sp>
        <p:nvSpPr>
          <p:cNvPr id="10" name="Text 6"/>
          <p:cNvSpPr/>
          <p:nvPr/>
        </p:nvSpPr>
        <p:spPr>
          <a:xfrm>
            <a:off x="794742" y="4296608"/>
            <a:ext cx="7554516" cy="363260"/>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5449"/>
                </a:solidFill>
                <a:latin typeface="Posterama" panose="020B0504020200020000" pitchFamily="34" charset="0"/>
                <a:ea typeface="Nobile" pitchFamily="34" charset="-122"/>
                <a:cs typeface="Posterama" panose="020B0504020200020000" pitchFamily="34" charset="0"/>
              </a:rPr>
              <a:t>sơ cấp cứu</a:t>
            </a:r>
            <a:endParaRPr lang="en-US" sz="1750" dirty="0"/>
          </a:p>
        </p:txBody>
      </p:sp>
      <p:sp>
        <p:nvSpPr>
          <p:cNvPr id="11" name="Text 7"/>
          <p:cNvSpPr/>
          <p:nvPr/>
        </p:nvSpPr>
        <p:spPr>
          <a:xfrm>
            <a:off x="794742" y="4915257"/>
            <a:ext cx="7554516" cy="581263"/>
          </a:xfrm>
          <a:prstGeom prst="rect">
            <a:avLst/>
          </a:prstGeom>
          <a:noFill/>
          <a:ln/>
        </p:spPr>
        <p:txBody>
          <a:bodyPr wrap="square" lIns="0" tIns="0" rIns="0" bIns="0" rtlCol="0" anchor="t"/>
          <a:lstStyle/>
          <a:p>
            <a:pPr marL="0" indent="0">
              <a:lnSpc>
                <a:spcPts val="2250"/>
              </a:lnSpc>
              <a:buNone/>
            </a:pPr>
            <a:r>
              <a:rPr lang="en-US" sz="1400" dirty="0">
                <a:solidFill>
                  <a:srgbClr val="405449"/>
                </a:solidFill>
                <a:latin typeface="Posterama" panose="020B0504020200020000" pitchFamily="34" charset="0"/>
                <a:ea typeface="Nobile" pitchFamily="34" charset="-122"/>
                <a:cs typeface="Posterama" panose="020B0504020200020000" pitchFamily="34" charset="0"/>
              </a:rPr>
              <a:t>Trường hợp bỏng do kẽm nóng: đưa nạn nhân ra khỏi khu vực nguy hiểm và rửa ngay vùng bị bỏng bằng nước sạch trong ít nhất 15 phút</a:t>
            </a:r>
            <a:endParaRPr lang="en-US" sz="1400" dirty="0"/>
          </a:p>
        </p:txBody>
      </p:sp>
      <p:sp>
        <p:nvSpPr>
          <p:cNvPr id="12" name="Text 8"/>
          <p:cNvSpPr/>
          <p:nvPr/>
        </p:nvSpPr>
        <p:spPr>
          <a:xfrm>
            <a:off x="794742" y="5751909"/>
            <a:ext cx="7554516" cy="871895"/>
          </a:xfrm>
          <a:prstGeom prst="rect">
            <a:avLst/>
          </a:prstGeom>
          <a:noFill/>
          <a:ln/>
        </p:spPr>
        <p:txBody>
          <a:bodyPr wrap="square" lIns="0" tIns="0" rIns="0" bIns="0" rtlCol="0" anchor="t"/>
          <a:lstStyle/>
          <a:p>
            <a:pPr marL="0" indent="0">
              <a:lnSpc>
                <a:spcPts val="2250"/>
              </a:lnSpc>
              <a:buNone/>
            </a:pPr>
            <a:r>
              <a:rPr lang="en-US" sz="1400" dirty="0">
                <a:solidFill>
                  <a:srgbClr val="405449"/>
                </a:solidFill>
                <a:latin typeface="Posterama" panose="020B0504020200020000" pitchFamily="34" charset="0"/>
                <a:ea typeface="Nobile" pitchFamily="34" charset="-122"/>
                <a:cs typeface="Posterama" panose="020B0504020200020000" pitchFamily="34" charset="0"/>
              </a:rPr>
              <a:t>Trường hợp mạ kẽm điện phân: Nếu người lao động bị sốc điện, cần kiểm tra tình trạng của nạn nhân và thực hiện các biện pháp sơ cứu cơ bản như hô hấp nhân tạo hoặc ép tim ngoài lồng ngực nếu cần thiết</a:t>
            </a:r>
            <a:endParaRPr lang="en-US" sz="1400" dirty="0"/>
          </a:p>
        </p:txBody>
      </p:sp>
      <p:sp>
        <p:nvSpPr>
          <p:cNvPr id="13" name="Text 9"/>
          <p:cNvSpPr/>
          <p:nvPr/>
        </p:nvSpPr>
        <p:spPr>
          <a:xfrm>
            <a:off x="794742" y="6879193"/>
            <a:ext cx="7554516" cy="726519"/>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05449"/>
                </a:solidFill>
                <a:latin typeface="Posterama" panose="020B0504020200020000" pitchFamily="34" charset="0"/>
                <a:ea typeface="Nobile" pitchFamily="34" charset="-122"/>
                <a:cs typeface="Posterama" panose="020B0504020200020000" pitchFamily="34" charset="0"/>
              </a:rPr>
              <a:t>Tiến hành điều tra nguyên nhân gây ra tai nạn và đánh giá mức độ thiệt hại</a:t>
            </a:r>
            <a:endParaRPr lang="en-US" sz="1750" dirty="0"/>
          </a:p>
        </p:txBody>
      </p:sp>
      <p:pic>
        <p:nvPicPr>
          <p:cNvPr id="15" name="Picture 14">
            <a:extLst>
              <a:ext uri="{FF2B5EF4-FFF2-40B4-BE49-F238E27FC236}">
                <a16:creationId xmlns:a16="http://schemas.microsoft.com/office/drawing/2014/main" id="{BBAD349F-606B-2252-C102-3793F9A3B7E0}"/>
              </a:ext>
            </a:extLst>
          </p:cNvPr>
          <p:cNvPicPr>
            <a:picLocks noChangeAspect="1"/>
          </p:cNvPicPr>
          <p:nvPr/>
        </p:nvPicPr>
        <p:blipFill>
          <a:blip r:embed="rId4"/>
          <a:stretch>
            <a:fillRect/>
          </a:stretch>
        </p:blipFill>
        <p:spPr>
          <a:xfrm>
            <a:off x="11903751" y="7433082"/>
            <a:ext cx="2516815" cy="77933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11505" y="480417"/>
            <a:ext cx="5770840" cy="546021"/>
          </a:xfrm>
          <a:prstGeom prst="rect">
            <a:avLst/>
          </a:prstGeom>
          <a:noFill/>
          <a:ln/>
        </p:spPr>
        <p:txBody>
          <a:bodyPr wrap="none" lIns="0" tIns="0" rIns="0" bIns="0" rtlCol="0" anchor="t"/>
          <a:lstStyle/>
          <a:p>
            <a:pPr marL="0" indent="0">
              <a:lnSpc>
                <a:spcPts val="4250"/>
              </a:lnSpc>
              <a:buNone/>
            </a:pPr>
            <a:r>
              <a:rPr lang="en-US" sz="3400" b="1" dirty="0">
                <a:solidFill>
                  <a:srgbClr val="438951"/>
                </a:solidFill>
                <a:latin typeface="Fraunces Extra Bold" pitchFamily="34" charset="0"/>
                <a:ea typeface="Fraunces Extra Bold" pitchFamily="34" charset="-122"/>
                <a:cs typeface="Fraunces Extra Bold" pitchFamily="34" charset="-120"/>
              </a:rPr>
              <a:t>Công đoạn cắt và cuộn dây</a:t>
            </a:r>
            <a:endParaRPr lang="en-US" sz="3400" dirty="0"/>
          </a:p>
        </p:txBody>
      </p:sp>
      <p:pic>
        <p:nvPicPr>
          <p:cNvPr id="3" name="Image 0" descr="preencoded.png"/>
          <p:cNvPicPr>
            <a:picLocks noChangeAspect="1"/>
          </p:cNvPicPr>
          <p:nvPr/>
        </p:nvPicPr>
        <p:blipFill>
          <a:blip r:embed="rId3"/>
          <a:stretch>
            <a:fillRect/>
          </a:stretch>
        </p:blipFill>
        <p:spPr>
          <a:xfrm>
            <a:off x="611505" y="1375886"/>
            <a:ext cx="4294346" cy="4294346"/>
          </a:xfrm>
          <a:prstGeom prst="rect">
            <a:avLst/>
          </a:prstGeom>
        </p:spPr>
      </p:pic>
      <p:sp>
        <p:nvSpPr>
          <p:cNvPr id="4" name="Text 1"/>
          <p:cNvSpPr/>
          <p:nvPr/>
        </p:nvSpPr>
        <p:spPr>
          <a:xfrm>
            <a:off x="611505" y="5888593"/>
            <a:ext cx="2184083" cy="272891"/>
          </a:xfrm>
          <a:prstGeom prst="rect">
            <a:avLst/>
          </a:prstGeom>
          <a:noFill/>
          <a:ln/>
        </p:spPr>
        <p:txBody>
          <a:bodyPr wrap="none" lIns="0" tIns="0" rIns="0" bIns="0" rtlCol="0" anchor="t"/>
          <a:lstStyle/>
          <a:p>
            <a:pPr marL="0" indent="0">
              <a:lnSpc>
                <a:spcPts val="2100"/>
              </a:lnSpc>
              <a:buNone/>
            </a:pPr>
            <a:r>
              <a:rPr lang="en-US" sz="1700" b="1" dirty="0">
                <a:solidFill>
                  <a:srgbClr val="438951"/>
                </a:solidFill>
                <a:latin typeface="Fraunces Extra Bold" pitchFamily="34" charset="0"/>
                <a:ea typeface="Fraunces Extra Bold" pitchFamily="34" charset="-122"/>
                <a:cs typeface="Fraunces Extra Bold" pitchFamily="34" charset="-120"/>
              </a:rPr>
              <a:t>Các dạng tai nạn</a:t>
            </a:r>
            <a:endParaRPr lang="en-US" sz="1700" dirty="0"/>
          </a:p>
        </p:txBody>
      </p:sp>
      <p:sp>
        <p:nvSpPr>
          <p:cNvPr id="5" name="Text 2"/>
          <p:cNvSpPr/>
          <p:nvPr/>
        </p:nvSpPr>
        <p:spPr>
          <a:xfrm>
            <a:off x="611505" y="6266259"/>
            <a:ext cx="4294346" cy="279559"/>
          </a:xfrm>
          <a:prstGeom prst="rect">
            <a:avLst/>
          </a:prstGeom>
          <a:noFill/>
          <a:ln/>
        </p:spPr>
        <p:txBody>
          <a:bodyPr wrap="none" lIns="0" tIns="0" rIns="0" bIns="0" rtlCol="0" anchor="t"/>
          <a:lstStyle/>
          <a:p>
            <a:pPr marL="0" indent="0" algn="l">
              <a:lnSpc>
                <a:spcPts val="2200"/>
              </a:lnSpc>
              <a:buNone/>
            </a:pPr>
            <a:r>
              <a:rPr lang="en-US" sz="1350" dirty="0">
                <a:solidFill>
                  <a:srgbClr val="405449"/>
                </a:solidFill>
                <a:latin typeface="Posterama" panose="020B0504020200020000" pitchFamily="34" charset="0"/>
                <a:ea typeface="Nobile" pitchFamily="34" charset="-122"/>
                <a:cs typeface="Posterama" panose="020B0504020200020000" pitchFamily="34" charset="0"/>
              </a:rPr>
              <a:t>Chấn thương do tiếp xúc với lưỡi cắt sắc nhọn</a:t>
            </a:r>
            <a:endParaRPr lang="en-US" sz="1350" dirty="0"/>
          </a:p>
        </p:txBody>
      </p:sp>
      <p:sp>
        <p:nvSpPr>
          <p:cNvPr id="6" name="Text 3"/>
          <p:cNvSpPr/>
          <p:nvPr/>
        </p:nvSpPr>
        <p:spPr>
          <a:xfrm>
            <a:off x="611505" y="6650593"/>
            <a:ext cx="4294346" cy="559118"/>
          </a:xfrm>
          <a:prstGeom prst="rect">
            <a:avLst/>
          </a:prstGeom>
          <a:noFill/>
          <a:ln/>
        </p:spPr>
        <p:txBody>
          <a:bodyPr wrap="square" lIns="0" tIns="0" rIns="0" bIns="0" rtlCol="0" anchor="t"/>
          <a:lstStyle/>
          <a:p>
            <a:pPr marL="0" indent="0" algn="l">
              <a:lnSpc>
                <a:spcPts val="2200"/>
              </a:lnSpc>
              <a:buNone/>
            </a:pPr>
            <a:r>
              <a:rPr lang="en-US" sz="1350" dirty="0">
                <a:solidFill>
                  <a:srgbClr val="405449"/>
                </a:solidFill>
                <a:latin typeface="Posterama" panose="020B0504020200020000" pitchFamily="34" charset="0"/>
                <a:ea typeface="Nobile" pitchFamily="34" charset="-122"/>
                <a:cs typeface="Posterama" panose="020B0504020200020000" pitchFamily="34" charset="0"/>
              </a:rPr>
              <a:t>Bị cuốn vào máy cuộn gây gãy xương, tổn thương cơ và các chấn thương nghiêm trọng khác</a:t>
            </a:r>
            <a:endParaRPr lang="en-US" sz="1350" dirty="0"/>
          </a:p>
        </p:txBody>
      </p:sp>
      <p:sp>
        <p:nvSpPr>
          <p:cNvPr id="7" name="Text 4"/>
          <p:cNvSpPr/>
          <p:nvPr/>
        </p:nvSpPr>
        <p:spPr>
          <a:xfrm>
            <a:off x="611505" y="7314486"/>
            <a:ext cx="4294346" cy="279559"/>
          </a:xfrm>
          <a:prstGeom prst="rect">
            <a:avLst/>
          </a:prstGeom>
          <a:noFill/>
          <a:ln/>
        </p:spPr>
        <p:txBody>
          <a:bodyPr wrap="none" lIns="0" tIns="0" rIns="0" bIns="0" rtlCol="0" anchor="t"/>
          <a:lstStyle/>
          <a:p>
            <a:pPr marL="0" indent="0" algn="l">
              <a:lnSpc>
                <a:spcPts val="2200"/>
              </a:lnSpc>
              <a:buNone/>
            </a:pPr>
            <a:r>
              <a:rPr lang="en-US" sz="1350" dirty="0">
                <a:solidFill>
                  <a:srgbClr val="405449"/>
                </a:solidFill>
                <a:latin typeface="Posterama" panose="020B0504020200020000" pitchFamily="34" charset="0"/>
                <a:ea typeface="Nobile" pitchFamily="34" charset="-122"/>
                <a:cs typeface="Posterama" panose="020B0504020200020000" pitchFamily="34" charset="0"/>
              </a:rPr>
              <a:t>Nguy cơ trượt ngã hoặc va chạm</a:t>
            </a:r>
            <a:endParaRPr lang="en-US" sz="1350" dirty="0"/>
          </a:p>
        </p:txBody>
      </p:sp>
      <p:sp>
        <p:nvSpPr>
          <p:cNvPr id="8" name="Text 5"/>
          <p:cNvSpPr/>
          <p:nvPr/>
        </p:nvSpPr>
        <p:spPr>
          <a:xfrm>
            <a:off x="611505" y="7698819"/>
            <a:ext cx="4294346" cy="279559"/>
          </a:xfrm>
          <a:prstGeom prst="rect">
            <a:avLst/>
          </a:prstGeom>
          <a:noFill/>
          <a:ln/>
        </p:spPr>
        <p:txBody>
          <a:bodyPr wrap="none" lIns="0" tIns="0" rIns="0" bIns="0" rtlCol="0" anchor="t"/>
          <a:lstStyle/>
          <a:p>
            <a:pPr marL="0" indent="0" algn="l">
              <a:lnSpc>
                <a:spcPts val="2200"/>
              </a:lnSpc>
              <a:buNone/>
            </a:pPr>
            <a:endParaRPr lang="en-US" sz="1350" dirty="0"/>
          </a:p>
        </p:txBody>
      </p:sp>
      <p:pic>
        <p:nvPicPr>
          <p:cNvPr id="9" name="Image 1" descr="preencoded.png"/>
          <p:cNvPicPr>
            <a:picLocks noChangeAspect="1"/>
          </p:cNvPicPr>
          <p:nvPr/>
        </p:nvPicPr>
        <p:blipFill>
          <a:blip r:embed="rId4"/>
          <a:stretch>
            <a:fillRect/>
          </a:stretch>
        </p:blipFill>
        <p:spPr>
          <a:xfrm>
            <a:off x="5167908" y="1375886"/>
            <a:ext cx="4294465" cy="4294465"/>
          </a:xfrm>
          <a:prstGeom prst="rect">
            <a:avLst/>
          </a:prstGeom>
        </p:spPr>
      </p:pic>
      <p:sp>
        <p:nvSpPr>
          <p:cNvPr id="10" name="Text 6"/>
          <p:cNvSpPr/>
          <p:nvPr/>
        </p:nvSpPr>
        <p:spPr>
          <a:xfrm>
            <a:off x="5167908" y="5888712"/>
            <a:ext cx="2184083" cy="272891"/>
          </a:xfrm>
          <a:prstGeom prst="rect">
            <a:avLst/>
          </a:prstGeom>
          <a:noFill/>
          <a:ln/>
        </p:spPr>
        <p:txBody>
          <a:bodyPr wrap="none" lIns="0" tIns="0" rIns="0" bIns="0" rtlCol="0" anchor="t"/>
          <a:lstStyle/>
          <a:p>
            <a:pPr marL="0" indent="0">
              <a:lnSpc>
                <a:spcPts val="2100"/>
              </a:lnSpc>
              <a:buNone/>
            </a:pPr>
            <a:r>
              <a:rPr lang="en-US" sz="1700" b="1" dirty="0">
                <a:solidFill>
                  <a:srgbClr val="438951"/>
                </a:solidFill>
                <a:latin typeface="Fraunces Extra Bold" pitchFamily="34" charset="0"/>
                <a:ea typeface="Fraunces Extra Bold" pitchFamily="34" charset="-122"/>
                <a:cs typeface="Fraunces Extra Bold" pitchFamily="34" charset="-120"/>
              </a:rPr>
              <a:t>Nguyên nhân</a:t>
            </a:r>
            <a:endParaRPr lang="en-US" sz="1700" dirty="0"/>
          </a:p>
        </p:txBody>
      </p:sp>
      <p:sp>
        <p:nvSpPr>
          <p:cNvPr id="11" name="Text 7"/>
          <p:cNvSpPr/>
          <p:nvPr/>
        </p:nvSpPr>
        <p:spPr>
          <a:xfrm>
            <a:off x="5167908" y="6266378"/>
            <a:ext cx="4294465" cy="559118"/>
          </a:xfrm>
          <a:prstGeom prst="rect">
            <a:avLst/>
          </a:prstGeom>
          <a:noFill/>
          <a:ln/>
        </p:spPr>
        <p:txBody>
          <a:bodyPr wrap="square" lIns="0" tIns="0" rIns="0" bIns="0" rtlCol="0" anchor="t"/>
          <a:lstStyle/>
          <a:p>
            <a:pPr marL="0" indent="0" algn="l">
              <a:lnSpc>
                <a:spcPts val="2200"/>
              </a:lnSpc>
              <a:buNone/>
            </a:pPr>
            <a:r>
              <a:rPr lang="en-US" sz="1350" dirty="0">
                <a:solidFill>
                  <a:srgbClr val="405449"/>
                </a:solidFill>
                <a:latin typeface="Posterama" panose="020B0504020200020000" pitchFamily="34" charset="0"/>
                <a:ea typeface="Nobile" pitchFamily="34" charset="-122"/>
                <a:cs typeface="Posterama" panose="020B0504020200020000" pitchFamily="34" charset="0"/>
              </a:rPr>
              <a:t>Sự bất cẩn hoặc thiếu kinh nghiệm của người lao động</a:t>
            </a:r>
            <a:endParaRPr lang="en-US" sz="1350" dirty="0"/>
          </a:p>
        </p:txBody>
      </p:sp>
      <p:sp>
        <p:nvSpPr>
          <p:cNvPr id="12" name="Text 8"/>
          <p:cNvSpPr/>
          <p:nvPr/>
        </p:nvSpPr>
        <p:spPr>
          <a:xfrm>
            <a:off x="5167908" y="6930271"/>
            <a:ext cx="4294465" cy="559118"/>
          </a:xfrm>
          <a:prstGeom prst="rect">
            <a:avLst/>
          </a:prstGeom>
          <a:noFill/>
          <a:ln/>
        </p:spPr>
        <p:txBody>
          <a:bodyPr wrap="square" lIns="0" tIns="0" rIns="0" bIns="0" rtlCol="0" anchor="t"/>
          <a:lstStyle/>
          <a:p>
            <a:pPr marL="0" indent="0" algn="l">
              <a:lnSpc>
                <a:spcPts val="2200"/>
              </a:lnSpc>
              <a:buNone/>
            </a:pPr>
            <a:r>
              <a:rPr lang="en-US" sz="1350" dirty="0">
                <a:solidFill>
                  <a:srgbClr val="405449"/>
                </a:solidFill>
                <a:latin typeface="Posterama" panose="020B0504020200020000" pitchFamily="34" charset="0"/>
                <a:ea typeface="Nobile" pitchFamily="34" charset="-122"/>
                <a:cs typeface="Posterama" panose="020B0504020200020000" pitchFamily="34" charset="0"/>
              </a:rPr>
              <a:t>Không tuân thủ quy trình an toàn hoặc sử dụng máy móc cũ, không được bảo dưỡng đúng cách</a:t>
            </a:r>
            <a:endParaRPr lang="en-US" sz="1350" dirty="0"/>
          </a:p>
        </p:txBody>
      </p:sp>
      <p:sp>
        <p:nvSpPr>
          <p:cNvPr id="13" name="Text 9"/>
          <p:cNvSpPr/>
          <p:nvPr/>
        </p:nvSpPr>
        <p:spPr>
          <a:xfrm>
            <a:off x="5167908" y="7594163"/>
            <a:ext cx="4294465" cy="279559"/>
          </a:xfrm>
          <a:prstGeom prst="rect">
            <a:avLst/>
          </a:prstGeom>
          <a:noFill/>
          <a:ln/>
        </p:spPr>
        <p:txBody>
          <a:bodyPr wrap="none" lIns="0" tIns="0" rIns="0" bIns="0" rtlCol="0" anchor="t"/>
          <a:lstStyle/>
          <a:p>
            <a:pPr marL="0" indent="0" algn="l">
              <a:lnSpc>
                <a:spcPts val="2200"/>
              </a:lnSpc>
              <a:buNone/>
            </a:pPr>
            <a:r>
              <a:rPr lang="en-US" sz="1350" dirty="0">
                <a:solidFill>
                  <a:srgbClr val="405449"/>
                </a:solidFill>
                <a:latin typeface="Posterama" panose="020B0504020200020000" pitchFamily="34" charset="0"/>
                <a:ea typeface="Nobile" pitchFamily="34" charset="-122"/>
                <a:cs typeface="Posterama" panose="020B0504020200020000" pitchFamily="34" charset="0"/>
              </a:rPr>
              <a:t>Môi trường làm việc không đảm bảo</a:t>
            </a:r>
            <a:endParaRPr lang="en-US" sz="1350" dirty="0"/>
          </a:p>
        </p:txBody>
      </p:sp>
      <p:pic>
        <p:nvPicPr>
          <p:cNvPr id="14" name="Image 2" descr="preencoded.png"/>
          <p:cNvPicPr>
            <a:picLocks noChangeAspect="1"/>
          </p:cNvPicPr>
          <p:nvPr/>
        </p:nvPicPr>
        <p:blipFill>
          <a:blip r:embed="rId5"/>
          <a:stretch>
            <a:fillRect/>
          </a:stretch>
        </p:blipFill>
        <p:spPr>
          <a:xfrm>
            <a:off x="9724430" y="1375886"/>
            <a:ext cx="4294465" cy="4294465"/>
          </a:xfrm>
          <a:prstGeom prst="rect">
            <a:avLst/>
          </a:prstGeom>
        </p:spPr>
      </p:pic>
      <p:sp>
        <p:nvSpPr>
          <p:cNvPr id="15" name="Text 10"/>
          <p:cNvSpPr/>
          <p:nvPr/>
        </p:nvSpPr>
        <p:spPr>
          <a:xfrm>
            <a:off x="9724430" y="5888712"/>
            <a:ext cx="2184083" cy="272891"/>
          </a:xfrm>
          <a:prstGeom prst="rect">
            <a:avLst/>
          </a:prstGeom>
          <a:noFill/>
          <a:ln/>
        </p:spPr>
        <p:txBody>
          <a:bodyPr wrap="none" lIns="0" tIns="0" rIns="0" bIns="0" rtlCol="0" anchor="t"/>
          <a:lstStyle/>
          <a:p>
            <a:pPr marL="0" indent="0">
              <a:lnSpc>
                <a:spcPts val="2100"/>
              </a:lnSpc>
              <a:buNone/>
            </a:pPr>
            <a:r>
              <a:rPr lang="en-US" sz="1700" b="1" dirty="0">
                <a:solidFill>
                  <a:srgbClr val="438951"/>
                </a:solidFill>
                <a:latin typeface="Fraunces Extra Bold" pitchFamily="34" charset="0"/>
                <a:ea typeface="Fraunces Extra Bold" pitchFamily="34" charset="-122"/>
                <a:cs typeface="Fraunces Extra Bold" pitchFamily="34" charset="-120"/>
              </a:rPr>
              <a:t>Biện pháp</a:t>
            </a:r>
            <a:endParaRPr lang="en-US" sz="1700" dirty="0"/>
          </a:p>
        </p:txBody>
      </p:sp>
      <p:sp>
        <p:nvSpPr>
          <p:cNvPr id="16" name="Text 11"/>
          <p:cNvSpPr/>
          <p:nvPr/>
        </p:nvSpPr>
        <p:spPr>
          <a:xfrm>
            <a:off x="9724430" y="6266378"/>
            <a:ext cx="4294465" cy="559118"/>
          </a:xfrm>
          <a:prstGeom prst="rect">
            <a:avLst/>
          </a:prstGeom>
          <a:noFill/>
          <a:ln/>
        </p:spPr>
        <p:txBody>
          <a:bodyPr wrap="square" lIns="0" tIns="0" rIns="0" bIns="0" rtlCol="0" anchor="t"/>
          <a:lstStyle/>
          <a:p>
            <a:pPr marL="0" indent="0" algn="l">
              <a:lnSpc>
                <a:spcPts val="2200"/>
              </a:lnSpc>
              <a:buNone/>
            </a:pPr>
            <a:r>
              <a:rPr lang="en-US" sz="1350" dirty="0">
                <a:solidFill>
                  <a:srgbClr val="405449"/>
                </a:solidFill>
                <a:latin typeface="Posterama" panose="020B0504020200020000" pitchFamily="34" charset="0"/>
                <a:ea typeface="Nobile" pitchFamily="34" charset="-122"/>
                <a:cs typeface="Posterama" panose="020B0504020200020000" pitchFamily="34" charset="0"/>
              </a:rPr>
              <a:t>Sử dụng đầy đủ và đúng cách các thiết bị bảo hộ cá nhân</a:t>
            </a:r>
            <a:endParaRPr lang="en-US" sz="1350" dirty="0"/>
          </a:p>
        </p:txBody>
      </p:sp>
      <p:sp>
        <p:nvSpPr>
          <p:cNvPr id="17" name="Text 12"/>
          <p:cNvSpPr/>
          <p:nvPr/>
        </p:nvSpPr>
        <p:spPr>
          <a:xfrm>
            <a:off x="9724430" y="6930271"/>
            <a:ext cx="4294465" cy="279559"/>
          </a:xfrm>
          <a:prstGeom prst="rect">
            <a:avLst/>
          </a:prstGeom>
          <a:noFill/>
          <a:ln/>
        </p:spPr>
        <p:txBody>
          <a:bodyPr wrap="none" lIns="0" tIns="0" rIns="0" bIns="0" rtlCol="0" anchor="t"/>
          <a:lstStyle/>
          <a:p>
            <a:pPr marL="0" indent="0" algn="l">
              <a:lnSpc>
                <a:spcPts val="2200"/>
              </a:lnSpc>
              <a:buNone/>
            </a:pPr>
            <a:r>
              <a:rPr lang="en-US" sz="1350" dirty="0">
                <a:solidFill>
                  <a:srgbClr val="405449"/>
                </a:solidFill>
                <a:latin typeface="Posterama" panose="020B0504020200020000" pitchFamily="34" charset="0"/>
                <a:ea typeface="Nobile" pitchFamily="34" charset="-122"/>
                <a:cs typeface="Posterama" panose="020B0504020200020000" pitchFamily="34" charset="0"/>
              </a:rPr>
              <a:t>Kiểm tra, bảo dưỡng thiết bị, máy móc định kỳ</a:t>
            </a:r>
            <a:endParaRPr lang="en-US" sz="1350" dirty="0"/>
          </a:p>
        </p:txBody>
      </p:sp>
      <p:sp>
        <p:nvSpPr>
          <p:cNvPr id="18" name="Text 13"/>
          <p:cNvSpPr/>
          <p:nvPr/>
        </p:nvSpPr>
        <p:spPr>
          <a:xfrm>
            <a:off x="9724430" y="7314605"/>
            <a:ext cx="4294465" cy="279559"/>
          </a:xfrm>
          <a:prstGeom prst="rect">
            <a:avLst/>
          </a:prstGeom>
          <a:noFill/>
          <a:ln/>
        </p:spPr>
        <p:txBody>
          <a:bodyPr wrap="none" lIns="0" tIns="0" rIns="0" bIns="0" rtlCol="0" anchor="t"/>
          <a:lstStyle/>
          <a:p>
            <a:pPr marL="0" indent="0" algn="l">
              <a:lnSpc>
                <a:spcPts val="2200"/>
              </a:lnSpc>
              <a:buNone/>
            </a:pPr>
            <a:r>
              <a:rPr lang="en-US" sz="1350" dirty="0">
                <a:solidFill>
                  <a:srgbClr val="405449"/>
                </a:solidFill>
                <a:latin typeface="Posterama" panose="020B0504020200020000" pitchFamily="34" charset="0"/>
                <a:ea typeface="Nobile" pitchFamily="34" charset="-122"/>
                <a:cs typeface="Posterama" panose="020B0504020200020000" pitchFamily="34" charset="0"/>
              </a:rPr>
              <a:t>Đào tạo người lao động</a:t>
            </a:r>
            <a:endParaRPr lang="en-US" sz="1350" dirty="0"/>
          </a:p>
        </p:txBody>
      </p:sp>
      <p:sp>
        <p:nvSpPr>
          <p:cNvPr id="19" name="Text 14"/>
          <p:cNvSpPr/>
          <p:nvPr/>
        </p:nvSpPr>
        <p:spPr>
          <a:xfrm>
            <a:off x="9724430" y="7698938"/>
            <a:ext cx="4294465" cy="279559"/>
          </a:xfrm>
          <a:prstGeom prst="rect">
            <a:avLst/>
          </a:prstGeom>
          <a:noFill/>
          <a:ln/>
        </p:spPr>
        <p:txBody>
          <a:bodyPr wrap="none" lIns="0" tIns="0" rIns="0" bIns="0" rtlCol="0" anchor="t"/>
          <a:lstStyle/>
          <a:p>
            <a:pPr marL="0" indent="0" algn="l">
              <a:lnSpc>
                <a:spcPts val="2200"/>
              </a:lnSpc>
              <a:buNone/>
            </a:pPr>
            <a:endParaRPr lang="en-US" sz="1350" dirty="0"/>
          </a:p>
        </p:txBody>
      </p:sp>
      <p:pic>
        <p:nvPicPr>
          <p:cNvPr id="20" name="Picture 19">
            <a:extLst>
              <a:ext uri="{FF2B5EF4-FFF2-40B4-BE49-F238E27FC236}">
                <a16:creationId xmlns:a16="http://schemas.microsoft.com/office/drawing/2014/main" id="{1E556639-A442-AD0A-5B10-EF194ED1CAFF}"/>
              </a:ext>
            </a:extLst>
          </p:cNvPr>
          <p:cNvPicPr>
            <a:picLocks noChangeAspect="1"/>
          </p:cNvPicPr>
          <p:nvPr/>
        </p:nvPicPr>
        <p:blipFill>
          <a:blip r:embed="rId6"/>
          <a:stretch>
            <a:fillRect/>
          </a:stretch>
        </p:blipFill>
        <p:spPr>
          <a:xfrm>
            <a:off x="11903751" y="7433082"/>
            <a:ext cx="2516815" cy="77933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464588" y="953095"/>
            <a:ext cx="4946809" cy="3439478"/>
          </a:xfrm>
          <a:prstGeom prst="rect">
            <a:avLst/>
          </a:prstGeom>
        </p:spPr>
      </p:pic>
      <p:sp>
        <p:nvSpPr>
          <p:cNvPr id="3" name="Text 0"/>
          <p:cNvSpPr/>
          <p:nvPr/>
        </p:nvSpPr>
        <p:spPr>
          <a:xfrm>
            <a:off x="860822" y="4669274"/>
            <a:ext cx="3074670" cy="384215"/>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Quy định</a:t>
            </a:r>
            <a:endParaRPr lang="en-US" sz="2400" dirty="0"/>
          </a:p>
        </p:txBody>
      </p:sp>
      <p:sp>
        <p:nvSpPr>
          <p:cNvPr id="4" name="Text 1"/>
          <p:cNvSpPr/>
          <p:nvPr/>
        </p:nvSpPr>
        <p:spPr>
          <a:xfrm>
            <a:off x="860822" y="5299353"/>
            <a:ext cx="6154341" cy="393502"/>
          </a:xfrm>
          <a:prstGeom prst="rect">
            <a:avLst/>
          </a:prstGeom>
          <a:noFill/>
          <a:ln/>
        </p:spPr>
        <p:txBody>
          <a:bodyPr wrap="none" lIns="0" tIns="0" rIns="0" bIns="0" rtlCol="0" anchor="t"/>
          <a:lstStyle/>
          <a:p>
            <a:pPr marL="342900" indent="-342900" algn="l">
              <a:lnSpc>
                <a:spcPts val="305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Thiết bị bảo hộ cá nhân</a:t>
            </a:r>
            <a:endParaRPr lang="en-US" sz="1900" dirty="0"/>
          </a:p>
        </p:txBody>
      </p:sp>
      <p:sp>
        <p:nvSpPr>
          <p:cNvPr id="5" name="Text 2"/>
          <p:cNvSpPr/>
          <p:nvPr/>
        </p:nvSpPr>
        <p:spPr>
          <a:xfrm>
            <a:off x="860822" y="5778937"/>
            <a:ext cx="6154341" cy="393502"/>
          </a:xfrm>
          <a:prstGeom prst="rect">
            <a:avLst/>
          </a:prstGeom>
          <a:noFill/>
          <a:ln/>
        </p:spPr>
        <p:txBody>
          <a:bodyPr wrap="none" lIns="0" tIns="0" rIns="0" bIns="0" rtlCol="0" anchor="t"/>
          <a:lstStyle/>
          <a:p>
            <a:pPr marL="342900" indent="-342900" algn="l">
              <a:lnSpc>
                <a:spcPts val="305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Quy trình làm việc an toàn</a:t>
            </a:r>
            <a:endParaRPr lang="en-US" sz="1900" dirty="0"/>
          </a:p>
        </p:txBody>
      </p:sp>
      <p:sp>
        <p:nvSpPr>
          <p:cNvPr id="6" name="Text 3"/>
          <p:cNvSpPr/>
          <p:nvPr/>
        </p:nvSpPr>
        <p:spPr>
          <a:xfrm>
            <a:off x="860822" y="6258520"/>
            <a:ext cx="6154341" cy="787003"/>
          </a:xfrm>
          <a:prstGeom prst="rect">
            <a:avLst/>
          </a:prstGeom>
          <a:noFill/>
          <a:ln/>
        </p:spPr>
        <p:txBody>
          <a:bodyPr wrap="square" lIns="0" tIns="0" rIns="0" bIns="0" rtlCol="0" anchor="t"/>
          <a:lstStyle/>
          <a:p>
            <a:pPr marL="342900" indent="-342900" algn="l">
              <a:lnSpc>
                <a:spcPts val="305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Kiểm tra và bảo dưỡng định kỳ hệ thống điện và thiết bị mạ</a:t>
            </a:r>
            <a:endParaRPr lang="en-US" sz="1900" dirty="0"/>
          </a:p>
        </p:txBody>
      </p:sp>
      <p:pic>
        <p:nvPicPr>
          <p:cNvPr id="7" name="Image 1" descr="preencoded.png"/>
          <p:cNvPicPr>
            <a:picLocks noChangeAspect="1"/>
          </p:cNvPicPr>
          <p:nvPr/>
        </p:nvPicPr>
        <p:blipFill>
          <a:blip r:embed="rId4"/>
          <a:stretch>
            <a:fillRect/>
          </a:stretch>
        </p:blipFill>
        <p:spPr>
          <a:xfrm>
            <a:off x="7622858" y="953095"/>
            <a:ext cx="5548074" cy="3467457"/>
          </a:xfrm>
          <a:prstGeom prst="rect">
            <a:avLst/>
          </a:prstGeom>
        </p:spPr>
      </p:pic>
      <p:sp>
        <p:nvSpPr>
          <p:cNvPr id="8" name="Text 4"/>
          <p:cNvSpPr/>
          <p:nvPr/>
        </p:nvSpPr>
        <p:spPr>
          <a:xfrm>
            <a:off x="7622858" y="4697254"/>
            <a:ext cx="3074670" cy="384215"/>
          </a:xfrm>
          <a:prstGeom prst="rect">
            <a:avLst/>
          </a:prstGeom>
          <a:noFill/>
          <a:ln/>
        </p:spPr>
        <p:txBody>
          <a:bodyPr wrap="none" lIns="0" tIns="0" rIns="0" bIns="0" rtlCol="0" anchor="t"/>
          <a:lstStyle/>
          <a:p>
            <a:pPr marL="0" indent="0">
              <a:lnSpc>
                <a:spcPts val="3000"/>
              </a:lnSpc>
              <a:buNone/>
            </a:pPr>
            <a:r>
              <a:rPr lang="en-US" sz="2400" b="1" dirty="0">
                <a:solidFill>
                  <a:srgbClr val="438951"/>
                </a:solidFill>
                <a:latin typeface="Fraunces Extra Bold" pitchFamily="34" charset="0"/>
                <a:ea typeface="Fraunces Extra Bold" pitchFamily="34" charset="-122"/>
                <a:cs typeface="Fraunces Extra Bold" pitchFamily="34" charset="-120"/>
              </a:rPr>
              <a:t>Xử lý tình huống</a:t>
            </a:r>
            <a:endParaRPr lang="en-US" sz="2400" dirty="0"/>
          </a:p>
        </p:txBody>
      </p:sp>
      <p:sp>
        <p:nvSpPr>
          <p:cNvPr id="9" name="Text 5"/>
          <p:cNvSpPr/>
          <p:nvPr/>
        </p:nvSpPr>
        <p:spPr>
          <a:xfrm>
            <a:off x="7622858" y="5327332"/>
            <a:ext cx="6154341" cy="787003"/>
          </a:xfrm>
          <a:prstGeom prst="rect">
            <a:avLst/>
          </a:prstGeom>
          <a:noFill/>
          <a:ln/>
        </p:spPr>
        <p:txBody>
          <a:bodyPr wrap="square" lIns="0" tIns="0" rIns="0" bIns="0" rtlCol="0" anchor="t"/>
          <a:lstStyle/>
          <a:p>
            <a:pPr marL="342900" indent="-342900" algn="l">
              <a:lnSpc>
                <a:spcPts val="305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Ngắt ngay lập tức máy cắt để ngăn chặn tình huống trở nên nghiêm trọng hơn</a:t>
            </a:r>
            <a:endParaRPr lang="en-US" sz="1900" dirty="0"/>
          </a:p>
        </p:txBody>
      </p:sp>
      <p:sp>
        <p:nvSpPr>
          <p:cNvPr id="10" name="Text 6"/>
          <p:cNvSpPr/>
          <p:nvPr/>
        </p:nvSpPr>
        <p:spPr>
          <a:xfrm>
            <a:off x="7622858" y="6200418"/>
            <a:ext cx="6154341" cy="787003"/>
          </a:xfrm>
          <a:prstGeom prst="rect">
            <a:avLst/>
          </a:prstGeom>
          <a:noFill/>
          <a:ln/>
        </p:spPr>
        <p:txBody>
          <a:bodyPr wrap="square" lIns="0" tIns="0" rIns="0" bIns="0" rtlCol="0" anchor="t"/>
          <a:lstStyle/>
          <a:p>
            <a:pPr marL="342900" indent="-342900" algn="l">
              <a:lnSpc>
                <a:spcPts val="305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Tiến hành sơ cấp cứu cho người bị thưởng trước khi đội ngũ y tế đến</a:t>
            </a:r>
            <a:endParaRPr lang="en-US" sz="1900" dirty="0"/>
          </a:p>
        </p:txBody>
      </p:sp>
      <p:sp>
        <p:nvSpPr>
          <p:cNvPr id="11" name="Text 7"/>
          <p:cNvSpPr/>
          <p:nvPr/>
        </p:nvSpPr>
        <p:spPr>
          <a:xfrm>
            <a:off x="7622858" y="7073503"/>
            <a:ext cx="6154341" cy="393502"/>
          </a:xfrm>
          <a:prstGeom prst="rect">
            <a:avLst/>
          </a:prstGeom>
          <a:noFill/>
          <a:ln/>
        </p:spPr>
        <p:txBody>
          <a:bodyPr wrap="none" lIns="0" tIns="0" rIns="0" bIns="0" rtlCol="0" anchor="t"/>
          <a:lstStyle/>
          <a:p>
            <a:pPr marL="342900" indent="-342900" algn="l">
              <a:lnSpc>
                <a:spcPts val="3050"/>
              </a:lnSpc>
              <a:buSzPct val="100000"/>
              <a:buChar char="•"/>
            </a:pPr>
            <a:r>
              <a:rPr lang="en-US" sz="1900" dirty="0">
                <a:solidFill>
                  <a:srgbClr val="405449"/>
                </a:solidFill>
                <a:latin typeface="Posterama" panose="020B0504020200020000" pitchFamily="34" charset="0"/>
                <a:ea typeface="Nobile" pitchFamily="34" charset="-122"/>
                <a:cs typeface="Posterama" panose="020B0504020200020000" pitchFamily="34" charset="0"/>
              </a:rPr>
              <a:t>Kiểm tra, rà soát và khắc phục </a:t>
            </a:r>
            <a:endParaRPr lang="en-US" sz="1900" dirty="0"/>
          </a:p>
        </p:txBody>
      </p:sp>
      <p:pic>
        <p:nvPicPr>
          <p:cNvPr id="12" name="Picture 11">
            <a:extLst>
              <a:ext uri="{FF2B5EF4-FFF2-40B4-BE49-F238E27FC236}">
                <a16:creationId xmlns:a16="http://schemas.microsoft.com/office/drawing/2014/main" id="{5C4DBF46-B74C-1BCC-1526-535A152474FC}"/>
              </a:ext>
            </a:extLst>
          </p:cNvPr>
          <p:cNvPicPr>
            <a:picLocks noChangeAspect="1"/>
          </p:cNvPicPr>
          <p:nvPr/>
        </p:nvPicPr>
        <p:blipFill>
          <a:blip r:embed="rId5"/>
          <a:stretch>
            <a:fillRect/>
          </a:stretch>
        </p:blipFill>
        <p:spPr>
          <a:xfrm>
            <a:off x="11903751" y="7433082"/>
            <a:ext cx="2516815" cy="77933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12125" y="3152180"/>
            <a:ext cx="6220063" cy="1925003"/>
          </a:xfrm>
          <a:prstGeom prst="rect">
            <a:avLst/>
          </a:prstGeom>
        </p:spPr>
      </p:pic>
      <p:sp>
        <p:nvSpPr>
          <p:cNvPr id="3" name="Text 0"/>
          <p:cNvSpPr/>
          <p:nvPr/>
        </p:nvSpPr>
        <p:spPr>
          <a:xfrm>
            <a:off x="7605832" y="1057632"/>
            <a:ext cx="5801439" cy="725210"/>
          </a:xfrm>
          <a:prstGeom prst="rect">
            <a:avLst/>
          </a:prstGeom>
          <a:noFill/>
          <a:ln/>
        </p:spPr>
        <p:txBody>
          <a:bodyPr wrap="none" lIns="0" tIns="0" rIns="0" bIns="0" rtlCol="0" anchor="t"/>
          <a:lstStyle/>
          <a:p>
            <a:pPr marL="0" indent="0">
              <a:lnSpc>
                <a:spcPts val="5700"/>
              </a:lnSpc>
              <a:buNone/>
            </a:pPr>
            <a:r>
              <a:rPr lang="en-US" sz="4550" b="1" dirty="0">
                <a:solidFill>
                  <a:srgbClr val="438951"/>
                </a:solidFill>
                <a:latin typeface="Fraunces Extra Bold" pitchFamily="34" charset="0"/>
                <a:ea typeface="Fraunces Extra Bold" pitchFamily="34" charset="-122"/>
                <a:cs typeface="Fraunces Extra Bold" pitchFamily="34" charset="-120"/>
              </a:rPr>
              <a:t>PHẦN III: </a:t>
            </a:r>
            <a:endParaRPr lang="en-US" sz="4550" dirty="0"/>
          </a:p>
        </p:txBody>
      </p:sp>
      <p:sp>
        <p:nvSpPr>
          <p:cNvPr id="4" name="Text 1"/>
          <p:cNvSpPr/>
          <p:nvPr/>
        </p:nvSpPr>
        <p:spPr>
          <a:xfrm>
            <a:off x="7605832" y="2014895"/>
            <a:ext cx="5801439" cy="725210"/>
          </a:xfrm>
          <a:prstGeom prst="rect">
            <a:avLst/>
          </a:prstGeom>
          <a:noFill/>
          <a:ln/>
        </p:spPr>
        <p:txBody>
          <a:bodyPr wrap="none" lIns="0" tIns="0" rIns="0" bIns="0" rtlCol="0" anchor="t"/>
          <a:lstStyle/>
          <a:p>
            <a:pPr marL="0" indent="0">
              <a:lnSpc>
                <a:spcPts val="5700"/>
              </a:lnSpc>
              <a:buNone/>
            </a:pPr>
            <a:r>
              <a:rPr lang="en-US" sz="4550" b="1" dirty="0">
                <a:solidFill>
                  <a:srgbClr val="405449"/>
                </a:solidFill>
                <a:latin typeface="Fraunces Extra Bold" pitchFamily="34" charset="0"/>
                <a:ea typeface="Fraunces Extra Bold" pitchFamily="34" charset="-122"/>
                <a:cs typeface="Fraunces Extra Bold" pitchFamily="34" charset="-120"/>
              </a:rPr>
              <a:t>Tham khảo thêm</a:t>
            </a:r>
            <a:endParaRPr lang="en-US" sz="4550" dirty="0"/>
          </a:p>
        </p:txBody>
      </p:sp>
      <p:sp>
        <p:nvSpPr>
          <p:cNvPr id="5" name="Text 2"/>
          <p:cNvSpPr/>
          <p:nvPr/>
        </p:nvSpPr>
        <p:spPr>
          <a:xfrm>
            <a:off x="7605832" y="2972157"/>
            <a:ext cx="6220063" cy="371237"/>
          </a:xfrm>
          <a:prstGeom prst="rect">
            <a:avLst/>
          </a:prstGeom>
          <a:noFill/>
          <a:ln/>
        </p:spPr>
        <p:txBody>
          <a:bodyPr wrap="none" lIns="0" tIns="0" rIns="0" bIns="0" rtlCol="0" anchor="t"/>
          <a:lstStyle/>
          <a:p>
            <a:pPr marL="0" indent="0">
              <a:lnSpc>
                <a:spcPts val="2900"/>
              </a:lnSpc>
              <a:buNone/>
            </a:pPr>
            <a:endParaRPr lang="en-US" sz="1800" dirty="0"/>
          </a:p>
        </p:txBody>
      </p:sp>
      <p:sp>
        <p:nvSpPr>
          <p:cNvPr id="6" name="Text 3"/>
          <p:cNvSpPr/>
          <p:nvPr/>
        </p:nvSpPr>
        <p:spPr>
          <a:xfrm>
            <a:off x="7605832" y="3552230"/>
            <a:ext cx="6220063" cy="371237"/>
          </a:xfrm>
          <a:prstGeom prst="rect">
            <a:avLst/>
          </a:prstGeom>
          <a:noFill/>
          <a:ln/>
        </p:spPr>
        <p:txBody>
          <a:bodyPr wrap="none" lIns="0" tIns="0" rIns="0" bIns="0" rtlCol="0" anchor="t"/>
          <a:lstStyle/>
          <a:p>
            <a:pPr marL="0" indent="0">
              <a:lnSpc>
                <a:spcPts val="2900"/>
              </a:lnSpc>
              <a:buNone/>
            </a:pPr>
            <a:r>
              <a:rPr lang="en-US" sz="1800" dirty="0">
                <a:solidFill>
                  <a:srgbClr val="405449"/>
                </a:solidFill>
                <a:latin typeface="Posterama" panose="020B0504020200020000" pitchFamily="34" charset="0"/>
                <a:ea typeface="Nobile" pitchFamily="34" charset="-122"/>
                <a:cs typeface="Posterama" panose="020B0504020200020000" pitchFamily="34" charset="0"/>
              </a:rPr>
              <a:t>1. Bài kiểm tra an toàn lao động nhóm 3 </a:t>
            </a:r>
            <a:endParaRPr lang="en-US" sz="1800" dirty="0"/>
          </a:p>
        </p:txBody>
      </p:sp>
      <p:sp>
        <p:nvSpPr>
          <p:cNvPr id="7" name="Text 4"/>
          <p:cNvSpPr/>
          <p:nvPr/>
        </p:nvSpPr>
        <p:spPr>
          <a:xfrm>
            <a:off x="7605832" y="4132302"/>
            <a:ext cx="6220063" cy="371237"/>
          </a:xfrm>
          <a:prstGeom prst="rect">
            <a:avLst/>
          </a:prstGeom>
          <a:noFill/>
          <a:ln/>
        </p:spPr>
        <p:txBody>
          <a:bodyPr wrap="none" lIns="0" tIns="0" rIns="0" bIns="0" rtlCol="0" anchor="t"/>
          <a:lstStyle/>
          <a:p>
            <a:pPr marL="0" indent="0">
              <a:lnSpc>
                <a:spcPts val="2900"/>
              </a:lnSpc>
              <a:buNone/>
            </a:pPr>
            <a:r>
              <a:rPr lang="en-US" sz="1800" u="sng" dirty="0">
                <a:solidFill>
                  <a:srgbClr val="438951"/>
                </a:solidFill>
                <a:latin typeface="Posterama" panose="020B0504020200020000" pitchFamily="34" charset="0"/>
                <a:ea typeface="Nobile" pitchFamily="34" charset="-122"/>
                <a:cs typeface="Posterama" panose="020B0504020200020000" pitchFamily="34" charset="0"/>
                <a:hlinkClick r:id="rId4">
                  <a:extLst>
                    <a:ext uri="{A12FA001-AC4F-418D-AE19-62706E023703}">
                      <ahyp:hlinkClr xmlns:ahyp="http://schemas.microsoft.com/office/drawing/2018/hyperlinkcolor" val="tx"/>
                    </a:ext>
                  </a:extLst>
                </a:hlinkClick>
              </a:rPr>
              <a:t>Trắc nghiệm an toàn lao động nhóm 3</a:t>
            </a:r>
            <a:endParaRPr lang="en-US" sz="1800" dirty="0"/>
          </a:p>
        </p:txBody>
      </p:sp>
      <p:sp>
        <p:nvSpPr>
          <p:cNvPr id="8" name="Text 5"/>
          <p:cNvSpPr/>
          <p:nvPr/>
        </p:nvSpPr>
        <p:spPr>
          <a:xfrm>
            <a:off x="7605832" y="4712375"/>
            <a:ext cx="6220063" cy="371237"/>
          </a:xfrm>
          <a:prstGeom prst="rect">
            <a:avLst/>
          </a:prstGeom>
          <a:noFill/>
          <a:ln/>
        </p:spPr>
        <p:txBody>
          <a:bodyPr wrap="none" lIns="0" tIns="0" rIns="0" bIns="0" rtlCol="0" anchor="t"/>
          <a:lstStyle/>
          <a:p>
            <a:pPr marL="0" indent="0">
              <a:lnSpc>
                <a:spcPts val="2900"/>
              </a:lnSpc>
              <a:buNone/>
            </a:pPr>
            <a:r>
              <a:rPr lang="en-US" sz="1800" dirty="0">
                <a:solidFill>
                  <a:srgbClr val="405449"/>
                </a:solidFill>
                <a:latin typeface="Posterama" panose="020B0504020200020000" pitchFamily="34" charset="0"/>
                <a:ea typeface="Nobile" pitchFamily="34" charset="-122"/>
                <a:cs typeface="Posterama" panose="020B0504020200020000" pitchFamily="34" charset="0"/>
              </a:rPr>
              <a:t>2. Bảng báo giá dịch vụ huấn luyện an toàn lao động </a:t>
            </a:r>
            <a:endParaRPr lang="en-US" sz="1800" dirty="0"/>
          </a:p>
        </p:txBody>
      </p:sp>
      <p:sp>
        <p:nvSpPr>
          <p:cNvPr id="9" name="Text 6"/>
          <p:cNvSpPr/>
          <p:nvPr/>
        </p:nvSpPr>
        <p:spPr>
          <a:xfrm>
            <a:off x="7605832" y="5292447"/>
            <a:ext cx="6220063" cy="371237"/>
          </a:xfrm>
          <a:prstGeom prst="rect">
            <a:avLst/>
          </a:prstGeom>
          <a:noFill/>
          <a:ln/>
        </p:spPr>
        <p:txBody>
          <a:bodyPr wrap="none" lIns="0" tIns="0" rIns="0" bIns="0" rtlCol="0" anchor="t"/>
          <a:lstStyle/>
          <a:p>
            <a:pPr marL="0" indent="0">
              <a:lnSpc>
                <a:spcPts val="2900"/>
              </a:lnSpc>
              <a:buNone/>
            </a:pPr>
            <a:r>
              <a:rPr lang="en-US" sz="1800" u="sng" dirty="0">
                <a:solidFill>
                  <a:srgbClr val="438951"/>
                </a:solidFill>
                <a:latin typeface="Posterama" panose="020B0504020200020000" pitchFamily="34" charset="0"/>
                <a:ea typeface="Nobile" pitchFamily="34" charset="-122"/>
                <a:cs typeface="Posterama" panose="020B0504020200020000" pitchFamily="34" charset="0"/>
                <a:hlinkClick r:id="rId5">
                  <a:extLst>
                    <a:ext uri="{A12FA001-AC4F-418D-AE19-62706E023703}">
                      <ahyp:hlinkClr xmlns:ahyp="http://schemas.microsoft.com/office/drawing/2018/hyperlinkcolor" val="tx"/>
                    </a:ext>
                  </a:extLst>
                </a:hlinkClick>
              </a:rPr>
              <a:t>Xem chi tiết</a:t>
            </a:r>
            <a:endParaRPr lang="en-US" sz="1800" dirty="0"/>
          </a:p>
        </p:txBody>
      </p:sp>
      <p:sp>
        <p:nvSpPr>
          <p:cNvPr id="10" name="Text 7"/>
          <p:cNvSpPr/>
          <p:nvPr/>
        </p:nvSpPr>
        <p:spPr>
          <a:xfrm>
            <a:off x="7605832" y="5872520"/>
            <a:ext cx="6220063" cy="371237"/>
          </a:xfrm>
          <a:prstGeom prst="rect">
            <a:avLst/>
          </a:prstGeom>
          <a:noFill/>
          <a:ln/>
        </p:spPr>
        <p:txBody>
          <a:bodyPr wrap="none" lIns="0" tIns="0" rIns="0" bIns="0" rtlCol="0" anchor="t"/>
          <a:lstStyle/>
          <a:p>
            <a:pPr marL="0" indent="0">
              <a:lnSpc>
                <a:spcPts val="2900"/>
              </a:lnSpc>
              <a:buNone/>
            </a:pPr>
            <a:r>
              <a:rPr lang="en-US" sz="1800" dirty="0">
                <a:solidFill>
                  <a:srgbClr val="405449"/>
                </a:solidFill>
                <a:latin typeface="Posterama" panose="020B0504020200020000" pitchFamily="34" charset="0"/>
                <a:ea typeface="Nobile" pitchFamily="34" charset="-122"/>
                <a:cs typeface="Posterama" panose="020B0504020200020000" pitchFamily="34" charset="0"/>
              </a:rPr>
              <a:t>3. Tải về tài liệu (download) </a:t>
            </a:r>
            <a:endParaRPr lang="en-US" sz="1800" dirty="0"/>
          </a:p>
        </p:txBody>
      </p:sp>
      <p:sp>
        <p:nvSpPr>
          <p:cNvPr id="11" name="Text 8"/>
          <p:cNvSpPr/>
          <p:nvPr/>
        </p:nvSpPr>
        <p:spPr>
          <a:xfrm>
            <a:off x="7605832" y="6452592"/>
            <a:ext cx="6220063" cy="742474"/>
          </a:xfrm>
          <a:prstGeom prst="rect">
            <a:avLst/>
          </a:prstGeom>
          <a:noFill/>
          <a:ln/>
        </p:spPr>
        <p:txBody>
          <a:bodyPr wrap="square" lIns="0" tIns="0" rIns="0" bIns="0" rtlCol="0" anchor="t"/>
          <a:lstStyle/>
          <a:p>
            <a:pPr marL="0" indent="0">
              <a:lnSpc>
                <a:spcPts val="2900"/>
              </a:lnSpc>
              <a:buNone/>
            </a:pPr>
            <a:r>
              <a:rPr lang="en-US" sz="1800" u="sng" dirty="0">
                <a:solidFill>
                  <a:srgbClr val="438951"/>
                </a:solidFill>
                <a:latin typeface="Posterama" panose="020B0504020200020000" pitchFamily="34" charset="0"/>
                <a:ea typeface="Nobile" pitchFamily="34" charset="-122"/>
                <a:cs typeface="Posterama" panose="020B0504020200020000" pitchFamily="34" charset="0"/>
                <a:hlinkClick r:id="rId6">
                  <a:extLst>
                    <a:ext uri="{A12FA001-AC4F-418D-AE19-62706E023703}">
                      <ahyp:hlinkClr xmlns:ahyp="http://schemas.microsoft.com/office/drawing/2018/hyperlinkcolor" val="tx"/>
                    </a:ext>
                  </a:extLst>
                </a:hlinkClick>
              </a:rPr>
              <a:t>Download tài liệu huấn luyện an toàn lao động sản xuất dây kẽm</a:t>
            </a:r>
            <a:endParaRPr lang="en-US" sz="1800" dirty="0"/>
          </a:p>
        </p:txBody>
      </p:sp>
      <p:pic>
        <p:nvPicPr>
          <p:cNvPr id="12" name="Picture 11">
            <a:extLst>
              <a:ext uri="{FF2B5EF4-FFF2-40B4-BE49-F238E27FC236}">
                <a16:creationId xmlns:a16="http://schemas.microsoft.com/office/drawing/2014/main" id="{1DBF9D50-3C30-79A3-36B0-9BDC65FC31AC}"/>
              </a:ext>
            </a:extLst>
          </p:cNvPr>
          <p:cNvPicPr>
            <a:picLocks noChangeAspect="1"/>
          </p:cNvPicPr>
          <p:nvPr/>
        </p:nvPicPr>
        <p:blipFill>
          <a:blip r:embed="rId7"/>
          <a:stretch>
            <a:fillRect/>
          </a:stretch>
        </p:blipFill>
        <p:spPr>
          <a:xfrm>
            <a:off x="11903751" y="7433082"/>
            <a:ext cx="2516815" cy="77933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1240</Words>
  <Application>Microsoft Office PowerPoint</Application>
  <PresentationFormat>Custom</PresentationFormat>
  <Paragraphs>163</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Fraunces Extra Bold</vt:lpstr>
      <vt:lpstr>Posterama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2024-10-30T04:33:44Z</dcterms:created>
  <dcterms:modified xsi:type="dcterms:W3CDTF">2024-10-30T04:45:24Z</dcterms:modified>
</cp:coreProperties>
</file>