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24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antoannamviet.com/tai-lieu-an-toan-lao-dong-san-xuat-dung-cu-kim-khi-cam-tay/"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4036" y="2316004"/>
            <a:ext cx="4457700" cy="4457700"/>
          </a:xfrm>
          <a:prstGeom prst="rect">
            <a:avLst/>
          </a:prstGeom>
        </p:spPr>
      </p:pic>
      <p:sp>
        <p:nvSpPr>
          <p:cNvPr id="3" name="Text 0"/>
          <p:cNvSpPr/>
          <p:nvPr/>
        </p:nvSpPr>
        <p:spPr>
          <a:xfrm>
            <a:off x="6350437" y="746284"/>
            <a:ext cx="7898126" cy="4471988"/>
          </a:xfrm>
          <a:prstGeom prst="rect">
            <a:avLst/>
          </a:prstGeom>
          <a:noFill/>
          <a:ln/>
        </p:spPr>
        <p:txBody>
          <a:bodyPr wrap="square" lIns="0" tIns="0" rIns="0" bIns="0" rtlCol="0" anchor="t"/>
          <a:lstStyle/>
          <a:p>
            <a:pPr marL="0" indent="0">
              <a:lnSpc>
                <a:spcPts val="8800"/>
              </a:lnSpc>
              <a:buNone/>
            </a:pPr>
            <a:r>
              <a:rPr lang="en-US" sz="7000" b="1" dirty="0">
                <a:solidFill>
                  <a:srgbClr val="000000"/>
                </a:solidFill>
                <a:latin typeface="PT Serif" panose="020A0603040505020204" pitchFamily="18" charset="0"/>
                <a:ea typeface="Petrona Bold" pitchFamily="34" charset="-122"/>
                <a:cs typeface="Petrona Bold" pitchFamily="34" charset="-120"/>
              </a:rPr>
              <a:t>An Toàn Lao Động Trong Sản Xuất Dụng Cụ Kim Khí Cầm Tay</a:t>
            </a:r>
            <a:endParaRPr lang="en-US" sz="7000" dirty="0"/>
          </a:p>
        </p:txBody>
      </p:sp>
      <p:sp>
        <p:nvSpPr>
          <p:cNvPr id="4" name="Text 1"/>
          <p:cNvSpPr/>
          <p:nvPr/>
        </p:nvSpPr>
        <p:spPr>
          <a:xfrm>
            <a:off x="6350437" y="5588556"/>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PT Serif" panose="020A0603040505020204" pitchFamily="18" charset="0"/>
                <a:ea typeface="Inter" pitchFamily="34" charset="-122"/>
                <a:cs typeface="Inter" pitchFamily="34" charset="-120"/>
              </a:rPr>
              <a:t>Bài viết này cung cấp thông tin về an toàn lao động trong ngành sản xuất dụng cụ kim khí cầm tay, bao gồm thực trạng, các nguy cơ tai nạn, và biện pháp phòng tránh.</a:t>
            </a:r>
            <a:endParaRPr lang="en-US" sz="1900" dirty="0"/>
          </a:p>
        </p:txBody>
      </p:sp>
      <p:sp>
        <p:nvSpPr>
          <p:cNvPr id="5" name="Shape 2"/>
          <p:cNvSpPr/>
          <p:nvPr/>
        </p:nvSpPr>
        <p:spPr>
          <a:xfrm>
            <a:off x="6350437" y="7069812"/>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7077432"/>
            <a:ext cx="379690" cy="379690"/>
          </a:xfrm>
          <a:prstGeom prst="rect">
            <a:avLst/>
          </a:prstGeom>
        </p:spPr>
      </p:pic>
      <p:sp>
        <p:nvSpPr>
          <p:cNvPr id="7" name="Text 3"/>
          <p:cNvSpPr/>
          <p:nvPr/>
        </p:nvSpPr>
        <p:spPr>
          <a:xfrm>
            <a:off x="6868716" y="7051358"/>
            <a:ext cx="3142059" cy="431959"/>
          </a:xfrm>
          <a:prstGeom prst="rect">
            <a:avLst/>
          </a:prstGeom>
          <a:noFill/>
          <a:ln/>
        </p:spPr>
        <p:txBody>
          <a:bodyPr wrap="none" lIns="0" tIns="0" rIns="0" bIns="0" rtlCol="0" anchor="t"/>
          <a:lstStyle/>
          <a:p>
            <a:pPr marL="0" indent="0" algn="l">
              <a:lnSpc>
                <a:spcPts val="3400"/>
              </a:lnSpc>
              <a:buNone/>
            </a:pPr>
            <a:r>
              <a:rPr lang="en-US" sz="2400" b="1" dirty="0" err="1">
                <a:solidFill>
                  <a:srgbClr val="272525"/>
                </a:solidFill>
                <a:latin typeface="PT Serif" panose="020A0603040505020204" pitchFamily="18" charset="0"/>
                <a:ea typeface="Inter Bold" pitchFamily="34" charset="-122"/>
                <a:cs typeface="Inter Bold" pitchFamily="34" charset="-120"/>
              </a:rPr>
              <a:t>Bản</a:t>
            </a:r>
            <a:r>
              <a:rPr lang="en-US" sz="2400" b="1" dirty="0">
                <a:solidFill>
                  <a:srgbClr val="272525"/>
                </a:solidFill>
                <a:latin typeface="PT Serif" panose="020A0603040505020204" pitchFamily="18" charset="0"/>
                <a:ea typeface="Inter Bold" pitchFamily="34" charset="-122"/>
                <a:cs typeface="Inter Bold" pitchFamily="34" charset="-120"/>
              </a:rPr>
              <a:t> </a:t>
            </a:r>
            <a:r>
              <a:rPr lang="en-US" sz="2400" b="1" dirty="0" err="1">
                <a:solidFill>
                  <a:srgbClr val="272525"/>
                </a:solidFill>
                <a:latin typeface="PT Serif" panose="020A0603040505020204" pitchFamily="18" charset="0"/>
                <a:ea typeface="Inter Bold" pitchFamily="34" charset="-122"/>
                <a:cs typeface="Inter Bold" pitchFamily="34" charset="-120"/>
              </a:rPr>
              <a:t>quyền</a:t>
            </a:r>
            <a:r>
              <a:rPr lang="en-US" sz="2400" b="1" dirty="0">
                <a:solidFill>
                  <a:srgbClr val="272525"/>
                </a:solidFill>
                <a:latin typeface="PT Serif" panose="020A0603040505020204" pitchFamily="18" charset="0"/>
                <a:ea typeface="Inter Bold" pitchFamily="34" charset="-122"/>
                <a:cs typeface="Inter Bold" pitchFamily="34" charset="-120"/>
              </a:rPr>
              <a:t> </a:t>
            </a:r>
            <a:r>
              <a:rPr lang="en-US" sz="2400" b="1" dirty="0" err="1">
                <a:solidFill>
                  <a:srgbClr val="272525"/>
                </a:solidFill>
                <a:latin typeface="PT Serif" panose="020A0603040505020204" pitchFamily="18" charset="0"/>
                <a:ea typeface="Inter Bold" pitchFamily="34" charset="-122"/>
                <a:cs typeface="Inter Bold" pitchFamily="34" charset="-120"/>
              </a:rPr>
              <a:t>thuộc</a:t>
            </a:r>
            <a:r>
              <a:rPr lang="en-US" sz="2400" b="1" dirty="0">
                <a:solidFill>
                  <a:srgbClr val="272525"/>
                </a:solidFill>
                <a:latin typeface="PT Serif" panose="020A0603040505020204" pitchFamily="18" charset="0"/>
                <a:ea typeface="Inter Bold" pitchFamily="34" charset="-122"/>
                <a:cs typeface="Inter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44026164-7F14-AF06-4BA3-5DF3164BEF4D}"/>
              </a:ext>
            </a:extLst>
          </p:cNvPr>
          <p:cNvPicPr>
            <a:picLocks noChangeAspect="1"/>
          </p:cNvPicPr>
          <p:nvPr/>
        </p:nvPicPr>
        <p:blipFill>
          <a:blip r:embed="rId5"/>
          <a:stretch>
            <a:fillRect/>
          </a:stretch>
        </p:blipFill>
        <p:spPr>
          <a:xfrm>
            <a:off x="12067707" y="7450575"/>
            <a:ext cx="2398607" cy="74357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8350" y="3038118"/>
            <a:ext cx="4457700" cy="4457700"/>
          </a:xfrm>
          <a:prstGeom prst="rect">
            <a:avLst/>
          </a:prstGeom>
        </p:spPr>
      </p:pic>
      <p:sp>
        <p:nvSpPr>
          <p:cNvPr id="3" name="Text 0"/>
          <p:cNvSpPr/>
          <p:nvPr/>
        </p:nvSpPr>
        <p:spPr>
          <a:xfrm>
            <a:off x="785455" y="996672"/>
            <a:ext cx="8730334" cy="1472803"/>
          </a:xfrm>
          <a:prstGeom prst="rect">
            <a:avLst/>
          </a:prstGeom>
          <a:noFill/>
          <a:ln/>
        </p:spPr>
        <p:txBody>
          <a:bodyPr wrap="square" lIns="0" tIns="0" rIns="0" bIns="0" rtlCol="0" anchor="t"/>
          <a:lstStyle/>
          <a:p>
            <a:pPr marL="0" indent="0">
              <a:lnSpc>
                <a:spcPts val="5750"/>
              </a:lnSpc>
              <a:buNone/>
            </a:pPr>
            <a:r>
              <a:rPr lang="en-US" sz="4600" b="1" dirty="0">
                <a:solidFill>
                  <a:srgbClr val="000000"/>
                </a:solidFill>
                <a:latin typeface="PT Serif" panose="020A0603040505020204" pitchFamily="18" charset="0"/>
                <a:ea typeface="Petrona Bold" pitchFamily="34" charset="-122"/>
                <a:cs typeface="Petrona Bold" pitchFamily="34" charset="-120"/>
              </a:rPr>
              <a:t>Thực Trạng Tai Nạn Lao Động</a:t>
            </a:r>
            <a:endParaRPr lang="en-US" sz="4600" dirty="0"/>
          </a:p>
        </p:txBody>
      </p:sp>
      <p:sp>
        <p:nvSpPr>
          <p:cNvPr id="4" name="Shape 1"/>
          <p:cNvSpPr/>
          <p:nvPr/>
        </p:nvSpPr>
        <p:spPr>
          <a:xfrm>
            <a:off x="785455" y="2806065"/>
            <a:ext cx="7573089" cy="1325999"/>
          </a:xfrm>
          <a:prstGeom prst="roundRect">
            <a:avLst>
              <a:gd name="adj" fmla="val 7109"/>
            </a:avLst>
          </a:prstGeom>
          <a:solidFill>
            <a:srgbClr val="007EBD"/>
          </a:solidFill>
          <a:ln w="7620">
            <a:solidFill>
              <a:srgbClr val="1997D6"/>
            </a:solidFill>
            <a:prstDash val="solid"/>
          </a:ln>
        </p:spPr>
      </p:sp>
      <p:sp>
        <p:nvSpPr>
          <p:cNvPr id="5" name="Text 2"/>
          <p:cNvSpPr/>
          <p:nvPr/>
        </p:nvSpPr>
        <p:spPr>
          <a:xfrm>
            <a:off x="1017508" y="3038118"/>
            <a:ext cx="2945725" cy="368141"/>
          </a:xfrm>
          <a:prstGeom prst="rect">
            <a:avLst/>
          </a:prstGeom>
          <a:noFill/>
          <a:ln/>
        </p:spPr>
        <p:txBody>
          <a:bodyPr wrap="none" lIns="0" tIns="0" rIns="0" bIns="0" rtlCol="0" anchor="t"/>
          <a:lstStyle/>
          <a:p>
            <a:pPr marL="0" indent="0">
              <a:lnSpc>
                <a:spcPts val="2850"/>
              </a:lnSpc>
              <a:buNone/>
            </a:pPr>
            <a:r>
              <a:rPr lang="en-US" sz="2300" b="1" dirty="0">
                <a:solidFill>
                  <a:srgbClr val="FFFFFF"/>
                </a:solidFill>
                <a:latin typeface="PT Serif" panose="020A0603040505020204" pitchFamily="18" charset="0"/>
                <a:ea typeface="Petrona Bold" pitchFamily="34" charset="-122"/>
                <a:cs typeface="Petrona Bold" pitchFamily="34" charset="-120"/>
              </a:rPr>
              <a:t>Giảm Số Vụ</a:t>
            </a:r>
            <a:endParaRPr lang="en-US" sz="2300" dirty="0"/>
          </a:p>
        </p:txBody>
      </p:sp>
      <p:sp>
        <p:nvSpPr>
          <p:cNvPr id="6" name="Text 3"/>
          <p:cNvSpPr/>
          <p:nvPr/>
        </p:nvSpPr>
        <p:spPr>
          <a:xfrm>
            <a:off x="1017508" y="3540919"/>
            <a:ext cx="7108984" cy="359092"/>
          </a:xfrm>
          <a:prstGeom prst="rect">
            <a:avLst/>
          </a:prstGeom>
          <a:noFill/>
          <a:ln/>
        </p:spPr>
        <p:txBody>
          <a:bodyPr wrap="none" lIns="0" tIns="0" rIns="0" bIns="0" rtlCol="0" anchor="t"/>
          <a:lstStyle/>
          <a:p>
            <a:pPr marL="0" indent="0">
              <a:lnSpc>
                <a:spcPts val="2800"/>
              </a:lnSpc>
              <a:buNone/>
            </a:pPr>
            <a:r>
              <a:rPr lang="en-US" sz="1750" dirty="0">
                <a:solidFill>
                  <a:srgbClr val="FFFFFF"/>
                </a:solidFill>
                <a:latin typeface="PT Serif" panose="020A0603040505020204" pitchFamily="18" charset="0"/>
                <a:ea typeface="Inter" pitchFamily="34" charset="-122"/>
                <a:cs typeface="Inter" pitchFamily="34" charset="-120"/>
              </a:rPr>
              <a:t>Số vụ tai nạn lao động giảm 7,09% so với cùng kỳ năm 2023.</a:t>
            </a:r>
            <a:endParaRPr lang="en-US" sz="1750" dirty="0"/>
          </a:p>
        </p:txBody>
      </p:sp>
      <p:sp>
        <p:nvSpPr>
          <p:cNvPr id="7" name="Shape 4"/>
          <p:cNvSpPr/>
          <p:nvPr/>
        </p:nvSpPr>
        <p:spPr>
          <a:xfrm>
            <a:off x="785455" y="4356497"/>
            <a:ext cx="7573089" cy="1325999"/>
          </a:xfrm>
          <a:prstGeom prst="roundRect">
            <a:avLst>
              <a:gd name="adj" fmla="val 7109"/>
            </a:avLst>
          </a:prstGeom>
          <a:solidFill>
            <a:srgbClr val="007EBD"/>
          </a:solidFill>
          <a:ln w="7620">
            <a:solidFill>
              <a:srgbClr val="1997D6"/>
            </a:solidFill>
            <a:prstDash val="solid"/>
          </a:ln>
        </p:spPr>
      </p:sp>
      <p:sp>
        <p:nvSpPr>
          <p:cNvPr id="8" name="Text 5"/>
          <p:cNvSpPr/>
          <p:nvPr/>
        </p:nvSpPr>
        <p:spPr>
          <a:xfrm>
            <a:off x="1017508" y="4588550"/>
            <a:ext cx="2975134" cy="368141"/>
          </a:xfrm>
          <a:prstGeom prst="rect">
            <a:avLst/>
          </a:prstGeom>
          <a:noFill/>
          <a:ln/>
        </p:spPr>
        <p:txBody>
          <a:bodyPr wrap="none" lIns="0" tIns="0" rIns="0" bIns="0" rtlCol="0" anchor="t"/>
          <a:lstStyle/>
          <a:p>
            <a:pPr marL="0" indent="0">
              <a:lnSpc>
                <a:spcPts val="2850"/>
              </a:lnSpc>
              <a:buNone/>
            </a:pPr>
            <a:r>
              <a:rPr lang="en-US" sz="2300" b="1" dirty="0">
                <a:solidFill>
                  <a:srgbClr val="FFFFFF"/>
                </a:solidFill>
                <a:latin typeface="PT Serif" panose="020A0603040505020204" pitchFamily="18" charset="0"/>
                <a:ea typeface="Petrona Bold" pitchFamily="34" charset="-122"/>
                <a:cs typeface="Petrona Bold" pitchFamily="34" charset="-120"/>
              </a:rPr>
              <a:t>Giảm Số Người Bị Nạn</a:t>
            </a:r>
            <a:endParaRPr lang="en-US" sz="2300" dirty="0"/>
          </a:p>
        </p:txBody>
      </p:sp>
      <p:sp>
        <p:nvSpPr>
          <p:cNvPr id="9" name="Text 6"/>
          <p:cNvSpPr/>
          <p:nvPr/>
        </p:nvSpPr>
        <p:spPr>
          <a:xfrm>
            <a:off x="1017508" y="5091351"/>
            <a:ext cx="7108984" cy="359092"/>
          </a:xfrm>
          <a:prstGeom prst="rect">
            <a:avLst/>
          </a:prstGeom>
          <a:noFill/>
          <a:ln/>
        </p:spPr>
        <p:txBody>
          <a:bodyPr wrap="none" lIns="0" tIns="0" rIns="0" bIns="0" rtlCol="0" anchor="t"/>
          <a:lstStyle/>
          <a:p>
            <a:pPr marL="0" indent="0">
              <a:lnSpc>
                <a:spcPts val="2800"/>
              </a:lnSpc>
              <a:buNone/>
            </a:pPr>
            <a:r>
              <a:rPr lang="en-US" sz="1750" dirty="0">
                <a:solidFill>
                  <a:srgbClr val="FFFFFF"/>
                </a:solidFill>
                <a:latin typeface="PT Serif" panose="020A0603040505020204" pitchFamily="18" charset="0"/>
                <a:ea typeface="Inter" pitchFamily="34" charset="-122"/>
                <a:cs typeface="Inter" pitchFamily="34" charset="-120"/>
              </a:rPr>
              <a:t>Số người bị nạn giảm 6,04% so với cùng kỳ năm 2023.</a:t>
            </a:r>
            <a:endParaRPr lang="en-US" sz="1750" dirty="0"/>
          </a:p>
        </p:txBody>
      </p:sp>
      <p:sp>
        <p:nvSpPr>
          <p:cNvPr id="10" name="Shape 7"/>
          <p:cNvSpPr/>
          <p:nvPr/>
        </p:nvSpPr>
        <p:spPr>
          <a:xfrm>
            <a:off x="785455" y="5906929"/>
            <a:ext cx="7573089" cy="1325999"/>
          </a:xfrm>
          <a:prstGeom prst="roundRect">
            <a:avLst>
              <a:gd name="adj" fmla="val 7109"/>
            </a:avLst>
          </a:prstGeom>
          <a:solidFill>
            <a:srgbClr val="007EBD"/>
          </a:solidFill>
          <a:ln w="7620">
            <a:solidFill>
              <a:srgbClr val="1997D6"/>
            </a:solidFill>
            <a:prstDash val="solid"/>
          </a:ln>
        </p:spPr>
      </p:sp>
      <p:sp>
        <p:nvSpPr>
          <p:cNvPr id="11" name="Text 8"/>
          <p:cNvSpPr/>
          <p:nvPr/>
        </p:nvSpPr>
        <p:spPr>
          <a:xfrm>
            <a:off x="1017508" y="6138982"/>
            <a:ext cx="4176117" cy="368141"/>
          </a:xfrm>
          <a:prstGeom prst="rect">
            <a:avLst/>
          </a:prstGeom>
          <a:noFill/>
          <a:ln/>
        </p:spPr>
        <p:txBody>
          <a:bodyPr wrap="none" lIns="0" tIns="0" rIns="0" bIns="0" rtlCol="0" anchor="t"/>
          <a:lstStyle/>
          <a:p>
            <a:pPr marL="0" indent="0">
              <a:lnSpc>
                <a:spcPts val="2850"/>
              </a:lnSpc>
              <a:buNone/>
            </a:pPr>
            <a:r>
              <a:rPr lang="en-US" sz="2300" b="1" dirty="0">
                <a:solidFill>
                  <a:srgbClr val="FFFFFF"/>
                </a:solidFill>
                <a:latin typeface="PT Serif" panose="020A0603040505020204" pitchFamily="18" charset="0"/>
                <a:ea typeface="Petrona Bold" pitchFamily="34" charset="-122"/>
                <a:cs typeface="Petrona Bold" pitchFamily="34" charset="-120"/>
              </a:rPr>
              <a:t>Tăng Số Người Bị Thương Nặng</a:t>
            </a:r>
            <a:endParaRPr lang="en-US" sz="2300" dirty="0"/>
          </a:p>
        </p:txBody>
      </p:sp>
      <p:sp>
        <p:nvSpPr>
          <p:cNvPr id="12" name="Text 9"/>
          <p:cNvSpPr/>
          <p:nvPr/>
        </p:nvSpPr>
        <p:spPr>
          <a:xfrm>
            <a:off x="1017508" y="6641783"/>
            <a:ext cx="7108984" cy="359092"/>
          </a:xfrm>
          <a:prstGeom prst="rect">
            <a:avLst/>
          </a:prstGeom>
          <a:noFill/>
          <a:ln/>
        </p:spPr>
        <p:txBody>
          <a:bodyPr wrap="none" lIns="0" tIns="0" rIns="0" bIns="0" rtlCol="0" anchor="t"/>
          <a:lstStyle/>
          <a:p>
            <a:pPr marL="0" indent="0">
              <a:lnSpc>
                <a:spcPts val="2800"/>
              </a:lnSpc>
              <a:buNone/>
            </a:pPr>
            <a:r>
              <a:rPr lang="en-US" sz="1750" dirty="0">
                <a:solidFill>
                  <a:srgbClr val="FFFFFF"/>
                </a:solidFill>
                <a:latin typeface="PT Serif" panose="020A0603040505020204" pitchFamily="18" charset="0"/>
                <a:ea typeface="Inter" pitchFamily="34" charset="-122"/>
                <a:cs typeface="Inter" pitchFamily="34" charset="-120"/>
              </a:rPr>
              <a:t>Số người bị thương nặng tăng 3,32% so với cùng kỳ năm 2023.</a:t>
            </a:r>
            <a:endParaRPr lang="en-US" sz="1750" dirty="0"/>
          </a:p>
        </p:txBody>
      </p:sp>
      <p:pic>
        <p:nvPicPr>
          <p:cNvPr id="13" name="Image 0" descr="preencoded.png">
            <a:extLst>
              <a:ext uri="{FF2B5EF4-FFF2-40B4-BE49-F238E27FC236}">
                <a16:creationId xmlns:a16="http://schemas.microsoft.com/office/drawing/2014/main" id="{7EF6253B-9DE8-38A6-C98C-50E5C5FA53D5}"/>
              </a:ext>
            </a:extLst>
          </p:cNvPr>
          <p:cNvPicPr>
            <a:picLocks noChangeAspect="1"/>
          </p:cNvPicPr>
          <p:nvPr/>
        </p:nvPicPr>
        <p:blipFill>
          <a:blip r:embed="rId4"/>
          <a:stretch>
            <a:fillRect/>
          </a:stretch>
        </p:blipFill>
        <p:spPr>
          <a:xfrm>
            <a:off x="12067707" y="7450575"/>
            <a:ext cx="2398607" cy="74357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947868" y="3781544"/>
            <a:ext cx="3657600" cy="2743200"/>
          </a:xfrm>
          <a:prstGeom prst="rect">
            <a:avLst/>
          </a:prstGeom>
        </p:spPr>
      </p:pic>
      <p:sp>
        <p:nvSpPr>
          <p:cNvPr id="4" name="Text 0"/>
          <p:cNvSpPr/>
          <p:nvPr/>
        </p:nvSpPr>
        <p:spPr>
          <a:xfrm>
            <a:off x="699015" y="549235"/>
            <a:ext cx="9329239" cy="1310402"/>
          </a:xfrm>
          <a:prstGeom prst="rect">
            <a:avLst/>
          </a:prstGeom>
          <a:noFill/>
          <a:ln/>
        </p:spPr>
        <p:txBody>
          <a:bodyPr wrap="square" lIns="0" tIns="0" rIns="0" bIns="0" rtlCol="0" anchor="t"/>
          <a:lstStyle/>
          <a:p>
            <a:pPr marL="0" indent="0">
              <a:lnSpc>
                <a:spcPts val="5150"/>
              </a:lnSpc>
              <a:buNone/>
            </a:pPr>
            <a:r>
              <a:rPr lang="en-US" sz="4100" b="1" dirty="0">
                <a:solidFill>
                  <a:srgbClr val="000000"/>
                </a:solidFill>
                <a:latin typeface="PT Serif" panose="020A0603040505020204" pitchFamily="18" charset="0"/>
                <a:ea typeface="Petrona Bold" pitchFamily="34" charset="-122"/>
                <a:cs typeface="Petrona Bold" pitchFamily="34" charset="-120"/>
              </a:rPr>
              <a:t>Nguy Cơ Tai Nạn Trong Sản Xuất</a:t>
            </a:r>
            <a:endParaRPr lang="en-US" sz="4100" dirty="0"/>
          </a:p>
        </p:txBody>
      </p:sp>
      <p:sp>
        <p:nvSpPr>
          <p:cNvPr id="5" name="Shape 1"/>
          <p:cNvSpPr/>
          <p:nvPr/>
        </p:nvSpPr>
        <p:spPr>
          <a:xfrm>
            <a:off x="1148358" y="2843644"/>
            <a:ext cx="449342" cy="449342"/>
          </a:xfrm>
          <a:prstGeom prst="roundRect">
            <a:avLst>
              <a:gd name="adj" fmla="val 18668"/>
            </a:avLst>
          </a:prstGeom>
          <a:solidFill>
            <a:srgbClr val="007EBD"/>
          </a:solidFill>
          <a:ln w="7620">
            <a:solidFill>
              <a:srgbClr val="1997D6"/>
            </a:solidFill>
            <a:prstDash val="solid"/>
          </a:ln>
        </p:spPr>
      </p:sp>
      <p:sp>
        <p:nvSpPr>
          <p:cNvPr id="6" name="Text 2"/>
          <p:cNvSpPr/>
          <p:nvPr/>
        </p:nvSpPr>
        <p:spPr>
          <a:xfrm>
            <a:off x="1305640" y="2911034"/>
            <a:ext cx="134660" cy="314563"/>
          </a:xfrm>
          <a:prstGeom prst="rect">
            <a:avLst/>
          </a:prstGeom>
          <a:noFill/>
          <a:ln/>
        </p:spPr>
        <p:txBody>
          <a:bodyPr wrap="none" lIns="0" tIns="0" rIns="0" bIns="0" rtlCol="0" anchor="t"/>
          <a:lstStyle/>
          <a:p>
            <a:pPr marL="0" indent="0" algn="ctr">
              <a:lnSpc>
                <a:spcPts val="2450"/>
              </a:lnSpc>
              <a:buNone/>
            </a:pPr>
            <a:r>
              <a:rPr lang="en-US" sz="2450" b="1" dirty="0">
                <a:solidFill>
                  <a:srgbClr val="FFFFFF"/>
                </a:solidFill>
                <a:latin typeface="PT Serif" panose="020A0603040505020204" pitchFamily="18" charset="0"/>
                <a:ea typeface="Petrona Bold" pitchFamily="34" charset="-122"/>
                <a:cs typeface="Petrona Bold" pitchFamily="34" charset="-120"/>
              </a:rPr>
              <a:t>1</a:t>
            </a:r>
            <a:endParaRPr lang="en-US" sz="2450" dirty="0"/>
          </a:p>
        </p:txBody>
      </p:sp>
      <p:sp>
        <p:nvSpPr>
          <p:cNvPr id="7" name="Text 3"/>
          <p:cNvSpPr/>
          <p:nvPr/>
        </p:nvSpPr>
        <p:spPr>
          <a:xfrm>
            <a:off x="1797368" y="2843644"/>
            <a:ext cx="3153966" cy="327660"/>
          </a:xfrm>
          <a:prstGeom prst="rect">
            <a:avLst/>
          </a:prstGeom>
          <a:noFill/>
          <a:ln/>
        </p:spPr>
        <p:txBody>
          <a:bodyPr wrap="none" lIns="0" tIns="0" rIns="0" bIns="0" rtlCol="0" anchor="t"/>
          <a:lstStyle/>
          <a:p>
            <a:pPr marL="0" indent="0">
              <a:lnSpc>
                <a:spcPts val="2550"/>
              </a:lnSpc>
              <a:buNone/>
            </a:pPr>
            <a:r>
              <a:rPr lang="en-US" sz="2050" b="1" dirty="0">
                <a:solidFill>
                  <a:srgbClr val="272525"/>
                </a:solidFill>
                <a:latin typeface="PT Serif" panose="020A0603040505020204" pitchFamily="18" charset="0"/>
                <a:ea typeface="Petrona Bold" pitchFamily="34" charset="-122"/>
                <a:cs typeface="Petrona Bold" pitchFamily="34" charset="-120"/>
              </a:rPr>
              <a:t>Chấn Thương Do Máy Móc</a:t>
            </a:r>
            <a:endParaRPr lang="en-US" sz="2050" dirty="0"/>
          </a:p>
        </p:txBody>
      </p:sp>
      <p:sp>
        <p:nvSpPr>
          <p:cNvPr id="8" name="Text 4"/>
          <p:cNvSpPr/>
          <p:nvPr/>
        </p:nvSpPr>
        <p:spPr>
          <a:xfrm>
            <a:off x="1797368" y="3136916"/>
            <a:ext cx="7096958" cy="638889"/>
          </a:xfrm>
          <a:prstGeom prst="rect">
            <a:avLst/>
          </a:prstGeom>
          <a:noFill/>
          <a:ln/>
        </p:spPr>
        <p:txBody>
          <a:bodyPr wrap="square" lIns="0" tIns="0" rIns="0" bIns="0" rtlCol="0" anchor="t"/>
          <a:lstStyle/>
          <a:p>
            <a:pPr marL="0" indent="0">
              <a:lnSpc>
                <a:spcPts val="2500"/>
              </a:lnSpc>
              <a:buNone/>
            </a:pPr>
            <a:r>
              <a:rPr lang="en-US" sz="1550" dirty="0">
                <a:solidFill>
                  <a:srgbClr val="272525"/>
                </a:solidFill>
                <a:latin typeface="PT Serif" panose="020A0603040505020204" pitchFamily="18" charset="0"/>
                <a:ea typeface="Inter" pitchFamily="34" charset="-122"/>
                <a:cs typeface="Inter" pitchFamily="34" charset="-120"/>
              </a:rPr>
              <a:t>Công nhân bị thương do không tuân thủ quy trình bảo trì máy móc hoặc sử dụng thiết bị bảo hộ không đầy đủ.</a:t>
            </a:r>
            <a:endParaRPr lang="en-US" sz="1550" dirty="0"/>
          </a:p>
        </p:txBody>
      </p:sp>
      <p:sp>
        <p:nvSpPr>
          <p:cNvPr id="9" name="Shape 5"/>
          <p:cNvSpPr/>
          <p:nvPr/>
        </p:nvSpPr>
        <p:spPr>
          <a:xfrm>
            <a:off x="1148358" y="4113962"/>
            <a:ext cx="449342" cy="449342"/>
          </a:xfrm>
          <a:prstGeom prst="roundRect">
            <a:avLst>
              <a:gd name="adj" fmla="val 18668"/>
            </a:avLst>
          </a:prstGeom>
          <a:solidFill>
            <a:srgbClr val="007EBD"/>
          </a:solidFill>
          <a:ln w="7620">
            <a:solidFill>
              <a:srgbClr val="1997D6"/>
            </a:solidFill>
            <a:prstDash val="solid"/>
          </a:ln>
        </p:spPr>
      </p:sp>
      <p:sp>
        <p:nvSpPr>
          <p:cNvPr id="10" name="Text 6"/>
          <p:cNvSpPr/>
          <p:nvPr/>
        </p:nvSpPr>
        <p:spPr>
          <a:xfrm>
            <a:off x="1283851" y="4181352"/>
            <a:ext cx="178356" cy="314563"/>
          </a:xfrm>
          <a:prstGeom prst="rect">
            <a:avLst/>
          </a:prstGeom>
          <a:noFill/>
          <a:ln/>
        </p:spPr>
        <p:txBody>
          <a:bodyPr wrap="none" lIns="0" tIns="0" rIns="0" bIns="0" rtlCol="0" anchor="t"/>
          <a:lstStyle/>
          <a:p>
            <a:pPr marL="0" indent="0" algn="ctr">
              <a:lnSpc>
                <a:spcPts val="2450"/>
              </a:lnSpc>
              <a:buNone/>
            </a:pPr>
            <a:r>
              <a:rPr lang="en-US" sz="2450" b="1" dirty="0">
                <a:solidFill>
                  <a:srgbClr val="FFFFFF"/>
                </a:solidFill>
                <a:latin typeface="PT Serif" panose="020A0603040505020204" pitchFamily="18" charset="0"/>
                <a:ea typeface="Petrona Bold" pitchFamily="34" charset="-122"/>
                <a:cs typeface="Petrona Bold" pitchFamily="34" charset="-120"/>
              </a:rPr>
              <a:t>2</a:t>
            </a:r>
            <a:endParaRPr lang="en-US" sz="2450" dirty="0"/>
          </a:p>
        </p:txBody>
      </p:sp>
      <p:sp>
        <p:nvSpPr>
          <p:cNvPr id="11" name="Text 7"/>
          <p:cNvSpPr/>
          <p:nvPr/>
        </p:nvSpPr>
        <p:spPr>
          <a:xfrm>
            <a:off x="1797368" y="4113962"/>
            <a:ext cx="2985135" cy="327660"/>
          </a:xfrm>
          <a:prstGeom prst="rect">
            <a:avLst/>
          </a:prstGeom>
          <a:noFill/>
          <a:ln/>
        </p:spPr>
        <p:txBody>
          <a:bodyPr wrap="none" lIns="0" tIns="0" rIns="0" bIns="0" rtlCol="0" anchor="t"/>
          <a:lstStyle/>
          <a:p>
            <a:pPr marL="0" indent="0">
              <a:lnSpc>
                <a:spcPts val="2550"/>
              </a:lnSpc>
              <a:buNone/>
            </a:pPr>
            <a:r>
              <a:rPr lang="en-US" sz="2050" b="1" dirty="0">
                <a:solidFill>
                  <a:srgbClr val="272525"/>
                </a:solidFill>
                <a:latin typeface="PT Serif" panose="020A0603040505020204" pitchFamily="18" charset="0"/>
                <a:ea typeface="Petrona Bold" pitchFamily="34" charset="-122"/>
                <a:cs typeface="Petrona Bold" pitchFamily="34" charset="-120"/>
              </a:rPr>
              <a:t>Nguy Cơ Từ Bụi Kim Loại</a:t>
            </a:r>
            <a:endParaRPr lang="en-US" sz="2050" dirty="0"/>
          </a:p>
        </p:txBody>
      </p:sp>
      <p:sp>
        <p:nvSpPr>
          <p:cNvPr id="12" name="Text 8"/>
          <p:cNvSpPr/>
          <p:nvPr/>
        </p:nvSpPr>
        <p:spPr>
          <a:xfrm>
            <a:off x="1797368" y="4407234"/>
            <a:ext cx="7096958" cy="319445"/>
          </a:xfrm>
          <a:prstGeom prst="rect">
            <a:avLst/>
          </a:prstGeom>
          <a:noFill/>
          <a:ln/>
        </p:spPr>
        <p:txBody>
          <a:bodyPr wrap="none" lIns="0" tIns="0" rIns="0" bIns="0" rtlCol="0" anchor="t"/>
          <a:lstStyle/>
          <a:p>
            <a:pPr marL="0" indent="0">
              <a:lnSpc>
                <a:spcPts val="2500"/>
              </a:lnSpc>
              <a:buNone/>
            </a:pPr>
            <a:r>
              <a:rPr lang="en-US" sz="1550" dirty="0">
                <a:solidFill>
                  <a:srgbClr val="272525"/>
                </a:solidFill>
                <a:latin typeface="PT Serif" panose="020A0603040505020204" pitchFamily="18" charset="0"/>
                <a:ea typeface="Inter" pitchFamily="34" charset="-122"/>
                <a:cs typeface="Inter" pitchFamily="34" charset="-120"/>
              </a:rPr>
              <a:t>Bụi kim loại có thể gây kích ứng da, mắt, hoặc bệnh về hô hấp.</a:t>
            </a:r>
            <a:endParaRPr lang="en-US" sz="1550" dirty="0"/>
          </a:p>
        </p:txBody>
      </p:sp>
      <p:sp>
        <p:nvSpPr>
          <p:cNvPr id="13" name="Shape 9"/>
          <p:cNvSpPr/>
          <p:nvPr/>
        </p:nvSpPr>
        <p:spPr>
          <a:xfrm>
            <a:off x="1148358" y="5269741"/>
            <a:ext cx="449342" cy="449342"/>
          </a:xfrm>
          <a:prstGeom prst="roundRect">
            <a:avLst>
              <a:gd name="adj" fmla="val 18668"/>
            </a:avLst>
          </a:prstGeom>
          <a:solidFill>
            <a:srgbClr val="007EBD"/>
          </a:solidFill>
          <a:ln w="7620">
            <a:solidFill>
              <a:srgbClr val="1997D6"/>
            </a:solidFill>
            <a:prstDash val="solid"/>
          </a:ln>
        </p:spPr>
      </p:sp>
      <p:sp>
        <p:nvSpPr>
          <p:cNvPr id="14" name="Text 10"/>
          <p:cNvSpPr/>
          <p:nvPr/>
        </p:nvSpPr>
        <p:spPr>
          <a:xfrm>
            <a:off x="1283970" y="5337130"/>
            <a:ext cx="177998" cy="314563"/>
          </a:xfrm>
          <a:prstGeom prst="rect">
            <a:avLst/>
          </a:prstGeom>
          <a:noFill/>
          <a:ln/>
        </p:spPr>
        <p:txBody>
          <a:bodyPr wrap="none" lIns="0" tIns="0" rIns="0" bIns="0" rtlCol="0" anchor="t"/>
          <a:lstStyle/>
          <a:p>
            <a:pPr marL="0" indent="0" algn="ctr">
              <a:lnSpc>
                <a:spcPts val="2450"/>
              </a:lnSpc>
              <a:buNone/>
            </a:pPr>
            <a:r>
              <a:rPr lang="en-US" sz="2450" b="1" dirty="0">
                <a:solidFill>
                  <a:srgbClr val="FFFFFF"/>
                </a:solidFill>
                <a:latin typeface="PT Serif" panose="020A0603040505020204" pitchFamily="18" charset="0"/>
                <a:ea typeface="Petrona Bold" pitchFamily="34" charset="-122"/>
                <a:cs typeface="Petrona Bold" pitchFamily="34" charset="-120"/>
              </a:rPr>
              <a:t>3</a:t>
            </a:r>
            <a:endParaRPr lang="en-US" sz="2450" dirty="0"/>
          </a:p>
        </p:txBody>
      </p:sp>
      <p:sp>
        <p:nvSpPr>
          <p:cNvPr id="15" name="Text 11"/>
          <p:cNvSpPr/>
          <p:nvPr/>
        </p:nvSpPr>
        <p:spPr>
          <a:xfrm>
            <a:off x="1797368" y="5269741"/>
            <a:ext cx="2621280" cy="327660"/>
          </a:xfrm>
          <a:prstGeom prst="rect">
            <a:avLst/>
          </a:prstGeom>
          <a:noFill/>
          <a:ln/>
        </p:spPr>
        <p:txBody>
          <a:bodyPr wrap="none" lIns="0" tIns="0" rIns="0" bIns="0" rtlCol="0" anchor="t"/>
          <a:lstStyle/>
          <a:p>
            <a:pPr marL="0" indent="0">
              <a:lnSpc>
                <a:spcPts val="2550"/>
              </a:lnSpc>
              <a:buNone/>
            </a:pPr>
            <a:r>
              <a:rPr lang="en-US" sz="2050" b="1" dirty="0">
                <a:solidFill>
                  <a:srgbClr val="272525"/>
                </a:solidFill>
                <a:latin typeface="PT Serif" panose="020A0603040505020204" pitchFamily="18" charset="0"/>
                <a:ea typeface="Petrona Bold" pitchFamily="34" charset="-122"/>
                <a:cs typeface="Petrona Bold" pitchFamily="34" charset="-120"/>
              </a:rPr>
              <a:t>Va Chạm Và Rơi</a:t>
            </a:r>
            <a:endParaRPr lang="en-US" sz="2050" dirty="0"/>
          </a:p>
        </p:txBody>
      </p:sp>
      <p:sp>
        <p:nvSpPr>
          <p:cNvPr id="16" name="Text 12"/>
          <p:cNvSpPr/>
          <p:nvPr/>
        </p:nvSpPr>
        <p:spPr>
          <a:xfrm>
            <a:off x="1797368" y="5563013"/>
            <a:ext cx="7096958" cy="638889"/>
          </a:xfrm>
          <a:prstGeom prst="rect">
            <a:avLst/>
          </a:prstGeom>
          <a:noFill/>
          <a:ln/>
        </p:spPr>
        <p:txBody>
          <a:bodyPr wrap="square" lIns="0" tIns="0" rIns="0" bIns="0" rtlCol="0" anchor="t"/>
          <a:lstStyle/>
          <a:p>
            <a:pPr marL="0" indent="0">
              <a:lnSpc>
                <a:spcPts val="2500"/>
              </a:lnSpc>
              <a:buNone/>
            </a:pPr>
            <a:r>
              <a:rPr lang="en-US" sz="1550" dirty="0">
                <a:solidFill>
                  <a:srgbClr val="272525"/>
                </a:solidFill>
                <a:latin typeface="PT Serif" panose="020A0603040505020204" pitchFamily="18" charset="0"/>
                <a:ea typeface="Inter" pitchFamily="34" charset="-122"/>
                <a:cs typeface="Inter" pitchFamily="34" charset="-120"/>
              </a:rPr>
              <a:t>Dụng cụ kim khí nặng có thể gây chấn thương nghiêm trọng khi rơi từ trên cao hoặc va chạm trực tiếp với người lao động.</a:t>
            </a:r>
            <a:endParaRPr lang="en-US" sz="1550" dirty="0"/>
          </a:p>
        </p:txBody>
      </p:sp>
      <p:sp>
        <p:nvSpPr>
          <p:cNvPr id="17" name="Shape 13"/>
          <p:cNvSpPr/>
          <p:nvPr/>
        </p:nvSpPr>
        <p:spPr>
          <a:xfrm>
            <a:off x="1148358" y="6481335"/>
            <a:ext cx="449342" cy="449342"/>
          </a:xfrm>
          <a:prstGeom prst="roundRect">
            <a:avLst>
              <a:gd name="adj" fmla="val 18668"/>
            </a:avLst>
          </a:prstGeom>
          <a:solidFill>
            <a:srgbClr val="007EBD"/>
          </a:solidFill>
          <a:ln w="7620">
            <a:solidFill>
              <a:srgbClr val="1997D6"/>
            </a:solidFill>
            <a:prstDash val="solid"/>
          </a:ln>
        </p:spPr>
      </p:sp>
      <p:sp>
        <p:nvSpPr>
          <p:cNvPr id="18" name="Text 14"/>
          <p:cNvSpPr/>
          <p:nvPr/>
        </p:nvSpPr>
        <p:spPr>
          <a:xfrm>
            <a:off x="1288256" y="6548724"/>
            <a:ext cx="169545" cy="314563"/>
          </a:xfrm>
          <a:prstGeom prst="rect">
            <a:avLst/>
          </a:prstGeom>
          <a:noFill/>
          <a:ln/>
        </p:spPr>
        <p:txBody>
          <a:bodyPr wrap="none" lIns="0" tIns="0" rIns="0" bIns="0" rtlCol="0" anchor="t"/>
          <a:lstStyle/>
          <a:p>
            <a:pPr marL="0" indent="0" algn="ctr">
              <a:lnSpc>
                <a:spcPts val="2450"/>
              </a:lnSpc>
              <a:buNone/>
            </a:pPr>
            <a:r>
              <a:rPr lang="en-US" sz="2450" b="1" dirty="0">
                <a:solidFill>
                  <a:srgbClr val="FFFFFF"/>
                </a:solidFill>
                <a:latin typeface="PT Serif" panose="020A0603040505020204" pitchFamily="18" charset="0"/>
                <a:ea typeface="Petrona Bold" pitchFamily="34" charset="-122"/>
                <a:cs typeface="Petrona Bold" pitchFamily="34" charset="-120"/>
              </a:rPr>
              <a:t>4</a:t>
            </a:r>
            <a:endParaRPr lang="en-US" sz="2450" dirty="0"/>
          </a:p>
        </p:txBody>
      </p:sp>
      <p:sp>
        <p:nvSpPr>
          <p:cNvPr id="19" name="Text 15"/>
          <p:cNvSpPr/>
          <p:nvPr/>
        </p:nvSpPr>
        <p:spPr>
          <a:xfrm>
            <a:off x="1797368" y="6481335"/>
            <a:ext cx="2675453" cy="327660"/>
          </a:xfrm>
          <a:prstGeom prst="rect">
            <a:avLst/>
          </a:prstGeom>
          <a:noFill/>
          <a:ln/>
        </p:spPr>
        <p:txBody>
          <a:bodyPr wrap="none" lIns="0" tIns="0" rIns="0" bIns="0" rtlCol="0" anchor="t"/>
          <a:lstStyle/>
          <a:p>
            <a:pPr marL="0" indent="0">
              <a:lnSpc>
                <a:spcPts val="2550"/>
              </a:lnSpc>
              <a:buNone/>
            </a:pPr>
            <a:r>
              <a:rPr lang="en-US" sz="2050" b="1" dirty="0">
                <a:solidFill>
                  <a:srgbClr val="272525"/>
                </a:solidFill>
                <a:latin typeface="PT Serif" panose="020A0603040505020204" pitchFamily="18" charset="0"/>
                <a:ea typeface="Petrona Bold" pitchFamily="34" charset="-122"/>
                <a:cs typeface="Petrona Bold" pitchFamily="34" charset="-120"/>
              </a:rPr>
              <a:t>Chập Điện Và Cháy Nổ</a:t>
            </a:r>
            <a:endParaRPr lang="en-US" sz="2050" dirty="0"/>
          </a:p>
        </p:txBody>
      </p:sp>
      <p:sp>
        <p:nvSpPr>
          <p:cNvPr id="20" name="Text 16"/>
          <p:cNvSpPr/>
          <p:nvPr/>
        </p:nvSpPr>
        <p:spPr>
          <a:xfrm>
            <a:off x="1797368" y="6774607"/>
            <a:ext cx="7096958" cy="638889"/>
          </a:xfrm>
          <a:prstGeom prst="rect">
            <a:avLst/>
          </a:prstGeom>
          <a:noFill/>
          <a:ln/>
        </p:spPr>
        <p:txBody>
          <a:bodyPr wrap="square" lIns="0" tIns="0" rIns="0" bIns="0" rtlCol="0" anchor="t"/>
          <a:lstStyle/>
          <a:p>
            <a:pPr marL="0" indent="0">
              <a:lnSpc>
                <a:spcPts val="2500"/>
              </a:lnSpc>
              <a:buNone/>
            </a:pPr>
            <a:r>
              <a:rPr lang="en-US" sz="1550" dirty="0">
                <a:solidFill>
                  <a:srgbClr val="272525"/>
                </a:solidFill>
                <a:latin typeface="PT Serif" panose="020A0603040505020204" pitchFamily="18" charset="0"/>
                <a:ea typeface="Inter" pitchFamily="34" charset="-122"/>
                <a:cs typeface="Inter" pitchFamily="34" charset="-120"/>
              </a:rPr>
              <a:t>Nguy cơ chập điện hoặc cháy nổ là rất cao nếu không kiểm tra và bảo trì hệ thống điện định kỳ.</a:t>
            </a:r>
            <a:endParaRPr lang="en-US" sz="1550" dirty="0"/>
          </a:p>
        </p:txBody>
      </p:sp>
      <p:pic>
        <p:nvPicPr>
          <p:cNvPr id="21" name="Image 0" descr="preencoded.png">
            <a:extLst>
              <a:ext uri="{FF2B5EF4-FFF2-40B4-BE49-F238E27FC236}">
                <a16:creationId xmlns:a16="http://schemas.microsoft.com/office/drawing/2014/main" id="{8E0C1A13-D352-988A-E2CA-774713B64B14}"/>
              </a:ext>
            </a:extLst>
          </p:cNvPr>
          <p:cNvPicPr>
            <a:picLocks noChangeAspect="1"/>
          </p:cNvPicPr>
          <p:nvPr/>
        </p:nvPicPr>
        <p:blipFill>
          <a:blip r:embed="rId4"/>
          <a:stretch>
            <a:fillRect/>
          </a:stretch>
        </p:blipFill>
        <p:spPr>
          <a:xfrm>
            <a:off x="12067707" y="7450575"/>
            <a:ext cx="2398607" cy="74357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285166" y="198583"/>
            <a:ext cx="2212944" cy="2212944"/>
          </a:xfrm>
          <a:prstGeom prst="rect">
            <a:avLst/>
          </a:prstGeom>
        </p:spPr>
      </p:pic>
      <p:sp>
        <p:nvSpPr>
          <p:cNvPr id="4" name="Text 0"/>
          <p:cNvSpPr/>
          <p:nvPr/>
        </p:nvSpPr>
        <p:spPr>
          <a:xfrm>
            <a:off x="599361" y="2891909"/>
            <a:ext cx="12871490" cy="561975"/>
          </a:xfrm>
          <a:prstGeom prst="rect">
            <a:avLst/>
          </a:prstGeom>
          <a:noFill/>
          <a:ln/>
        </p:spPr>
        <p:txBody>
          <a:bodyPr wrap="none" lIns="0" tIns="0" rIns="0" bIns="0" rtlCol="0" anchor="t"/>
          <a:lstStyle/>
          <a:p>
            <a:pPr marL="0" indent="0">
              <a:lnSpc>
                <a:spcPts val="4400"/>
              </a:lnSpc>
              <a:buNone/>
            </a:pPr>
            <a:r>
              <a:rPr lang="en-US" sz="3500" b="1" dirty="0">
                <a:solidFill>
                  <a:srgbClr val="000000"/>
                </a:solidFill>
                <a:latin typeface="PT Serif" panose="020A0603040505020204" pitchFamily="18" charset="0"/>
                <a:ea typeface="Petrona Bold" pitchFamily="34" charset="-122"/>
                <a:cs typeface="Petrona Bold" pitchFamily="34" charset="-120"/>
              </a:rPr>
              <a:t>An Toàn Vệ Sinh Lao Động Cho Nhân Viên Cắt Và Gia Công Thô</a:t>
            </a:r>
            <a:endParaRPr lang="en-US" sz="3500" dirty="0"/>
          </a:p>
        </p:txBody>
      </p:sp>
      <p:sp>
        <p:nvSpPr>
          <p:cNvPr id="5" name="Shape 1"/>
          <p:cNvSpPr/>
          <p:nvPr/>
        </p:nvSpPr>
        <p:spPr>
          <a:xfrm>
            <a:off x="7303770" y="3710702"/>
            <a:ext cx="22860" cy="3767852"/>
          </a:xfrm>
          <a:prstGeom prst="roundRect">
            <a:avLst>
              <a:gd name="adj" fmla="val 314678"/>
            </a:avLst>
          </a:prstGeom>
          <a:solidFill>
            <a:srgbClr val="B2D4E5"/>
          </a:solidFill>
          <a:ln/>
        </p:spPr>
      </p:sp>
      <p:sp>
        <p:nvSpPr>
          <p:cNvPr id="6" name="Shape 2"/>
          <p:cNvSpPr/>
          <p:nvPr/>
        </p:nvSpPr>
        <p:spPr>
          <a:xfrm>
            <a:off x="6546056" y="4084558"/>
            <a:ext cx="599361" cy="22860"/>
          </a:xfrm>
          <a:prstGeom prst="roundRect">
            <a:avLst>
              <a:gd name="adj" fmla="val 314678"/>
            </a:avLst>
          </a:prstGeom>
          <a:solidFill>
            <a:srgbClr val="1997D6"/>
          </a:solidFill>
          <a:ln/>
        </p:spPr>
      </p:sp>
      <p:sp>
        <p:nvSpPr>
          <p:cNvPr id="7" name="Shape 3"/>
          <p:cNvSpPr/>
          <p:nvPr/>
        </p:nvSpPr>
        <p:spPr>
          <a:xfrm>
            <a:off x="7122557" y="3903345"/>
            <a:ext cx="385286" cy="385286"/>
          </a:xfrm>
          <a:prstGeom prst="roundRect">
            <a:avLst>
              <a:gd name="adj" fmla="val 18671"/>
            </a:avLst>
          </a:prstGeom>
          <a:solidFill>
            <a:srgbClr val="007EBD"/>
          </a:solidFill>
          <a:ln w="7620">
            <a:solidFill>
              <a:srgbClr val="1997D6"/>
            </a:solidFill>
            <a:prstDash val="solid"/>
          </a:ln>
        </p:spPr>
      </p:sp>
      <p:sp>
        <p:nvSpPr>
          <p:cNvPr id="8" name="Text 4"/>
          <p:cNvSpPr/>
          <p:nvPr/>
        </p:nvSpPr>
        <p:spPr>
          <a:xfrm>
            <a:off x="7257455" y="3961090"/>
            <a:ext cx="115491" cy="269796"/>
          </a:xfrm>
          <a:prstGeom prst="rect">
            <a:avLst/>
          </a:prstGeom>
          <a:noFill/>
          <a:ln/>
        </p:spPr>
        <p:txBody>
          <a:bodyPr wrap="none" lIns="0" tIns="0" rIns="0" bIns="0" rtlCol="0" anchor="t"/>
          <a:lstStyle/>
          <a:p>
            <a:pPr marL="0" indent="0" algn="ctr">
              <a:lnSpc>
                <a:spcPts val="2100"/>
              </a:lnSpc>
              <a:buNone/>
            </a:pPr>
            <a:r>
              <a:rPr lang="en-US" sz="2100" b="1" dirty="0">
                <a:solidFill>
                  <a:srgbClr val="FFFFFF"/>
                </a:solidFill>
                <a:latin typeface="PT Serif" panose="020A0603040505020204" pitchFamily="18" charset="0"/>
                <a:ea typeface="Petrona Bold" pitchFamily="34" charset="-122"/>
                <a:cs typeface="Petrona Bold" pitchFamily="34" charset="-120"/>
              </a:rPr>
              <a:t>1</a:t>
            </a:r>
            <a:endParaRPr lang="en-US" sz="2100" dirty="0"/>
          </a:p>
        </p:txBody>
      </p:sp>
      <p:sp>
        <p:nvSpPr>
          <p:cNvPr id="9" name="Text 5"/>
          <p:cNvSpPr/>
          <p:nvPr/>
        </p:nvSpPr>
        <p:spPr>
          <a:xfrm>
            <a:off x="4125397" y="3881914"/>
            <a:ext cx="2247900" cy="280988"/>
          </a:xfrm>
          <a:prstGeom prst="rect">
            <a:avLst/>
          </a:prstGeom>
          <a:noFill/>
          <a:ln/>
        </p:spPr>
        <p:txBody>
          <a:bodyPr wrap="none" lIns="0" tIns="0" rIns="0" bIns="0" rtlCol="0" anchor="t"/>
          <a:lstStyle/>
          <a:p>
            <a:pPr marL="0" indent="0" algn="r">
              <a:lnSpc>
                <a:spcPts val="2200"/>
              </a:lnSpc>
              <a:buNone/>
            </a:pPr>
            <a:r>
              <a:rPr lang="en-US" sz="1750" b="1" dirty="0">
                <a:solidFill>
                  <a:srgbClr val="272525"/>
                </a:solidFill>
                <a:latin typeface="PT Serif" panose="020A0603040505020204" pitchFamily="18" charset="0"/>
                <a:ea typeface="Petrona Bold" pitchFamily="34" charset="-122"/>
                <a:cs typeface="Petrona Bold" pitchFamily="34" charset="-120"/>
              </a:rPr>
              <a:t>Đặc Điểm Công Việc</a:t>
            </a:r>
            <a:endParaRPr lang="en-US" sz="1750" dirty="0"/>
          </a:p>
        </p:txBody>
      </p:sp>
      <p:sp>
        <p:nvSpPr>
          <p:cNvPr id="10" name="Text 6"/>
          <p:cNvSpPr/>
          <p:nvPr/>
        </p:nvSpPr>
        <p:spPr>
          <a:xfrm>
            <a:off x="599360" y="4114612"/>
            <a:ext cx="5773936" cy="548164"/>
          </a:xfrm>
          <a:prstGeom prst="rect">
            <a:avLst/>
          </a:prstGeom>
          <a:noFill/>
          <a:ln/>
        </p:spPr>
        <p:txBody>
          <a:bodyPr wrap="square" lIns="0" tIns="0" rIns="0" bIns="0" rtlCol="0" anchor="t"/>
          <a:lstStyle/>
          <a:p>
            <a:pPr marL="0" indent="0" algn="r">
              <a:lnSpc>
                <a:spcPts val="2150"/>
              </a:lnSpc>
              <a:buNone/>
            </a:pPr>
            <a:r>
              <a:rPr lang="en-US" sz="1300" dirty="0">
                <a:solidFill>
                  <a:srgbClr val="272525"/>
                </a:solidFill>
                <a:latin typeface="PT Serif" panose="020A0603040505020204" pitchFamily="18" charset="0"/>
                <a:ea typeface="Inter" pitchFamily="34" charset="-122"/>
                <a:cs typeface="Inter" pitchFamily="34" charset="-120"/>
              </a:rPr>
              <a:t>Cắt và gia công thô là bước quan trọng để tạo hình cơ bản cho sản phẩm.</a:t>
            </a:r>
            <a:endParaRPr lang="en-US" sz="1300" dirty="0"/>
          </a:p>
        </p:txBody>
      </p:sp>
      <p:sp>
        <p:nvSpPr>
          <p:cNvPr id="11" name="Shape 7"/>
          <p:cNvSpPr/>
          <p:nvPr/>
        </p:nvSpPr>
        <p:spPr>
          <a:xfrm>
            <a:off x="7484983" y="4940856"/>
            <a:ext cx="599361" cy="22860"/>
          </a:xfrm>
          <a:prstGeom prst="roundRect">
            <a:avLst>
              <a:gd name="adj" fmla="val 314678"/>
            </a:avLst>
          </a:prstGeom>
          <a:solidFill>
            <a:srgbClr val="1997D6"/>
          </a:solidFill>
          <a:ln/>
        </p:spPr>
      </p:sp>
      <p:sp>
        <p:nvSpPr>
          <p:cNvPr id="12" name="Shape 8"/>
          <p:cNvSpPr/>
          <p:nvPr/>
        </p:nvSpPr>
        <p:spPr>
          <a:xfrm>
            <a:off x="7122557" y="4759643"/>
            <a:ext cx="385286" cy="385286"/>
          </a:xfrm>
          <a:prstGeom prst="roundRect">
            <a:avLst>
              <a:gd name="adj" fmla="val 18671"/>
            </a:avLst>
          </a:prstGeom>
          <a:solidFill>
            <a:srgbClr val="007EBD"/>
          </a:solidFill>
          <a:ln w="7620">
            <a:solidFill>
              <a:srgbClr val="1997D6"/>
            </a:solidFill>
            <a:prstDash val="solid"/>
          </a:ln>
        </p:spPr>
      </p:sp>
      <p:sp>
        <p:nvSpPr>
          <p:cNvPr id="13" name="Text 9"/>
          <p:cNvSpPr/>
          <p:nvPr/>
        </p:nvSpPr>
        <p:spPr>
          <a:xfrm>
            <a:off x="7238643" y="4817388"/>
            <a:ext cx="152995" cy="269796"/>
          </a:xfrm>
          <a:prstGeom prst="rect">
            <a:avLst/>
          </a:prstGeom>
          <a:noFill/>
          <a:ln/>
        </p:spPr>
        <p:txBody>
          <a:bodyPr wrap="none" lIns="0" tIns="0" rIns="0" bIns="0" rtlCol="0" anchor="t"/>
          <a:lstStyle/>
          <a:p>
            <a:pPr marL="0" indent="0" algn="ctr">
              <a:lnSpc>
                <a:spcPts val="2100"/>
              </a:lnSpc>
              <a:buNone/>
            </a:pPr>
            <a:r>
              <a:rPr lang="en-US" sz="2100" b="1" dirty="0">
                <a:solidFill>
                  <a:srgbClr val="FFFFFF"/>
                </a:solidFill>
                <a:latin typeface="PT Serif" panose="020A0603040505020204" pitchFamily="18" charset="0"/>
                <a:ea typeface="Petrona Bold" pitchFamily="34" charset="-122"/>
                <a:cs typeface="Petrona Bold" pitchFamily="34" charset="-120"/>
              </a:rPr>
              <a:t>2</a:t>
            </a:r>
            <a:endParaRPr lang="en-US" sz="2100" dirty="0"/>
          </a:p>
        </p:txBody>
      </p:sp>
      <p:sp>
        <p:nvSpPr>
          <p:cNvPr id="14" name="Text 10"/>
          <p:cNvSpPr/>
          <p:nvPr/>
        </p:nvSpPr>
        <p:spPr>
          <a:xfrm>
            <a:off x="8257103" y="4738211"/>
            <a:ext cx="2247900" cy="280988"/>
          </a:xfrm>
          <a:prstGeom prst="rect">
            <a:avLst/>
          </a:prstGeom>
          <a:noFill/>
          <a:ln/>
        </p:spPr>
        <p:txBody>
          <a:bodyPr wrap="none" lIns="0" tIns="0" rIns="0" bIns="0" rtlCol="0" anchor="t"/>
          <a:lstStyle/>
          <a:p>
            <a:pPr marL="0" indent="0" algn="l">
              <a:lnSpc>
                <a:spcPts val="2200"/>
              </a:lnSpc>
              <a:buNone/>
            </a:pPr>
            <a:r>
              <a:rPr lang="en-US" sz="1750" b="1" dirty="0">
                <a:solidFill>
                  <a:srgbClr val="272525"/>
                </a:solidFill>
                <a:latin typeface="PT Serif" panose="020A0603040505020204" pitchFamily="18" charset="0"/>
                <a:ea typeface="Petrona Bold" pitchFamily="34" charset="-122"/>
                <a:cs typeface="Petrona Bold" pitchFamily="34" charset="-120"/>
              </a:rPr>
              <a:t>Nguy Cơ Tai Nạn</a:t>
            </a:r>
            <a:endParaRPr lang="en-US" sz="1750" dirty="0"/>
          </a:p>
        </p:txBody>
      </p:sp>
      <p:sp>
        <p:nvSpPr>
          <p:cNvPr id="15" name="Text 11"/>
          <p:cNvSpPr/>
          <p:nvPr/>
        </p:nvSpPr>
        <p:spPr>
          <a:xfrm>
            <a:off x="8257102" y="4970910"/>
            <a:ext cx="5773936" cy="548164"/>
          </a:xfrm>
          <a:prstGeom prst="rect">
            <a:avLst/>
          </a:prstGeom>
          <a:noFill/>
          <a:ln/>
        </p:spPr>
        <p:txBody>
          <a:bodyPr wrap="square" lIns="0" tIns="0" rIns="0" bIns="0" rtlCol="0" anchor="t"/>
          <a:lstStyle/>
          <a:p>
            <a:pPr marL="0" indent="0" algn="l">
              <a:lnSpc>
                <a:spcPts val="2150"/>
              </a:lnSpc>
              <a:buNone/>
            </a:pPr>
            <a:r>
              <a:rPr lang="en-US" sz="1300" dirty="0">
                <a:solidFill>
                  <a:srgbClr val="272525"/>
                </a:solidFill>
                <a:latin typeface="PT Serif" panose="020A0603040505020204" pitchFamily="18" charset="0"/>
                <a:ea typeface="Inter" pitchFamily="34" charset="-122"/>
                <a:cs typeface="Inter" pitchFamily="34" charset="-120"/>
              </a:rPr>
              <a:t>Bị thương do máy móc, bụi kim loại, và các mảnh vỡ phát sinh trong quá trình gia công.</a:t>
            </a:r>
            <a:endParaRPr lang="en-US" sz="1300" dirty="0"/>
          </a:p>
        </p:txBody>
      </p:sp>
      <p:sp>
        <p:nvSpPr>
          <p:cNvPr id="16" name="Shape 12"/>
          <p:cNvSpPr/>
          <p:nvPr/>
        </p:nvSpPr>
        <p:spPr>
          <a:xfrm>
            <a:off x="6546056" y="5711547"/>
            <a:ext cx="599361" cy="22860"/>
          </a:xfrm>
          <a:prstGeom prst="roundRect">
            <a:avLst>
              <a:gd name="adj" fmla="val 314678"/>
            </a:avLst>
          </a:prstGeom>
          <a:solidFill>
            <a:srgbClr val="1997D6"/>
          </a:solidFill>
          <a:ln/>
        </p:spPr>
      </p:sp>
      <p:sp>
        <p:nvSpPr>
          <p:cNvPr id="17" name="Shape 13"/>
          <p:cNvSpPr/>
          <p:nvPr/>
        </p:nvSpPr>
        <p:spPr>
          <a:xfrm>
            <a:off x="7122557" y="5530334"/>
            <a:ext cx="385286" cy="385286"/>
          </a:xfrm>
          <a:prstGeom prst="roundRect">
            <a:avLst>
              <a:gd name="adj" fmla="val 18671"/>
            </a:avLst>
          </a:prstGeom>
          <a:solidFill>
            <a:srgbClr val="007EBD"/>
          </a:solidFill>
          <a:ln w="7620">
            <a:solidFill>
              <a:srgbClr val="1997D6"/>
            </a:solidFill>
            <a:prstDash val="solid"/>
          </a:ln>
        </p:spPr>
      </p:sp>
      <p:sp>
        <p:nvSpPr>
          <p:cNvPr id="18" name="Text 14"/>
          <p:cNvSpPr/>
          <p:nvPr/>
        </p:nvSpPr>
        <p:spPr>
          <a:xfrm>
            <a:off x="7238881" y="5588079"/>
            <a:ext cx="152638" cy="269796"/>
          </a:xfrm>
          <a:prstGeom prst="rect">
            <a:avLst/>
          </a:prstGeom>
          <a:noFill/>
          <a:ln/>
        </p:spPr>
        <p:txBody>
          <a:bodyPr wrap="none" lIns="0" tIns="0" rIns="0" bIns="0" rtlCol="0" anchor="t"/>
          <a:lstStyle/>
          <a:p>
            <a:pPr marL="0" indent="0" algn="ctr">
              <a:lnSpc>
                <a:spcPts val="2100"/>
              </a:lnSpc>
              <a:buNone/>
            </a:pPr>
            <a:r>
              <a:rPr lang="en-US" sz="2100" b="1" dirty="0">
                <a:solidFill>
                  <a:srgbClr val="FFFFFF"/>
                </a:solidFill>
                <a:latin typeface="PT Serif" panose="020A0603040505020204" pitchFamily="18" charset="0"/>
                <a:ea typeface="Petrona Bold" pitchFamily="34" charset="-122"/>
                <a:cs typeface="Petrona Bold" pitchFamily="34" charset="-120"/>
              </a:rPr>
              <a:t>3</a:t>
            </a:r>
            <a:endParaRPr lang="en-US" sz="2100" dirty="0"/>
          </a:p>
        </p:txBody>
      </p:sp>
      <p:sp>
        <p:nvSpPr>
          <p:cNvPr id="19" name="Text 15"/>
          <p:cNvSpPr/>
          <p:nvPr/>
        </p:nvSpPr>
        <p:spPr>
          <a:xfrm>
            <a:off x="4113371" y="5508903"/>
            <a:ext cx="2259925" cy="280988"/>
          </a:xfrm>
          <a:prstGeom prst="rect">
            <a:avLst/>
          </a:prstGeom>
          <a:noFill/>
          <a:ln/>
        </p:spPr>
        <p:txBody>
          <a:bodyPr wrap="none" lIns="0" tIns="0" rIns="0" bIns="0" rtlCol="0" anchor="t"/>
          <a:lstStyle/>
          <a:p>
            <a:pPr marL="0" indent="0" algn="r">
              <a:lnSpc>
                <a:spcPts val="2200"/>
              </a:lnSpc>
              <a:buNone/>
            </a:pPr>
            <a:r>
              <a:rPr lang="en-US" sz="1750" b="1" dirty="0">
                <a:solidFill>
                  <a:srgbClr val="272525"/>
                </a:solidFill>
                <a:latin typeface="PT Serif" panose="020A0603040505020204" pitchFamily="18" charset="0"/>
                <a:ea typeface="Petrona Bold" pitchFamily="34" charset="-122"/>
                <a:cs typeface="Petrona Bold" pitchFamily="34" charset="-120"/>
              </a:rPr>
              <a:t>Nguyên Nhân Tai Nạn</a:t>
            </a:r>
            <a:endParaRPr lang="en-US" sz="1750" dirty="0"/>
          </a:p>
        </p:txBody>
      </p:sp>
      <p:sp>
        <p:nvSpPr>
          <p:cNvPr id="20" name="Text 16"/>
          <p:cNvSpPr/>
          <p:nvPr/>
        </p:nvSpPr>
        <p:spPr>
          <a:xfrm>
            <a:off x="599360" y="5741601"/>
            <a:ext cx="5773936" cy="548164"/>
          </a:xfrm>
          <a:prstGeom prst="rect">
            <a:avLst/>
          </a:prstGeom>
          <a:noFill/>
          <a:ln/>
        </p:spPr>
        <p:txBody>
          <a:bodyPr wrap="square" lIns="0" tIns="0" rIns="0" bIns="0" rtlCol="0" anchor="t"/>
          <a:lstStyle/>
          <a:p>
            <a:pPr marL="0" indent="0" algn="r">
              <a:lnSpc>
                <a:spcPts val="2150"/>
              </a:lnSpc>
              <a:buNone/>
            </a:pPr>
            <a:r>
              <a:rPr lang="en-US" sz="1300" dirty="0">
                <a:solidFill>
                  <a:srgbClr val="272525"/>
                </a:solidFill>
                <a:latin typeface="PT Serif" panose="020A0603040505020204" pitchFamily="18" charset="0"/>
                <a:ea typeface="Inter" pitchFamily="34" charset="-122"/>
                <a:cs typeface="Inter" pitchFamily="34" charset="-120"/>
              </a:rPr>
              <a:t>Thiếu chú ý, sai sót trong vận hành máy móc, máy móc không được bảo trì, lỗi về thiết kế hoặc lắp đặt máy.</a:t>
            </a:r>
            <a:endParaRPr lang="en-US" sz="1300" dirty="0"/>
          </a:p>
        </p:txBody>
      </p:sp>
      <p:sp>
        <p:nvSpPr>
          <p:cNvPr id="21" name="Shape 17"/>
          <p:cNvSpPr/>
          <p:nvPr/>
        </p:nvSpPr>
        <p:spPr>
          <a:xfrm>
            <a:off x="7484983" y="6482239"/>
            <a:ext cx="599361" cy="22860"/>
          </a:xfrm>
          <a:prstGeom prst="roundRect">
            <a:avLst>
              <a:gd name="adj" fmla="val 314678"/>
            </a:avLst>
          </a:prstGeom>
          <a:solidFill>
            <a:srgbClr val="1997D6"/>
          </a:solidFill>
          <a:ln/>
        </p:spPr>
      </p:sp>
      <p:sp>
        <p:nvSpPr>
          <p:cNvPr id="22" name="Shape 18"/>
          <p:cNvSpPr/>
          <p:nvPr/>
        </p:nvSpPr>
        <p:spPr>
          <a:xfrm>
            <a:off x="7122557" y="6301026"/>
            <a:ext cx="385286" cy="385286"/>
          </a:xfrm>
          <a:prstGeom prst="roundRect">
            <a:avLst>
              <a:gd name="adj" fmla="val 18671"/>
            </a:avLst>
          </a:prstGeom>
          <a:solidFill>
            <a:srgbClr val="007EBD"/>
          </a:solidFill>
          <a:ln w="7620">
            <a:solidFill>
              <a:srgbClr val="1997D6"/>
            </a:solidFill>
            <a:prstDash val="solid"/>
          </a:ln>
        </p:spPr>
      </p:sp>
      <p:sp>
        <p:nvSpPr>
          <p:cNvPr id="23" name="Text 19"/>
          <p:cNvSpPr/>
          <p:nvPr/>
        </p:nvSpPr>
        <p:spPr>
          <a:xfrm>
            <a:off x="7242453" y="6358771"/>
            <a:ext cx="145375" cy="269796"/>
          </a:xfrm>
          <a:prstGeom prst="rect">
            <a:avLst/>
          </a:prstGeom>
          <a:noFill/>
          <a:ln/>
        </p:spPr>
        <p:txBody>
          <a:bodyPr wrap="none" lIns="0" tIns="0" rIns="0" bIns="0" rtlCol="0" anchor="t"/>
          <a:lstStyle/>
          <a:p>
            <a:pPr marL="0" indent="0" algn="ctr">
              <a:lnSpc>
                <a:spcPts val="2100"/>
              </a:lnSpc>
              <a:buNone/>
            </a:pPr>
            <a:r>
              <a:rPr lang="en-US" sz="2100" b="1" dirty="0">
                <a:solidFill>
                  <a:srgbClr val="FFFFFF"/>
                </a:solidFill>
                <a:latin typeface="PT Serif" panose="020A0603040505020204" pitchFamily="18" charset="0"/>
                <a:ea typeface="Petrona Bold" pitchFamily="34" charset="-122"/>
                <a:cs typeface="Petrona Bold" pitchFamily="34" charset="-120"/>
              </a:rPr>
              <a:t>4</a:t>
            </a:r>
            <a:endParaRPr lang="en-US" sz="2100" dirty="0"/>
          </a:p>
        </p:txBody>
      </p:sp>
      <p:sp>
        <p:nvSpPr>
          <p:cNvPr id="24" name="Text 20"/>
          <p:cNvSpPr/>
          <p:nvPr/>
        </p:nvSpPr>
        <p:spPr>
          <a:xfrm>
            <a:off x="8257103" y="6279594"/>
            <a:ext cx="2432090" cy="280988"/>
          </a:xfrm>
          <a:prstGeom prst="rect">
            <a:avLst/>
          </a:prstGeom>
          <a:noFill/>
          <a:ln/>
        </p:spPr>
        <p:txBody>
          <a:bodyPr wrap="none" lIns="0" tIns="0" rIns="0" bIns="0" rtlCol="0" anchor="t"/>
          <a:lstStyle/>
          <a:p>
            <a:pPr marL="0" indent="0" algn="l">
              <a:lnSpc>
                <a:spcPts val="2200"/>
              </a:lnSpc>
              <a:buNone/>
            </a:pPr>
            <a:r>
              <a:rPr lang="en-US" sz="1750" b="1" dirty="0">
                <a:solidFill>
                  <a:srgbClr val="272525"/>
                </a:solidFill>
                <a:latin typeface="PT Serif" panose="020A0603040505020204" pitchFamily="18" charset="0"/>
                <a:ea typeface="Petrona Bold" pitchFamily="34" charset="-122"/>
                <a:cs typeface="Petrona Bold" pitchFamily="34" charset="-120"/>
              </a:rPr>
              <a:t>Biện Pháp Phòng Tránh</a:t>
            </a:r>
            <a:endParaRPr lang="en-US" sz="1750" dirty="0"/>
          </a:p>
        </p:txBody>
      </p:sp>
      <p:sp>
        <p:nvSpPr>
          <p:cNvPr id="25" name="Text 21"/>
          <p:cNvSpPr/>
          <p:nvPr/>
        </p:nvSpPr>
        <p:spPr>
          <a:xfrm>
            <a:off x="8257102" y="6512293"/>
            <a:ext cx="5773936" cy="548164"/>
          </a:xfrm>
          <a:prstGeom prst="rect">
            <a:avLst/>
          </a:prstGeom>
          <a:noFill/>
          <a:ln/>
        </p:spPr>
        <p:txBody>
          <a:bodyPr wrap="square" lIns="0" tIns="0" rIns="0" bIns="0" rtlCol="0" anchor="t"/>
          <a:lstStyle/>
          <a:p>
            <a:pPr marL="0" indent="0" algn="l">
              <a:lnSpc>
                <a:spcPts val="2150"/>
              </a:lnSpc>
              <a:buNone/>
            </a:pPr>
            <a:r>
              <a:rPr lang="en-US" sz="1300" dirty="0">
                <a:solidFill>
                  <a:srgbClr val="272525"/>
                </a:solidFill>
                <a:latin typeface="PT Serif" panose="020A0603040505020204" pitchFamily="18" charset="0"/>
                <a:ea typeface="Inter" pitchFamily="34" charset="-122"/>
                <a:cs typeface="Inter" pitchFamily="34" charset="-120"/>
              </a:rPr>
              <a:t>Đào tạo kỹ lưỡng, sử dụng đầy đủ thiết bị bảo hộ cá nhân, bảo trì máy móc định kỳ, kiểm tra chất lượng nguyên liệu.</a:t>
            </a:r>
            <a:endParaRPr lang="en-US" sz="1300" dirty="0"/>
          </a:p>
        </p:txBody>
      </p:sp>
      <p:pic>
        <p:nvPicPr>
          <p:cNvPr id="26" name="Image 0" descr="preencoded.png">
            <a:extLst>
              <a:ext uri="{FF2B5EF4-FFF2-40B4-BE49-F238E27FC236}">
                <a16:creationId xmlns:a16="http://schemas.microsoft.com/office/drawing/2014/main" id="{6E8C83E4-2BA0-0DA9-A93B-43D0E734F9DD}"/>
              </a:ext>
            </a:extLst>
          </p:cNvPr>
          <p:cNvPicPr>
            <a:picLocks noChangeAspect="1"/>
          </p:cNvPicPr>
          <p:nvPr/>
        </p:nvPicPr>
        <p:blipFill>
          <a:blip r:embed="rId4"/>
          <a:stretch>
            <a:fillRect/>
          </a:stretch>
        </p:blipFill>
        <p:spPr>
          <a:xfrm>
            <a:off x="12067707" y="7450575"/>
            <a:ext cx="2398607" cy="7435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516083" y="832247"/>
            <a:ext cx="11598235" cy="525661"/>
          </a:xfrm>
          <a:prstGeom prst="rect">
            <a:avLst/>
          </a:prstGeom>
          <a:noFill/>
          <a:ln/>
        </p:spPr>
        <p:txBody>
          <a:bodyPr wrap="none" lIns="0" tIns="0" rIns="0" bIns="0" rtlCol="0" anchor="t"/>
          <a:lstStyle/>
          <a:p>
            <a:pPr marL="0" indent="0" algn="ctr">
              <a:lnSpc>
                <a:spcPts val="4100"/>
              </a:lnSpc>
              <a:buNone/>
            </a:pPr>
            <a:r>
              <a:rPr lang="en-US" sz="3300" b="1" dirty="0">
                <a:solidFill>
                  <a:srgbClr val="000000"/>
                </a:solidFill>
                <a:latin typeface="PT Serif" panose="020A0603040505020204" pitchFamily="18" charset="0"/>
                <a:ea typeface="Petrona Bold" pitchFamily="34" charset="-122"/>
                <a:cs typeface="Petrona Bold" pitchFamily="34" charset="-120"/>
              </a:rPr>
              <a:t>An Toàn Vệ Sinh Lao Động Cho Nhân Viên Mài Và Định Hình</a:t>
            </a:r>
            <a:endParaRPr lang="en-US" sz="3300" dirty="0"/>
          </a:p>
        </p:txBody>
      </p:sp>
      <p:pic>
        <p:nvPicPr>
          <p:cNvPr id="3" name="Image 0" descr="preencoded.png"/>
          <p:cNvPicPr>
            <a:picLocks noChangeAspect="1"/>
          </p:cNvPicPr>
          <p:nvPr/>
        </p:nvPicPr>
        <p:blipFill>
          <a:blip r:embed="rId3"/>
          <a:stretch>
            <a:fillRect/>
          </a:stretch>
        </p:blipFill>
        <p:spPr>
          <a:xfrm>
            <a:off x="5678323" y="1765227"/>
            <a:ext cx="3273754" cy="3306446"/>
          </a:xfrm>
          <a:prstGeom prst="rect">
            <a:avLst/>
          </a:prstGeom>
        </p:spPr>
      </p:pic>
      <p:sp>
        <p:nvSpPr>
          <p:cNvPr id="4" name="Text 1"/>
          <p:cNvSpPr/>
          <p:nvPr/>
        </p:nvSpPr>
        <p:spPr>
          <a:xfrm>
            <a:off x="1130617" y="5513707"/>
            <a:ext cx="2102882" cy="262771"/>
          </a:xfrm>
          <a:prstGeom prst="rect">
            <a:avLst/>
          </a:prstGeom>
          <a:noFill/>
          <a:ln/>
        </p:spPr>
        <p:txBody>
          <a:bodyPr wrap="none" lIns="0" tIns="0" rIns="0" bIns="0" rtlCol="0" anchor="t"/>
          <a:lstStyle/>
          <a:p>
            <a:pPr marL="0" indent="0">
              <a:lnSpc>
                <a:spcPts val="2050"/>
              </a:lnSpc>
              <a:buNone/>
            </a:pPr>
            <a:r>
              <a:rPr lang="en-US" b="1" dirty="0">
                <a:solidFill>
                  <a:srgbClr val="000000"/>
                </a:solidFill>
                <a:latin typeface="PT Serif" panose="020A0603040505020204" pitchFamily="18" charset="0"/>
                <a:ea typeface="Petrona Bold" pitchFamily="34" charset="-122"/>
                <a:cs typeface="Petrona Bold" pitchFamily="34" charset="-120"/>
              </a:rPr>
              <a:t>Đặc Điểm Công Việc</a:t>
            </a:r>
            <a:endParaRPr lang="en-US" dirty="0"/>
          </a:p>
        </p:txBody>
      </p:sp>
      <p:sp>
        <p:nvSpPr>
          <p:cNvPr id="5" name="Text 2"/>
          <p:cNvSpPr/>
          <p:nvPr/>
        </p:nvSpPr>
        <p:spPr>
          <a:xfrm>
            <a:off x="1130617" y="5936617"/>
            <a:ext cx="4234339" cy="512683"/>
          </a:xfrm>
          <a:prstGeom prst="rect">
            <a:avLst/>
          </a:prstGeom>
          <a:noFill/>
          <a:ln/>
        </p:spPr>
        <p:txBody>
          <a:bodyPr wrap="square" lIns="0" tIns="0" rIns="0" bIns="0" rtlCol="0" anchor="t"/>
          <a:lstStyle/>
          <a:p>
            <a:pPr marL="0" indent="0">
              <a:lnSpc>
                <a:spcPts val="2000"/>
              </a:lnSpc>
              <a:buNone/>
            </a:pPr>
            <a:r>
              <a:rPr lang="en-US" sz="1400" dirty="0">
                <a:solidFill>
                  <a:srgbClr val="272525"/>
                </a:solidFill>
                <a:latin typeface="PT Serif" panose="020A0603040505020204" pitchFamily="18" charset="0"/>
                <a:ea typeface="Inter" pitchFamily="34" charset="-122"/>
                <a:cs typeface="Inter" pitchFamily="34" charset="-120"/>
              </a:rPr>
              <a:t>Mài và định hình là bước quan trọng để </a:t>
            </a:r>
            <a:r>
              <a:rPr lang="en-US" sz="1400" dirty="0" err="1">
                <a:solidFill>
                  <a:srgbClr val="272525"/>
                </a:solidFill>
                <a:latin typeface="PT Serif" panose="020A0603040505020204" pitchFamily="18" charset="0"/>
                <a:ea typeface="Inter" pitchFamily="34" charset="-122"/>
                <a:cs typeface="Inter" pitchFamily="34" charset="-120"/>
              </a:rPr>
              <a:t>đảm</a:t>
            </a:r>
            <a:r>
              <a:rPr lang="en-US" sz="1400" dirty="0">
                <a:solidFill>
                  <a:srgbClr val="272525"/>
                </a:solidFill>
                <a:latin typeface="PT Serif" panose="020A0603040505020204" pitchFamily="18" charset="0"/>
                <a:ea typeface="Inter" pitchFamily="34" charset="-122"/>
                <a:cs typeface="Inter" pitchFamily="34" charset="-120"/>
              </a:rPr>
              <a:t> </a:t>
            </a:r>
            <a:r>
              <a:rPr lang="en-US" sz="1400" dirty="0" err="1">
                <a:solidFill>
                  <a:srgbClr val="272525"/>
                </a:solidFill>
                <a:latin typeface="PT Serif" panose="020A0603040505020204" pitchFamily="18" charset="0"/>
                <a:ea typeface="Inter" pitchFamily="34" charset="-122"/>
                <a:cs typeface="Inter" pitchFamily="34" charset="-120"/>
              </a:rPr>
              <a:t>bảo</a:t>
            </a:r>
            <a:endParaRPr lang="en-US" sz="1400" dirty="0">
              <a:solidFill>
                <a:srgbClr val="272525"/>
              </a:solidFill>
              <a:latin typeface="PT Serif" panose="020A0603040505020204" pitchFamily="18" charset="0"/>
              <a:ea typeface="Inter" pitchFamily="34" charset="-122"/>
              <a:cs typeface="Inter" pitchFamily="34" charset="-120"/>
            </a:endParaRPr>
          </a:p>
          <a:p>
            <a:pPr marL="0" indent="0">
              <a:lnSpc>
                <a:spcPts val="2000"/>
              </a:lnSpc>
              <a:buNone/>
            </a:pPr>
            <a:r>
              <a:rPr lang="en-US" sz="1400" dirty="0" err="1">
                <a:solidFill>
                  <a:srgbClr val="272525"/>
                </a:solidFill>
                <a:latin typeface="PT Serif" panose="020A0603040505020204" pitchFamily="18" charset="0"/>
                <a:ea typeface="Inter" pitchFamily="34" charset="-122"/>
                <a:cs typeface="Inter" pitchFamily="34" charset="-120"/>
              </a:rPr>
              <a:t>sản</a:t>
            </a:r>
            <a:r>
              <a:rPr lang="en-US" sz="1400" dirty="0">
                <a:solidFill>
                  <a:srgbClr val="272525"/>
                </a:solidFill>
                <a:latin typeface="PT Serif" panose="020A0603040505020204" pitchFamily="18" charset="0"/>
                <a:ea typeface="Inter" pitchFamily="34" charset="-122"/>
                <a:cs typeface="Inter" pitchFamily="34" charset="-120"/>
              </a:rPr>
              <a:t> phẩm đạt được các đặc tính kỹ thuật cần thiết.</a:t>
            </a:r>
            <a:endParaRPr lang="en-US" sz="1400" dirty="0"/>
          </a:p>
        </p:txBody>
      </p:sp>
      <p:sp>
        <p:nvSpPr>
          <p:cNvPr id="6" name="Text 3"/>
          <p:cNvSpPr/>
          <p:nvPr/>
        </p:nvSpPr>
        <p:spPr>
          <a:xfrm>
            <a:off x="5763339" y="5513707"/>
            <a:ext cx="2102882" cy="262771"/>
          </a:xfrm>
          <a:prstGeom prst="rect">
            <a:avLst/>
          </a:prstGeom>
          <a:noFill/>
          <a:ln/>
        </p:spPr>
        <p:txBody>
          <a:bodyPr wrap="none" lIns="0" tIns="0" rIns="0" bIns="0" rtlCol="0" anchor="t"/>
          <a:lstStyle/>
          <a:p>
            <a:pPr marL="0" indent="0">
              <a:lnSpc>
                <a:spcPts val="2050"/>
              </a:lnSpc>
              <a:buNone/>
            </a:pPr>
            <a:r>
              <a:rPr lang="en-US" b="1" dirty="0">
                <a:solidFill>
                  <a:srgbClr val="000000"/>
                </a:solidFill>
                <a:latin typeface="PT Serif" panose="020A0603040505020204" pitchFamily="18" charset="0"/>
                <a:ea typeface="Petrona Bold" pitchFamily="34" charset="-122"/>
                <a:cs typeface="Petrona Bold" pitchFamily="34" charset="-120"/>
              </a:rPr>
              <a:t>Nguy Cơ Tai Nạn</a:t>
            </a:r>
            <a:endParaRPr lang="en-US" dirty="0"/>
          </a:p>
        </p:txBody>
      </p:sp>
      <p:sp>
        <p:nvSpPr>
          <p:cNvPr id="7" name="Text 4"/>
          <p:cNvSpPr/>
          <p:nvPr/>
        </p:nvSpPr>
        <p:spPr>
          <a:xfrm>
            <a:off x="5763339" y="5936617"/>
            <a:ext cx="4234339" cy="512683"/>
          </a:xfrm>
          <a:prstGeom prst="rect">
            <a:avLst/>
          </a:prstGeom>
          <a:noFill/>
          <a:ln/>
        </p:spPr>
        <p:txBody>
          <a:bodyPr wrap="square" lIns="0" tIns="0" rIns="0" bIns="0" rtlCol="0" anchor="t"/>
          <a:lstStyle/>
          <a:p>
            <a:pPr marL="0" indent="0">
              <a:lnSpc>
                <a:spcPts val="2000"/>
              </a:lnSpc>
              <a:buNone/>
            </a:pPr>
            <a:r>
              <a:rPr lang="en-US" sz="1400" dirty="0">
                <a:solidFill>
                  <a:srgbClr val="272525"/>
                </a:solidFill>
                <a:latin typeface="PT Serif" panose="020A0603040505020204" pitchFamily="18" charset="0"/>
                <a:ea typeface="Inter" pitchFamily="34" charset="-122"/>
                <a:cs typeface="Inter" pitchFamily="34" charset="-120"/>
              </a:rPr>
              <a:t>Bị thương do mảnh vụn kim loại, bụi mài, và </a:t>
            </a:r>
            <a:r>
              <a:rPr lang="en-US" sz="1400" dirty="0" err="1">
                <a:solidFill>
                  <a:srgbClr val="272525"/>
                </a:solidFill>
                <a:latin typeface="PT Serif" panose="020A0603040505020204" pitchFamily="18" charset="0"/>
                <a:ea typeface="Inter" pitchFamily="34" charset="-122"/>
                <a:cs typeface="Inter" pitchFamily="34" charset="-120"/>
              </a:rPr>
              <a:t>các</a:t>
            </a:r>
            <a:r>
              <a:rPr lang="en-US" sz="1400" dirty="0">
                <a:solidFill>
                  <a:srgbClr val="272525"/>
                </a:solidFill>
                <a:latin typeface="PT Serif" panose="020A0603040505020204" pitchFamily="18" charset="0"/>
                <a:ea typeface="Inter" pitchFamily="34" charset="-122"/>
                <a:cs typeface="Inter" pitchFamily="34" charset="-120"/>
              </a:rPr>
              <a:t> </a:t>
            </a:r>
          </a:p>
          <a:p>
            <a:pPr marL="0" indent="0">
              <a:lnSpc>
                <a:spcPts val="2000"/>
              </a:lnSpc>
              <a:buNone/>
            </a:pPr>
            <a:r>
              <a:rPr lang="en-US" sz="1400" dirty="0" err="1">
                <a:solidFill>
                  <a:srgbClr val="272525"/>
                </a:solidFill>
                <a:latin typeface="PT Serif" panose="020A0603040505020204" pitchFamily="18" charset="0"/>
                <a:ea typeface="Inter" pitchFamily="34" charset="-122"/>
                <a:cs typeface="Inter" pitchFamily="34" charset="-120"/>
              </a:rPr>
              <a:t>bộ</a:t>
            </a:r>
            <a:r>
              <a:rPr lang="en-US" sz="1400" dirty="0">
                <a:solidFill>
                  <a:srgbClr val="272525"/>
                </a:solidFill>
                <a:latin typeface="PT Serif" panose="020A0603040505020204" pitchFamily="18" charset="0"/>
                <a:ea typeface="Inter" pitchFamily="34" charset="-122"/>
                <a:cs typeface="Inter" pitchFamily="34" charset="-120"/>
              </a:rPr>
              <a:t> phận chuyển động của máy.</a:t>
            </a:r>
            <a:endParaRPr lang="en-US" sz="1400" dirty="0"/>
          </a:p>
        </p:txBody>
      </p:sp>
      <p:sp>
        <p:nvSpPr>
          <p:cNvPr id="8" name="Text 5"/>
          <p:cNvSpPr/>
          <p:nvPr/>
        </p:nvSpPr>
        <p:spPr>
          <a:xfrm>
            <a:off x="10396061" y="5513707"/>
            <a:ext cx="2112645" cy="262771"/>
          </a:xfrm>
          <a:prstGeom prst="rect">
            <a:avLst/>
          </a:prstGeom>
          <a:noFill/>
          <a:ln/>
        </p:spPr>
        <p:txBody>
          <a:bodyPr wrap="none" lIns="0" tIns="0" rIns="0" bIns="0" rtlCol="0" anchor="t"/>
          <a:lstStyle/>
          <a:p>
            <a:pPr marL="0" indent="0">
              <a:lnSpc>
                <a:spcPts val="2050"/>
              </a:lnSpc>
              <a:buNone/>
            </a:pPr>
            <a:r>
              <a:rPr lang="en-US" b="1" dirty="0">
                <a:solidFill>
                  <a:srgbClr val="000000"/>
                </a:solidFill>
                <a:latin typeface="PT Serif" panose="020A0603040505020204" pitchFamily="18" charset="0"/>
                <a:ea typeface="Petrona Bold" pitchFamily="34" charset="-122"/>
                <a:cs typeface="Petrona Bold" pitchFamily="34" charset="-120"/>
              </a:rPr>
              <a:t>Nguyên Nhân Tai Nạn</a:t>
            </a:r>
            <a:endParaRPr lang="en-US" dirty="0"/>
          </a:p>
        </p:txBody>
      </p:sp>
      <p:sp>
        <p:nvSpPr>
          <p:cNvPr id="9" name="Text 6"/>
          <p:cNvSpPr/>
          <p:nvPr/>
        </p:nvSpPr>
        <p:spPr>
          <a:xfrm>
            <a:off x="10396061" y="5936617"/>
            <a:ext cx="4234339" cy="512683"/>
          </a:xfrm>
          <a:prstGeom prst="rect">
            <a:avLst/>
          </a:prstGeom>
          <a:noFill/>
          <a:ln/>
        </p:spPr>
        <p:txBody>
          <a:bodyPr wrap="square" lIns="0" tIns="0" rIns="0" bIns="0" rtlCol="0" anchor="t"/>
          <a:lstStyle/>
          <a:p>
            <a:pPr marL="0" indent="0">
              <a:lnSpc>
                <a:spcPts val="2000"/>
              </a:lnSpc>
              <a:buNone/>
            </a:pPr>
            <a:r>
              <a:rPr lang="en-US" sz="1400" dirty="0">
                <a:solidFill>
                  <a:srgbClr val="272525"/>
                </a:solidFill>
                <a:latin typeface="PT Serif" panose="020A0603040505020204" pitchFamily="18" charset="0"/>
                <a:ea typeface="Inter" pitchFamily="34" charset="-122"/>
                <a:cs typeface="Inter" pitchFamily="34" charset="-120"/>
              </a:rPr>
              <a:t>Thiếu bảo trì, không tuân thủ quy trình an toàn, </a:t>
            </a:r>
          </a:p>
          <a:p>
            <a:pPr marL="0" indent="0">
              <a:lnSpc>
                <a:spcPts val="2000"/>
              </a:lnSpc>
              <a:buNone/>
            </a:pPr>
            <a:r>
              <a:rPr lang="en-US" sz="1400" dirty="0" err="1">
                <a:solidFill>
                  <a:srgbClr val="272525"/>
                </a:solidFill>
                <a:latin typeface="PT Serif" panose="020A0603040505020204" pitchFamily="18" charset="0"/>
                <a:ea typeface="Inter" pitchFamily="34" charset="-122"/>
                <a:cs typeface="Inter" pitchFamily="34" charset="-120"/>
              </a:rPr>
              <a:t>bụi</a:t>
            </a:r>
            <a:r>
              <a:rPr lang="en-US" sz="1400" dirty="0">
                <a:solidFill>
                  <a:srgbClr val="272525"/>
                </a:solidFill>
                <a:latin typeface="PT Serif" panose="020A0603040505020204" pitchFamily="18" charset="0"/>
                <a:ea typeface="Inter" pitchFamily="34" charset="-122"/>
                <a:cs typeface="Inter" pitchFamily="34" charset="-120"/>
              </a:rPr>
              <a:t> kim loại, môi trường làm việc không sạch sẽ.</a:t>
            </a:r>
            <a:endParaRPr lang="en-US" sz="1400" dirty="0"/>
          </a:p>
        </p:txBody>
      </p:sp>
      <p:pic>
        <p:nvPicPr>
          <p:cNvPr id="10" name="Image 0" descr="preencoded.png">
            <a:extLst>
              <a:ext uri="{FF2B5EF4-FFF2-40B4-BE49-F238E27FC236}">
                <a16:creationId xmlns:a16="http://schemas.microsoft.com/office/drawing/2014/main" id="{10725D02-54C3-2DFF-4174-C1876FBEB0C3}"/>
              </a:ext>
            </a:extLst>
          </p:cNvPr>
          <p:cNvPicPr>
            <a:picLocks noChangeAspect="1"/>
          </p:cNvPicPr>
          <p:nvPr/>
        </p:nvPicPr>
        <p:blipFill>
          <a:blip r:embed="rId4"/>
          <a:stretch>
            <a:fillRect/>
          </a:stretch>
        </p:blipFill>
        <p:spPr>
          <a:xfrm>
            <a:off x="12067707" y="7450575"/>
            <a:ext cx="2398607" cy="74357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584496" y="912203"/>
            <a:ext cx="7461409" cy="405051"/>
          </a:xfrm>
          <a:prstGeom prst="rect">
            <a:avLst/>
          </a:prstGeom>
          <a:noFill/>
          <a:ln/>
        </p:spPr>
        <p:txBody>
          <a:bodyPr wrap="none" lIns="0" tIns="0" rIns="0" bIns="0" rtlCol="0" anchor="t"/>
          <a:lstStyle/>
          <a:p>
            <a:pPr marL="0" indent="0" algn="ctr">
              <a:lnSpc>
                <a:spcPts val="3150"/>
              </a:lnSpc>
              <a:buNone/>
            </a:pPr>
            <a:r>
              <a:rPr lang="en-US" sz="2550" b="1" dirty="0">
                <a:solidFill>
                  <a:srgbClr val="000000"/>
                </a:solidFill>
                <a:latin typeface="PT Serif" panose="020A0603040505020204" pitchFamily="18" charset="0"/>
                <a:ea typeface="Petrona Bold" pitchFamily="34" charset="-122"/>
                <a:cs typeface="Petrona Bold" pitchFamily="34" charset="-120"/>
              </a:rPr>
              <a:t>An Toàn Vệ Sinh Lao Động Cho Nhân Viên Lắp Ráp</a:t>
            </a:r>
            <a:endParaRPr lang="en-US" sz="2550" dirty="0"/>
          </a:p>
        </p:txBody>
      </p:sp>
      <p:pic>
        <p:nvPicPr>
          <p:cNvPr id="3" name="Image 0" descr="preencoded.png"/>
          <p:cNvPicPr>
            <a:picLocks noChangeAspect="1"/>
          </p:cNvPicPr>
          <p:nvPr/>
        </p:nvPicPr>
        <p:blipFill>
          <a:blip r:embed="rId3"/>
          <a:stretch>
            <a:fillRect/>
          </a:stretch>
        </p:blipFill>
        <p:spPr>
          <a:xfrm>
            <a:off x="10046057" y="3131613"/>
            <a:ext cx="4584343" cy="3438257"/>
          </a:xfrm>
          <a:prstGeom prst="rect">
            <a:avLst/>
          </a:prstGeom>
        </p:spPr>
      </p:pic>
      <p:sp>
        <p:nvSpPr>
          <p:cNvPr id="4" name="Text 1"/>
          <p:cNvSpPr/>
          <p:nvPr/>
        </p:nvSpPr>
        <p:spPr>
          <a:xfrm>
            <a:off x="572095" y="5504617"/>
            <a:ext cx="13486209" cy="197525"/>
          </a:xfrm>
          <a:prstGeom prst="rect">
            <a:avLst/>
          </a:prstGeom>
          <a:noFill/>
          <a:ln/>
        </p:spPr>
        <p:txBody>
          <a:bodyPr wrap="none" lIns="0" tIns="0" rIns="0" bIns="0" rtlCol="0" anchor="t"/>
          <a:lstStyle/>
          <a:p>
            <a:pPr marL="0" indent="0">
              <a:lnSpc>
                <a:spcPts val="1550"/>
              </a:lnSpc>
              <a:buNone/>
            </a:pPr>
            <a:endParaRPr lang="en-US" sz="950" dirty="0"/>
          </a:p>
        </p:txBody>
      </p:sp>
      <p:pic>
        <p:nvPicPr>
          <p:cNvPr id="5" name="Image 1" descr="preencoded.png"/>
          <p:cNvPicPr>
            <a:picLocks noChangeAspect="1"/>
          </p:cNvPicPr>
          <p:nvPr/>
        </p:nvPicPr>
        <p:blipFill>
          <a:blip r:embed="rId4"/>
          <a:stretch>
            <a:fillRect/>
          </a:stretch>
        </p:blipFill>
        <p:spPr>
          <a:xfrm>
            <a:off x="1226743" y="3009901"/>
            <a:ext cx="617220" cy="987504"/>
          </a:xfrm>
          <a:prstGeom prst="rect">
            <a:avLst/>
          </a:prstGeom>
        </p:spPr>
      </p:pic>
      <p:sp>
        <p:nvSpPr>
          <p:cNvPr id="6" name="Text 2"/>
          <p:cNvSpPr/>
          <p:nvPr/>
        </p:nvSpPr>
        <p:spPr>
          <a:xfrm>
            <a:off x="2029107" y="3344071"/>
            <a:ext cx="1620203" cy="202525"/>
          </a:xfrm>
          <a:prstGeom prst="rect">
            <a:avLst/>
          </a:prstGeom>
          <a:noFill/>
          <a:ln/>
        </p:spPr>
        <p:txBody>
          <a:bodyPr wrap="none" lIns="0" tIns="0" rIns="0" bIns="0" rtlCol="0" anchor="t"/>
          <a:lstStyle/>
          <a:p>
            <a:pPr marL="0" indent="0" algn="l">
              <a:lnSpc>
                <a:spcPts val="1550"/>
              </a:lnSpc>
              <a:buNone/>
            </a:pPr>
            <a:r>
              <a:rPr lang="en-US" b="1" dirty="0">
                <a:solidFill>
                  <a:srgbClr val="272525"/>
                </a:solidFill>
                <a:latin typeface="PT Serif" panose="020A0603040505020204" pitchFamily="18" charset="0"/>
                <a:ea typeface="Petrona Bold" pitchFamily="34" charset="-122"/>
                <a:cs typeface="Petrona Bold" pitchFamily="34" charset="-120"/>
              </a:rPr>
              <a:t>Đặc Điểm Công Việc</a:t>
            </a:r>
            <a:endParaRPr lang="en-US" dirty="0"/>
          </a:p>
        </p:txBody>
      </p:sp>
      <p:sp>
        <p:nvSpPr>
          <p:cNvPr id="7" name="Text 3"/>
          <p:cNvSpPr/>
          <p:nvPr/>
        </p:nvSpPr>
        <p:spPr>
          <a:xfrm>
            <a:off x="2029108" y="3620653"/>
            <a:ext cx="12683847" cy="197525"/>
          </a:xfrm>
          <a:prstGeom prst="rect">
            <a:avLst/>
          </a:prstGeom>
          <a:noFill/>
          <a:ln/>
        </p:spPr>
        <p:txBody>
          <a:bodyPr wrap="none" lIns="0" tIns="0" rIns="0" bIns="0" rtlCol="0" anchor="t"/>
          <a:lstStyle/>
          <a:p>
            <a:pPr marL="0" indent="0" algn="l">
              <a:lnSpc>
                <a:spcPts val="1550"/>
              </a:lnSpc>
              <a:buNone/>
            </a:pPr>
            <a:r>
              <a:rPr lang="en-US" sz="1200" dirty="0">
                <a:solidFill>
                  <a:srgbClr val="272525"/>
                </a:solidFill>
                <a:latin typeface="PT Serif" panose="020A0603040505020204" pitchFamily="18" charset="0"/>
                <a:ea typeface="Inter" pitchFamily="34" charset="-122"/>
                <a:cs typeface="Inter" pitchFamily="34" charset="-120"/>
              </a:rPr>
              <a:t>Lắp ráp là giai đoạn các thành phần riêng biệt được kết hợp để tạo thành sản phẩm hoàn chỉnh.</a:t>
            </a:r>
            <a:endParaRPr lang="en-US" sz="1200" dirty="0"/>
          </a:p>
        </p:txBody>
      </p:sp>
      <p:pic>
        <p:nvPicPr>
          <p:cNvPr id="8" name="Image 2" descr="preencoded.png"/>
          <p:cNvPicPr>
            <a:picLocks noChangeAspect="1"/>
          </p:cNvPicPr>
          <p:nvPr/>
        </p:nvPicPr>
        <p:blipFill>
          <a:blip r:embed="rId5"/>
          <a:stretch>
            <a:fillRect/>
          </a:stretch>
        </p:blipFill>
        <p:spPr>
          <a:xfrm>
            <a:off x="1226743" y="3997406"/>
            <a:ext cx="617220" cy="987504"/>
          </a:xfrm>
          <a:prstGeom prst="rect">
            <a:avLst/>
          </a:prstGeom>
        </p:spPr>
      </p:pic>
      <p:sp>
        <p:nvSpPr>
          <p:cNvPr id="9" name="Text 4"/>
          <p:cNvSpPr/>
          <p:nvPr/>
        </p:nvSpPr>
        <p:spPr>
          <a:xfrm>
            <a:off x="2029107" y="4331575"/>
            <a:ext cx="1620203" cy="202525"/>
          </a:xfrm>
          <a:prstGeom prst="rect">
            <a:avLst/>
          </a:prstGeom>
          <a:noFill/>
          <a:ln/>
        </p:spPr>
        <p:txBody>
          <a:bodyPr wrap="none" lIns="0" tIns="0" rIns="0" bIns="0" rtlCol="0" anchor="t"/>
          <a:lstStyle/>
          <a:p>
            <a:pPr marL="0" indent="0" algn="l">
              <a:lnSpc>
                <a:spcPts val="1550"/>
              </a:lnSpc>
              <a:buNone/>
            </a:pPr>
            <a:r>
              <a:rPr lang="en-US" b="1" dirty="0">
                <a:solidFill>
                  <a:srgbClr val="272525"/>
                </a:solidFill>
                <a:latin typeface="PT Serif" panose="020A0603040505020204" pitchFamily="18" charset="0"/>
                <a:ea typeface="Petrona Bold" pitchFamily="34" charset="-122"/>
                <a:cs typeface="Petrona Bold" pitchFamily="34" charset="-120"/>
              </a:rPr>
              <a:t>Nguy Cơ Tai Nạn</a:t>
            </a:r>
            <a:endParaRPr lang="en-US" dirty="0"/>
          </a:p>
        </p:txBody>
      </p:sp>
      <p:sp>
        <p:nvSpPr>
          <p:cNvPr id="10" name="Text 5"/>
          <p:cNvSpPr/>
          <p:nvPr/>
        </p:nvSpPr>
        <p:spPr>
          <a:xfrm>
            <a:off x="2029108" y="4608157"/>
            <a:ext cx="12683847" cy="197525"/>
          </a:xfrm>
          <a:prstGeom prst="rect">
            <a:avLst/>
          </a:prstGeom>
          <a:noFill/>
          <a:ln/>
        </p:spPr>
        <p:txBody>
          <a:bodyPr wrap="none" lIns="0" tIns="0" rIns="0" bIns="0" rtlCol="0" anchor="t"/>
          <a:lstStyle/>
          <a:p>
            <a:pPr marL="0" indent="0" algn="l">
              <a:lnSpc>
                <a:spcPts val="1550"/>
              </a:lnSpc>
              <a:buNone/>
            </a:pPr>
            <a:r>
              <a:rPr lang="en-US" sz="1200" dirty="0">
                <a:solidFill>
                  <a:srgbClr val="272525"/>
                </a:solidFill>
                <a:latin typeface="PT Serif" panose="020A0603040505020204" pitchFamily="18" charset="0"/>
                <a:ea typeface="Inter" pitchFamily="34" charset="-122"/>
                <a:cs typeface="Inter" pitchFamily="34" charset="-120"/>
              </a:rPr>
              <a:t>Bị thương do công cụ, bộ phận sắc nhọn, trượt chân hoặc vấp ngã, môi trường làm việc không đủ ánh sáng.</a:t>
            </a:r>
            <a:endParaRPr lang="en-US" sz="1200" dirty="0"/>
          </a:p>
        </p:txBody>
      </p:sp>
      <p:pic>
        <p:nvPicPr>
          <p:cNvPr id="11" name="Image 3" descr="preencoded.png"/>
          <p:cNvPicPr>
            <a:picLocks noChangeAspect="1"/>
          </p:cNvPicPr>
          <p:nvPr/>
        </p:nvPicPr>
        <p:blipFill>
          <a:blip r:embed="rId6"/>
          <a:stretch>
            <a:fillRect/>
          </a:stretch>
        </p:blipFill>
        <p:spPr>
          <a:xfrm>
            <a:off x="1226743" y="4984910"/>
            <a:ext cx="617220" cy="987504"/>
          </a:xfrm>
          <a:prstGeom prst="rect">
            <a:avLst/>
          </a:prstGeom>
        </p:spPr>
      </p:pic>
      <p:sp>
        <p:nvSpPr>
          <p:cNvPr id="12" name="Text 6"/>
          <p:cNvSpPr/>
          <p:nvPr/>
        </p:nvSpPr>
        <p:spPr>
          <a:xfrm>
            <a:off x="2029107" y="5319080"/>
            <a:ext cx="1627942" cy="202525"/>
          </a:xfrm>
          <a:prstGeom prst="rect">
            <a:avLst/>
          </a:prstGeom>
          <a:noFill/>
          <a:ln/>
        </p:spPr>
        <p:txBody>
          <a:bodyPr wrap="none" lIns="0" tIns="0" rIns="0" bIns="0" rtlCol="0" anchor="t"/>
          <a:lstStyle/>
          <a:p>
            <a:pPr marL="0" indent="0" algn="l">
              <a:lnSpc>
                <a:spcPts val="1550"/>
              </a:lnSpc>
              <a:buNone/>
            </a:pPr>
            <a:r>
              <a:rPr lang="en-US" b="1" dirty="0">
                <a:solidFill>
                  <a:srgbClr val="272525"/>
                </a:solidFill>
                <a:latin typeface="PT Serif" panose="020A0603040505020204" pitchFamily="18" charset="0"/>
                <a:ea typeface="Petrona Bold" pitchFamily="34" charset="-122"/>
                <a:cs typeface="Petrona Bold" pitchFamily="34" charset="-120"/>
              </a:rPr>
              <a:t>Nguyên Nhân Tai Nạn</a:t>
            </a:r>
            <a:endParaRPr lang="en-US" dirty="0"/>
          </a:p>
        </p:txBody>
      </p:sp>
      <p:sp>
        <p:nvSpPr>
          <p:cNvPr id="13" name="Text 7"/>
          <p:cNvSpPr/>
          <p:nvPr/>
        </p:nvSpPr>
        <p:spPr>
          <a:xfrm>
            <a:off x="2029108" y="5595662"/>
            <a:ext cx="12683847" cy="197525"/>
          </a:xfrm>
          <a:prstGeom prst="rect">
            <a:avLst/>
          </a:prstGeom>
          <a:noFill/>
          <a:ln/>
        </p:spPr>
        <p:txBody>
          <a:bodyPr wrap="none" lIns="0" tIns="0" rIns="0" bIns="0" rtlCol="0" anchor="t"/>
          <a:lstStyle/>
          <a:p>
            <a:pPr marL="0" indent="0" algn="l">
              <a:lnSpc>
                <a:spcPts val="1550"/>
              </a:lnSpc>
              <a:buNone/>
            </a:pPr>
            <a:r>
              <a:rPr lang="en-US" sz="1200" dirty="0">
                <a:solidFill>
                  <a:srgbClr val="272525"/>
                </a:solidFill>
                <a:latin typeface="PT Serif" panose="020A0603040505020204" pitchFamily="18" charset="0"/>
                <a:ea typeface="Inter" pitchFamily="34" charset="-122"/>
                <a:cs typeface="Inter" pitchFamily="34" charset="-120"/>
              </a:rPr>
              <a:t>Thiếu chú ý, mệt mỏi, thiếu đào tạo, lỗi trong thiết kế hoặc chất lượng bộ phận, môi trường </a:t>
            </a:r>
            <a:r>
              <a:rPr lang="en-US" sz="1200" dirty="0" err="1">
                <a:solidFill>
                  <a:srgbClr val="272525"/>
                </a:solidFill>
                <a:latin typeface="PT Serif" panose="020A0603040505020204" pitchFamily="18" charset="0"/>
                <a:ea typeface="Inter" pitchFamily="34" charset="-122"/>
                <a:cs typeface="Inter" pitchFamily="34" charset="-120"/>
              </a:rPr>
              <a:t>làm</a:t>
            </a:r>
            <a:r>
              <a:rPr lang="en-US" sz="1200" dirty="0">
                <a:solidFill>
                  <a:srgbClr val="272525"/>
                </a:solidFill>
                <a:latin typeface="PT Serif" panose="020A0603040505020204" pitchFamily="18" charset="0"/>
                <a:ea typeface="Inter" pitchFamily="34" charset="-122"/>
                <a:cs typeface="Inter" pitchFamily="34" charset="-120"/>
              </a:rPr>
              <a:t> </a:t>
            </a:r>
            <a:r>
              <a:rPr lang="en-US" sz="1200" dirty="0" err="1">
                <a:solidFill>
                  <a:srgbClr val="272525"/>
                </a:solidFill>
                <a:latin typeface="PT Serif" panose="020A0603040505020204" pitchFamily="18" charset="0"/>
                <a:ea typeface="Inter" pitchFamily="34" charset="-122"/>
                <a:cs typeface="Inter" pitchFamily="34" charset="-120"/>
              </a:rPr>
              <a:t>việc</a:t>
            </a:r>
            <a:endParaRPr lang="en-US" sz="1200" dirty="0">
              <a:solidFill>
                <a:srgbClr val="272525"/>
              </a:solidFill>
              <a:latin typeface="PT Serif" panose="020A0603040505020204" pitchFamily="18" charset="0"/>
              <a:ea typeface="Inter" pitchFamily="34" charset="-122"/>
              <a:cs typeface="Inter" pitchFamily="34" charset="-120"/>
            </a:endParaRPr>
          </a:p>
          <a:p>
            <a:pPr marL="0" indent="0" algn="l">
              <a:lnSpc>
                <a:spcPts val="1550"/>
              </a:lnSpc>
              <a:buNone/>
            </a:pPr>
            <a:r>
              <a:rPr lang="en-US" sz="1200" dirty="0">
                <a:solidFill>
                  <a:srgbClr val="272525"/>
                </a:solidFill>
                <a:latin typeface="PT Serif" panose="020A0603040505020204" pitchFamily="18" charset="0"/>
                <a:ea typeface="Inter" pitchFamily="34" charset="-122"/>
                <a:cs typeface="Inter" pitchFamily="34" charset="-120"/>
              </a:rPr>
              <a:t> không được tổ chức hợp lý.</a:t>
            </a:r>
            <a:endParaRPr lang="en-US" sz="1200" dirty="0"/>
          </a:p>
        </p:txBody>
      </p:sp>
      <p:pic>
        <p:nvPicPr>
          <p:cNvPr id="14" name="Image 4" descr="preencoded.png"/>
          <p:cNvPicPr>
            <a:picLocks noChangeAspect="1"/>
          </p:cNvPicPr>
          <p:nvPr/>
        </p:nvPicPr>
        <p:blipFill>
          <a:blip r:embed="rId7"/>
          <a:stretch>
            <a:fillRect/>
          </a:stretch>
        </p:blipFill>
        <p:spPr>
          <a:xfrm>
            <a:off x="1226744" y="5972414"/>
            <a:ext cx="617220" cy="987504"/>
          </a:xfrm>
          <a:prstGeom prst="rect">
            <a:avLst/>
          </a:prstGeom>
        </p:spPr>
      </p:pic>
      <p:sp>
        <p:nvSpPr>
          <p:cNvPr id="15" name="Text 8"/>
          <p:cNvSpPr/>
          <p:nvPr/>
        </p:nvSpPr>
        <p:spPr>
          <a:xfrm>
            <a:off x="2029107" y="6306584"/>
            <a:ext cx="1751886" cy="202525"/>
          </a:xfrm>
          <a:prstGeom prst="rect">
            <a:avLst/>
          </a:prstGeom>
          <a:noFill/>
          <a:ln/>
        </p:spPr>
        <p:txBody>
          <a:bodyPr wrap="none" lIns="0" tIns="0" rIns="0" bIns="0" rtlCol="0" anchor="t"/>
          <a:lstStyle/>
          <a:p>
            <a:pPr marL="0" indent="0" algn="l">
              <a:lnSpc>
                <a:spcPts val="1550"/>
              </a:lnSpc>
              <a:buNone/>
            </a:pPr>
            <a:r>
              <a:rPr lang="en-US" b="1" dirty="0">
                <a:solidFill>
                  <a:srgbClr val="272525"/>
                </a:solidFill>
                <a:latin typeface="PT Serif" panose="020A0603040505020204" pitchFamily="18" charset="0"/>
                <a:ea typeface="Petrona Bold" pitchFamily="34" charset="-122"/>
                <a:cs typeface="Petrona Bold" pitchFamily="34" charset="-120"/>
              </a:rPr>
              <a:t>Biện Pháp Phòng Tránh</a:t>
            </a:r>
            <a:endParaRPr lang="en-US" dirty="0"/>
          </a:p>
        </p:txBody>
      </p:sp>
      <p:sp>
        <p:nvSpPr>
          <p:cNvPr id="16" name="Text 9"/>
          <p:cNvSpPr/>
          <p:nvPr/>
        </p:nvSpPr>
        <p:spPr>
          <a:xfrm>
            <a:off x="2029107" y="6583166"/>
            <a:ext cx="12683847" cy="197525"/>
          </a:xfrm>
          <a:prstGeom prst="rect">
            <a:avLst/>
          </a:prstGeom>
          <a:noFill/>
          <a:ln/>
        </p:spPr>
        <p:txBody>
          <a:bodyPr wrap="none" lIns="0" tIns="0" rIns="0" bIns="0" rtlCol="0" anchor="t"/>
          <a:lstStyle/>
          <a:p>
            <a:pPr marL="0" indent="0" algn="l">
              <a:lnSpc>
                <a:spcPts val="1550"/>
              </a:lnSpc>
              <a:buNone/>
            </a:pPr>
            <a:r>
              <a:rPr lang="en-US" sz="1200" dirty="0">
                <a:solidFill>
                  <a:srgbClr val="272525"/>
                </a:solidFill>
                <a:latin typeface="PT Serif" panose="020A0603040505020204" pitchFamily="18" charset="0"/>
                <a:ea typeface="Inter" pitchFamily="34" charset="-122"/>
                <a:cs typeface="Inter" pitchFamily="34" charset="-120"/>
              </a:rPr>
              <a:t>Đào tạo đầy đủ, sử dụng thiết bị bảo hộ cá nhân, duy trì khu vực làm việc sạch sẽ, kiểm tra chất lượng bộ phận.</a:t>
            </a:r>
            <a:endParaRPr lang="en-US" sz="1200" dirty="0"/>
          </a:p>
        </p:txBody>
      </p:sp>
      <p:pic>
        <p:nvPicPr>
          <p:cNvPr id="17" name="Image 0" descr="preencoded.png">
            <a:extLst>
              <a:ext uri="{FF2B5EF4-FFF2-40B4-BE49-F238E27FC236}">
                <a16:creationId xmlns:a16="http://schemas.microsoft.com/office/drawing/2014/main" id="{3E9F2822-B3E6-8D50-4666-D23C404DEE7C}"/>
              </a:ext>
            </a:extLst>
          </p:cNvPr>
          <p:cNvPicPr>
            <a:picLocks noChangeAspect="1"/>
          </p:cNvPicPr>
          <p:nvPr/>
        </p:nvPicPr>
        <p:blipFill>
          <a:blip r:embed="rId8"/>
          <a:stretch>
            <a:fillRect/>
          </a:stretch>
        </p:blipFill>
        <p:spPr>
          <a:xfrm>
            <a:off x="12067707" y="7450575"/>
            <a:ext cx="2398607" cy="74357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675948" y="358437"/>
            <a:ext cx="3215402" cy="2144673"/>
          </a:xfrm>
          <a:prstGeom prst="rect">
            <a:avLst/>
          </a:prstGeom>
        </p:spPr>
      </p:pic>
      <p:sp>
        <p:nvSpPr>
          <p:cNvPr id="4" name="Text 0"/>
          <p:cNvSpPr/>
          <p:nvPr/>
        </p:nvSpPr>
        <p:spPr>
          <a:xfrm>
            <a:off x="750570" y="3281601"/>
            <a:ext cx="13129260" cy="1407319"/>
          </a:xfrm>
          <a:prstGeom prst="rect">
            <a:avLst/>
          </a:prstGeom>
          <a:noFill/>
          <a:ln/>
        </p:spPr>
        <p:txBody>
          <a:bodyPr wrap="square" lIns="0" tIns="0" rIns="0" bIns="0" rtlCol="0" anchor="t"/>
          <a:lstStyle/>
          <a:p>
            <a:pPr marL="0" indent="0" algn="ctr">
              <a:lnSpc>
                <a:spcPts val="5500"/>
              </a:lnSpc>
              <a:buNone/>
            </a:pPr>
            <a:r>
              <a:rPr lang="en-US" sz="4400" b="1" dirty="0">
                <a:solidFill>
                  <a:srgbClr val="000000"/>
                </a:solidFill>
                <a:latin typeface="PT Serif" panose="020A0603040505020204" pitchFamily="18" charset="0"/>
                <a:ea typeface="Petrona Bold" pitchFamily="34" charset="-122"/>
                <a:cs typeface="Petrona Bold" pitchFamily="34" charset="-120"/>
              </a:rPr>
              <a:t>An Toàn Vệ Sinh Lao Động Cho </a:t>
            </a:r>
          </a:p>
          <a:p>
            <a:pPr marL="0" indent="0" algn="ctr">
              <a:lnSpc>
                <a:spcPts val="5500"/>
              </a:lnSpc>
              <a:buNone/>
            </a:pPr>
            <a:r>
              <a:rPr lang="en-US" sz="4400" b="1" dirty="0" err="1">
                <a:solidFill>
                  <a:srgbClr val="000000"/>
                </a:solidFill>
                <a:latin typeface="PT Serif" panose="020A0603040505020204" pitchFamily="18" charset="0"/>
                <a:ea typeface="Petrona Bold" pitchFamily="34" charset="-122"/>
                <a:cs typeface="Petrona Bold" pitchFamily="34" charset="-120"/>
              </a:rPr>
              <a:t>Nhân</a:t>
            </a:r>
            <a:r>
              <a:rPr lang="en-US" sz="4400" b="1" dirty="0">
                <a:solidFill>
                  <a:srgbClr val="000000"/>
                </a:solidFill>
                <a:latin typeface="PT Serif" panose="020A0603040505020204" pitchFamily="18" charset="0"/>
                <a:ea typeface="Petrona Bold" pitchFamily="34" charset="-122"/>
                <a:cs typeface="Petrona Bold" pitchFamily="34" charset="-120"/>
              </a:rPr>
              <a:t> Viên Xử Lý Bề Mặt</a:t>
            </a:r>
            <a:endParaRPr lang="en-US" sz="4400" dirty="0"/>
          </a:p>
        </p:txBody>
      </p:sp>
      <p:sp>
        <p:nvSpPr>
          <p:cNvPr id="5" name="Shape 1"/>
          <p:cNvSpPr/>
          <p:nvPr/>
        </p:nvSpPr>
        <p:spPr>
          <a:xfrm>
            <a:off x="750570" y="5010507"/>
            <a:ext cx="13129260" cy="2618184"/>
          </a:xfrm>
          <a:prstGeom prst="roundRect">
            <a:avLst>
              <a:gd name="adj" fmla="val 3440"/>
            </a:avLst>
          </a:prstGeom>
          <a:noFill/>
          <a:ln w="7620">
            <a:solidFill>
              <a:srgbClr val="000000">
                <a:alpha val="8000"/>
              </a:srgbClr>
            </a:solidFill>
            <a:prstDash val="solid"/>
          </a:ln>
        </p:spPr>
      </p:sp>
      <p:sp>
        <p:nvSpPr>
          <p:cNvPr id="6" name="Shape 2"/>
          <p:cNvSpPr/>
          <p:nvPr/>
        </p:nvSpPr>
        <p:spPr>
          <a:xfrm>
            <a:off x="758190" y="5018127"/>
            <a:ext cx="13114020" cy="615434"/>
          </a:xfrm>
          <a:prstGeom prst="rect">
            <a:avLst/>
          </a:prstGeom>
          <a:solidFill>
            <a:srgbClr val="FFFFFF">
              <a:alpha val="4000"/>
            </a:srgbClr>
          </a:solidFill>
          <a:ln/>
        </p:spPr>
      </p:sp>
      <p:sp>
        <p:nvSpPr>
          <p:cNvPr id="7" name="Text 3"/>
          <p:cNvSpPr/>
          <p:nvPr/>
        </p:nvSpPr>
        <p:spPr>
          <a:xfrm>
            <a:off x="972622" y="5154335"/>
            <a:ext cx="2845832" cy="343019"/>
          </a:xfrm>
          <a:prstGeom prst="rect">
            <a:avLst/>
          </a:prstGeom>
          <a:noFill/>
          <a:ln/>
        </p:spPr>
        <p:txBody>
          <a:bodyPr wrap="none" lIns="0" tIns="0" rIns="0" bIns="0" rtlCol="0" anchor="t"/>
          <a:lstStyle/>
          <a:p>
            <a:pPr marL="0" indent="0">
              <a:lnSpc>
                <a:spcPts val="2700"/>
              </a:lnSpc>
              <a:buNone/>
            </a:pPr>
            <a:r>
              <a:rPr lang="en-US" sz="1650" b="1" dirty="0">
                <a:solidFill>
                  <a:srgbClr val="272525"/>
                </a:solidFill>
                <a:latin typeface="PT Serif" panose="020A0603040505020204" pitchFamily="18" charset="0"/>
                <a:ea typeface="Inter" pitchFamily="34" charset="-122"/>
                <a:cs typeface="Inter" pitchFamily="34" charset="-120"/>
              </a:rPr>
              <a:t>Đặc Điểm Công Việc</a:t>
            </a:r>
            <a:endParaRPr lang="en-US" sz="1650" b="1" dirty="0"/>
          </a:p>
        </p:txBody>
      </p:sp>
      <p:sp>
        <p:nvSpPr>
          <p:cNvPr id="8" name="Text 4"/>
          <p:cNvSpPr/>
          <p:nvPr/>
        </p:nvSpPr>
        <p:spPr>
          <a:xfrm>
            <a:off x="4254937" y="5154335"/>
            <a:ext cx="2842022" cy="343019"/>
          </a:xfrm>
          <a:prstGeom prst="rect">
            <a:avLst/>
          </a:prstGeom>
          <a:noFill/>
          <a:ln/>
        </p:spPr>
        <p:txBody>
          <a:bodyPr wrap="none" lIns="0" tIns="0" rIns="0" bIns="0" rtlCol="0" anchor="t"/>
          <a:lstStyle/>
          <a:p>
            <a:pPr marL="0" indent="0">
              <a:lnSpc>
                <a:spcPts val="2700"/>
              </a:lnSpc>
              <a:buNone/>
            </a:pPr>
            <a:r>
              <a:rPr lang="en-US" sz="1650" b="1" dirty="0">
                <a:solidFill>
                  <a:srgbClr val="272525"/>
                </a:solidFill>
                <a:latin typeface="PT Serif" panose="020A0603040505020204" pitchFamily="18" charset="0"/>
                <a:ea typeface="Inter" pitchFamily="34" charset="-122"/>
                <a:cs typeface="Inter" pitchFamily="34" charset="-120"/>
              </a:rPr>
              <a:t>Nguy Cơ Tai Nạn</a:t>
            </a:r>
            <a:endParaRPr lang="en-US" sz="1650" b="1" dirty="0"/>
          </a:p>
        </p:txBody>
      </p:sp>
      <p:sp>
        <p:nvSpPr>
          <p:cNvPr id="9" name="Text 5"/>
          <p:cNvSpPr/>
          <p:nvPr/>
        </p:nvSpPr>
        <p:spPr>
          <a:xfrm>
            <a:off x="7533442" y="5154335"/>
            <a:ext cx="2842022" cy="343019"/>
          </a:xfrm>
          <a:prstGeom prst="rect">
            <a:avLst/>
          </a:prstGeom>
          <a:noFill/>
          <a:ln/>
        </p:spPr>
        <p:txBody>
          <a:bodyPr wrap="none" lIns="0" tIns="0" rIns="0" bIns="0" rtlCol="0" anchor="t"/>
          <a:lstStyle/>
          <a:p>
            <a:pPr marL="0" indent="0">
              <a:lnSpc>
                <a:spcPts val="2700"/>
              </a:lnSpc>
              <a:buNone/>
            </a:pPr>
            <a:r>
              <a:rPr lang="en-US" sz="1650" b="1" dirty="0">
                <a:solidFill>
                  <a:srgbClr val="272525"/>
                </a:solidFill>
                <a:latin typeface="PT Serif" panose="020A0603040505020204" pitchFamily="18" charset="0"/>
                <a:ea typeface="Inter" pitchFamily="34" charset="-122"/>
                <a:cs typeface="Inter" pitchFamily="34" charset="-120"/>
              </a:rPr>
              <a:t>Nguyên Nhân Tai Nạn</a:t>
            </a:r>
            <a:endParaRPr lang="en-US" sz="1650" b="1" dirty="0"/>
          </a:p>
        </p:txBody>
      </p:sp>
      <p:sp>
        <p:nvSpPr>
          <p:cNvPr id="10" name="Text 6"/>
          <p:cNvSpPr/>
          <p:nvPr/>
        </p:nvSpPr>
        <p:spPr>
          <a:xfrm>
            <a:off x="10811947" y="5154335"/>
            <a:ext cx="2845832" cy="343019"/>
          </a:xfrm>
          <a:prstGeom prst="rect">
            <a:avLst/>
          </a:prstGeom>
          <a:noFill/>
          <a:ln/>
        </p:spPr>
        <p:txBody>
          <a:bodyPr wrap="none" lIns="0" tIns="0" rIns="0" bIns="0" rtlCol="0" anchor="t"/>
          <a:lstStyle/>
          <a:p>
            <a:pPr marL="0" indent="0">
              <a:lnSpc>
                <a:spcPts val="2700"/>
              </a:lnSpc>
              <a:buNone/>
            </a:pPr>
            <a:r>
              <a:rPr lang="en-US" sz="1650" b="1" dirty="0">
                <a:solidFill>
                  <a:srgbClr val="272525"/>
                </a:solidFill>
                <a:latin typeface="PT Serif" panose="020A0603040505020204" pitchFamily="18" charset="0"/>
                <a:ea typeface="Inter" pitchFamily="34" charset="-122"/>
                <a:cs typeface="Inter" pitchFamily="34" charset="-120"/>
              </a:rPr>
              <a:t>Biện Pháp Phòng Tránh</a:t>
            </a:r>
            <a:endParaRPr lang="en-US" sz="1650" b="1" dirty="0"/>
          </a:p>
        </p:txBody>
      </p:sp>
      <p:sp>
        <p:nvSpPr>
          <p:cNvPr id="11" name="Shape 7"/>
          <p:cNvSpPr/>
          <p:nvPr/>
        </p:nvSpPr>
        <p:spPr>
          <a:xfrm>
            <a:off x="758190" y="5633561"/>
            <a:ext cx="13114020" cy="1987510"/>
          </a:xfrm>
          <a:prstGeom prst="rect">
            <a:avLst/>
          </a:prstGeom>
          <a:solidFill>
            <a:srgbClr val="000000">
              <a:alpha val="4000"/>
            </a:srgbClr>
          </a:solidFill>
          <a:ln/>
        </p:spPr>
      </p:sp>
      <p:sp>
        <p:nvSpPr>
          <p:cNvPr id="12" name="Text 8"/>
          <p:cNvSpPr/>
          <p:nvPr/>
        </p:nvSpPr>
        <p:spPr>
          <a:xfrm>
            <a:off x="972622" y="5769769"/>
            <a:ext cx="2845832" cy="343019"/>
          </a:xfrm>
          <a:prstGeom prst="rect">
            <a:avLst/>
          </a:prstGeom>
          <a:noFill/>
          <a:ln/>
        </p:spPr>
        <p:txBody>
          <a:bodyPr wrap="none" lIns="0" tIns="0" rIns="0" bIns="0" rtlCol="0" anchor="t"/>
          <a:lstStyle/>
          <a:p>
            <a:pPr marL="0" indent="0">
              <a:lnSpc>
                <a:spcPts val="2700"/>
              </a:lnSpc>
              <a:buNone/>
            </a:pPr>
            <a:r>
              <a:rPr lang="en-US" sz="1650" dirty="0">
                <a:solidFill>
                  <a:srgbClr val="272525"/>
                </a:solidFill>
                <a:latin typeface="PT Serif" panose="020A0603040505020204" pitchFamily="18" charset="0"/>
                <a:ea typeface="Inter" pitchFamily="34" charset="-122"/>
                <a:cs typeface="Inter" pitchFamily="34" charset="-120"/>
              </a:rPr>
              <a:t>Sơn phủ, mạ crom, chống gỉ</a:t>
            </a:r>
            <a:endParaRPr lang="en-US" sz="1650" dirty="0"/>
          </a:p>
        </p:txBody>
      </p:sp>
      <p:sp>
        <p:nvSpPr>
          <p:cNvPr id="13" name="Text 9"/>
          <p:cNvSpPr/>
          <p:nvPr/>
        </p:nvSpPr>
        <p:spPr>
          <a:xfrm>
            <a:off x="4254937" y="5769769"/>
            <a:ext cx="2842022" cy="686038"/>
          </a:xfrm>
          <a:prstGeom prst="rect">
            <a:avLst/>
          </a:prstGeom>
          <a:noFill/>
          <a:ln/>
        </p:spPr>
        <p:txBody>
          <a:bodyPr wrap="square" lIns="0" tIns="0" rIns="0" bIns="0" rtlCol="0" anchor="t"/>
          <a:lstStyle/>
          <a:p>
            <a:pPr marL="0" indent="0">
              <a:lnSpc>
                <a:spcPts val="2700"/>
              </a:lnSpc>
              <a:buNone/>
            </a:pPr>
            <a:r>
              <a:rPr lang="en-US" sz="1650" dirty="0">
                <a:solidFill>
                  <a:srgbClr val="272525"/>
                </a:solidFill>
                <a:latin typeface="PT Serif" panose="020A0603040505020204" pitchFamily="18" charset="0"/>
                <a:ea typeface="Inter" pitchFamily="34" charset="-122"/>
                <a:cs typeface="Inter" pitchFamily="34" charset="-120"/>
              </a:rPr>
              <a:t>Bỏng hóa chất, hít phải hơi độc, chấn thương mắt và da</a:t>
            </a:r>
            <a:endParaRPr lang="en-US" sz="1650" dirty="0"/>
          </a:p>
        </p:txBody>
      </p:sp>
      <p:sp>
        <p:nvSpPr>
          <p:cNvPr id="14" name="Text 10"/>
          <p:cNvSpPr/>
          <p:nvPr/>
        </p:nvSpPr>
        <p:spPr>
          <a:xfrm>
            <a:off x="7533442" y="5769769"/>
            <a:ext cx="2842022" cy="1029057"/>
          </a:xfrm>
          <a:prstGeom prst="rect">
            <a:avLst/>
          </a:prstGeom>
          <a:noFill/>
          <a:ln/>
        </p:spPr>
        <p:txBody>
          <a:bodyPr wrap="square" lIns="0" tIns="0" rIns="0" bIns="0" rtlCol="0" anchor="t"/>
          <a:lstStyle/>
          <a:p>
            <a:pPr marL="0" indent="0">
              <a:lnSpc>
                <a:spcPts val="2700"/>
              </a:lnSpc>
              <a:buNone/>
            </a:pPr>
            <a:r>
              <a:rPr lang="en-US" sz="1650" dirty="0">
                <a:solidFill>
                  <a:srgbClr val="272525"/>
                </a:solidFill>
                <a:latin typeface="PT Serif" panose="020A0603040505020204" pitchFamily="18" charset="0"/>
                <a:ea typeface="Inter" pitchFamily="34" charset="-122"/>
                <a:cs typeface="Inter" pitchFamily="34" charset="-120"/>
              </a:rPr>
              <a:t>Thiếu sót trong tuân thủ quy trình an toàn, hỏng hóc thiết bị, thiếu đào tạo</a:t>
            </a:r>
            <a:endParaRPr lang="en-US" sz="1650" dirty="0"/>
          </a:p>
        </p:txBody>
      </p:sp>
      <p:sp>
        <p:nvSpPr>
          <p:cNvPr id="15" name="Text 11"/>
          <p:cNvSpPr/>
          <p:nvPr/>
        </p:nvSpPr>
        <p:spPr>
          <a:xfrm>
            <a:off x="10811946" y="5769769"/>
            <a:ext cx="2954295" cy="1715095"/>
          </a:xfrm>
          <a:prstGeom prst="rect">
            <a:avLst/>
          </a:prstGeom>
          <a:noFill/>
          <a:ln/>
        </p:spPr>
        <p:txBody>
          <a:bodyPr wrap="square" lIns="0" tIns="0" rIns="0" bIns="0" rtlCol="0" anchor="t"/>
          <a:lstStyle/>
          <a:p>
            <a:pPr marL="0" indent="0">
              <a:lnSpc>
                <a:spcPts val="2700"/>
              </a:lnSpc>
              <a:buNone/>
            </a:pPr>
            <a:r>
              <a:rPr lang="en-US" sz="1650" dirty="0">
                <a:solidFill>
                  <a:srgbClr val="272525"/>
                </a:solidFill>
                <a:latin typeface="PT Serif" panose="020A0603040505020204" pitchFamily="18" charset="0"/>
                <a:ea typeface="Inter" pitchFamily="34" charset="-122"/>
                <a:cs typeface="Inter" pitchFamily="34" charset="-120"/>
              </a:rPr>
              <a:t>Đào tạo đầy đủ, sử dụng thiết bị bảo hộ cá nhân, thông gió tốt, duy trì vệ sinh môi trường làm việc, bảo trì thiết bị định kỳ</a:t>
            </a:r>
            <a:endParaRPr lang="en-US" sz="1650" dirty="0"/>
          </a:p>
        </p:txBody>
      </p:sp>
      <p:pic>
        <p:nvPicPr>
          <p:cNvPr id="16" name="Image 0" descr="preencoded.png">
            <a:extLst>
              <a:ext uri="{FF2B5EF4-FFF2-40B4-BE49-F238E27FC236}">
                <a16:creationId xmlns:a16="http://schemas.microsoft.com/office/drawing/2014/main" id="{6F74C107-19AE-767D-4769-AEEEC7838408}"/>
              </a:ext>
            </a:extLst>
          </p:cNvPr>
          <p:cNvPicPr>
            <a:picLocks noChangeAspect="1"/>
          </p:cNvPicPr>
          <p:nvPr/>
        </p:nvPicPr>
        <p:blipFill>
          <a:blip r:embed="rId4"/>
          <a:stretch>
            <a:fillRect/>
          </a:stretch>
        </p:blipFill>
        <p:spPr>
          <a:xfrm>
            <a:off x="12067707" y="7450575"/>
            <a:ext cx="2398607" cy="74357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rcRect b="4597"/>
          <a:stretch/>
        </p:blipFill>
        <p:spPr>
          <a:xfrm>
            <a:off x="5478661" y="260628"/>
            <a:ext cx="3672959" cy="1990203"/>
          </a:xfrm>
          <a:prstGeom prst="rect">
            <a:avLst/>
          </a:prstGeom>
        </p:spPr>
      </p:pic>
      <p:sp>
        <p:nvSpPr>
          <p:cNvPr id="4" name="Text 0"/>
          <p:cNvSpPr/>
          <p:nvPr/>
        </p:nvSpPr>
        <p:spPr>
          <a:xfrm>
            <a:off x="4577477" y="2660406"/>
            <a:ext cx="5475446" cy="684371"/>
          </a:xfrm>
          <a:prstGeom prst="rect">
            <a:avLst/>
          </a:prstGeom>
          <a:noFill/>
          <a:ln/>
        </p:spPr>
        <p:txBody>
          <a:bodyPr wrap="none" lIns="0" tIns="0" rIns="0" bIns="0" rtlCol="0" anchor="t"/>
          <a:lstStyle/>
          <a:p>
            <a:pPr marL="0" indent="0" algn="ctr">
              <a:lnSpc>
                <a:spcPts val="5350"/>
              </a:lnSpc>
              <a:buNone/>
            </a:pPr>
            <a:r>
              <a:rPr lang="en-US" sz="4300" b="1" dirty="0">
                <a:solidFill>
                  <a:srgbClr val="000000"/>
                </a:solidFill>
                <a:latin typeface="PT Serif" panose="020A0603040505020204" pitchFamily="18" charset="0"/>
                <a:ea typeface="Petrona Bold" pitchFamily="34" charset="-122"/>
                <a:cs typeface="Petrona Bold" pitchFamily="34" charset="-120"/>
              </a:rPr>
              <a:t>Quy định chung</a:t>
            </a:r>
            <a:endParaRPr lang="en-US" sz="4300" dirty="0"/>
          </a:p>
        </p:txBody>
      </p:sp>
      <p:sp>
        <p:nvSpPr>
          <p:cNvPr id="5" name="Shape 1"/>
          <p:cNvSpPr/>
          <p:nvPr/>
        </p:nvSpPr>
        <p:spPr>
          <a:xfrm>
            <a:off x="729972" y="4178022"/>
            <a:ext cx="6481048" cy="1635323"/>
          </a:xfrm>
          <a:prstGeom prst="roundRect">
            <a:avLst>
              <a:gd name="adj" fmla="val 5357"/>
            </a:avLst>
          </a:prstGeom>
          <a:solidFill>
            <a:srgbClr val="C0EFF1"/>
          </a:solidFill>
          <a:ln w="7620">
            <a:solidFill>
              <a:srgbClr val="A6D5D7"/>
            </a:solidFill>
            <a:prstDash val="solid"/>
          </a:ln>
        </p:spPr>
      </p:sp>
      <p:sp>
        <p:nvSpPr>
          <p:cNvPr id="6" name="Text 2"/>
          <p:cNvSpPr/>
          <p:nvPr/>
        </p:nvSpPr>
        <p:spPr>
          <a:xfrm>
            <a:off x="946071" y="4394121"/>
            <a:ext cx="3285292" cy="410527"/>
          </a:xfrm>
          <a:prstGeom prst="rect">
            <a:avLst/>
          </a:prstGeom>
          <a:noFill/>
          <a:ln/>
        </p:spPr>
        <p:txBody>
          <a:bodyPr wrap="none" lIns="0" tIns="0" rIns="0" bIns="0" rtlCol="0" anchor="t"/>
          <a:lstStyle/>
          <a:p>
            <a:pPr marL="0" indent="0">
              <a:lnSpc>
                <a:spcPts val="3200"/>
              </a:lnSpc>
              <a:buNone/>
            </a:pPr>
            <a:r>
              <a:rPr lang="en-US" sz="2550" b="1" dirty="0">
                <a:solidFill>
                  <a:srgbClr val="000000"/>
                </a:solidFill>
                <a:latin typeface="PT Serif" panose="020A0603040505020204" pitchFamily="18" charset="0"/>
                <a:ea typeface="Petrona Bold" pitchFamily="34" charset="-122"/>
                <a:cs typeface="Petrona Bold" pitchFamily="34" charset="-120"/>
              </a:rPr>
              <a:t>Huấn luyện ATLD</a:t>
            </a:r>
            <a:endParaRPr lang="en-US" sz="2550" dirty="0"/>
          </a:p>
        </p:txBody>
      </p:sp>
      <p:sp>
        <p:nvSpPr>
          <p:cNvPr id="7" name="Text 3"/>
          <p:cNvSpPr/>
          <p:nvPr/>
        </p:nvSpPr>
        <p:spPr>
          <a:xfrm>
            <a:off x="946071" y="4929783"/>
            <a:ext cx="6048851" cy="667464"/>
          </a:xfrm>
          <a:prstGeom prst="rect">
            <a:avLst/>
          </a:prstGeom>
          <a:noFill/>
          <a:ln/>
        </p:spPr>
        <p:txBody>
          <a:bodyPr wrap="square" lIns="0" tIns="0" rIns="0" bIns="0" rtlCol="0" anchor="t"/>
          <a:lstStyle/>
          <a:p>
            <a:pPr marL="0" indent="0">
              <a:lnSpc>
                <a:spcPts val="2600"/>
              </a:lnSpc>
              <a:buNone/>
            </a:pPr>
            <a:r>
              <a:rPr lang="en-US" sz="1600" dirty="0">
                <a:solidFill>
                  <a:srgbClr val="000000"/>
                </a:solidFill>
                <a:latin typeface="PT Serif" panose="020A0603040505020204" pitchFamily="18" charset="0"/>
                <a:ea typeface="Inter" pitchFamily="34" charset="-122"/>
                <a:cs typeface="Inter" pitchFamily="34" charset="-120"/>
              </a:rPr>
              <a:t>Tổ chức các khóa huấn luyện an toàn lao động định kỳ cho công nhân.</a:t>
            </a:r>
            <a:endParaRPr lang="en-US" sz="1600" dirty="0"/>
          </a:p>
        </p:txBody>
      </p:sp>
      <p:sp>
        <p:nvSpPr>
          <p:cNvPr id="8" name="Shape 4"/>
          <p:cNvSpPr/>
          <p:nvPr/>
        </p:nvSpPr>
        <p:spPr>
          <a:xfrm>
            <a:off x="7419499" y="4178022"/>
            <a:ext cx="6481048" cy="1635323"/>
          </a:xfrm>
          <a:prstGeom prst="roundRect">
            <a:avLst>
              <a:gd name="adj" fmla="val 5357"/>
            </a:avLst>
          </a:prstGeom>
          <a:solidFill>
            <a:srgbClr val="C0EFF1"/>
          </a:solidFill>
          <a:ln w="7620">
            <a:solidFill>
              <a:srgbClr val="A6D5D7"/>
            </a:solidFill>
            <a:prstDash val="solid"/>
          </a:ln>
        </p:spPr>
      </p:sp>
      <p:sp>
        <p:nvSpPr>
          <p:cNvPr id="9" name="Text 5"/>
          <p:cNvSpPr/>
          <p:nvPr/>
        </p:nvSpPr>
        <p:spPr>
          <a:xfrm>
            <a:off x="7635597" y="4394121"/>
            <a:ext cx="3285292" cy="410527"/>
          </a:xfrm>
          <a:prstGeom prst="rect">
            <a:avLst/>
          </a:prstGeom>
          <a:noFill/>
          <a:ln/>
        </p:spPr>
        <p:txBody>
          <a:bodyPr wrap="none" lIns="0" tIns="0" rIns="0" bIns="0" rtlCol="0" anchor="t"/>
          <a:lstStyle/>
          <a:p>
            <a:pPr marL="0" indent="0">
              <a:lnSpc>
                <a:spcPts val="3200"/>
              </a:lnSpc>
              <a:buNone/>
            </a:pPr>
            <a:r>
              <a:rPr lang="en-US" sz="2550" b="1" dirty="0">
                <a:solidFill>
                  <a:srgbClr val="000000"/>
                </a:solidFill>
                <a:latin typeface="PT Serif" panose="020A0603040505020204" pitchFamily="18" charset="0"/>
                <a:ea typeface="Petrona Bold" pitchFamily="34" charset="-122"/>
                <a:cs typeface="Petrona Bold" pitchFamily="34" charset="-120"/>
              </a:rPr>
              <a:t>Bảo trì thiết bị</a:t>
            </a:r>
            <a:endParaRPr lang="en-US" sz="2550" dirty="0"/>
          </a:p>
        </p:txBody>
      </p:sp>
      <p:sp>
        <p:nvSpPr>
          <p:cNvPr id="10" name="Text 6"/>
          <p:cNvSpPr/>
          <p:nvPr/>
        </p:nvSpPr>
        <p:spPr>
          <a:xfrm>
            <a:off x="7635597" y="4929783"/>
            <a:ext cx="6048851" cy="667464"/>
          </a:xfrm>
          <a:prstGeom prst="rect">
            <a:avLst/>
          </a:prstGeom>
          <a:noFill/>
          <a:ln/>
        </p:spPr>
        <p:txBody>
          <a:bodyPr wrap="square" lIns="0" tIns="0" rIns="0" bIns="0" rtlCol="0" anchor="t"/>
          <a:lstStyle/>
          <a:p>
            <a:pPr marL="0" indent="0">
              <a:lnSpc>
                <a:spcPts val="2600"/>
              </a:lnSpc>
              <a:buNone/>
            </a:pPr>
            <a:r>
              <a:rPr lang="en-US" sz="1600" dirty="0">
                <a:solidFill>
                  <a:srgbClr val="000000"/>
                </a:solidFill>
                <a:latin typeface="PT Serif" panose="020A0603040505020204" pitchFamily="18" charset="0"/>
                <a:ea typeface="Inter" pitchFamily="34" charset="-122"/>
                <a:cs typeface="Inter" pitchFamily="34" charset="-120"/>
              </a:rPr>
              <a:t>Thường xuyên kiểm tra và bảo dưỡng máy móc, thiết bị sản xuất.</a:t>
            </a:r>
            <a:endParaRPr lang="en-US" sz="1600" dirty="0"/>
          </a:p>
        </p:txBody>
      </p:sp>
      <p:sp>
        <p:nvSpPr>
          <p:cNvPr id="11" name="Shape 7"/>
          <p:cNvSpPr/>
          <p:nvPr/>
        </p:nvSpPr>
        <p:spPr>
          <a:xfrm>
            <a:off x="729972" y="6021824"/>
            <a:ext cx="6481048" cy="1635323"/>
          </a:xfrm>
          <a:prstGeom prst="roundRect">
            <a:avLst>
              <a:gd name="adj" fmla="val 5357"/>
            </a:avLst>
          </a:prstGeom>
          <a:solidFill>
            <a:srgbClr val="C0EFF1"/>
          </a:solidFill>
          <a:ln w="7620">
            <a:solidFill>
              <a:srgbClr val="A6D5D7"/>
            </a:solidFill>
            <a:prstDash val="solid"/>
          </a:ln>
        </p:spPr>
      </p:sp>
      <p:sp>
        <p:nvSpPr>
          <p:cNvPr id="12" name="Text 8"/>
          <p:cNvSpPr/>
          <p:nvPr/>
        </p:nvSpPr>
        <p:spPr>
          <a:xfrm>
            <a:off x="946071" y="6237923"/>
            <a:ext cx="3285292" cy="410527"/>
          </a:xfrm>
          <a:prstGeom prst="rect">
            <a:avLst/>
          </a:prstGeom>
          <a:noFill/>
          <a:ln/>
        </p:spPr>
        <p:txBody>
          <a:bodyPr wrap="none" lIns="0" tIns="0" rIns="0" bIns="0" rtlCol="0" anchor="t"/>
          <a:lstStyle/>
          <a:p>
            <a:pPr marL="0" indent="0">
              <a:lnSpc>
                <a:spcPts val="3200"/>
              </a:lnSpc>
              <a:buNone/>
            </a:pPr>
            <a:r>
              <a:rPr lang="en-US" sz="2550" b="1" dirty="0">
                <a:solidFill>
                  <a:srgbClr val="000000"/>
                </a:solidFill>
                <a:latin typeface="PT Serif" panose="020A0603040505020204" pitchFamily="18" charset="0"/>
                <a:ea typeface="Petrona Bold" pitchFamily="34" charset="-122"/>
                <a:cs typeface="Petrona Bold" pitchFamily="34" charset="-120"/>
              </a:rPr>
              <a:t>Thiết bị bảo hộ</a:t>
            </a:r>
            <a:endParaRPr lang="en-US" sz="2550" dirty="0"/>
          </a:p>
        </p:txBody>
      </p:sp>
      <p:sp>
        <p:nvSpPr>
          <p:cNvPr id="13" name="Text 9"/>
          <p:cNvSpPr/>
          <p:nvPr/>
        </p:nvSpPr>
        <p:spPr>
          <a:xfrm>
            <a:off x="946071" y="6773585"/>
            <a:ext cx="6048851" cy="667464"/>
          </a:xfrm>
          <a:prstGeom prst="rect">
            <a:avLst/>
          </a:prstGeom>
          <a:noFill/>
          <a:ln/>
        </p:spPr>
        <p:txBody>
          <a:bodyPr wrap="square" lIns="0" tIns="0" rIns="0" bIns="0" rtlCol="0" anchor="t"/>
          <a:lstStyle/>
          <a:p>
            <a:pPr marL="0" indent="0">
              <a:lnSpc>
                <a:spcPts val="2600"/>
              </a:lnSpc>
              <a:buNone/>
            </a:pPr>
            <a:r>
              <a:rPr lang="en-US" sz="1600" dirty="0">
                <a:solidFill>
                  <a:srgbClr val="000000"/>
                </a:solidFill>
                <a:latin typeface="PT Serif" panose="020A0603040505020204" pitchFamily="18" charset="0"/>
                <a:ea typeface="Inter" pitchFamily="34" charset="-122"/>
                <a:cs typeface="Inter" pitchFamily="34" charset="-120"/>
              </a:rPr>
              <a:t>Cung cấp và đảm bảo sử dụng đúng các thiết bị bảo hộ cá nhân.</a:t>
            </a:r>
            <a:endParaRPr lang="en-US" sz="1600" dirty="0"/>
          </a:p>
        </p:txBody>
      </p:sp>
      <p:sp>
        <p:nvSpPr>
          <p:cNvPr id="14" name="Shape 10"/>
          <p:cNvSpPr/>
          <p:nvPr/>
        </p:nvSpPr>
        <p:spPr>
          <a:xfrm>
            <a:off x="7419499" y="6021824"/>
            <a:ext cx="6481048" cy="1635323"/>
          </a:xfrm>
          <a:prstGeom prst="roundRect">
            <a:avLst>
              <a:gd name="adj" fmla="val 5357"/>
            </a:avLst>
          </a:prstGeom>
          <a:solidFill>
            <a:srgbClr val="C0EFF1"/>
          </a:solidFill>
          <a:ln w="7620">
            <a:solidFill>
              <a:srgbClr val="A6D5D7"/>
            </a:solidFill>
            <a:prstDash val="solid"/>
          </a:ln>
        </p:spPr>
      </p:sp>
      <p:sp>
        <p:nvSpPr>
          <p:cNvPr id="15" name="Text 11"/>
          <p:cNvSpPr/>
          <p:nvPr/>
        </p:nvSpPr>
        <p:spPr>
          <a:xfrm>
            <a:off x="7635597" y="6237923"/>
            <a:ext cx="3285292" cy="410527"/>
          </a:xfrm>
          <a:prstGeom prst="rect">
            <a:avLst/>
          </a:prstGeom>
          <a:noFill/>
          <a:ln/>
        </p:spPr>
        <p:txBody>
          <a:bodyPr wrap="none" lIns="0" tIns="0" rIns="0" bIns="0" rtlCol="0" anchor="t"/>
          <a:lstStyle/>
          <a:p>
            <a:pPr marL="0" indent="0">
              <a:lnSpc>
                <a:spcPts val="3200"/>
              </a:lnSpc>
              <a:buNone/>
            </a:pPr>
            <a:r>
              <a:rPr lang="en-US" sz="2550" b="1" dirty="0">
                <a:solidFill>
                  <a:srgbClr val="000000"/>
                </a:solidFill>
                <a:latin typeface="PT Serif" panose="020A0603040505020204" pitchFamily="18" charset="0"/>
                <a:ea typeface="Petrona Bold" pitchFamily="34" charset="-122"/>
                <a:cs typeface="Petrona Bold" pitchFamily="34" charset="-120"/>
              </a:rPr>
              <a:t>Môi trường</a:t>
            </a:r>
            <a:endParaRPr lang="en-US" sz="2550" dirty="0"/>
          </a:p>
        </p:txBody>
      </p:sp>
      <p:sp>
        <p:nvSpPr>
          <p:cNvPr id="16" name="Text 12"/>
          <p:cNvSpPr/>
          <p:nvPr/>
        </p:nvSpPr>
        <p:spPr>
          <a:xfrm>
            <a:off x="7635597" y="6773585"/>
            <a:ext cx="6048851" cy="667464"/>
          </a:xfrm>
          <a:prstGeom prst="rect">
            <a:avLst/>
          </a:prstGeom>
          <a:noFill/>
          <a:ln/>
        </p:spPr>
        <p:txBody>
          <a:bodyPr wrap="square" lIns="0" tIns="0" rIns="0" bIns="0" rtlCol="0" anchor="t"/>
          <a:lstStyle/>
          <a:p>
            <a:pPr marL="0" indent="0">
              <a:lnSpc>
                <a:spcPts val="2600"/>
              </a:lnSpc>
              <a:buNone/>
            </a:pPr>
            <a:r>
              <a:rPr lang="en-US" sz="1600" dirty="0">
                <a:solidFill>
                  <a:srgbClr val="000000"/>
                </a:solidFill>
                <a:latin typeface="PT Serif" panose="020A0603040505020204" pitchFamily="18" charset="0"/>
                <a:ea typeface="Inter" pitchFamily="34" charset="-122"/>
                <a:cs typeface="Inter" pitchFamily="34" charset="-120"/>
              </a:rPr>
              <a:t>Duy trì không gian làm việc sạch sẽ, thoáng mát và đủ ánh sáng.</a:t>
            </a:r>
            <a:endParaRPr lang="en-US" sz="1600" dirty="0"/>
          </a:p>
        </p:txBody>
      </p:sp>
      <p:pic>
        <p:nvPicPr>
          <p:cNvPr id="17" name="Image 0" descr="preencoded.png">
            <a:extLst>
              <a:ext uri="{FF2B5EF4-FFF2-40B4-BE49-F238E27FC236}">
                <a16:creationId xmlns:a16="http://schemas.microsoft.com/office/drawing/2014/main" id="{CF0B11D4-E84B-5E0A-217E-0AF300BE4B7C}"/>
              </a:ext>
            </a:extLst>
          </p:cNvPr>
          <p:cNvPicPr>
            <a:picLocks noChangeAspect="1"/>
          </p:cNvPicPr>
          <p:nvPr/>
        </p:nvPicPr>
        <p:blipFill>
          <a:blip r:embed="rId4"/>
          <a:stretch>
            <a:fillRect/>
          </a:stretch>
        </p:blipFill>
        <p:spPr>
          <a:xfrm>
            <a:off x="12067707" y="7450575"/>
            <a:ext cx="2398607" cy="7435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36931" y="3163847"/>
            <a:ext cx="3901440" cy="3268980"/>
          </a:xfrm>
          <a:prstGeom prst="rect">
            <a:avLst/>
          </a:prstGeom>
        </p:spPr>
      </p:pic>
      <p:sp>
        <p:nvSpPr>
          <p:cNvPr id="3" name="Text 0"/>
          <p:cNvSpPr/>
          <p:nvPr/>
        </p:nvSpPr>
        <p:spPr>
          <a:xfrm>
            <a:off x="702469" y="610700"/>
            <a:ext cx="6298763" cy="658535"/>
          </a:xfrm>
          <a:prstGeom prst="rect">
            <a:avLst/>
          </a:prstGeom>
          <a:noFill/>
          <a:ln/>
        </p:spPr>
        <p:txBody>
          <a:bodyPr wrap="none" lIns="0" tIns="0" rIns="0" bIns="0" rtlCol="0" anchor="t"/>
          <a:lstStyle/>
          <a:p>
            <a:pPr marL="0" indent="0">
              <a:lnSpc>
                <a:spcPts val="5150"/>
              </a:lnSpc>
              <a:buNone/>
            </a:pPr>
            <a:r>
              <a:rPr lang="en-US" sz="4100" b="1" dirty="0">
                <a:solidFill>
                  <a:srgbClr val="000000"/>
                </a:solidFill>
                <a:latin typeface="PT Serif" panose="020A0603040505020204" pitchFamily="18" charset="0"/>
                <a:ea typeface="Petrona Bold" pitchFamily="34" charset="-122"/>
                <a:cs typeface="Petrona Bold" pitchFamily="34" charset="-120"/>
              </a:rPr>
              <a:t>Xử lý tình huống khẩn cấp</a:t>
            </a:r>
            <a:endParaRPr lang="en-US" sz="4100" dirty="0"/>
          </a:p>
        </p:txBody>
      </p:sp>
      <p:sp>
        <p:nvSpPr>
          <p:cNvPr id="4" name="Shape 1"/>
          <p:cNvSpPr/>
          <p:nvPr/>
        </p:nvSpPr>
        <p:spPr>
          <a:xfrm>
            <a:off x="1827318" y="1949529"/>
            <a:ext cx="22860" cy="5290066"/>
          </a:xfrm>
          <a:prstGeom prst="roundRect">
            <a:avLst>
              <a:gd name="adj" fmla="val 368783"/>
            </a:avLst>
          </a:prstGeom>
          <a:solidFill>
            <a:srgbClr val="B2D4E5"/>
          </a:solidFill>
          <a:ln/>
        </p:spPr>
      </p:sp>
      <p:sp>
        <p:nvSpPr>
          <p:cNvPr id="5" name="Shape 2"/>
          <p:cNvSpPr/>
          <p:nvPr/>
        </p:nvSpPr>
        <p:spPr>
          <a:xfrm>
            <a:off x="2050463" y="2374616"/>
            <a:ext cx="702469" cy="22860"/>
          </a:xfrm>
          <a:prstGeom prst="roundRect">
            <a:avLst>
              <a:gd name="adj" fmla="val 368783"/>
            </a:avLst>
          </a:prstGeom>
          <a:solidFill>
            <a:srgbClr val="E58A35"/>
          </a:solidFill>
          <a:ln/>
        </p:spPr>
      </p:sp>
      <p:sp>
        <p:nvSpPr>
          <p:cNvPr id="6" name="Shape 3"/>
          <p:cNvSpPr/>
          <p:nvPr/>
        </p:nvSpPr>
        <p:spPr>
          <a:xfrm>
            <a:off x="1621719" y="2160304"/>
            <a:ext cx="451604" cy="451604"/>
          </a:xfrm>
          <a:prstGeom prst="roundRect">
            <a:avLst>
              <a:gd name="adj" fmla="val 18668"/>
            </a:avLst>
          </a:prstGeom>
          <a:solidFill>
            <a:srgbClr val="FFA44F"/>
          </a:solidFill>
          <a:ln w="7620">
            <a:solidFill>
              <a:srgbClr val="E58A35"/>
            </a:solidFill>
            <a:prstDash val="solid"/>
          </a:ln>
        </p:spPr>
      </p:sp>
      <p:sp>
        <p:nvSpPr>
          <p:cNvPr id="7" name="Text 4"/>
          <p:cNvSpPr/>
          <p:nvPr/>
        </p:nvSpPr>
        <p:spPr>
          <a:xfrm>
            <a:off x="1779834" y="2228050"/>
            <a:ext cx="135255" cy="316111"/>
          </a:xfrm>
          <a:prstGeom prst="rect">
            <a:avLst/>
          </a:prstGeom>
          <a:noFill/>
          <a:ln/>
        </p:spPr>
        <p:txBody>
          <a:bodyPr wrap="none" lIns="0" tIns="0" rIns="0" bIns="0" rtlCol="0" anchor="t"/>
          <a:lstStyle/>
          <a:p>
            <a:pPr marL="0" indent="0" algn="ctr">
              <a:lnSpc>
                <a:spcPts val="2450"/>
              </a:lnSpc>
              <a:buNone/>
            </a:pPr>
            <a:r>
              <a:rPr lang="en-US" sz="2450" b="1" dirty="0">
                <a:solidFill>
                  <a:srgbClr val="000000"/>
                </a:solidFill>
                <a:latin typeface="PT Serif" panose="020A0603040505020204" pitchFamily="18" charset="0"/>
                <a:ea typeface="Petrona Bold" pitchFamily="34" charset="-122"/>
                <a:cs typeface="Petrona Bold" pitchFamily="34" charset="-120"/>
              </a:rPr>
              <a:t>1</a:t>
            </a:r>
            <a:endParaRPr lang="en-US" sz="2450" dirty="0"/>
          </a:p>
        </p:txBody>
      </p:sp>
      <p:sp>
        <p:nvSpPr>
          <p:cNvPr id="8" name="Text 5"/>
          <p:cNvSpPr/>
          <p:nvPr/>
        </p:nvSpPr>
        <p:spPr>
          <a:xfrm>
            <a:off x="2951468" y="2135182"/>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T Serif" panose="020A0603040505020204" pitchFamily="18" charset="0"/>
                <a:ea typeface="Petrona Bold" pitchFamily="34" charset="-122"/>
                <a:cs typeface="Petrona Bold" pitchFamily="34" charset="-120"/>
              </a:rPr>
              <a:t>Dừng máy</a:t>
            </a:r>
            <a:endParaRPr lang="en-US" sz="2050" dirty="0"/>
          </a:p>
        </p:txBody>
      </p:sp>
      <p:sp>
        <p:nvSpPr>
          <p:cNvPr id="9" name="Text 6"/>
          <p:cNvSpPr/>
          <p:nvPr/>
        </p:nvSpPr>
        <p:spPr>
          <a:xfrm>
            <a:off x="2951468" y="2584881"/>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PT Serif" panose="020A0603040505020204" pitchFamily="18" charset="0"/>
                <a:ea typeface="Inter" pitchFamily="34" charset="-122"/>
                <a:cs typeface="Inter" pitchFamily="34" charset="-120"/>
              </a:rPr>
              <a:t>Ngay lập tức dừng hoạt động của máy móc khi xảy ra tai nạn.</a:t>
            </a:r>
            <a:endParaRPr lang="en-US" sz="1550" dirty="0"/>
          </a:p>
        </p:txBody>
      </p:sp>
      <p:sp>
        <p:nvSpPr>
          <p:cNvPr id="10" name="Shape 7"/>
          <p:cNvSpPr/>
          <p:nvPr/>
        </p:nvSpPr>
        <p:spPr>
          <a:xfrm>
            <a:off x="2050463" y="3747288"/>
            <a:ext cx="702469" cy="22860"/>
          </a:xfrm>
          <a:prstGeom prst="roundRect">
            <a:avLst>
              <a:gd name="adj" fmla="val 368783"/>
            </a:avLst>
          </a:prstGeom>
          <a:solidFill>
            <a:srgbClr val="E58A35"/>
          </a:solidFill>
          <a:ln/>
        </p:spPr>
      </p:sp>
      <p:sp>
        <p:nvSpPr>
          <p:cNvPr id="11" name="Shape 8"/>
          <p:cNvSpPr/>
          <p:nvPr/>
        </p:nvSpPr>
        <p:spPr>
          <a:xfrm>
            <a:off x="1621719" y="3532975"/>
            <a:ext cx="451604" cy="451604"/>
          </a:xfrm>
          <a:prstGeom prst="roundRect">
            <a:avLst>
              <a:gd name="adj" fmla="val 18668"/>
            </a:avLst>
          </a:prstGeom>
          <a:solidFill>
            <a:srgbClr val="FFA44F"/>
          </a:solidFill>
          <a:ln w="7620">
            <a:solidFill>
              <a:srgbClr val="E58A35"/>
            </a:solidFill>
            <a:prstDash val="solid"/>
          </a:ln>
        </p:spPr>
      </p:sp>
      <p:sp>
        <p:nvSpPr>
          <p:cNvPr id="12" name="Text 9"/>
          <p:cNvSpPr/>
          <p:nvPr/>
        </p:nvSpPr>
        <p:spPr>
          <a:xfrm>
            <a:off x="1757926" y="3600722"/>
            <a:ext cx="179189" cy="316111"/>
          </a:xfrm>
          <a:prstGeom prst="rect">
            <a:avLst/>
          </a:prstGeom>
          <a:noFill/>
          <a:ln/>
        </p:spPr>
        <p:txBody>
          <a:bodyPr wrap="none" lIns="0" tIns="0" rIns="0" bIns="0" rtlCol="0" anchor="t"/>
          <a:lstStyle/>
          <a:p>
            <a:pPr marL="0" indent="0" algn="ctr">
              <a:lnSpc>
                <a:spcPts val="2450"/>
              </a:lnSpc>
              <a:buNone/>
            </a:pPr>
            <a:r>
              <a:rPr lang="en-US" sz="2450" b="1" dirty="0">
                <a:solidFill>
                  <a:srgbClr val="000000"/>
                </a:solidFill>
                <a:latin typeface="PT Serif" panose="020A0603040505020204" pitchFamily="18" charset="0"/>
                <a:ea typeface="Petrona Bold" pitchFamily="34" charset="-122"/>
                <a:cs typeface="Petrona Bold" pitchFamily="34" charset="-120"/>
              </a:rPr>
              <a:t>2</a:t>
            </a:r>
            <a:endParaRPr lang="en-US" sz="2450" dirty="0"/>
          </a:p>
        </p:txBody>
      </p:sp>
      <p:sp>
        <p:nvSpPr>
          <p:cNvPr id="13" name="Text 10"/>
          <p:cNvSpPr/>
          <p:nvPr/>
        </p:nvSpPr>
        <p:spPr>
          <a:xfrm>
            <a:off x="2951468" y="350785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T Serif" panose="020A0603040505020204" pitchFamily="18" charset="0"/>
                <a:ea typeface="Petrona Bold" pitchFamily="34" charset="-122"/>
                <a:cs typeface="Petrona Bold" pitchFamily="34" charset="-120"/>
              </a:rPr>
              <a:t>Sơ cứu</a:t>
            </a:r>
            <a:endParaRPr lang="en-US" sz="2050" dirty="0"/>
          </a:p>
        </p:txBody>
      </p:sp>
      <p:sp>
        <p:nvSpPr>
          <p:cNvPr id="14" name="Text 11"/>
          <p:cNvSpPr/>
          <p:nvPr/>
        </p:nvSpPr>
        <p:spPr>
          <a:xfrm>
            <a:off x="2951468" y="395755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PT Serif" panose="020A0603040505020204" pitchFamily="18" charset="0"/>
                <a:ea typeface="Inter" pitchFamily="34" charset="-122"/>
                <a:cs typeface="Inter" pitchFamily="34" charset="-120"/>
              </a:rPr>
              <a:t>Thực hiện sơ cứu ban đầu cho người bị nạn nếu cần thiết.</a:t>
            </a:r>
            <a:endParaRPr lang="en-US" sz="1550" dirty="0"/>
          </a:p>
        </p:txBody>
      </p:sp>
      <p:sp>
        <p:nvSpPr>
          <p:cNvPr id="15" name="Shape 12"/>
          <p:cNvSpPr/>
          <p:nvPr/>
        </p:nvSpPr>
        <p:spPr>
          <a:xfrm>
            <a:off x="2050463" y="5119960"/>
            <a:ext cx="702469" cy="22860"/>
          </a:xfrm>
          <a:prstGeom prst="roundRect">
            <a:avLst>
              <a:gd name="adj" fmla="val 368783"/>
            </a:avLst>
          </a:prstGeom>
          <a:solidFill>
            <a:srgbClr val="E58A35"/>
          </a:solidFill>
          <a:ln/>
        </p:spPr>
      </p:sp>
      <p:sp>
        <p:nvSpPr>
          <p:cNvPr id="16" name="Shape 13"/>
          <p:cNvSpPr/>
          <p:nvPr/>
        </p:nvSpPr>
        <p:spPr>
          <a:xfrm>
            <a:off x="1621719" y="4905647"/>
            <a:ext cx="451604" cy="451604"/>
          </a:xfrm>
          <a:prstGeom prst="roundRect">
            <a:avLst>
              <a:gd name="adj" fmla="val 18668"/>
            </a:avLst>
          </a:prstGeom>
          <a:solidFill>
            <a:srgbClr val="FFA44F"/>
          </a:solidFill>
          <a:ln w="7620">
            <a:solidFill>
              <a:srgbClr val="E58A35"/>
            </a:solidFill>
            <a:prstDash val="solid"/>
          </a:ln>
        </p:spPr>
      </p:sp>
      <p:sp>
        <p:nvSpPr>
          <p:cNvPr id="17" name="Text 14"/>
          <p:cNvSpPr/>
          <p:nvPr/>
        </p:nvSpPr>
        <p:spPr>
          <a:xfrm>
            <a:off x="1758045" y="4973394"/>
            <a:ext cx="178951" cy="316111"/>
          </a:xfrm>
          <a:prstGeom prst="rect">
            <a:avLst/>
          </a:prstGeom>
          <a:noFill/>
          <a:ln/>
        </p:spPr>
        <p:txBody>
          <a:bodyPr wrap="none" lIns="0" tIns="0" rIns="0" bIns="0" rtlCol="0" anchor="t"/>
          <a:lstStyle/>
          <a:p>
            <a:pPr marL="0" indent="0" algn="ctr">
              <a:lnSpc>
                <a:spcPts val="2450"/>
              </a:lnSpc>
              <a:buNone/>
            </a:pPr>
            <a:r>
              <a:rPr lang="en-US" sz="2450" b="1" dirty="0">
                <a:solidFill>
                  <a:srgbClr val="000000"/>
                </a:solidFill>
                <a:latin typeface="PT Serif" panose="020A0603040505020204" pitchFamily="18" charset="0"/>
                <a:ea typeface="Petrona Bold" pitchFamily="34" charset="-122"/>
                <a:cs typeface="Petrona Bold" pitchFamily="34" charset="-120"/>
              </a:rPr>
              <a:t>3</a:t>
            </a:r>
            <a:endParaRPr lang="en-US" sz="2450" dirty="0"/>
          </a:p>
        </p:txBody>
      </p:sp>
      <p:sp>
        <p:nvSpPr>
          <p:cNvPr id="18" name="Text 15"/>
          <p:cNvSpPr/>
          <p:nvPr/>
        </p:nvSpPr>
        <p:spPr>
          <a:xfrm>
            <a:off x="2951468" y="4880525"/>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T Serif" panose="020A0603040505020204" pitchFamily="18" charset="0"/>
                <a:ea typeface="Petrona Bold" pitchFamily="34" charset="-122"/>
                <a:cs typeface="Petrona Bold" pitchFamily="34" charset="-120"/>
              </a:rPr>
              <a:t>Gọi cấp cứu</a:t>
            </a:r>
            <a:endParaRPr lang="en-US" sz="2050" dirty="0"/>
          </a:p>
        </p:txBody>
      </p:sp>
      <p:sp>
        <p:nvSpPr>
          <p:cNvPr id="19" name="Text 16"/>
          <p:cNvSpPr/>
          <p:nvPr/>
        </p:nvSpPr>
        <p:spPr>
          <a:xfrm>
            <a:off x="2951468" y="5330224"/>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PT Serif" panose="020A0603040505020204" pitchFamily="18" charset="0"/>
                <a:ea typeface="Inter" pitchFamily="34" charset="-122"/>
                <a:cs typeface="Inter" pitchFamily="34" charset="-120"/>
              </a:rPr>
              <a:t>Liên hệ dịch vụ y tế khẩn cấp nếu tình trạng nghiêm trọng.</a:t>
            </a:r>
            <a:endParaRPr lang="en-US" sz="1550" dirty="0"/>
          </a:p>
        </p:txBody>
      </p:sp>
      <p:sp>
        <p:nvSpPr>
          <p:cNvPr id="20" name="Shape 17"/>
          <p:cNvSpPr/>
          <p:nvPr/>
        </p:nvSpPr>
        <p:spPr>
          <a:xfrm>
            <a:off x="2050463" y="6492631"/>
            <a:ext cx="702469" cy="22860"/>
          </a:xfrm>
          <a:prstGeom prst="roundRect">
            <a:avLst>
              <a:gd name="adj" fmla="val 368783"/>
            </a:avLst>
          </a:prstGeom>
          <a:solidFill>
            <a:srgbClr val="E58A35"/>
          </a:solidFill>
          <a:ln/>
        </p:spPr>
      </p:sp>
      <p:sp>
        <p:nvSpPr>
          <p:cNvPr id="21" name="Shape 18"/>
          <p:cNvSpPr/>
          <p:nvPr/>
        </p:nvSpPr>
        <p:spPr>
          <a:xfrm>
            <a:off x="1621719" y="6278319"/>
            <a:ext cx="451604" cy="451604"/>
          </a:xfrm>
          <a:prstGeom prst="roundRect">
            <a:avLst>
              <a:gd name="adj" fmla="val 18668"/>
            </a:avLst>
          </a:prstGeom>
          <a:solidFill>
            <a:srgbClr val="FFA44F"/>
          </a:solidFill>
          <a:ln w="7620">
            <a:solidFill>
              <a:srgbClr val="E58A35"/>
            </a:solidFill>
            <a:prstDash val="solid"/>
          </a:ln>
        </p:spPr>
      </p:sp>
      <p:sp>
        <p:nvSpPr>
          <p:cNvPr id="22" name="Text 19"/>
          <p:cNvSpPr/>
          <p:nvPr/>
        </p:nvSpPr>
        <p:spPr>
          <a:xfrm>
            <a:off x="1762332" y="6346065"/>
            <a:ext cx="170378" cy="316111"/>
          </a:xfrm>
          <a:prstGeom prst="rect">
            <a:avLst/>
          </a:prstGeom>
          <a:noFill/>
          <a:ln/>
        </p:spPr>
        <p:txBody>
          <a:bodyPr wrap="none" lIns="0" tIns="0" rIns="0" bIns="0" rtlCol="0" anchor="t"/>
          <a:lstStyle/>
          <a:p>
            <a:pPr marL="0" indent="0" algn="ctr">
              <a:lnSpc>
                <a:spcPts val="2450"/>
              </a:lnSpc>
              <a:buNone/>
            </a:pPr>
            <a:r>
              <a:rPr lang="en-US" sz="2450" b="1" dirty="0">
                <a:solidFill>
                  <a:srgbClr val="000000"/>
                </a:solidFill>
                <a:latin typeface="PT Serif" panose="020A0603040505020204" pitchFamily="18" charset="0"/>
                <a:ea typeface="Petrona Bold" pitchFamily="34" charset="-122"/>
                <a:cs typeface="Petrona Bold" pitchFamily="34" charset="-120"/>
              </a:rPr>
              <a:t>4</a:t>
            </a:r>
            <a:endParaRPr lang="en-US" sz="2450" dirty="0"/>
          </a:p>
        </p:txBody>
      </p:sp>
      <p:sp>
        <p:nvSpPr>
          <p:cNvPr id="23" name="Text 20"/>
          <p:cNvSpPr/>
          <p:nvPr/>
        </p:nvSpPr>
        <p:spPr>
          <a:xfrm>
            <a:off x="2951468" y="6253196"/>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T Serif" panose="020A0603040505020204" pitchFamily="18" charset="0"/>
                <a:ea typeface="Petrona Bold" pitchFamily="34" charset="-122"/>
                <a:cs typeface="Petrona Bold" pitchFamily="34" charset="-120"/>
              </a:rPr>
              <a:t>Báo cáo</a:t>
            </a:r>
            <a:endParaRPr lang="en-US" sz="2050" dirty="0"/>
          </a:p>
        </p:txBody>
      </p:sp>
      <p:sp>
        <p:nvSpPr>
          <p:cNvPr id="24" name="Text 21"/>
          <p:cNvSpPr/>
          <p:nvPr/>
        </p:nvSpPr>
        <p:spPr>
          <a:xfrm>
            <a:off x="2951468" y="6702895"/>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PT Serif" panose="020A0603040505020204" pitchFamily="18" charset="0"/>
                <a:ea typeface="Inter" pitchFamily="34" charset="-122"/>
                <a:cs typeface="Inter"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E6975652-1BAD-DCE5-AF4F-443A92B67D82}"/>
              </a:ext>
            </a:extLst>
          </p:cNvPr>
          <p:cNvPicPr>
            <a:picLocks noChangeAspect="1"/>
          </p:cNvPicPr>
          <p:nvPr/>
        </p:nvPicPr>
        <p:blipFill>
          <a:blip r:embed="rId4"/>
          <a:stretch>
            <a:fillRect/>
          </a:stretch>
        </p:blipFill>
        <p:spPr>
          <a:xfrm>
            <a:off x="12067707" y="7450575"/>
            <a:ext cx="2398607" cy="74357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0276" y="3484007"/>
            <a:ext cx="4868823" cy="1509355"/>
          </a:xfrm>
          <a:prstGeom prst="rect">
            <a:avLst/>
          </a:prstGeom>
        </p:spPr>
      </p:pic>
      <p:sp>
        <p:nvSpPr>
          <p:cNvPr id="3" name="Text 0"/>
          <p:cNvSpPr/>
          <p:nvPr/>
        </p:nvSpPr>
        <p:spPr>
          <a:xfrm>
            <a:off x="630276" y="529590"/>
            <a:ext cx="6480810" cy="809982"/>
          </a:xfrm>
          <a:prstGeom prst="rect">
            <a:avLst/>
          </a:prstGeom>
          <a:noFill/>
          <a:ln/>
        </p:spPr>
        <p:txBody>
          <a:bodyPr wrap="none" lIns="0" tIns="0" rIns="0" bIns="0" rtlCol="0" anchor="t"/>
          <a:lstStyle/>
          <a:p>
            <a:pPr marL="0" indent="0">
              <a:lnSpc>
                <a:spcPts val="6350"/>
              </a:lnSpc>
              <a:buNone/>
            </a:pPr>
            <a:r>
              <a:rPr lang="en-US" sz="5100" b="1" dirty="0">
                <a:solidFill>
                  <a:srgbClr val="000000"/>
                </a:solidFill>
                <a:latin typeface="PT Serif" panose="020A0603040505020204" pitchFamily="18" charset="0"/>
                <a:ea typeface="Petrona Bold" pitchFamily="34" charset="-122"/>
                <a:cs typeface="Petrona Bold" pitchFamily="34" charset="-120"/>
              </a:rPr>
              <a:t>Tài Liệu Tham Khảo</a:t>
            </a:r>
            <a:endParaRPr lang="en-US" sz="5100" dirty="0"/>
          </a:p>
        </p:txBody>
      </p:sp>
      <p:sp>
        <p:nvSpPr>
          <p:cNvPr id="4" name="Shape 1"/>
          <p:cNvSpPr/>
          <p:nvPr/>
        </p:nvSpPr>
        <p:spPr>
          <a:xfrm>
            <a:off x="6752371" y="1902023"/>
            <a:ext cx="7415927" cy="1553289"/>
          </a:xfrm>
          <a:prstGeom prst="roundRect">
            <a:avLst>
              <a:gd name="adj" fmla="val 6676"/>
            </a:avLst>
          </a:prstGeom>
          <a:solidFill>
            <a:srgbClr val="CCEEFF"/>
          </a:solidFill>
          <a:ln w="15240">
            <a:solidFill>
              <a:srgbClr val="B2D4E5"/>
            </a:solidFill>
            <a:prstDash val="solid"/>
          </a:ln>
        </p:spPr>
      </p:sp>
      <p:sp>
        <p:nvSpPr>
          <p:cNvPr id="5" name="Text 2"/>
          <p:cNvSpPr/>
          <p:nvPr/>
        </p:nvSpPr>
        <p:spPr>
          <a:xfrm>
            <a:off x="7014427" y="2164080"/>
            <a:ext cx="4689038" cy="486013"/>
          </a:xfrm>
          <a:prstGeom prst="rect">
            <a:avLst/>
          </a:prstGeom>
          <a:noFill/>
          <a:ln/>
        </p:spPr>
        <p:txBody>
          <a:bodyPr wrap="none" lIns="0" tIns="0" rIns="0" bIns="0" rtlCol="0" anchor="t"/>
          <a:lstStyle/>
          <a:p>
            <a:pPr marL="0" indent="0">
              <a:lnSpc>
                <a:spcPts val="3800"/>
              </a:lnSpc>
              <a:buNone/>
            </a:pPr>
            <a:r>
              <a:rPr lang="en-US" sz="3050" b="1" dirty="0">
                <a:solidFill>
                  <a:srgbClr val="272525"/>
                </a:solidFill>
                <a:latin typeface="PT Serif" panose="020A0603040505020204" pitchFamily="18" charset="0"/>
                <a:ea typeface="Petrona Bold" pitchFamily="34" charset="-122"/>
                <a:cs typeface="Petrona Bold" pitchFamily="34" charset="-120"/>
              </a:rPr>
              <a:t>Bài kiểm tra ATLD nhóm 3</a:t>
            </a:r>
            <a:endParaRPr lang="en-US" sz="3050" dirty="0"/>
          </a:p>
        </p:txBody>
      </p:sp>
      <p:sp>
        <p:nvSpPr>
          <p:cNvPr id="6" name="Text 3"/>
          <p:cNvSpPr/>
          <p:nvPr/>
        </p:nvSpPr>
        <p:spPr>
          <a:xfrm>
            <a:off x="7014427" y="2798207"/>
            <a:ext cx="6891814"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007EBD"/>
                </a:solidFill>
                <a:latin typeface="PT Serif" panose="020A0603040505020204" pitchFamily="18" charset="0"/>
                <a:ea typeface="Inter" pitchFamily="34" charset="-122"/>
                <a:cs typeface="Int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7" name="Shape 4"/>
          <p:cNvSpPr/>
          <p:nvPr/>
        </p:nvSpPr>
        <p:spPr>
          <a:xfrm>
            <a:off x="6752371" y="3702129"/>
            <a:ext cx="7415927" cy="1553289"/>
          </a:xfrm>
          <a:prstGeom prst="roundRect">
            <a:avLst>
              <a:gd name="adj" fmla="val 6676"/>
            </a:avLst>
          </a:prstGeom>
          <a:solidFill>
            <a:srgbClr val="CCEEFF"/>
          </a:solidFill>
          <a:ln w="15240">
            <a:solidFill>
              <a:srgbClr val="B2D4E5"/>
            </a:solidFill>
            <a:prstDash val="solid"/>
          </a:ln>
        </p:spPr>
      </p:sp>
      <p:sp>
        <p:nvSpPr>
          <p:cNvPr id="8" name="Text 5"/>
          <p:cNvSpPr/>
          <p:nvPr/>
        </p:nvSpPr>
        <p:spPr>
          <a:xfrm>
            <a:off x="7014427" y="3964186"/>
            <a:ext cx="5397698" cy="486013"/>
          </a:xfrm>
          <a:prstGeom prst="rect">
            <a:avLst/>
          </a:prstGeom>
          <a:noFill/>
          <a:ln/>
        </p:spPr>
        <p:txBody>
          <a:bodyPr wrap="none" lIns="0" tIns="0" rIns="0" bIns="0" rtlCol="0" anchor="t"/>
          <a:lstStyle/>
          <a:p>
            <a:pPr marL="0" indent="0">
              <a:lnSpc>
                <a:spcPts val="3800"/>
              </a:lnSpc>
              <a:buNone/>
            </a:pPr>
            <a:r>
              <a:rPr lang="en-US" sz="3050" b="1" dirty="0">
                <a:solidFill>
                  <a:srgbClr val="272525"/>
                </a:solidFill>
                <a:latin typeface="PT Serif" panose="020A0603040505020204" pitchFamily="18" charset="0"/>
                <a:ea typeface="Petrona Bold" pitchFamily="34" charset="-122"/>
                <a:cs typeface="Petrona Bold" pitchFamily="34" charset="-120"/>
              </a:rPr>
              <a:t>Bảng báo giá huấn luyện ATLD</a:t>
            </a:r>
            <a:endParaRPr lang="en-US" sz="3050" dirty="0"/>
          </a:p>
        </p:txBody>
      </p:sp>
      <p:sp>
        <p:nvSpPr>
          <p:cNvPr id="9" name="Text 6"/>
          <p:cNvSpPr/>
          <p:nvPr/>
        </p:nvSpPr>
        <p:spPr>
          <a:xfrm>
            <a:off x="7014427" y="4598313"/>
            <a:ext cx="6891814"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007EBD"/>
                </a:solidFill>
                <a:latin typeface="PT Serif" panose="020A0603040505020204" pitchFamily="18" charset="0"/>
                <a:ea typeface="Inter" pitchFamily="34" charset="-122"/>
                <a:cs typeface="Inter" pitchFamily="34" charset="-120"/>
                <a:hlinkClick r:id="rId5">
                  <a:extLst>
                    <a:ext uri="{A12FA001-AC4F-418D-AE19-62706E023703}">
                      <ahyp:hlinkClr xmlns:ahyp="http://schemas.microsoft.com/office/drawing/2018/hyperlinkcolor" val="tx"/>
                    </a:ext>
                  </a:extLst>
                </a:hlinkClick>
              </a:rPr>
              <a:t>Xem chi tiết</a:t>
            </a:r>
            <a:endParaRPr lang="en-US" sz="1900" dirty="0"/>
          </a:p>
        </p:txBody>
      </p:sp>
      <p:sp>
        <p:nvSpPr>
          <p:cNvPr id="10" name="Shape 7"/>
          <p:cNvSpPr/>
          <p:nvPr/>
        </p:nvSpPr>
        <p:spPr>
          <a:xfrm>
            <a:off x="6752371" y="5502235"/>
            <a:ext cx="7415927" cy="1948339"/>
          </a:xfrm>
          <a:prstGeom prst="roundRect">
            <a:avLst>
              <a:gd name="adj" fmla="val 5322"/>
            </a:avLst>
          </a:prstGeom>
          <a:solidFill>
            <a:srgbClr val="CCEEFF"/>
          </a:solidFill>
          <a:ln w="15240">
            <a:solidFill>
              <a:srgbClr val="B2D4E5"/>
            </a:solidFill>
            <a:prstDash val="solid"/>
          </a:ln>
        </p:spPr>
      </p:sp>
      <p:sp>
        <p:nvSpPr>
          <p:cNvPr id="11" name="Text 8"/>
          <p:cNvSpPr/>
          <p:nvPr/>
        </p:nvSpPr>
        <p:spPr>
          <a:xfrm>
            <a:off x="7014427" y="5764292"/>
            <a:ext cx="4467463" cy="486013"/>
          </a:xfrm>
          <a:prstGeom prst="rect">
            <a:avLst/>
          </a:prstGeom>
          <a:noFill/>
          <a:ln/>
        </p:spPr>
        <p:txBody>
          <a:bodyPr wrap="none" lIns="0" tIns="0" rIns="0" bIns="0" rtlCol="0" anchor="t"/>
          <a:lstStyle/>
          <a:p>
            <a:pPr marL="0" indent="0">
              <a:lnSpc>
                <a:spcPts val="3800"/>
              </a:lnSpc>
              <a:buNone/>
            </a:pPr>
            <a:r>
              <a:rPr lang="en-US" sz="3050" b="1" dirty="0">
                <a:solidFill>
                  <a:srgbClr val="272525"/>
                </a:solidFill>
                <a:latin typeface="PT Serif" panose="020A0603040505020204" pitchFamily="18" charset="0"/>
                <a:ea typeface="Petrona Bold" pitchFamily="34" charset="-122"/>
                <a:cs typeface="Petrona Bold" pitchFamily="34" charset="-120"/>
              </a:rPr>
              <a:t>Tải về tài liệu (download)</a:t>
            </a:r>
            <a:endParaRPr lang="en-US" sz="3050" dirty="0"/>
          </a:p>
        </p:txBody>
      </p:sp>
      <p:sp>
        <p:nvSpPr>
          <p:cNvPr id="12" name="Text 9"/>
          <p:cNvSpPr/>
          <p:nvPr/>
        </p:nvSpPr>
        <p:spPr>
          <a:xfrm>
            <a:off x="7014427" y="6398419"/>
            <a:ext cx="6891814"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007EBD"/>
                </a:solidFill>
                <a:latin typeface="PT Serif" panose="020A0603040505020204" pitchFamily="18" charset="0"/>
                <a:ea typeface="Inter" pitchFamily="34" charset="-122"/>
                <a:cs typeface="Inter"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dụng cụ kim khí cầm tay</a:t>
            </a:r>
            <a:endParaRPr lang="en-US" sz="1900" dirty="0"/>
          </a:p>
        </p:txBody>
      </p:sp>
      <p:pic>
        <p:nvPicPr>
          <p:cNvPr id="14" name="Image 0" descr="preencoded.png">
            <a:extLst>
              <a:ext uri="{FF2B5EF4-FFF2-40B4-BE49-F238E27FC236}">
                <a16:creationId xmlns:a16="http://schemas.microsoft.com/office/drawing/2014/main" id="{FA3E8889-10A7-B93E-221D-2CC1267800DB}"/>
              </a:ext>
            </a:extLst>
          </p:cNvPr>
          <p:cNvPicPr>
            <a:picLocks noChangeAspect="1"/>
          </p:cNvPicPr>
          <p:nvPr/>
        </p:nvPicPr>
        <p:blipFill>
          <a:blip r:embed="rId3"/>
          <a:stretch>
            <a:fillRect/>
          </a:stretch>
        </p:blipFill>
        <p:spPr>
          <a:xfrm>
            <a:off x="12067707" y="7450575"/>
            <a:ext cx="2398607" cy="74357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929</Words>
  <Application>Microsoft Office PowerPoint</Application>
  <PresentationFormat>Custom</PresentationFormat>
  <Paragraphs>105</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2024-11-14T07:49:42Z</dcterms:created>
  <dcterms:modified xsi:type="dcterms:W3CDTF">2024-11-14T07:57:11Z</dcterms:modified>
</cp:coreProperties>
</file>