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PT Serif" panose="020A0603040505020204" pitchFamily="18" charset="0"/>
      <p:regular r:id="rId17"/>
      <p:bold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6091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hyperlink" Target="https://antoannamviet.com/tai-lieu-an-toan-lao-dong-san-xuat-dung-cu-the-thao/"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465929" y="2606097"/>
            <a:ext cx="8831307" cy="3017406"/>
          </a:xfrm>
          <a:prstGeom prst="rect">
            <a:avLst/>
          </a:prstGeom>
        </p:spPr>
      </p:pic>
      <p:sp>
        <p:nvSpPr>
          <p:cNvPr id="3" name="Text 0"/>
          <p:cNvSpPr/>
          <p:nvPr/>
        </p:nvSpPr>
        <p:spPr>
          <a:xfrm>
            <a:off x="431899" y="424278"/>
            <a:ext cx="13766602" cy="2552475"/>
          </a:xfrm>
          <a:prstGeom prst="rect">
            <a:avLst/>
          </a:prstGeom>
          <a:noFill/>
          <a:ln/>
        </p:spPr>
        <p:txBody>
          <a:bodyPr wrap="square" lIns="0" tIns="0" rIns="0" bIns="0" rtlCol="0" anchor="t"/>
          <a:lstStyle/>
          <a:p>
            <a:pPr marL="0" indent="0" algn="ctr">
              <a:lnSpc>
                <a:spcPts val="8350"/>
              </a:lnSpc>
              <a:buNone/>
            </a:pPr>
            <a:r>
              <a:rPr lang="en-US" sz="6700" b="1" dirty="0">
                <a:solidFill>
                  <a:srgbClr val="F5F0F0"/>
                </a:solidFill>
                <a:latin typeface="PT Serif" panose="020A0603040505020204" pitchFamily="18" charset="0"/>
                <a:ea typeface="Merriweather" pitchFamily="34" charset="-122"/>
                <a:cs typeface="Merriweather" pitchFamily="34" charset="-120"/>
              </a:rPr>
              <a:t>An Toàn Lao Động Trong </a:t>
            </a:r>
          </a:p>
          <a:p>
            <a:pPr marL="0" indent="0" algn="ctr">
              <a:lnSpc>
                <a:spcPts val="8350"/>
              </a:lnSpc>
              <a:buNone/>
            </a:pPr>
            <a:r>
              <a:rPr lang="en-US" sz="6700" b="1" dirty="0" err="1">
                <a:solidFill>
                  <a:srgbClr val="F5F0F0"/>
                </a:solidFill>
                <a:latin typeface="PT Serif" panose="020A0603040505020204" pitchFamily="18" charset="0"/>
                <a:ea typeface="Merriweather" pitchFamily="34" charset="-122"/>
                <a:cs typeface="Merriweather" pitchFamily="34" charset="-120"/>
              </a:rPr>
              <a:t>Sản</a:t>
            </a:r>
            <a:r>
              <a:rPr lang="en-US" sz="6700" b="1" dirty="0">
                <a:solidFill>
                  <a:srgbClr val="F5F0F0"/>
                </a:solidFill>
                <a:latin typeface="PT Serif" panose="020A0603040505020204" pitchFamily="18" charset="0"/>
                <a:ea typeface="Merriweather" pitchFamily="34" charset="-122"/>
                <a:cs typeface="Merriweather" pitchFamily="34" charset="-120"/>
              </a:rPr>
              <a:t> Xuất Dụng Cụ Thể Thao</a:t>
            </a:r>
            <a:endParaRPr lang="en-US" sz="6700" b="1" dirty="0"/>
          </a:p>
        </p:txBody>
      </p:sp>
      <p:sp>
        <p:nvSpPr>
          <p:cNvPr id="4" name="Text 1"/>
          <p:cNvSpPr/>
          <p:nvPr/>
        </p:nvSpPr>
        <p:spPr>
          <a:xfrm>
            <a:off x="863798" y="5975330"/>
            <a:ext cx="12791912"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Ngành sản xuất dụng cụ thể thao đòi hỏi sự tuân thủ nghiêm ngặt các biện pháp an toàn để bảo vệ sức khỏe và an toàn cho người lao động.</a:t>
            </a:r>
            <a:endParaRPr lang="en-US" sz="1900" dirty="0"/>
          </a:p>
        </p:txBody>
      </p:sp>
      <p:sp>
        <p:nvSpPr>
          <p:cNvPr id="5" name="Shape 2"/>
          <p:cNvSpPr/>
          <p:nvPr/>
        </p:nvSpPr>
        <p:spPr>
          <a:xfrm>
            <a:off x="863798" y="7314126"/>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71418" y="7321746"/>
            <a:ext cx="379690" cy="379690"/>
          </a:xfrm>
          <a:prstGeom prst="rect">
            <a:avLst/>
          </a:prstGeom>
        </p:spPr>
      </p:pic>
      <p:sp>
        <p:nvSpPr>
          <p:cNvPr id="7" name="Text 3"/>
          <p:cNvSpPr/>
          <p:nvPr/>
        </p:nvSpPr>
        <p:spPr>
          <a:xfrm>
            <a:off x="1382078" y="7295671"/>
            <a:ext cx="3234333" cy="431840"/>
          </a:xfrm>
          <a:prstGeom prst="rect">
            <a:avLst/>
          </a:prstGeom>
          <a:noFill/>
          <a:ln/>
        </p:spPr>
        <p:txBody>
          <a:bodyPr wrap="none" lIns="0" tIns="0" rIns="0" bIns="0" rtlCol="0" anchor="t"/>
          <a:lstStyle/>
          <a:p>
            <a:pPr marL="0" indent="0" algn="l">
              <a:lnSpc>
                <a:spcPts val="3400"/>
              </a:lnSpc>
              <a:buNone/>
            </a:pPr>
            <a:r>
              <a:rPr lang="en-US" sz="2400" b="1" dirty="0" err="1">
                <a:solidFill>
                  <a:srgbClr val="E2E6E9"/>
                </a:solidFill>
                <a:latin typeface="PT Serif" panose="020A0603040505020204" pitchFamily="18" charset="0"/>
                <a:ea typeface="Merriweather Bold" pitchFamily="34" charset="-122"/>
                <a:cs typeface="Merriweather Bold" pitchFamily="34" charset="-120"/>
              </a:rPr>
              <a:t>Bản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quyền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thuộc</a:t>
            </a:r>
            <a:r>
              <a:rPr lang="en-US" sz="2400" b="1" dirty="0">
                <a:solidFill>
                  <a:srgbClr val="E2E6E9"/>
                </a:solidFill>
                <a:latin typeface="PT Serif" panose="020A0603040505020204" pitchFamily="18" charset="0"/>
                <a:ea typeface="Merriweather Bold" pitchFamily="34" charset="-122"/>
                <a:cs typeface="Merriweather Bold" pitchFamily="34" charset="-120"/>
              </a:rPr>
              <a:t> An Toàn  Nam Việt</a:t>
            </a:r>
            <a:endParaRPr lang="en-US" sz="2400" dirty="0"/>
          </a:p>
        </p:txBody>
      </p:sp>
      <p:pic>
        <p:nvPicPr>
          <p:cNvPr id="8" name="Picture 7">
            <a:extLst>
              <a:ext uri="{FF2B5EF4-FFF2-40B4-BE49-F238E27FC236}">
                <a16:creationId xmlns:a16="http://schemas.microsoft.com/office/drawing/2014/main" id="{B3990695-44E2-18C8-AE77-9D692D4880E3}"/>
              </a:ext>
            </a:extLst>
          </p:cNvPr>
          <p:cNvPicPr>
            <a:picLocks noChangeAspect="1"/>
          </p:cNvPicPr>
          <p:nvPr/>
        </p:nvPicPr>
        <p:blipFill>
          <a:blip r:embed="rId5"/>
          <a:stretch>
            <a:fillRect/>
          </a:stretch>
        </p:blipFill>
        <p:spPr>
          <a:xfrm>
            <a:off x="12449908" y="7511654"/>
            <a:ext cx="2068126" cy="66800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38512" y="3051935"/>
            <a:ext cx="4351020" cy="4411980"/>
          </a:xfrm>
          <a:prstGeom prst="rect">
            <a:avLst/>
          </a:prstGeom>
        </p:spPr>
      </p:pic>
      <p:sp>
        <p:nvSpPr>
          <p:cNvPr id="3" name="Text 0"/>
          <p:cNvSpPr/>
          <p:nvPr/>
        </p:nvSpPr>
        <p:spPr>
          <a:xfrm>
            <a:off x="466709" y="573193"/>
            <a:ext cx="8491216" cy="804863"/>
          </a:xfrm>
          <a:prstGeom prst="rect">
            <a:avLst/>
          </a:prstGeom>
          <a:noFill/>
          <a:ln/>
        </p:spPr>
        <p:txBody>
          <a:bodyPr wrap="square" lIns="0" tIns="0" rIns="0" bIns="0" rtlCol="0" anchor="t"/>
          <a:lstStyle/>
          <a:p>
            <a:pPr marL="0" indent="0">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Tình hình tai nạn lao động</a:t>
            </a:r>
            <a:endParaRPr lang="en-US" sz="4850" b="1" dirty="0"/>
          </a:p>
        </p:txBody>
      </p:sp>
      <p:sp>
        <p:nvSpPr>
          <p:cNvPr id="4" name="Shape 1"/>
          <p:cNvSpPr/>
          <p:nvPr/>
        </p:nvSpPr>
        <p:spPr>
          <a:xfrm>
            <a:off x="6350198" y="2645688"/>
            <a:ext cx="7416403" cy="1452443"/>
          </a:xfrm>
          <a:prstGeom prst="roundRect">
            <a:avLst>
              <a:gd name="adj" fmla="val 7138"/>
            </a:avLst>
          </a:prstGeom>
          <a:solidFill>
            <a:srgbClr val="204C8E"/>
          </a:solidFill>
          <a:ln w="15240">
            <a:solidFill>
              <a:srgbClr val="3965A7"/>
            </a:solidFill>
            <a:prstDash val="solid"/>
          </a:ln>
        </p:spPr>
      </p:sp>
      <p:sp>
        <p:nvSpPr>
          <p:cNvPr id="5" name="Text 2"/>
          <p:cNvSpPr/>
          <p:nvPr/>
        </p:nvSpPr>
        <p:spPr>
          <a:xfrm>
            <a:off x="6612255" y="2907744"/>
            <a:ext cx="3085386" cy="385524"/>
          </a:xfrm>
          <a:prstGeom prst="rect">
            <a:avLst/>
          </a:prstGeom>
          <a:noFill/>
          <a:ln/>
        </p:spPr>
        <p:txBody>
          <a:bodyPr wrap="none" lIns="0" tIns="0" rIns="0" bIns="0" rtlCol="0" anchor="t"/>
          <a:lstStyle/>
          <a:p>
            <a:pPr marL="0" indent="0">
              <a:lnSpc>
                <a:spcPts val="3000"/>
              </a:lnSpc>
              <a:buNone/>
            </a:pPr>
            <a:r>
              <a:rPr lang="en-US" sz="2400" b="1" dirty="0">
                <a:solidFill>
                  <a:srgbClr val="FFFFFF"/>
                </a:solidFill>
                <a:latin typeface="PT Serif" panose="020A0603040505020204" pitchFamily="18" charset="0"/>
                <a:ea typeface="Merriweather" pitchFamily="34" charset="-122"/>
                <a:cs typeface="Merriweather" pitchFamily="34" charset="-120"/>
              </a:rPr>
              <a:t>Số vụ tai nạn</a:t>
            </a:r>
            <a:endParaRPr lang="en-US" sz="2400" dirty="0"/>
          </a:p>
        </p:txBody>
      </p:sp>
      <p:sp>
        <p:nvSpPr>
          <p:cNvPr id="6" name="Text 3"/>
          <p:cNvSpPr/>
          <p:nvPr/>
        </p:nvSpPr>
        <p:spPr>
          <a:xfrm>
            <a:off x="6612255" y="3441263"/>
            <a:ext cx="6892290" cy="394811"/>
          </a:xfrm>
          <a:prstGeom prst="rect">
            <a:avLst/>
          </a:prstGeom>
          <a:noFill/>
          <a:ln/>
        </p:spPr>
        <p:txBody>
          <a:bodyPr wrap="none" lIns="0" tIns="0" rIns="0" bIns="0" rtlCol="0" anchor="t"/>
          <a:lstStyle/>
          <a:p>
            <a:pPr marL="0" indent="0">
              <a:lnSpc>
                <a:spcPts val="3100"/>
              </a:lnSpc>
              <a:buNone/>
            </a:pPr>
            <a:r>
              <a:rPr lang="en-US" sz="1900" dirty="0">
                <a:solidFill>
                  <a:srgbClr val="FFFFFF"/>
                </a:solidFill>
                <a:latin typeface="PT Serif" panose="020A0603040505020204" pitchFamily="18" charset="0"/>
                <a:ea typeface="Merriweather" pitchFamily="34" charset="-122"/>
                <a:cs typeface="Merriweather" pitchFamily="34" charset="-120"/>
              </a:rPr>
              <a:t>3.201 vụ, giảm 7,09% so với cùng kỳ năm 2023.</a:t>
            </a:r>
            <a:endParaRPr lang="en-US" sz="1900" dirty="0"/>
          </a:p>
        </p:txBody>
      </p:sp>
      <p:sp>
        <p:nvSpPr>
          <p:cNvPr id="7" name="Shape 4"/>
          <p:cNvSpPr/>
          <p:nvPr/>
        </p:nvSpPr>
        <p:spPr>
          <a:xfrm>
            <a:off x="6350198" y="4344948"/>
            <a:ext cx="7416403" cy="1452443"/>
          </a:xfrm>
          <a:prstGeom prst="roundRect">
            <a:avLst>
              <a:gd name="adj" fmla="val 7138"/>
            </a:avLst>
          </a:prstGeom>
          <a:solidFill>
            <a:srgbClr val="204C8E"/>
          </a:solidFill>
          <a:ln w="15240">
            <a:solidFill>
              <a:srgbClr val="3965A7"/>
            </a:solidFill>
            <a:prstDash val="solid"/>
          </a:ln>
        </p:spPr>
      </p:sp>
      <p:sp>
        <p:nvSpPr>
          <p:cNvPr id="8" name="Text 5"/>
          <p:cNvSpPr/>
          <p:nvPr/>
        </p:nvSpPr>
        <p:spPr>
          <a:xfrm>
            <a:off x="6612255" y="4607004"/>
            <a:ext cx="3085386" cy="385524"/>
          </a:xfrm>
          <a:prstGeom prst="rect">
            <a:avLst/>
          </a:prstGeom>
          <a:noFill/>
          <a:ln/>
        </p:spPr>
        <p:txBody>
          <a:bodyPr wrap="none" lIns="0" tIns="0" rIns="0" bIns="0" rtlCol="0" anchor="t"/>
          <a:lstStyle/>
          <a:p>
            <a:pPr marL="0" indent="0">
              <a:lnSpc>
                <a:spcPts val="3000"/>
              </a:lnSpc>
              <a:buNone/>
            </a:pPr>
            <a:r>
              <a:rPr lang="en-US" sz="2400" b="1" dirty="0">
                <a:solidFill>
                  <a:srgbClr val="FFFFFF"/>
                </a:solidFill>
                <a:latin typeface="PT Serif" panose="020A0603040505020204" pitchFamily="18" charset="0"/>
                <a:ea typeface="Merriweather" pitchFamily="34" charset="-122"/>
                <a:cs typeface="Merriweather" pitchFamily="34" charset="-120"/>
              </a:rPr>
              <a:t>Số người bị nạn</a:t>
            </a:r>
            <a:endParaRPr lang="en-US" sz="2400" dirty="0"/>
          </a:p>
        </p:txBody>
      </p:sp>
      <p:sp>
        <p:nvSpPr>
          <p:cNvPr id="9" name="Text 6"/>
          <p:cNvSpPr/>
          <p:nvPr/>
        </p:nvSpPr>
        <p:spPr>
          <a:xfrm>
            <a:off x="6612255" y="5140523"/>
            <a:ext cx="6892290" cy="394811"/>
          </a:xfrm>
          <a:prstGeom prst="rect">
            <a:avLst/>
          </a:prstGeom>
          <a:noFill/>
          <a:ln/>
        </p:spPr>
        <p:txBody>
          <a:bodyPr wrap="none" lIns="0" tIns="0" rIns="0" bIns="0" rtlCol="0" anchor="t"/>
          <a:lstStyle/>
          <a:p>
            <a:pPr marL="0" indent="0">
              <a:lnSpc>
                <a:spcPts val="3100"/>
              </a:lnSpc>
              <a:buNone/>
            </a:pPr>
            <a:r>
              <a:rPr lang="en-US" sz="1900" dirty="0">
                <a:solidFill>
                  <a:srgbClr val="FFFFFF"/>
                </a:solidFill>
                <a:latin typeface="PT Serif" panose="020A0603040505020204" pitchFamily="18" charset="0"/>
                <a:ea typeface="Merriweather" pitchFamily="34" charset="-122"/>
                <a:cs typeface="Merriweather" pitchFamily="34" charset="-120"/>
              </a:rPr>
              <a:t>3.065 người, giảm 6,04% so với cùng kỳ năm 2023.</a:t>
            </a:r>
            <a:endParaRPr lang="en-US" sz="1900" dirty="0"/>
          </a:p>
        </p:txBody>
      </p:sp>
      <p:sp>
        <p:nvSpPr>
          <p:cNvPr id="10" name="Shape 7"/>
          <p:cNvSpPr/>
          <p:nvPr/>
        </p:nvSpPr>
        <p:spPr>
          <a:xfrm>
            <a:off x="6350198" y="6044208"/>
            <a:ext cx="7416403" cy="1452443"/>
          </a:xfrm>
          <a:prstGeom prst="roundRect">
            <a:avLst>
              <a:gd name="adj" fmla="val 7138"/>
            </a:avLst>
          </a:prstGeom>
          <a:solidFill>
            <a:srgbClr val="204C8E"/>
          </a:solidFill>
          <a:ln w="15240">
            <a:solidFill>
              <a:srgbClr val="3965A7"/>
            </a:solidFill>
            <a:prstDash val="solid"/>
          </a:ln>
        </p:spPr>
      </p:sp>
      <p:sp>
        <p:nvSpPr>
          <p:cNvPr id="11" name="Text 8"/>
          <p:cNvSpPr/>
          <p:nvPr/>
        </p:nvSpPr>
        <p:spPr>
          <a:xfrm>
            <a:off x="6612255" y="6306264"/>
            <a:ext cx="3085386" cy="385524"/>
          </a:xfrm>
          <a:prstGeom prst="rect">
            <a:avLst/>
          </a:prstGeom>
          <a:noFill/>
          <a:ln/>
        </p:spPr>
        <p:txBody>
          <a:bodyPr wrap="none" lIns="0" tIns="0" rIns="0" bIns="0" rtlCol="0" anchor="t"/>
          <a:lstStyle/>
          <a:p>
            <a:pPr marL="0" indent="0">
              <a:lnSpc>
                <a:spcPts val="3000"/>
              </a:lnSpc>
              <a:buNone/>
            </a:pPr>
            <a:r>
              <a:rPr lang="en-US" sz="2400" b="1" dirty="0">
                <a:solidFill>
                  <a:srgbClr val="FFFFFF"/>
                </a:solidFill>
                <a:latin typeface="PT Serif" panose="020A0603040505020204" pitchFamily="18" charset="0"/>
                <a:ea typeface="Merriweather" pitchFamily="34" charset="-122"/>
                <a:cs typeface="Merriweather" pitchFamily="34" charset="-120"/>
              </a:rPr>
              <a:t>Số người chết</a:t>
            </a:r>
            <a:endParaRPr lang="en-US" sz="2400" dirty="0"/>
          </a:p>
        </p:txBody>
      </p:sp>
      <p:sp>
        <p:nvSpPr>
          <p:cNvPr id="12" name="Text 9"/>
          <p:cNvSpPr/>
          <p:nvPr/>
        </p:nvSpPr>
        <p:spPr>
          <a:xfrm>
            <a:off x="6612255" y="6839783"/>
            <a:ext cx="6892290" cy="394811"/>
          </a:xfrm>
          <a:prstGeom prst="rect">
            <a:avLst/>
          </a:prstGeom>
          <a:noFill/>
          <a:ln/>
        </p:spPr>
        <p:txBody>
          <a:bodyPr wrap="none" lIns="0" tIns="0" rIns="0" bIns="0" rtlCol="0" anchor="t"/>
          <a:lstStyle/>
          <a:p>
            <a:pPr marL="0" indent="0">
              <a:lnSpc>
                <a:spcPts val="3100"/>
              </a:lnSpc>
              <a:buNone/>
            </a:pPr>
            <a:r>
              <a:rPr lang="en-US" sz="1900" dirty="0">
                <a:solidFill>
                  <a:srgbClr val="FFFFFF"/>
                </a:solidFill>
                <a:latin typeface="PT Serif" panose="020A0603040505020204" pitchFamily="18" charset="0"/>
                <a:ea typeface="Merriweather" pitchFamily="34" charset="-122"/>
                <a:cs typeface="Merriweather" pitchFamily="34" charset="-120"/>
              </a:rPr>
              <a:t>346 người, giảm 1,98% so với cùng kỳ năm 2023.</a:t>
            </a:r>
            <a:endParaRPr lang="en-US" sz="1900" dirty="0"/>
          </a:p>
        </p:txBody>
      </p:sp>
      <p:pic>
        <p:nvPicPr>
          <p:cNvPr id="13" name="Picture 12">
            <a:extLst>
              <a:ext uri="{FF2B5EF4-FFF2-40B4-BE49-F238E27FC236}">
                <a16:creationId xmlns:a16="http://schemas.microsoft.com/office/drawing/2014/main" id="{090019C6-6613-5F77-50B6-3EF4FBA830E1}"/>
              </a:ext>
            </a:extLst>
          </p:cNvPr>
          <p:cNvPicPr>
            <a:picLocks noChangeAspect="1"/>
          </p:cNvPicPr>
          <p:nvPr/>
        </p:nvPicPr>
        <p:blipFill>
          <a:blip r:embed="rId4"/>
          <a:stretch>
            <a:fillRect/>
          </a:stretch>
        </p:blipFill>
        <p:spPr>
          <a:xfrm>
            <a:off x="12449908" y="7511654"/>
            <a:ext cx="2068126" cy="6680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32608" y="3488769"/>
            <a:ext cx="4944547" cy="3700463"/>
          </a:xfrm>
          <a:prstGeom prst="rect">
            <a:avLst/>
          </a:prstGeom>
        </p:spPr>
      </p:pic>
      <p:sp>
        <p:nvSpPr>
          <p:cNvPr id="3" name="Text 0"/>
          <p:cNvSpPr/>
          <p:nvPr/>
        </p:nvSpPr>
        <p:spPr>
          <a:xfrm>
            <a:off x="321547" y="815935"/>
            <a:ext cx="13550425" cy="1354217"/>
          </a:xfrm>
          <a:prstGeom prst="rect">
            <a:avLst/>
          </a:prstGeom>
          <a:noFill/>
          <a:ln/>
        </p:spPr>
        <p:txBody>
          <a:bodyPr wrap="square" lIns="0" tIns="0" rIns="0" bIns="0" rtlCol="0" anchor="t"/>
          <a:lstStyle/>
          <a:p>
            <a:pPr marL="0" indent="0">
              <a:lnSpc>
                <a:spcPts val="5300"/>
              </a:lnSpc>
              <a:buNone/>
            </a:pPr>
            <a:r>
              <a:rPr lang="en-US" sz="4250" b="1" dirty="0">
                <a:solidFill>
                  <a:srgbClr val="F5F0F0"/>
                </a:solidFill>
                <a:latin typeface="PT Serif" panose="020A0603040505020204" pitchFamily="18" charset="0"/>
                <a:ea typeface="Merriweather" pitchFamily="34" charset="-122"/>
                <a:cs typeface="Merriweather" pitchFamily="34" charset="-120"/>
              </a:rPr>
              <a:t>Vụ Tai Nạn Do Máy Móc Hoạt </a:t>
            </a:r>
            <a:r>
              <a:rPr lang="en-US" sz="4250" b="1" dirty="0" err="1">
                <a:solidFill>
                  <a:srgbClr val="F5F0F0"/>
                </a:solidFill>
                <a:latin typeface="PT Serif" panose="020A0603040505020204" pitchFamily="18" charset="0"/>
                <a:ea typeface="Merriweather" pitchFamily="34" charset="-122"/>
                <a:cs typeface="Merriweather" pitchFamily="34" charset="-120"/>
              </a:rPr>
              <a:t>Động</a:t>
            </a:r>
            <a:r>
              <a:rPr lang="en-US" sz="4250" b="1" dirty="0">
                <a:solidFill>
                  <a:srgbClr val="F5F0F0"/>
                </a:solidFill>
                <a:latin typeface="PT Serif" panose="020A0603040505020204" pitchFamily="18" charset="0"/>
                <a:ea typeface="Merriweather" pitchFamily="34" charset="-122"/>
                <a:cs typeface="Merriweather" pitchFamily="34" charset="-120"/>
              </a:rPr>
              <a:t> </a:t>
            </a:r>
          </a:p>
          <a:p>
            <a:pPr marL="0" indent="0">
              <a:lnSpc>
                <a:spcPts val="5300"/>
              </a:lnSpc>
              <a:buNone/>
            </a:pPr>
            <a:r>
              <a:rPr lang="en-US" sz="4250" b="1" dirty="0" err="1">
                <a:solidFill>
                  <a:srgbClr val="F5F0F0"/>
                </a:solidFill>
                <a:latin typeface="PT Serif" panose="020A0603040505020204" pitchFamily="18" charset="0"/>
                <a:ea typeface="Merriweather" pitchFamily="34" charset="-122"/>
                <a:cs typeface="Merriweather" pitchFamily="34" charset="-120"/>
              </a:rPr>
              <a:t>Không</a:t>
            </a:r>
            <a:r>
              <a:rPr lang="en-US" sz="4250" b="1" dirty="0">
                <a:solidFill>
                  <a:srgbClr val="F5F0F0"/>
                </a:solidFill>
                <a:latin typeface="PT Serif" panose="020A0603040505020204" pitchFamily="18" charset="0"/>
                <a:ea typeface="Merriweather" pitchFamily="34" charset="-122"/>
                <a:cs typeface="Merriweather" pitchFamily="34" charset="-120"/>
              </a:rPr>
              <a:t> An Toàn</a:t>
            </a:r>
            <a:endParaRPr lang="en-US" sz="4250" b="1" dirty="0"/>
          </a:p>
        </p:txBody>
      </p:sp>
      <p:sp>
        <p:nvSpPr>
          <p:cNvPr id="4" name="Shape 1"/>
          <p:cNvSpPr/>
          <p:nvPr/>
        </p:nvSpPr>
        <p:spPr>
          <a:xfrm>
            <a:off x="6244828" y="2495193"/>
            <a:ext cx="7627144" cy="1610558"/>
          </a:xfrm>
          <a:prstGeom prst="roundRect">
            <a:avLst>
              <a:gd name="adj" fmla="val 5651"/>
            </a:avLst>
          </a:prstGeom>
          <a:solidFill>
            <a:srgbClr val="003180"/>
          </a:solidFill>
          <a:ln w="7620">
            <a:solidFill>
              <a:srgbClr val="194A99"/>
            </a:solidFill>
            <a:prstDash val="solid"/>
          </a:ln>
        </p:spPr>
      </p:sp>
      <p:sp>
        <p:nvSpPr>
          <p:cNvPr id="5" name="Text 2"/>
          <p:cNvSpPr/>
          <p:nvPr/>
        </p:nvSpPr>
        <p:spPr>
          <a:xfrm>
            <a:off x="6469142" y="2719507"/>
            <a:ext cx="2708791" cy="338495"/>
          </a:xfrm>
          <a:prstGeom prst="rect">
            <a:avLst/>
          </a:prstGeom>
          <a:noFill/>
          <a:ln/>
        </p:spPr>
        <p:txBody>
          <a:bodyPr wrap="none" lIns="0" tIns="0" rIns="0" bIns="0" rtlCol="0" anchor="t"/>
          <a:lstStyle/>
          <a:p>
            <a:pPr marL="0" indent="0">
              <a:lnSpc>
                <a:spcPts val="2650"/>
              </a:lnSpc>
              <a:buNone/>
            </a:pPr>
            <a:r>
              <a:rPr lang="en-US" sz="2100" b="1" dirty="0">
                <a:solidFill>
                  <a:srgbClr val="E2E6E9"/>
                </a:solidFill>
                <a:latin typeface="PT Serif" panose="020A0603040505020204" pitchFamily="18" charset="0"/>
                <a:ea typeface="Merriweather" pitchFamily="34" charset="-122"/>
                <a:cs typeface="Merriweather" pitchFamily="34" charset="-120"/>
              </a:rPr>
              <a:t>Mô Tả</a:t>
            </a:r>
            <a:endParaRPr lang="en-US" sz="2100" b="1" dirty="0"/>
          </a:p>
        </p:txBody>
      </p:sp>
      <p:sp>
        <p:nvSpPr>
          <p:cNvPr id="6" name="Text 3"/>
          <p:cNvSpPr/>
          <p:nvPr/>
        </p:nvSpPr>
        <p:spPr>
          <a:xfrm>
            <a:off x="6469142" y="3188018"/>
            <a:ext cx="7178516" cy="693420"/>
          </a:xfrm>
          <a:prstGeom prst="rect">
            <a:avLst/>
          </a:prstGeom>
          <a:noFill/>
          <a:ln/>
        </p:spPr>
        <p:txBody>
          <a:bodyPr wrap="square" lIns="0" tIns="0" rIns="0" bIns="0" rtlCol="0" anchor="t"/>
          <a:lstStyle/>
          <a:p>
            <a:pPr marL="0" indent="0">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Công nhân bị thương nghiêm trọng khi bị cuốn vào máy cắt trong quá trình sản xuất dụng cụ thể thao.</a:t>
            </a:r>
            <a:endParaRPr lang="en-US" sz="1700" dirty="0"/>
          </a:p>
        </p:txBody>
      </p:sp>
      <p:sp>
        <p:nvSpPr>
          <p:cNvPr id="7" name="Shape 4"/>
          <p:cNvSpPr/>
          <p:nvPr/>
        </p:nvSpPr>
        <p:spPr>
          <a:xfrm>
            <a:off x="6244828" y="4322445"/>
            <a:ext cx="7627144" cy="1263848"/>
          </a:xfrm>
          <a:prstGeom prst="roundRect">
            <a:avLst>
              <a:gd name="adj" fmla="val 7202"/>
            </a:avLst>
          </a:prstGeom>
          <a:solidFill>
            <a:srgbClr val="003180"/>
          </a:solidFill>
          <a:ln w="7620">
            <a:solidFill>
              <a:srgbClr val="194A99"/>
            </a:solidFill>
            <a:prstDash val="solid"/>
          </a:ln>
        </p:spPr>
      </p:sp>
      <p:sp>
        <p:nvSpPr>
          <p:cNvPr id="8" name="Text 5"/>
          <p:cNvSpPr/>
          <p:nvPr/>
        </p:nvSpPr>
        <p:spPr>
          <a:xfrm>
            <a:off x="6469142" y="4546759"/>
            <a:ext cx="2708791" cy="338495"/>
          </a:xfrm>
          <a:prstGeom prst="rect">
            <a:avLst/>
          </a:prstGeom>
          <a:noFill/>
          <a:ln/>
        </p:spPr>
        <p:txBody>
          <a:bodyPr wrap="none" lIns="0" tIns="0" rIns="0" bIns="0" rtlCol="0" anchor="t"/>
          <a:lstStyle/>
          <a:p>
            <a:pPr marL="0" indent="0">
              <a:lnSpc>
                <a:spcPts val="2650"/>
              </a:lnSpc>
              <a:buNone/>
            </a:pPr>
            <a:r>
              <a:rPr lang="en-US" sz="2100" b="1" dirty="0">
                <a:solidFill>
                  <a:srgbClr val="E2E6E9"/>
                </a:solidFill>
                <a:latin typeface="PT Serif" panose="020A0603040505020204" pitchFamily="18" charset="0"/>
                <a:ea typeface="Merriweather" pitchFamily="34" charset="-122"/>
                <a:cs typeface="Merriweather" pitchFamily="34" charset="-120"/>
              </a:rPr>
              <a:t>Nguyên Nhân</a:t>
            </a:r>
            <a:endParaRPr lang="en-US" sz="2100" b="1" dirty="0"/>
          </a:p>
        </p:txBody>
      </p:sp>
      <p:sp>
        <p:nvSpPr>
          <p:cNvPr id="9" name="Text 6"/>
          <p:cNvSpPr/>
          <p:nvPr/>
        </p:nvSpPr>
        <p:spPr>
          <a:xfrm>
            <a:off x="6469142" y="5015270"/>
            <a:ext cx="7178516" cy="346710"/>
          </a:xfrm>
          <a:prstGeom prst="rect">
            <a:avLst/>
          </a:prstGeom>
          <a:noFill/>
          <a:ln/>
        </p:spPr>
        <p:txBody>
          <a:bodyPr wrap="none" lIns="0" tIns="0" rIns="0" bIns="0" rtlCol="0" anchor="t"/>
          <a:lstStyle/>
          <a:p>
            <a:pPr marL="0" indent="0">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Thiết bị không được bảo trì định kỳ và thiếu thiết bị bảo vệ phù hợp.</a:t>
            </a:r>
            <a:endParaRPr lang="en-US" sz="1700" dirty="0"/>
          </a:p>
        </p:txBody>
      </p:sp>
      <p:sp>
        <p:nvSpPr>
          <p:cNvPr id="10" name="Shape 7"/>
          <p:cNvSpPr/>
          <p:nvPr/>
        </p:nvSpPr>
        <p:spPr>
          <a:xfrm>
            <a:off x="6244828" y="5802987"/>
            <a:ext cx="7627144" cy="1610558"/>
          </a:xfrm>
          <a:prstGeom prst="roundRect">
            <a:avLst>
              <a:gd name="adj" fmla="val 5651"/>
            </a:avLst>
          </a:prstGeom>
          <a:solidFill>
            <a:srgbClr val="003180"/>
          </a:solidFill>
          <a:ln w="7620">
            <a:solidFill>
              <a:srgbClr val="194A99"/>
            </a:solidFill>
            <a:prstDash val="solid"/>
          </a:ln>
        </p:spPr>
      </p:sp>
      <p:sp>
        <p:nvSpPr>
          <p:cNvPr id="11" name="Text 8"/>
          <p:cNvSpPr/>
          <p:nvPr/>
        </p:nvSpPr>
        <p:spPr>
          <a:xfrm>
            <a:off x="6469142" y="6027301"/>
            <a:ext cx="2708791" cy="338495"/>
          </a:xfrm>
          <a:prstGeom prst="rect">
            <a:avLst/>
          </a:prstGeom>
          <a:noFill/>
          <a:ln/>
        </p:spPr>
        <p:txBody>
          <a:bodyPr wrap="none" lIns="0" tIns="0" rIns="0" bIns="0" rtlCol="0" anchor="t"/>
          <a:lstStyle/>
          <a:p>
            <a:pPr marL="0" indent="0">
              <a:lnSpc>
                <a:spcPts val="2650"/>
              </a:lnSpc>
              <a:buNone/>
            </a:pPr>
            <a:r>
              <a:rPr lang="en-US" sz="2100" b="1" dirty="0">
                <a:solidFill>
                  <a:srgbClr val="E2E6E9"/>
                </a:solidFill>
                <a:latin typeface="PT Serif" panose="020A0603040505020204" pitchFamily="18" charset="0"/>
                <a:ea typeface="Merriweather" pitchFamily="34" charset="-122"/>
                <a:cs typeface="Merriweather" pitchFamily="34" charset="-120"/>
              </a:rPr>
              <a:t>Hậu Quả</a:t>
            </a:r>
            <a:endParaRPr lang="en-US" sz="2100" b="1" dirty="0"/>
          </a:p>
        </p:txBody>
      </p:sp>
      <p:sp>
        <p:nvSpPr>
          <p:cNvPr id="12" name="Text 9"/>
          <p:cNvSpPr/>
          <p:nvPr/>
        </p:nvSpPr>
        <p:spPr>
          <a:xfrm>
            <a:off x="6469142" y="6495812"/>
            <a:ext cx="7178516" cy="693420"/>
          </a:xfrm>
          <a:prstGeom prst="rect">
            <a:avLst/>
          </a:prstGeom>
          <a:noFill/>
          <a:ln/>
        </p:spPr>
        <p:txBody>
          <a:bodyPr wrap="square" lIns="0" tIns="0" rIns="0" bIns="0" rtlCol="0" anchor="t"/>
          <a:lstStyle/>
          <a:p>
            <a:pPr marL="0" indent="0">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Gãy xương, tổn thương phần mềm, nghỉ việc dài hạn, chi phí điều trị cao.</a:t>
            </a:r>
            <a:endParaRPr lang="en-US" sz="1700" dirty="0"/>
          </a:p>
        </p:txBody>
      </p:sp>
      <p:pic>
        <p:nvPicPr>
          <p:cNvPr id="13" name="Picture 12">
            <a:extLst>
              <a:ext uri="{FF2B5EF4-FFF2-40B4-BE49-F238E27FC236}">
                <a16:creationId xmlns:a16="http://schemas.microsoft.com/office/drawing/2014/main" id="{98F9410C-BF8F-B2A2-CEAC-D87061428B38}"/>
              </a:ext>
            </a:extLst>
          </p:cNvPr>
          <p:cNvPicPr>
            <a:picLocks noChangeAspect="1"/>
          </p:cNvPicPr>
          <p:nvPr/>
        </p:nvPicPr>
        <p:blipFill>
          <a:blip r:embed="rId4"/>
          <a:stretch>
            <a:fillRect/>
          </a:stretch>
        </p:blipFill>
        <p:spPr>
          <a:xfrm>
            <a:off x="12449908" y="7511654"/>
            <a:ext cx="2068126" cy="66800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34364" y="3537004"/>
            <a:ext cx="4879896" cy="3259693"/>
          </a:xfrm>
          <a:prstGeom prst="rect">
            <a:avLst/>
          </a:prstGeom>
        </p:spPr>
      </p:pic>
      <p:sp>
        <p:nvSpPr>
          <p:cNvPr id="4" name="Text 0"/>
          <p:cNvSpPr/>
          <p:nvPr/>
        </p:nvSpPr>
        <p:spPr>
          <a:xfrm>
            <a:off x="6335316" y="1252895"/>
            <a:ext cx="7446169" cy="1515904"/>
          </a:xfrm>
          <a:prstGeom prst="rect">
            <a:avLst/>
          </a:prstGeom>
          <a:noFill/>
          <a:ln/>
        </p:spPr>
        <p:txBody>
          <a:bodyPr wrap="square" lIns="0" tIns="0" rIns="0" bIns="0" rtlCol="0" anchor="t"/>
          <a:lstStyle/>
          <a:p>
            <a:pPr marL="0" indent="0">
              <a:lnSpc>
                <a:spcPts val="5950"/>
              </a:lnSpc>
              <a:buNone/>
            </a:pPr>
            <a:r>
              <a:rPr lang="en-US" sz="4750" b="1" dirty="0">
                <a:solidFill>
                  <a:srgbClr val="F5F0F0"/>
                </a:solidFill>
                <a:latin typeface="PT Serif" panose="020A0603040505020204" pitchFamily="18" charset="0"/>
                <a:ea typeface="Merriweather" pitchFamily="34" charset="-122"/>
                <a:cs typeface="Merriweather" pitchFamily="34" charset="-120"/>
              </a:rPr>
              <a:t>Vụ Tai Nạn Do Thiếu Thiết Bị Bảo Hộ Cá Nhân</a:t>
            </a:r>
            <a:endParaRPr lang="en-US" sz="4750" b="1" dirty="0"/>
          </a:p>
        </p:txBody>
      </p:sp>
      <p:sp>
        <p:nvSpPr>
          <p:cNvPr id="5" name="Shape 1"/>
          <p:cNvSpPr/>
          <p:nvPr/>
        </p:nvSpPr>
        <p:spPr>
          <a:xfrm>
            <a:off x="6335316" y="3132534"/>
            <a:ext cx="7446169" cy="1800820"/>
          </a:xfrm>
          <a:prstGeom prst="roundRect">
            <a:avLst>
              <a:gd name="adj" fmla="val 5657"/>
            </a:avLst>
          </a:prstGeom>
          <a:solidFill>
            <a:srgbClr val="003180"/>
          </a:solidFill>
          <a:ln w="7620">
            <a:solidFill>
              <a:srgbClr val="194A99"/>
            </a:solidFill>
            <a:prstDash val="solid"/>
          </a:ln>
        </p:spPr>
      </p:sp>
      <p:sp>
        <p:nvSpPr>
          <p:cNvPr id="6" name="Text 2"/>
          <p:cNvSpPr/>
          <p:nvPr/>
        </p:nvSpPr>
        <p:spPr>
          <a:xfrm>
            <a:off x="6585466" y="3382685"/>
            <a:ext cx="3032046" cy="378976"/>
          </a:xfrm>
          <a:prstGeom prst="rect">
            <a:avLst/>
          </a:prstGeom>
          <a:noFill/>
          <a:ln/>
        </p:spPr>
        <p:txBody>
          <a:bodyPr wrap="none" lIns="0" tIns="0" rIns="0" bIns="0" rtlCol="0" anchor="t"/>
          <a:lstStyle/>
          <a:p>
            <a:pPr marL="0" indent="0">
              <a:lnSpc>
                <a:spcPts val="2950"/>
              </a:lnSpc>
              <a:buNone/>
            </a:pPr>
            <a:r>
              <a:rPr lang="en-US" sz="2800" b="1" dirty="0">
                <a:solidFill>
                  <a:srgbClr val="E2E6E9"/>
                </a:solidFill>
                <a:latin typeface="PT Serif" panose="020A0603040505020204" pitchFamily="18" charset="0"/>
                <a:ea typeface="Merriweather" pitchFamily="34" charset="-122"/>
                <a:cs typeface="Merriweather" pitchFamily="34" charset="-120"/>
              </a:rPr>
              <a:t>Mô Tả</a:t>
            </a:r>
            <a:endParaRPr lang="en-US" sz="2800" b="1" dirty="0"/>
          </a:p>
        </p:txBody>
      </p:sp>
      <p:sp>
        <p:nvSpPr>
          <p:cNvPr id="7" name="Text 3"/>
          <p:cNvSpPr/>
          <p:nvPr/>
        </p:nvSpPr>
        <p:spPr>
          <a:xfrm>
            <a:off x="6585466" y="3907155"/>
            <a:ext cx="6945868" cy="776049"/>
          </a:xfrm>
          <a:prstGeom prst="rect">
            <a:avLst/>
          </a:prstGeom>
          <a:noFill/>
          <a:ln/>
        </p:spPr>
        <p:txBody>
          <a:bodyPr wrap="square" lIns="0" tIns="0" rIns="0" bIns="0" rtlCol="0" anchor="t"/>
          <a:lstStyle/>
          <a:p>
            <a:pPr marL="0" indent="0">
              <a:lnSpc>
                <a:spcPts val="3050"/>
              </a:lnSpc>
              <a:buNone/>
            </a:pPr>
            <a:r>
              <a:rPr lang="en-US" sz="1900" dirty="0">
                <a:solidFill>
                  <a:srgbClr val="E2E6E9"/>
                </a:solidFill>
                <a:latin typeface="PT Serif" panose="020A0603040505020204" pitchFamily="18" charset="0"/>
                <a:ea typeface="Merriweather" pitchFamily="34" charset="-122"/>
                <a:cs typeface="Merriweather" pitchFamily="34" charset="-120"/>
              </a:rPr>
              <a:t>Công nhân làm việc với hóa chất không được trang bị đầy đủ thiết bị bảo hộ cá nhân.</a:t>
            </a:r>
            <a:endParaRPr lang="en-US" sz="1900" dirty="0"/>
          </a:p>
        </p:txBody>
      </p:sp>
      <p:sp>
        <p:nvSpPr>
          <p:cNvPr id="8" name="Shape 4"/>
          <p:cNvSpPr/>
          <p:nvPr/>
        </p:nvSpPr>
        <p:spPr>
          <a:xfrm>
            <a:off x="6335316" y="5175885"/>
            <a:ext cx="7446169" cy="1800820"/>
          </a:xfrm>
          <a:prstGeom prst="roundRect">
            <a:avLst>
              <a:gd name="adj" fmla="val 5657"/>
            </a:avLst>
          </a:prstGeom>
          <a:solidFill>
            <a:srgbClr val="003180"/>
          </a:solidFill>
          <a:ln w="7620">
            <a:solidFill>
              <a:srgbClr val="194A99"/>
            </a:solidFill>
            <a:prstDash val="solid"/>
          </a:ln>
        </p:spPr>
      </p:sp>
      <p:sp>
        <p:nvSpPr>
          <p:cNvPr id="9" name="Text 5"/>
          <p:cNvSpPr/>
          <p:nvPr/>
        </p:nvSpPr>
        <p:spPr>
          <a:xfrm>
            <a:off x="6585466" y="5426035"/>
            <a:ext cx="3032046" cy="378976"/>
          </a:xfrm>
          <a:prstGeom prst="rect">
            <a:avLst/>
          </a:prstGeom>
          <a:noFill/>
          <a:ln/>
        </p:spPr>
        <p:txBody>
          <a:bodyPr wrap="none" lIns="0" tIns="0" rIns="0" bIns="0" rtlCol="0" anchor="t"/>
          <a:lstStyle/>
          <a:p>
            <a:pPr marL="0" indent="0">
              <a:lnSpc>
                <a:spcPts val="2950"/>
              </a:lnSpc>
              <a:buNone/>
            </a:pPr>
            <a:r>
              <a:rPr lang="en-US" sz="2800" b="1" dirty="0">
                <a:solidFill>
                  <a:srgbClr val="E2E6E9"/>
                </a:solidFill>
                <a:latin typeface="PT Serif" panose="020A0603040505020204" pitchFamily="18" charset="0"/>
                <a:ea typeface="Merriweather" pitchFamily="34" charset="-122"/>
                <a:cs typeface="Merriweather" pitchFamily="34" charset="-120"/>
              </a:rPr>
              <a:t>Hậu Quả</a:t>
            </a:r>
            <a:endParaRPr lang="en-US" sz="2800" b="1" dirty="0"/>
          </a:p>
        </p:txBody>
      </p:sp>
      <p:sp>
        <p:nvSpPr>
          <p:cNvPr id="10" name="Text 6"/>
          <p:cNvSpPr/>
          <p:nvPr/>
        </p:nvSpPr>
        <p:spPr>
          <a:xfrm>
            <a:off x="6585466" y="5950506"/>
            <a:ext cx="6945868" cy="776049"/>
          </a:xfrm>
          <a:prstGeom prst="rect">
            <a:avLst/>
          </a:prstGeom>
          <a:noFill/>
          <a:ln/>
        </p:spPr>
        <p:txBody>
          <a:bodyPr wrap="square" lIns="0" tIns="0" rIns="0" bIns="0" rtlCol="0" anchor="t"/>
          <a:lstStyle/>
          <a:p>
            <a:pPr marL="0" indent="0">
              <a:lnSpc>
                <a:spcPts val="3050"/>
              </a:lnSpc>
              <a:buNone/>
            </a:pPr>
            <a:r>
              <a:rPr lang="en-US" sz="1900" dirty="0">
                <a:solidFill>
                  <a:srgbClr val="E2E6E9"/>
                </a:solidFill>
                <a:latin typeface="PT Serif" panose="020A0603040505020204" pitchFamily="18" charset="0"/>
                <a:ea typeface="Merriweather" pitchFamily="34" charset="-122"/>
                <a:cs typeface="Merriweather" pitchFamily="34" charset="-120"/>
              </a:rPr>
              <a:t>Bỏng da, viêm nhiễm đường hô hấp, tổn thương sức khỏe nghiêm trọng, ảnh hưởng lâu dài đến khả năng làm việc.</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03195" y="2809339"/>
            <a:ext cx="4411980" cy="4411980"/>
          </a:xfrm>
          <a:prstGeom prst="rect">
            <a:avLst/>
          </a:prstGeom>
        </p:spPr>
      </p:pic>
      <p:sp>
        <p:nvSpPr>
          <p:cNvPr id="3" name="Text 0"/>
          <p:cNvSpPr/>
          <p:nvPr/>
        </p:nvSpPr>
        <p:spPr>
          <a:xfrm>
            <a:off x="6289596" y="829985"/>
            <a:ext cx="7164110" cy="717113"/>
          </a:xfrm>
          <a:prstGeom prst="rect">
            <a:avLst/>
          </a:prstGeom>
          <a:noFill/>
          <a:ln/>
        </p:spPr>
        <p:txBody>
          <a:bodyPr wrap="none" lIns="0" tIns="0" rIns="0" bIns="0" rtlCol="0" anchor="t"/>
          <a:lstStyle/>
          <a:p>
            <a:pPr marL="0" indent="0">
              <a:lnSpc>
                <a:spcPts val="5600"/>
              </a:lnSpc>
              <a:buNone/>
            </a:pPr>
            <a:r>
              <a:rPr lang="en-US" sz="4800" b="1" dirty="0">
                <a:solidFill>
                  <a:srgbClr val="F5F0F0"/>
                </a:solidFill>
                <a:latin typeface="PT Serif" panose="020A0603040505020204" pitchFamily="18" charset="0"/>
                <a:ea typeface="Merriweather" pitchFamily="34" charset="-122"/>
                <a:cs typeface="Merriweather" pitchFamily="34" charset="-120"/>
              </a:rPr>
              <a:t>Vụ Tai Nạn Do Sự Cố Điện</a:t>
            </a:r>
            <a:endParaRPr lang="en-US" sz="4800" b="1" dirty="0"/>
          </a:p>
        </p:txBody>
      </p:sp>
      <p:pic>
        <p:nvPicPr>
          <p:cNvPr id="4" name="Image 1" descr="preencoded.png"/>
          <p:cNvPicPr>
            <a:picLocks noChangeAspect="1"/>
          </p:cNvPicPr>
          <p:nvPr/>
        </p:nvPicPr>
        <p:blipFill>
          <a:blip r:embed="rId4"/>
          <a:stretch>
            <a:fillRect/>
          </a:stretch>
        </p:blipFill>
        <p:spPr>
          <a:xfrm>
            <a:off x="6289596" y="1891308"/>
            <a:ext cx="1147524" cy="1836063"/>
          </a:xfrm>
          <a:prstGeom prst="rect">
            <a:avLst/>
          </a:prstGeom>
        </p:spPr>
      </p:pic>
      <p:sp>
        <p:nvSpPr>
          <p:cNvPr id="5" name="Text 1"/>
          <p:cNvSpPr/>
          <p:nvPr/>
        </p:nvSpPr>
        <p:spPr>
          <a:xfrm>
            <a:off x="7781330" y="2120741"/>
            <a:ext cx="2868930" cy="358616"/>
          </a:xfrm>
          <a:prstGeom prst="rect">
            <a:avLst/>
          </a:prstGeom>
          <a:noFill/>
          <a:ln/>
        </p:spPr>
        <p:txBody>
          <a:bodyPr wrap="none" lIns="0" tIns="0" rIns="0" bIns="0" rtlCol="0" anchor="t"/>
          <a:lstStyle/>
          <a:p>
            <a:pPr marL="0" indent="0" algn="l">
              <a:lnSpc>
                <a:spcPts val="2800"/>
              </a:lnSpc>
              <a:buNone/>
            </a:pPr>
            <a:r>
              <a:rPr lang="en-US" sz="2400" b="1" dirty="0">
                <a:solidFill>
                  <a:srgbClr val="E2E6E9"/>
                </a:solidFill>
                <a:latin typeface="PT Serif" panose="020A0603040505020204" pitchFamily="18" charset="0"/>
                <a:ea typeface="Merriweather" pitchFamily="34" charset="-122"/>
                <a:cs typeface="Merriweather" pitchFamily="34" charset="-120"/>
              </a:rPr>
              <a:t>Mô Tả</a:t>
            </a:r>
            <a:endParaRPr lang="en-US" sz="2400" b="1" dirty="0"/>
          </a:p>
        </p:txBody>
      </p:sp>
      <p:sp>
        <p:nvSpPr>
          <p:cNvPr id="6" name="Text 2"/>
          <p:cNvSpPr/>
          <p:nvPr/>
        </p:nvSpPr>
        <p:spPr>
          <a:xfrm>
            <a:off x="7781330" y="2616994"/>
            <a:ext cx="6045875" cy="734378"/>
          </a:xfrm>
          <a:prstGeom prst="rect">
            <a:avLst/>
          </a:prstGeom>
          <a:noFill/>
          <a:ln/>
        </p:spPr>
        <p:txBody>
          <a:bodyPr wrap="square" lIns="0" tIns="0" rIns="0" bIns="0" rtlCol="0" anchor="t"/>
          <a:lstStyle/>
          <a:p>
            <a:pPr marL="0" indent="0" algn="l">
              <a:lnSpc>
                <a:spcPts val="2850"/>
              </a:lnSpc>
              <a:buNone/>
            </a:pPr>
            <a:r>
              <a:rPr lang="en-US" sz="1800" dirty="0">
                <a:solidFill>
                  <a:srgbClr val="E2E6E9"/>
                </a:solidFill>
                <a:latin typeface="PT Serif" panose="020A0603040505020204" pitchFamily="18" charset="0"/>
                <a:ea typeface="Merriweather" pitchFamily="34" charset="-122"/>
                <a:cs typeface="Merriweather" pitchFamily="34" charset="-120"/>
              </a:rPr>
              <a:t>Công nhân bị sốc điện khi làm việc gần các thiết bị điện không được cách điện đúng cách.</a:t>
            </a:r>
            <a:endParaRPr lang="en-US" sz="1800" dirty="0"/>
          </a:p>
        </p:txBody>
      </p:sp>
      <p:pic>
        <p:nvPicPr>
          <p:cNvPr id="7" name="Image 2" descr="preencoded.png"/>
          <p:cNvPicPr>
            <a:picLocks noChangeAspect="1"/>
          </p:cNvPicPr>
          <p:nvPr/>
        </p:nvPicPr>
        <p:blipFill>
          <a:blip r:embed="rId5"/>
          <a:stretch>
            <a:fillRect/>
          </a:stretch>
        </p:blipFill>
        <p:spPr>
          <a:xfrm>
            <a:off x="6289596" y="3727371"/>
            <a:ext cx="1147524" cy="1836063"/>
          </a:xfrm>
          <a:prstGeom prst="rect">
            <a:avLst/>
          </a:prstGeom>
        </p:spPr>
      </p:pic>
      <p:sp>
        <p:nvSpPr>
          <p:cNvPr id="8" name="Text 3"/>
          <p:cNvSpPr/>
          <p:nvPr/>
        </p:nvSpPr>
        <p:spPr>
          <a:xfrm>
            <a:off x="7781330" y="3956804"/>
            <a:ext cx="2868930" cy="358616"/>
          </a:xfrm>
          <a:prstGeom prst="rect">
            <a:avLst/>
          </a:prstGeom>
          <a:noFill/>
          <a:ln/>
        </p:spPr>
        <p:txBody>
          <a:bodyPr wrap="none" lIns="0" tIns="0" rIns="0" bIns="0" rtlCol="0" anchor="t"/>
          <a:lstStyle/>
          <a:p>
            <a:pPr marL="0" indent="0" algn="l">
              <a:lnSpc>
                <a:spcPts val="2800"/>
              </a:lnSpc>
              <a:buNone/>
            </a:pPr>
            <a:r>
              <a:rPr lang="en-US" sz="2400" b="1" dirty="0">
                <a:solidFill>
                  <a:srgbClr val="E2E6E9"/>
                </a:solidFill>
                <a:latin typeface="PT Serif" panose="020A0603040505020204" pitchFamily="18" charset="0"/>
                <a:ea typeface="Merriweather" pitchFamily="34" charset="-122"/>
                <a:cs typeface="Merriweather" pitchFamily="34" charset="-120"/>
              </a:rPr>
              <a:t>Nguyên Nhân</a:t>
            </a:r>
            <a:endParaRPr lang="en-US" sz="2400" b="1" dirty="0"/>
          </a:p>
        </p:txBody>
      </p:sp>
      <p:sp>
        <p:nvSpPr>
          <p:cNvPr id="9" name="Text 4"/>
          <p:cNvSpPr/>
          <p:nvPr/>
        </p:nvSpPr>
        <p:spPr>
          <a:xfrm>
            <a:off x="7781330" y="4453057"/>
            <a:ext cx="6045875" cy="367189"/>
          </a:xfrm>
          <a:prstGeom prst="rect">
            <a:avLst/>
          </a:prstGeom>
          <a:noFill/>
          <a:ln/>
        </p:spPr>
        <p:txBody>
          <a:bodyPr wrap="none" lIns="0" tIns="0" rIns="0" bIns="0" rtlCol="0" anchor="t"/>
          <a:lstStyle/>
          <a:p>
            <a:pPr marL="0" indent="0" algn="l">
              <a:lnSpc>
                <a:spcPts val="2850"/>
              </a:lnSpc>
              <a:buNone/>
            </a:pPr>
            <a:r>
              <a:rPr lang="en-US" sz="1800" dirty="0">
                <a:solidFill>
                  <a:srgbClr val="E2E6E9"/>
                </a:solidFill>
                <a:latin typeface="PT Serif" panose="020A0603040505020204" pitchFamily="18" charset="0"/>
                <a:ea typeface="Merriweather" pitchFamily="34" charset="-122"/>
                <a:cs typeface="Merriweather" pitchFamily="34" charset="-120"/>
              </a:rPr>
              <a:t>Kiểm tra và bảo trì hệ thống điện không đầy đủ.</a:t>
            </a:r>
            <a:endParaRPr lang="en-US" sz="1800" dirty="0"/>
          </a:p>
        </p:txBody>
      </p:sp>
      <p:pic>
        <p:nvPicPr>
          <p:cNvPr id="10" name="Image 3" descr="preencoded.png"/>
          <p:cNvPicPr>
            <a:picLocks noChangeAspect="1"/>
          </p:cNvPicPr>
          <p:nvPr/>
        </p:nvPicPr>
        <p:blipFill>
          <a:blip r:embed="rId6"/>
          <a:stretch>
            <a:fillRect/>
          </a:stretch>
        </p:blipFill>
        <p:spPr>
          <a:xfrm>
            <a:off x="6289596" y="5563433"/>
            <a:ext cx="1147524" cy="1836063"/>
          </a:xfrm>
          <a:prstGeom prst="rect">
            <a:avLst/>
          </a:prstGeom>
        </p:spPr>
      </p:pic>
      <p:sp>
        <p:nvSpPr>
          <p:cNvPr id="11" name="Text 5"/>
          <p:cNvSpPr/>
          <p:nvPr/>
        </p:nvSpPr>
        <p:spPr>
          <a:xfrm>
            <a:off x="7781330" y="5792867"/>
            <a:ext cx="2868930" cy="358616"/>
          </a:xfrm>
          <a:prstGeom prst="rect">
            <a:avLst/>
          </a:prstGeom>
          <a:noFill/>
          <a:ln/>
        </p:spPr>
        <p:txBody>
          <a:bodyPr wrap="none" lIns="0" tIns="0" rIns="0" bIns="0" rtlCol="0" anchor="t"/>
          <a:lstStyle/>
          <a:p>
            <a:pPr marL="0" indent="0" algn="l">
              <a:lnSpc>
                <a:spcPts val="2800"/>
              </a:lnSpc>
              <a:buNone/>
            </a:pPr>
            <a:r>
              <a:rPr lang="en-US" sz="2400" b="1" dirty="0">
                <a:solidFill>
                  <a:srgbClr val="E2E6E9"/>
                </a:solidFill>
                <a:latin typeface="PT Serif" panose="020A0603040505020204" pitchFamily="18" charset="0"/>
                <a:ea typeface="Merriweather" pitchFamily="34" charset="-122"/>
                <a:cs typeface="Merriweather" pitchFamily="34" charset="-120"/>
              </a:rPr>
              <a:t>Hậu Quả</a:t>
            </a:r>
            <a:endParaRPr lang="en-US" sz="2400" b="1" dirty="0"/>
          </a:p>
        </p:txBody>
      </p:sp>
      <p:sp>
        <p:nvSpPr>
          <p:cNvPr id="12" name="Text 6"/>
          <p:cNvSpPr/>
          <p:nvPr/>
        </p:nvSpPr>
        <p:spPr>
          <a:xfrm>
            <a:off x="7781330" y="6289119"/>
            <a:ext cx="6045875" cy="367189"/>
          </a:xfrm>
          <a:prstGeom prst="rect">
            <a:avLst/>
          </a:prstGeom>
          <a:noFill/>
          <a:ln/>
        </p:spPr>
        <p:txBody>
          <a:bodyPr wrap="none" lIns="0" tIns="0" rIns="0" bIns="0" rtlCol="0" anchor="t"/>
          <a:lstStyle/>
          <a:p>
            <a:pPr marL="0" indent="0" algn="l">
              <a:lnSpc>
                <a:spcPts val="2850"/>
              </a:lnSpc>
              <a:buNone/>
            </a:pPr>
            <a:r>
              <a:rPr lang="en-US" sz="1800" dirty="0">
                <a:solidFill>
                  <a:srgbClr val="E2E6E9"/>
                </a:solidFill>
                <a:latin typeface="PT Serif" panose="020A0603040505020204" pitchFamily="18" charset="0"/>
                <a:ea typeface="Merriweather" pitchFamily="34" charset="-122"/>
                <a:cs typeface="Merriweather" pitchFamily="34" charset="-120"/>
              </a:rPr>
              <a:t>Điều trị tại bệnh viện, hồi phục kéo dài.</a:t>
            </a:r>
            <a:endParaRPr lang="en-US" sz="1800" dirty="0"/>
          </a:p>
        </p:txBody>
      </p:sp>
      <p:pic>
        <p:nvPicPr>
          <p:cNvPr id="13" name="Picture 12">
            <a:extLst>
              <a:ext uri="{FF2B5EF4-FFF2-40B4-BE49-F238E27FC236}">
                <a16:creationId xmlns:a16="http://schemas.microsoft.com/office/drawing/2014/main" id="{2A571ABA-A2C2-1E21-62F9-11B882613EBB}"/>
              </a:ext>
            </a:extLst>
          </p:cNvPr>
          <p:cNvPicPr>
            <a:picLocks noChangeAspect="1"/>
          </p:cNvPicPr>
          <p:nvPr/>
        </p:nvPicPr>
        <p:blipFill>
          <a:blip r:embed="rId7"/>
          <a:stretch>
            <a:fillRect/>
          </a:stretch>
        </p:blipFill>
        <p:spPr>
          <a:xfrm>
            <a:off x="12449908" y="7511654"/>
            <a:ext cx="2068126" cy="6680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241971" y="268248"/>
            <a:ext cx="2146459" cy="2146459"/>
          </a:xfrm>
          <a:prstGeom prst="rect">
            <a:avLst/>
          </a:prstGeom>
        </p:spPr>
      </p:pic>
      <p:sp>
        <p:nvSpPr>
          <p:cNvPr id="3" name="Text 0"/>
          <p:cNvSpPr/>
          <p:nvPr/>
        </p:nvSpPr>
        <p:spPr>
          <a:xfrm>
            <a:off x="2348853" y="2920484"/>
            <a:ext cx="10847427" cy="670679"/>
          </a:xfrm>
          <a:prstGeom prst="rect">
            <a:avLst/>
          </a:prstGeom>
          <a:noFill/>
          <a:ln/>
        </p:spPr>
        <p:txBody>
          <a:bodyPr wrap="none" lIns="0" tIns="0" rIns="0" bIns="0" rtlCol="0" anchor="t"/>
          <a:lstStyle/>
          <a:p>
            <a:pPr marL="0" indent="0">
              <a:lnSpc>
                <a:spcPts val="5250"/>
              </a:lnSpc>
              <a:buNone/>
            </a:pPr>
            <a:r>
              <a:rPr lang="en-US" sz="4200" b="1" dirty="0">
                <a:solidFill>
                  <a:srgbClr val="F5F0F0"/>
                </a:solidFill>
                <a:latin typeface="PT Serif" panose="020A0603040505020204" pitchFamily="18" charset="0"/>
                <a:ea typeface="Merriweather" pitchFamily="34" charset="-122"/>
                <a:cs typeface="Merriweather" pitchFamily="34" charset="-120"/>
              </a:rPr>
              <a:t>Vụ Tai Nạn Do Thiếu Kỹ Năng Và Đào Tạo</a:t>
            </a:r>
            <a:endParaRPr lang="en-US" sz="4200" b="1" dirty="0"/>
          </a:p>
        </p:txBody>
      </p:sp>
      <p:sp>
        <p:nvSpPr>
          <p:cNvPr id="4" name="Shape 1"/>
          <p:cNvSpPr/>
          <p:nvPr/>
        </p:nvSpPr>
        <p:spPr>
          <a:xfrm>
            <a:off x="1057870" y="4265771"/>
            <a:ext cx="30480" cy="3374231"/>
          </a:xfrm>
          <a:prstGeom prst="roundRect">
            <a:avLst>
              <a:gd name="adj" fmla="val 295759"/>
            </a:avLst>
          </a:prstGeom>
          <a:solidFill>
            <a:srgbClr val="194A99"/>
          </a:solidFill>
          <a:ln/>
        </p:spPr>
      </p:sp>
      <p:sp>
        <p:nvSpPr>
          <p:cNvPr id="5" name="Shape 2"/>
          <p:cNvSpPr/>
          <p:nvPr/>
        </p:nvSpPr>
        <p:spPr>
          <a:xfrm>
            <a:off x="1284089" y="4733449"/>
            <a:ext cx="751165" cy="30480"/>
          </a:xfrm>
          <a:prstGeom prst="roundRect">
            <a:avLst>
              <a:gd name="adj" fmla="val 295759"/>
            </a:avLst>
          </a:prstGeom>
          <a:solidFill>
            <a:srgbClr val="194A99"/>
          </a:solidFill>
          <a:ln/>
        </p:spPr>
      </p:sp>
      <p:sp>
        <p:nvSpPr>
          <p:cNvPr id="6" name="Shape 3"/>
          <p:cNvSpPr/>
          <p:nvPr/>
        </p:nvSpPr>
        <p:spPr>
          <a:xfrm>
            <a:off x="831652" y="4507230"/>
            <a:ext cx="482917" cy="482918"/>
          </a:xfrm>
          <a:prstGeom prst="roundRect">
            <a:avLst>
              <a:gd name="adj" fmla="val 18667"/>
            </a:avLst>
          </a:prstGeom>
          <a:solidFill>
            <a:srgbClr val="003180"/>
          </a:solidFill>
          <a:ln w="7620">
            <a:solidFill>
              <a:srgbClr val="194A99"/>
            </a:solidFill>
            <a:prstDash val="solid"/>
          </a:ln>
        </p:spPr>
      </p:sp>
      <p:sp>
        <p:nvSpPr>
          <p:cNvPr id="7" name="Text 4"/>
          <p:cNvSpPr/>
          <p:nvPr/>
        </p:nvSpPr>
        <p:spPr>
          <a:xfrm>
            <a:off x="1002268" y="4587716"/>
            <a:ext cx="141684" cy="321945"/>
          </a:xfrm>
          <a:prstGeom prst="rect">
            <a:avLst/>
          </a:prstGeom>
          <a:noFill/>
          <a:ln/>
        </p:spPr>
        <p:txBody>
          <a:bodyPr wrap="none" lIns="0" tIns="0" rIns="0" bIns="0" rtlCol="0" anchor="t"/>
          <a:lstStyle/>
          <a:p>
            <a:pPr marL="0" indent="0" algn="ctr">
              <a:lnSpc>
                <a:spcPts val="2500"/>
              </a:lnSpc>
              <a:buNone/>
            </a:pPr>
            <a:r>
              <a:rPr lang="en-US" sz="2500" dirty="0">
                <a:solidFill>
                  <a:srgbClr val="E2E6E9"/>
                </a:solidFill>
                <a:latin typeface="PT Serif" panose="020A0603040505020204" pitchFamily="18" charset="0"/>
                <a:ea typeface="Merriweather" pitchFamily="34" charset="-122"/>
                <a:cs typeface="Merriweather" pitchFamily="34" charset="-120"/>
              </a:rPr>
              <a:t>1</a:t>
            </a:r>
            <a:endParaRPr lang="en-US" sz="2500" dirty="0"/>
          </a:p>
        </p:txBody>
      </p:sp>
      <p:sp>
        <p:nvSpPr>
          <p:cNvPr id="8" name="Text 5"/>
          <p:cNvSpPr/>
          <p:nvPr/>
        </p:nvSpPr>
        <p:spPr>
          <a:xfrm>
            <a:off x="2253496" y="4480322"/>
            <a:ext cx="2682954" cy="335280"/>
          </a:xfrm>
          <a:prstGeom prst="rect">
            <a:avLst/>
          </a:prstGeom>
          <a:noFill/>
          <a:ln/>
        </p:spPr>
        <p:txBody>
          <a:bodyPr wrap="none" lIns="0" tIns="0" rIns="0" bIns="0" rtlCol="0" anchor="t"/>
          <a:lstStyle/>
          <a:p>
            <a:pPr marL="0" indent="0" algn="l">
              <a:lnSpc>
                <a:spcPts val="2600"/>
              </a:lnSpc>
              <a:buNone/>
            </a:pPr>
            <a:r>
              <a:rPr lang="en-US" sz="2800" b="1" dirty="0">
                <a:solidFill>
                  <a:srgbClr val="E2E6E9"/>
                </a:solidFill>
                <a:latin typeface="PT Serif" panose="020A0603040505020204" pitchFamily="18" charset="0"/>
                <a:ea typeface="Merriweather" pitchFamily="34" charset="-122"/>
                <a:cs typeface="Merriweather" pitchFamily="34" charset="-120"/>
              </a:rPr>
              <a:t>Mô Tả</a:t>
            </a:r>
            <a:endParaRPr lang="en-US" sz="2800" b="1" dirty="0"/>
          </a:p>
        </p:txBody>
      </p:sp>
      <p:sp>
        <p:nvSpPr>
          <p:cNvPr id="9" name="Text 6"/>
          <p:cNvSpPr/>
          <p:nvPr/>
        </p:nvSpPr>
        <p:spPr>
          <a:xfrm>
            <a:off x="2253496" y="4944308"/>
            <a:ext cx="11625739" cy="686752"/>
          </a:xfrm>
          <a:prstGeom prst="rect">
            <a:avLst/>
          </a:prstGeom>
          <a:noFill/>
          <a:ln/>
        </p:spPr>
        <p:txBody>
          <a:bodyPr wrap="square" lIns="0" tIns="0" rIns="0" bIns="0" rtlCol="0" anchor="t"/>
          <a:lstStyle/>
          <a:p>
            <a:pPr marL="0" indent="0" algn="l">
              <a:lnSpc>
                <a:spcPts val="2700"/>
              </a:lnSpc>
              <a:buNone/>
            </a:pPr>
            <a:r>
              <a:rPr lang="en-US" sz="1650" dirty="0">
                <a:solidFill>
                  <a:srgbClr val="E2E6E9"/>
                </a:solidFill>
                <a:latin typeface="PT Serif" panose="020A0603040505020204" pitchFamily="18" charset="0"/>
                <a:ea typeface="Merriweather" pitchFamily="34" charset="-122"/>
                <a:cs typeface="Merriweather" pitchFamily="34" charset="-120"/>
              </a:rPr>
              <a:t>Công nhân mới vào nghề gặp tai nạn trong khi vận hành máy móc do thiếu kỹ năng và chưa được đào tạo đầy đủ.</a:t>
            </a:r>
            <a:endParaRPr lang="en-US" sz="1650" dirty="0"/>
          </a:p>
        </p:txBody>
      </p:sp>
      <p:sp>
        <p:nvSpPr>
          <p:cNvPr id="10" name="Shape 7"/>
          <p:cNvSpPr/>
          <p:nvPr/>
        </p:nvSpPr>
        <p:spPr>
          <a:xfrm>
            <a:off x="1284089" y="6527840"/>
            <a:ext cx="751165" cy="30480"/>
          </a:xfrm>
          <a:prstGeom prst="roundRect">
            <a:avLst>
              <a:gd name="adj" fmla="val 295759"/>
            </a:avLst>
          </a:prstGeom>
          <a:solidFill>
            <a:srgbClr val="194A99"/>
          </a:solidFill>
          <a:ln/>
        </p:spPr>
      </p:sp>
      <p:sp>
        <p:nvSpPr>
          <p:cNvPr id="11" name="Shape 8"/>
          <p:cNvSpPr/>
          <p:nvPr/>
        </p:nvSpPr>
        <p:spPr>
          <a:xfrm>
            <a:off x="831652" y="6301621"/>
            <a:ext cx="482917" cy="482918"/>
          </a:xfrm>
          <a:prstGeom prst="roundRect">
            <a:avLst>
              <a:gd name="adj" fmla="val 18667"/>
            </a:avLst>
          </a:prstGeom>
          <a:solidFill>
            <a:srgbClr val="003180"/>
          </a:solidFill>
          <a:ln w="7620">
            <a:solidFill>
              <a:srgbClr val="194A99"/>
            </a:solidFill>
            <a:prstDash val="solid"/>
          </a:ln>
        </p:spPr>
      </p:sp>
      <p:sp>
        <p:nvSpPr>
          <p:cNvPr id="12" name="Text 9"/>
          <p:cNvSpPr/>
          <p:nvPr/>
        </p:nvSpPr>
        <p:spPr>
          <a:xfrm>
            <a:off x="976789" y="6382107"/>
            <a:ext cx="192524" cy="321945"/>
          </a:xfrm>
          <a:prstGeom prst="rect">
            <a:avLst/>
          </a:prstGeom>
          <a:noFill/>
          <a:ln/>
        </p:spPr>
        <p:txBody>
          <a:bodyPr wrap="none" lIns="0" tIns="0" rIns="0" bIns="0" rtlCol="0" anchor="t"/>
          <a:lstStyle/>
          <a:p>
            <a:pPr marL="0" indent="0" algn="ctr">
              <a:lnSpc>
                <a:spcPts val="2500"/>
              </a:lnSpc>
              <a:buNone/>
            </a:pPr>
            <a:r>
              <a:rPr lang="en-US" sz="2500" dirty="0">
                <a:solidFill>
                  <a:srgbClr val="E2E6E9"/>
                </a:solidFill>
                <a:latin typeface="PT Serif" panose="020A0603040505020204" pitchFamily="18" charset="0"/>
                <a:ea typeface="Merriweather" pitchFamily="34" charset="-122"/>
                <a:cs typeface="Merriweather" pitchFamily="34" charset="-120"/>
              </a:rPr>
              <a:t>2</a:t>
            </a:r>
            <a:endParaRPr lang="en-US" sz="2500" dirty="0"/>
          </a:p>
        </p:txBody>
      </p:sp>
      <p:sp>
        <p:nvSpPr>
          <p:cNvPr id="13" name="Text 10"/>
          <p:cNvSpPr/>
          <p:nvPr/>
        </p:nvSpPr>
        <p:spPr>
          <a:xfrm>
            <a:off x="2253496" y="6274713"/>
            <a:ext cx="2682954" cy="335280"/>
          </a:xfrm>
          <a:prstGeom prst="rect">
            <a:avLst/>
          </a:prstGeom>
          <a:noFill/>
          <a:ln/>
        </p:spPr>
        <p:txBody>
          <a:bodyPr wrap="none" lIns="0" tIns="0" rIns="0" bIns="0" rtlCol="0" anchor="t"/>
          <a:lstStyle/>
          <a:p>
            <a:pPr marL="0" indent="0" algn="l">
              <a:lnSpc>
                <a:spcPts val="2600"/>
              </a:lnSpc>
              <a:buNone/>
            </a:pPr>
            <a:r>
              <a:rPr lang="en-US" sz="2800" b="1" dirty="0">
                <a:solidFill>
                  <a:srgbClr val="E2E6E9"/>
                </a:solidFill>
                <a:latin typeface="PT Serif" panose="020A0603040505020204" pitchFamily="18" charset="0"/>
                <a:ea typeface="Merriweather" pitchFamily="34" charset="-122"/>
                <a:cs typeface="Merriweather" pitchFamily="34" charset="-120"/>
              </a:rPr>
              <a:t>Hậu Quả</a:t>
            </a:r>
            <a:endParaRPr lang="en-US" sz="2800" b="1" dirty="0"/>
          </a:p>
        </p:txBody>
      </p:sp>
      <p:sp>
        <p:nvSpPr>
          <p:cNvPr id="14" name="Text 11"/>
          <p:cNvSpPr/>
          <p:nvPr/>
        </p:nvSpPr>
        <p:spPr>
          <a:xfrm>
            <a:off x="2253496" y="6738699"/>
            <a:ext cx="11625739" cy="686752"/>
          </a:xfrm>
          <a:prstGeom prst="rect">
            <a:avLst/>
          </a:prstGeom>
          <a:noFill/>
          <a:ln/>
        </p:spPr>
        <p:txBody>
          <a:bodyPr wrap="square" lIns="0" tIns="0" rIns="0" bIns="0" rtlCol="0" anchor="t"/>
          <a:lstStyle/>
          <a:p>
            <a:pPr marL="0" indent="0" algn="l">
              <a:lnSpc>
                <a:spcPts val="2700"/>
              </a:lnSpc>
              <a:buNone/>
            </a:pPr>
            <a:r>
              <a:rPr lang="en-US" sz="1650" dirty="0">
                <a:solidFill>
                  <a:srgbClr val="E2E6E9"/>
                </a:solidFill>
                <a:latin typeface="PT Serif" panose="020A0603040505020204" pitchFamily="18" charset="0"/>
                <a:ea typeface="Merriweather" pitchFamily="34" charset="-122"/>
                <a:cs typeface="Merriweather" pitchFamily="34" charset="-120"/>
              </a:rPr>
              <a:t>Chấn thương nghiêm trọng, mất khả năng lao động tạm thời, ảnh hưởng tiêu cực đến tinh thần làm việc của các đồng nghiệp.</a:t>
            </a:r>
            <a:endParaRPr lang="en-US" sz="1650" dirty="0"/>
          </a:p>
        </p:txBody>
      </p:sp>
      <p:pic>
        <p:nvPicPr>
          <p:cNvPr id="15" name="Picture 14">
            <a:extLst>
              <a:ext uri="{FF2B5EF4-FFF2-40B4-BE49-F238E27FC236}">
                <a16:creationId xmlns:a16="http://schemas.microsoft.com/office/drawing/2014/main" id="{A255716B-FF7D-697D-0831-277F713AF67B}"/>
              </a:ext>
            </a:extLst>
          </p:cNvPr>
          <p:cNvPicPr>
            <a:picLocks noChangeAspect="1"/>
          </p:cNvPicPr>
          <p:nvPr/>
        </p:nvPicPr>
        <p:blipFill>
          <a:blip r:embed="rId4"/>
          <a:stretch>
            <a:fillRect/>
          </a:stretch>
        </p:blipFill>
        <p:spPr>
          <a:xfrm>
            <a:off x="12449908" y="7511654"/>
            <a:ext cx="2068126" cy="6680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426831" y="2004715"/>
            <a:ext cx="4934069" cy="5561528"/>
          </a:xfrm>
          <a:prstGeom prst="rect">
            <a:avLst/>
          </a:prstGeom>
        </p:spPr>
      </p:pic>
      <p:sp>
        <p:nvSpPr>
          <p:cNvPr id="4" name="Text 0"/>
          <p:cNvSpPr/>
          <p:nvPr/>
        </p:nvSpPr>
        <p:spPr>
          <a:xfrm>
            <a:off x="6259592" y="607695"/>
            <a:ext cx="7597616" cy="1380649"/>
          </a:xfrm>
          <a:prstGeom prst="rect">
            <a:avLst/>
          </a:prstGeom>
          <a:noFill/>
          <a:ln/>
        </p:spPr>
        <p:txBody>
          <a:bodyPr wrap="square" lIns="0" tIns="0" rIns="0" bIns="0" rtlCol="0" anchor="t"/>
          <a:lstStyle/>
          <a:p>
            <a:pPr marL="857250" indent="-857250">
              <a:lnSpc>
                <a:spcPts val="5400"/>
              </a:lnSpc>
              <a:buAutoNum type="romanUcPeriod"/>
            </a:pPr>
            <a:r>
              <a:rPr lang="en-US" sz="4300" b="1" dirty="0" err="1">
                <a:solidFill>
                  <a:srgbClr val="F5F0F0"/>
                </a:solidFill>
                <a:latin typeface="PT Serif" panose="020A0603040505020204" pitchFamily="18" charset="0"/>
                <a:ea typeface="Merriweather" pitchFamily="34" charset="-122"/>
                <a:cs typeface="Merriweather" pitchFamily="34" charset="-120"/>
              </a:rPr>
              <a:t>Công</a:t>
            </a:r>
            <a:r>
              <a:rPr lang="en-US" sz="4300" b="1" dirty="0">
                <a:solidFill>
                  <a:srgbClr val="F5F0F0"/>
                </a:solidFill>
                <a:latin typeface="PT Serif" panose="020A0603040505020204" pitchFamily="18" charset="0"/>
                <a:ea typeface="Merriweather" pitchFamily="34" charset="-122"/>
                <a:cs typeface="Merriweather" pitchFamily="34" charset="-120"/>
              </a:rPr>
              <a:t> đoạn Cắt </a:t>
            </a:r>
            <a:r>
              <a:rPr lang="en-US" sz="4300" b="1" dirty="0" err="1">
                <a:solidFill>
                  <a:srgbClr val="F5F0F0"/>
                </a:solidFill>
                <a:latin typeface="PT Serif" panose="020A0603040505020204" pitchFamily="18" charset="0"/>
                <a:ea typeface="Merriweather" pitchFamily="34" charset="-122"/>
                <a:cs typeface="Merriweather" pitchFamily="34" charset="-120"/>
              </a:rPr>
              <a:t>Và</a:t>
            </a:r>
            <a:r>
              <a:rPr lang="en-US" sz="4300" b="1" dirty="0">
                <a:solidFill>
                  <a:srgbClr val="F5F0F0"/>
                </a:solidFill>
                <a:latin typeface="PT Serif" panose="020A0603040505020204" pitchFamily="18" charset="0"/>
                <a:ea typeface="Merriweather" pitchFamily="34" charset="-122"/>
                <a:cs typeface="Merriweather" pitchFamily="34" charset="-120"/>
              </a:rPr>
              <a:t> </a:t>
            </a:r>
          </a:p>
          <a:p>
            <a:pPr>
              <a:lnSpc>
                <a:spcPts val="5400"/>
              </a:lnSpc>
            </a:pPr>
            <a:r>
              <a:rPr lang="en-US" sz="4300" b="1" dirty="0" err="1">
                <a:solidFill>
                  <a:srgbClr val="F5F0F0"/>
                </a:solidFill>
                <a:latin typeface="PT Serif" panose="020A0603040505020204" pitchFamily="18" charset="0"/>
                <a:ea typeface="Merriweather" pitchFamily="34" charset="-122"/>
                <a:cs typeface="Merriweather" pitchFamily="34" charset="-120"/>
              </a:rPr>
              <a:t>Chế</a:t>
            </a:r>
            <a:r>
              <a:rPr lang="en-US" sz="4300" b="1" dirty="0">
                <a:solidFill>
                  <a:srgbClr val="F5F0F0"/>
                </a:solidFill>
                <a:latin typeface="PT Serif" panose="020A0603040505020204" pitchFamily="18" charset="0"/>
                <a:ea typeface="Merriweather" pitchFamily="34" charset="-122"/>
                <a:cs typeface="Merriweather" pitchFamily="34" charset="-120"/>
              </a:rPr>
              <a:t> Biến Nguyên Liệu</a:t>
            </a:r>
            <a:endParaRPr lang="en-US" sz="4300" b="1" dirty="0"/>
          </a:p>
        </p:txBody>
      </p:sp>
      <p:pic>
        <p:nvPicPr>
          <p:cNvPr id="5" name="Image 2" descr="preencoded.png"/>
          <p:cNvPicPr>
            <a:picLocks noChangeAspect="1"/>
          </p:cNvPicPr>
          <p:nvPr/>
        </p:nvPicPr>
        <p:blipFill>
          <a:blip r:embed="rId4"/>
          <a:stretch>
            <a:fillRect/>
          </a:stretch>
        </p:blipFill>
        <p:spPr>
          <a:xfrm>
            <a:off x="6259592" y="2319695"/>
            <a:ext cx="1104543" cy="1767364"/>
          </a:xfrm>
          <a:prstGeom prst="rect">
            <a:avLst/>
          </a:prstGeom>
        </p:spPr>
      </p:pic>
      <p:sp>
        <p:nvSpPr>
          <p:cNvPr id="6" name="Text 1"/>
          <p:cNvSpPr/>
          <p:nvPr/>
        </p:nvSpPr>
        <p:spPr>
          <a:xfrm>
            <a:off x="7695486" y="2540556"/>
            <a:ext cx="2761536" cy="345043"/>
          </a:xfrm>
          <a:prstGeom prst="rect">
            <a:avLst/>
          </a:prstGeom>
          <a:noFill/>
          <a:ln/>
        </p:spPr>
        <p:txBody>
          <a:bodyPr wrap="none" lIns="0" tIns="0" rIns="0" bIns="0" rtlCol="0" anchor="t"/>
          <a:lstStyle/>
          <a:p>
            <a:pPr marL="0" indent="0" algn="l">
              <a:lnSpc>
                <a:spcPts val="2700"/>
              </a:lnSpc>
              <a:buNone/>
            </a:pPr>
            <a:r>
              <a:rPr lang="en-US" sz="2400" b="1" dirty="0">
                <a:solidFill>
                  <a:srgbClr val="E2E6E9"/>
                </a:solidFill>
                <a:latin typeface="PT Serif" panose="020A0603040505020204" pitchFamily="18" charset="0"/>
                <a:ea typeface="Merriweather" pitchFamily="34" charset="-122"/>
                <a:cs typeface="Merriweather" pitchFamily="34" charset="-120"/>
              </a:rPr>
              <a:t>Đặc Điểm Công Việc</a:t>
            </a:r>
            <a:endParaRPr lang="en-US" sz="2400" b="1" dirty="0"/>
          </a:p>
        </p:txBody>
      </p:sp>
      <p:sp>
        <p:nvSpPr>
          <p:cNvPr id="7" name="Text 2"/>
          <p:cNvSpPr/>
          <p:nvPr/>
        </p:nvSpPr>
        <p:spPr>
          <a:xfrm>
            <a:off x="7695486" y="3018115"/>
            <a:ext cx="6161723" cy="706993"/>
          </a:xfrm>
          <a:prstGeom prst="rect">
            <a:avLst/>
          </a:prstGeom>
          <a:noFill/>
          <a:ln/>
        </p:spPr>
        <p:txBody>
          <a:bodyPr wrap="squar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Cắt và gia công nguyên liệu như nhựa, kim loại, vải theo đúng kích thước và hình dạng yêu cầu.</a:t>
            </a:r>
            <a:endParaRPr lang="en-US" sz="1700" dirty="0"/>
          </a:p>
        </p:txBody>
      </p:sp>
      <p:pic>
        <p:nvPicPr>
          <p:cNvPr id="8" name="Image 3" descr="preencoded.png"/>
          <p:cNvPicPr>
            <a:picLocks noChangeAspect="1"/>
          </p:cNvPicPr>
          <p:nvPr/>
        </p:nvPicPr>
        <p:blipFill>
          <a:blip r:embed="rId5"/>
          <a:stretch>
            <a:fillRect/>
          </a:stretch>
        </p:blipFill>
        <p:spPr>
          <a:xfrm>
            <a:off x="6259592" y="4087058"/>
            <a:ext cx="1104543" cy="1767364"/>
          </a:xfrm>
          <a:prstGeom prst="rect">
            <a:avLst/>
          </a:prstGeom>
        </p:spPr>
      </p:pic>
      <p:sp>
        <p:nvSpPr>
          <p:cNvPr id="9" name="Text 3"/>
          <p:cNvSpPr/>
          <p:nvPr/>
        </p:nvSpPr>
        <p:spPr>
          <a:xfrm>
            <a:off x="7695486" y="4307919"/>
            <a:ext cx="2761536" cy="345043"/>
          </a:xfrm>
          <a:prstGeom prst="rect">
            <a:avLst/>
          </a:prstGeom>
          <a:noFill/>
          <a:ln/>
        </p:spPr>
        <p:txBody>
          <a:bodyPr wrap="none" lIns="0" tIns="0" rIns="0" bIns="0" rtlCol="0" anchor="t"/>
          <a:lstStyle/>
          <a:p>
            <a:pPr marL="0" indent="0" algn="l">
              <a:lnSpc>
                <a:spcPts val="2700"/>
              </a:lnSpc>
              <a:buNone/>
            </a:pPr>
            <a:r>
              <a:rPr lang="en-US" sz="2400" b="1" dirty="0">
                <a:solidFill>
                  <a:srgbClr val="E2E6E9"/>
                </a:solidFill>
                <a:latin typeface="PT Serif" panose="020A0603040505020204" pitchFamily="18" charset="0"/>
                <a:ea typeface="Merriweather" pitchFamily="34" charset="-122"/>
                <a:cs typeface="Merriweather" pitchFamily="34" charset="-120"/>
              </a:rPr>
              <a:t>Nguy Cơ Tai Nạn</a:t>
            </a:r>
            <a:endParaRPr lang="en-US" sz="2400" b="1" dirty="0"/>
          </a:p>
        </p:txBody>
      </p:sp>
      <p:sp>
        <p:nvSpPr>
          <p:cNvPr id="10" name="Text 4"/>
          <p:cNvSpPr/>
          <p:nvPr/>
        </p:nvSpPr>
        <p:spPr>
          <a:xfrm>
            <a:off x="7695486" y="4785479"/>
            <a:ext cx="6161723" cy="706993"/>
          </a:xfrm>
          <a:prstGeom prst="rect">
            <a:avLst/>
          </a:prstGeom>
          <a:noFill/>
          <a:ln/>
        </p:spPr>
        <p:txBody>
          <a:bodyPr wrap="squar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Bị thương do máy móc, sự cố trong quá trình gia công, tiếp xúc với hóa chất.</a:t>
            </a:r>
            <a:endParaRPr lang="en-US" sz="1700" dirty="0"/>
          </a:p>
        </p:txBody>
      </p:sp>
      <p:pic>
        <p:nvPicPr>
          <p:cNvPr id="11" name="Image 4" descr="preencoded.png"/>
          <p:cNvPicPr>
            <a:picLocks noChangeAspect="1"/>
          </p:cNvPicPr>
          <p:nvPr/>
        </p:nvPicPr>
        <p:blipFill>
          <a:blip r:embed="rId6"/>
          <a:stretch>
            <a:fillRect/>
          </a:stretch>
        </p:blipFill>
        <p:spPr>
          <a:xfrm>
            <a:off x="6259592" y="5854422"/>
            <a:ext cx="1104543" cy="1767364"/>
          </a:xfrm>
          <a:prstGeom prst="rect">
            <a:avLst/>
          </a:prstGeom>
        </p:spPr>
      </p:pic>
      <p:sp>
        <p:nvSpPr>
          <p:cNvPr id="12" name="Text 5"/>
          <p:cNvSpPr/>
          <p:nvPr/>
        </p:nvSpPr>
        <p:spPr>
          <a:xfrm>
            <a:off x="7695486" y="6075283"/>
            <a:ext cx="2761536" cy="345043"/>
          </a:xfrm>
          <a:prstGeom prst="rect">
            <a:avLst/>
          </a:prstGeom>
          <a:noFill/>
          <a:ln/>
        </p:spPr>
        <p:txBody>
          <a:bodyPr wrap="none" lIns="0" tIns="0" rIns="0" bIns="0" rtlCol="0" anchor="t"/>
          <a:lstStyle/>
          <a:p>
            <a:pPr marL="0" indent="0" algn="l">
              <a:lnSpc>
                <a:spcPts val="2700"/>
              </a:lnSpc>
              <a:buNone/>
            </a:pPr>
            <a:r>
              <a:rPr lang="en-US" sz="2400" b="1" dirty="0">
                <a:solidFill>
                  <a:srgbClr val="E2E6E9"/>
                </a:solidFill>
                <a:latin typeface="PT Serif" panose="020A0603040505020204" pitchFamily="18" charset="0"/>
                <a:ea typeface="Merriweather" pitchFamily="34" charset="-122"/>
                <a:cs typeface="Merriweather" pitchFamily="34" charset="-120"/>
              </a:rPr>
              <a:t>Biện Pháp An Toàn</a:t>
            </a:r>
            <a:endParaRPr lang="en-US" sz="2400" b="1" dirty="0"/>
          </a:p>
        </p:txBody>
      </p:sp>
      <p:sp>
        <p:nvSpPr>
          <p:cNvPr id="13" name="Text 6"/>
          <p:cNvSpPr/>
          <p:nvPr/>
        </p:nvSpPr>
        <p:spPr>
          <a:xfrm>
            <a:off x="7695486" y="6552843"/>
            <a:ext cx="6161723" cy="706993"/>
          </a:xfrm>
          <a:prstGeom prst="rect">
            <a:avLst/>
          </a:prstGeom>
          <a:noFill/>
          <a:ln/>
        </p:spPr>
        <p:txBody>
          <a:bodyPr wrap="squar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Bảo trì định kỳ, tuân thủ quy tắc an toàn, sử dụng thiết bị bảo hộ cá nhân.</a:t>
            </a:r>
            <a:endParaRPr lang="en-US" sz="1700" dirty="0"/>
          </a:p>
        </p:txBody>
      </p:sp>
      <p:pic>
        <p:nvPicPr>
          <p:cNvPr id="14" name="Picture 13">
            <a:extLst>
              <a:ext uri="{FF2B5EF4-FFF2-40B4-BE49-F238E27FC236}">
                <a16:creationId xmlns:a16="http://schemas.microsoft.com/office/drawing/2014/main" id="{C7BF5BA5-7847-AE38-5D1A-BC85A5BF2177}"/>
              </a:ext>
            </a:extLst>
          </p:cNvPr>
          <p:cNvPicPr>
            <a:picLocks noChangeAspect="1"/>
          </p:cNvPicPr>
          <p:nvPr/>
        </p:nvPicPr>
        <p:blipFill>
          <a:blip r:embed="rId7"/>
          <a:stretch>
            <a:fillRect/>
          </a:stretch>
        </p:blipFill>
        <p:spPr>
          <a:xfrm>
            <a:off x="12449908" y="7511654"/>
            <a:ext cx="2068126" cy="66800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066962" y="2953880"/>
            <a:ext cx="5335675" cy="4001756"/>
          </a:xfrm>
          <a:prstGeom prst="rect">
            <a:avLst/>
          </a:prstGeom>
        </p:spPr>
      </p:pic>
      <p:sp>
        <p:nvSpPr>
          <p:cNvPr id="4" name="Text 0"/>
          <p:cNvSpPr/>
          <p:nvPr/>
        </p:nvSpPr>
        <p:spPr>
          <a:xfrm>
            <a:off x="512465" y="874515"/>
            <a:ext cx="8772211" cy="1388745"/>
          </a:xfrm>
          <a:prstGeom prst="rect">
            <a:avLst/>
          </a:prstGeom>
          <a:noFill/>
          <a:ln/>
        </p:spPr>
        <p:txBody>
          <a:bodyPr wrap="square" lIns="0" tIns="0" rIns="0" bIns="0" rtlCol="0" anchor="t"/>
          <a:lstStyle/>
          <a:p>
            <a:pPr marL="0" indent="0">
              <a:lnSpc>
                <a:spcPts val="5450"/>
              </a:lnSpc>
              <a:buNone/>
            </a:pPr>
            <a:r>
              <a:rPr lang="en-US" sz="4350" b="1" dirty="0">
                <a:solidFill>
                  <a:srgbClr val="F5F0F0"/>
                </a:solidFill>
                <a:latin typeface="PT Serif" panose="020A0603040505020204" pitchFamily="18" charset="0"/>
                <a:ea typeface="Merriweather" pitchFamily="34" charset="-122"/>
                <a:cs typeface="Merriweather" pitchFamily="34" charset="-120"/>
              </a:rPr>
              <a:t>II. Công đoạn Gia Công Cơ Khí</a:t>
            </a:r>
            <a:endParaRPr lang="en-US" sz="4350" b="1" dirty="0"/>
          </a:p>
        </p:txBody>
      </p:sp>
      <p:sp>
        <p:nvSpPr>
          <p:cNvPr id="5" name="Shape 1"/>
          <p:cNvSpPr/>
          <p:nvPr/>
        </p:nvSpPr>
        <p:spPr>
          <a:xfrm>
            <a:off x="777716" y="2627709"/>
            <a:ext cx="7588568" cy="4696063"/>
          </a:xfrm>
          <a:prstGeom prst="roundRect">
            <a:avLst>
              <a:gd name="adj" fmla="val 1987"/>
            </a:avLst>
          </a:prstGeom>
          <a:noFill/>
          <a:ln w="7620">
            <a:solidFill>
              <a:srgbClr val="FFFFFF">
                <a:alpha val="24000"/>
              </a:srgbClr>
            </a:solidFill>
            <a:prstDash val="solid"/>
          </a:ln>
        </p:spPr>
      </p:sp>
      <p:sp>
        <p:nvSpPr>
          <p:cNvPr id="6" name="Shape 2"/>
          <p:cNvSpPr/>
          <p:nvPr/>
        </p:nvSpPr>
        <p:spPr>
          <a:xfrm>
            <a:off x="793790" y="2635329"/>
            <a:ext cx="7572494" cy="637103"/>
          </a:xfrm>
          <a:prstGeom prst="rect">
            <a:avLst/>
          </a:prstGeom>
          <a:solidFill>
            <a:srgbClr val="FFFFFF">
              <a:alpha val="4000"/>
            </a:srgbClr>
          </a:solidFill>
          <a:ln/>
        </p:spPr>
        <p:txBody>
          <a:bodyPr/>
          <a:lstStyle/>
          <a:p>
            <a:endParaRPr lang="en-US" dirty="0"/>
          </a:p>
        </p:txBody>
      </p:sp>
      <p:sp>
        <p:nvSpPr>
          <p:cNvPr id="7" name="Text 3"/>
          <p:cNvSpPr/>
          <p:nvPr/>
        </p:nvSpPr>
        <p:spPr>
          <a:xfrm>
            <a:off x="1008340" y="2776180"/>
            <a:ext cx="2075736" cy="355402"/>
          </a:xfrm>
          <a:prstGeom prst="rect">
            <a:avLst/>
          </a:prstGeom>
          <a:noFill/>
          <a:ln/>
        </p:spPr>
        <p:txBody>
          <a:bodyPr wrap="none" lIns="0" tIns="0" rIns="0" bIns="0" rtlCol="0" anchor="t"/>
          <a:lstStyle/>
          <a:p>
            <a:pPr marL="0" indent="0">
              <a:lnSpc>
                <a:spcPts val="2750"/>
              </a:lnSpc>
              <a:buNone/>
            </a:pPr>
            <a:r>
              <a:rPr lang="en-US" b="1" dirty="0">
                <a:solidFill>
                  <a:srgbClr val="E2E6E9"/>
                </a:solidFill>
                <a:latin typeface="PT Serif" panose="020A0603040505020204" pitchFamily="18" charset="0"/>
                <a:ea typeface="Merriweather" pitchFamily="34" charset="-122"/>
                <a:cs typeface="Merriweather" pitchFamily="34" charset="-120"/>
              </a:rPr>
              <a:t>Công Đoạn</a:t>
            </a:r>
            <a:endParaRPr lang="en-US" b="1" dirty="0"/>
          </a:p>
        </p:txBody>
      </p:sp>
      <p:sp>
        <p:nvSpPr>
          <p:cNvPr id="8" name="Text 4"/>
          <p:cNvSpPr/>
          <p:nvPr/>
        </p:nvSpPr>
        <p:spPr>
          <a:xfrm>
            <a:off x="3544491" y="2776180"/>
            <a:ext cx="2071926" cy="355402"/>
          </a:xfrm>
          <a:prstGeom prst="rect">
            <a:avLst/>
          </a:prstGeom>
          <a:noFill/>
          <a:ln/>
        </p:spPr>
        <p:txBody>
          <a:bodyPr wrap="none" lIns="0" tIns="0" rIns="0" bIns="0" rtlCol="0" anchor="t"/>
          <a:lstStyle/>
          <a:p>
            <a:pPr marL="0" indent="0">
              <a:lnSpc>
                <a:spcPts val="2750"/>
              </a:lnSpc>
              <a:buNone/>
            </a:pPr>
            <a:r>
              <a:rPr lang="en-US" b="1" dirty="0">
                <a:solidFill>
                  <a:srgbClr val="E2E6E9"/>
                </a:solidFill>
                <a:latin typeface="PT Serif" panose="020A0603040505020204" pitchFamily="18" charset="0"/>
                <a:ea typeface="Merriweather" pitchFamily="34" charset="-122"/>
                <a:cs typeface="Merriweather" pitchFamily="34" charset="-120"/>
              </a:rPr>
              <a:t>Nguy Cơ Tai Nạn</a:t>
            </a:r>
            <a:endParaRPr lang="en-US" b="1" dirty="0"/>
          </a:p>
        </p:txBody>
      </p:sp>
      <p:sp>
        <p:nvSpPr>
          <p:cNvPr id="9" name="Text 5"/>
          <p:cNvSpPr/>
          <p:nvPr/>
        </p:nvSpPr>
        <p:spPr>
          <a:xfrm>
            <a:off x="6059924" y="2776180"/>
            <a:ext cx="2075736" cy="355402"/>
          </a:xfrm>
          <a:prstGeom prst="rect">
            <a:avLst/>
          </a:prstGeom>
          <a:noFill/>
          <a:ln/>
        </p:spPr>
        <p:txBody>
          <a:bodyPr wrap="none" lIns="0" tIns="0" rIns="0" bIns="0" rtlCol="0" anchor="t"/>
          <a:lstStyle/>
          <a:p>
            <a:pPr marL="0" indent="0">
              <a:lnSpc>
                <a:spcPts val="2750"/>
              </a:lnSpc>
              <a:buNone/>
            </a:pPr>
            <a:r>
              <a:rPr lang="en-US" b="1" dirty="0">
                <a:solidFill>
                  <a:srgbClr val="E2E6E9"/>
                </a:solidFill>
                <a:latin typeface="PT Serif" panose="020A0603040505020204" pitchFamily="18" charset="0"/>
                <a:ea typeface="Merriweather" pitchFamily="34" charset="-122"/>
                <a:cs typeface="Merriweather" pitchFamily="34" charset="-120"/>
              </a:rPr>
              <a:t>Biện Pháp An Toàn</a:t>
            </a:r>
            <a:endParaRPr lang="en-US" b="1" dirty="0"/>
          </a:p>
        </p:txBody>
      </p:sp>
      <p:sp>
        <p:nvSpPr>
          <p:cNvPr id="10" name="Shape 6"/>
          <p:cNvSpPr/>
          <p:nvPr/>
        </p:nvSpPr>
        <p:spPr>
          <a:xfrm>
            <a:off x="785336" y="3272433"/>
            <a:ext cx="7572494" cy="1347907"/>
          </a:xfrm>
          <a:prstGeom prst="rect">
            <a:avLst/>
          </a:prstGeom>
          <a:solidFill>
            <a:srgbClr val="000000">
              <a:alpha val="4000"/>
            </a:srgbClr>
          </a:solidFill>
          <a:ln/>
        </p:spPr>
      </p:sp>
      <p:sp>
        <p:nvSpPr>
          <p:cNvPr id="11" name="Text 7"/>
          <p:cNvSpPr/>
          <p:nvPr/>
        </p:nvSpPr>
        <p:spPr>
          <a:xfrm>
            <a:off x="1008340" y="3413284"/>
            <a:ext cx="2075736" cy="355402"/>
          </a:xfrm>
          <a:prstGeom prst="rect">
            <a:avLst/>
          </a:prstGeom>
          <a:noFill/>
          <a:ln/>
        </p:spPr>
        <p:txBody>
          <a:bodyPr wrap="none" lIns="0" tIns="0" rIns="0" bIns="0" rtlCol="0" anchor="t"/>
          <a:lstStyle/>
          <a:p>
            <a:pPr marL="0" indent="0">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Hàn</a:t>
            </a:r>
            <a:endParaRPr lang="en-US" sz="1700" dirty="0"/>
          </a:p>
        </p:txBody>
      </p:sp>
      <p:sp>
        <p:nvSpPr>
          <p:cNvPr id="12" name="Text 8"/>
          <p:cNvSpPr/>
          <p:nvPr/>
        </p:nvSpPr>
        <p:spPr>
          <a:xfrm>
            <a:off x="3536037" y="3413284"/>
            <a:ext cx="2071926" cy="710803"/>
          </a:xfrm>
          <a:prstGeom prst="rect">
            <a:avLst/>
          </a:prstGeom>
          <a:noFill/>
          <a:ln/>
        </p:spPr>
        <p:txBody>
          <a:bodyPr wrap="square" lIns="0" tIns="0" rIns="0" bIns="0" rtlCol="0" anchor="t"/>
          <a:lstStyle/>
          <a:p>
            <a:pPr marL="0" indent="0">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Bỏng, hít phải hơi độc</a:t>
            </a:r>
            <a:endParaRPr lang="en-US" sz="1700" dirty="0"/>
          </a:p>
        </p:txBody>
      </p:sp>
      <p:sp>
        <p:nvSpPr>
          <p:cNvPr id="13" name="Text 9"/>
          <p:cNvSpPr/>
          <p:nvPr/>
        </p:nvSpPr>
        <p:spPr>
          <a:xfrm>
            <a:off x="6059924" y="3413284"/>
            <a:ext cx="2075736" cy="1066205"/>
          </a:xfrm>
          <a:prstGeom prst="rect">
            <a:avLst/>
          </a:prstGeom>
          <a:noFill/>
          <a:ln/>
        </p:spPr>
        <p:txBody>
          <a:bodyPr wrap="square" lIns="0" tIns="0" rIns="0" bIns="0" rtlCol="0" anchor="t"/>
          <a:lstStyle/>
          <a:p>
            <a:pPr marL="0" indent="0">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Sử dụng mặt nạ hàn, găng tay, hệ thống thông gió</a:t>
            </a:r>
            <a:endParaRPr lang="en-US" sz="1700" dirty="0"/>
          </a:p>
        </p:txBody>
      </p:sp>
      <p:sp>
        <p:nvSpPr>
          <p:cNvPr id="14" name="Shape 10"/>
          <p:cNvSpPr/>
          <p:nvPr/>
        </p:nvSpPr>
        <p:spPr>
          <a:xfrm>
            <a:off x="785336" y="4620339"/>
            <a:ext cx="7572494" cy="1347907"/>
          </a:xfrm>
          <a:prstGeom prst="rect">
            <a:avLst/>
          </a:prstGeom>
          <a:solidFill>
            <a:srgbClr val="FFFFFF">
              <a:alpha val="4000"/>
            </a:srgbClr>
          </a:solidFill>
          <a:ln/>
        </p:spPr>
      </p:sp>
      <p:sp>
        <p:nvSpPr>
          <p:cNvPr id="15" name="Text 11"/>
          <p:cNvSpPr/>
          <p:nvPr/>
        </p:nvSpPr>
        <p:spPr>
          <a:xfrm>
            <a:off x="1008340" y="4761190"/>
            <a:ext cx="2075736" cy="355402"/>
          </a:xfrm>
          <a:prstGeom prst="rect">
            <a:avLst/>
          </a:prstGeom>
          <a:noFill/>
          <a:ln/>
        </p:spPr>
        <p:txBody>
          <a:bodyPr wrap="none" lIns="0" tIns="0" rIns="0" bIns="0" rtlCol="0" anchor="t"/>
          <a:lstStyle/>
          <a:p>
            <a:pPr marL="0" indent="0">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Cắt</a:t>
            </a:r>
            <a:endParaRPr lang="en-US" sz="1700" dirty="0"/>
          </a:p>
        </p:txBody>
      </p:sp>
      <p:sp>
        <p:nvSpPr>
          <p:cNvPr id="16" name="Text 12"/>
          <p:cNvSpPr/>
          <p:nvPr/>
        </p:nvSpPr>
        <p:spPr>
          <a:xfrm>
            <a:off x="3536037" y="4761190"/>
            <a:ext cx="2071926" cy="355402"/>
          </a:xfrm>
          <a:prstGeom prst="rect">
            <a:avLst/>
          </a:prstGeom>
          <a:noFill/>
          <a:ln/>
        </p:spPr>
        <p:txBody>
          <a:bodyPr wrap="none" lIns="0" tIns="0" rIns="0" bIns="0" rtlCol="0" anchor="t"/>
          <a:lstStyle/>
          <a:p>
            <a:pPr marL="0" indent="0">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Bị cắt, va đập</a:t>
            </a:r>
            <a:endParaRPr lang="en-US" sz="1700" dirty="0"/>
          </a:p>
        </p:txBody>
      </p:sp>
      <p:sp>
        <p:nvSpPr>
          <p:cNvPr id="17" name="Text 13"/>
          <p:cNvSpPr/>
          <p:nvPr/>
        </p:nvSpPr>
        <p:spPr>
          <a:xfrm>
            <a:off x="6059924" y="4761190"/>
            <a:ext cx="2075736" cy="1066205"/>
          </a:xfrm>
          <a:prstGeom prst="rect">
            <a:avLst/>
          </a:prstGeom>
          <a:noFill/>
          <a:ln/>
        </p:spPr>
        <p:txBody>
          <a:bodyPr wrap="square" lIns="0" tIns="0" rIns="0" bIns="0" rtlCol="0" anchor="t"/>
          <a:lstStyle/>
          <a:p>
            <a:pPr marL="0" indent="0">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Bảo trì máy móc, sử dụng thiết bị bảo hộ</a:t>
            </a:r>
            <a:endParaRPr lang="en-US" sz="1700" dirty="0"/>
          </a:p>
        </p:txBody>
      </p:sp>
      <p:sp>
        <p:nvSpPr>
          <p:cNvPr id="18" name="Shape 14"/>
          <p:cNvSpPr/>
          <p:nvPr/>
        </p:nvSpPr>
        <p:spPr>
          <a:xfrm>
            <a:off x="785336" y="5968246"/>
            <a:ext cx="7572494" cy="1347907"/>
          </a:xfrm>
          <a:prstGeom prst="rect">
            <a:avLst/>
          </a:prstGeom>
          <a:solidFill>
            <a:srgbClr val="000000">
              <a:alpha val="4000"/>
            </a:srgbClr>
          </a:solidFill>
          <a:ln/>
        </p:spPr>
      </p:sp>
      <p:sp>
        <p:nvSpPr>
          <p:cNvPr id="19" name="Text 15"/>
          <p:cNvSpPr/>
          <p:nvPr/>
        </p:nvSpPr>
        <p:spPr>
          <a:xfrm>
            <a:off x="1008340" y="6109097"/>
            <a:ext cx="2075736" cy="355402"/>
          </a:xfrm>
          <a:prstGeom prst="rect">
            <a:avLst/>
          </a:prstGeom>
          <a:noFill/>
          <a:ln/>
        </p:spPr>
        <p:txBody>
          <a:bodyPr wrap="none" lIns="0" tIns="0" rIns="0" bIns="0" rtlCol="0" anchor="t"/>
          <a:lstStyle/>
          <a:p>
            <a:pPr marL="0" indent="0">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Lắp Ráp</a:t>
            </a:r>
            <a:endParaRPr lang="en-US" sz="1700" dirty="0"/>
          </a:p>
        </p:txBody>
      </p:sp>
      <p:sp>
        <p:nvSpPr>
          <p:cNvPr id="20" name="Text 16"/>
          <p:cNvSpPr/>
          <p:nvPr/>
        </p:nvSpPr>
        <p:spPr>
          <a:xfrm>
            <a:off x="3536037" y="6109097"/>
            <a:ext cx="2071926" cy="355402"/>
          </a:xfrm>
          <a:prstGeom prst="rect">
            <a:avLst/>
          </a:prstGeom>
          <a:noFill/>
          <a:ln/>
        </p:spPr>
        <p:txBody>
          <a:bodyPr wrap="none" lIns="0" tIns="0" rIns="0" bIns="0" rtlCol="0" anchor="t"/>
          <a:lstStyle/>
          <a:p>
            <a:pPr marL="0" indent="0">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Bị kẹt, va chạm</a:t>
            </a:r>
            <a:endParaRPr lang="en-US" sz="1700" dirty="0"/>
          </a:p>
        </p:txBody>
      </p:sp>
      <p:sp>
        <p:nvSpPr>
          <p:cNvPr id="21" name="Text 17"/>
          <p:cNvSpPr/>
          <p:nvPr/>
        </p:nvSpPr>
        <p:spPr>
          <a:xfrm>
            <a:off x="6059924" y="6109097"/>
            <a:ext cx="2075736" cy="1066205"/>
          </a:xfrm>
          <a:prstGeom prst="rect">
            <a:avLst/>
          </a:prstGeom>
          <a:noFill/>
          <a:ln/>
        </p:spPr>
        <p:txBody>
          <a:bodyPr wrap="square" lIns="0" tIns="0" rIns="0" bIns="0" rtlCol="0" anchor="t"/>
          <a:lstStyle/>
          <a:p>
            <a:pPr marL="0" indent="0">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Tuân thủ quy trình an toàn, sử dụng công cụ phù hợp</a:t>
            </a:r>
            <a:endParaRPr lang="en-US" sz="1700" dirty="0"/>
          </a:p>
        </p:txBody>
      </p:sp>
      <p:pic>
        <p:nvPicPr>
          <p:cNvPr id="22" name="Picture 21">
            <a:extLst>
              <a:ext uri="{FF2B5EF4-FFF2-40B4-BE49-F238E27FC236}">
                <a16:creationId xmlns:a16="http://schemas.microsoft.com/office/drawing/2014/main" id="{DC555547-1D66-4EF8-9FD9-1BCA57827ED3}"/>
              </a:ext>
            </a:extLst>
          </p:cNvPr>
          <p:cNvPicPr>
            <a:picLocks noChangeAspect="1"/>
          </p:cNvPicPr>
          <p:nvPr/>
        </p:nvPicPr>
        <p:blipFill>
          <a:blip r:embed="rId4"/>
          <a:stretch>
            <a:fillRect/>
          </a:stretch>
        </p:blipFill>
        <p:spPr>
          <a:xfrm>
            <a:off x="12449908" y="7511654"/>
            <a:ext cx="2068126" cy="6680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166609" y="2584031"/>
            <a:ext cx="4735286" cy="4735286"/>
          </a:xfrm>
          <a:prstGeom prst="rect">
            <a:avLst/>
          </a:prstGeom>
        </p:spPr>
      </p:pic>
      <p:sp>
        <p:nvSpPr>
          <p:cNvPr id="4" name="Text 0"/>
          <p:cNvSpPr/>
          <p:nvPr/>
        </p:nvSpPr>
        <p:spPr>
          <a:xfrm>
            <a:off x="701993" y="864394"/>
            <a:ext cx="7701082" cy="626864"/>
          </a:xfrm>
          <a:prstGeom prst="rect">
            <a:avLst/>
          </a:prstGeom>
          <a:noFill/>
          <a:ln/>
        </p:spPr>
        <p:txBody>
          <a:bodyPr wrap="none" lIns="0" tIns="0" rIns="0" bIns="0" rtlCol="0" anchor="t"/>
          <a:lstStyle/>
          <a:p>
            <a:pPr marL="0" indent="0">
              <a:lnSpc>
                <a:spcPts val="4900"/>
              </a:lnSpc>
              <a:buNone/>
            </a:pPr>
            <a:r>
              <a:rPr lang="en-US" sz="3900" b="1" dirty="0">
                <a:solidFill>
                  <a:srgbClr val="F5F0F0"/>
                </a:solidFill>
                <a:latin typeface="PT Serif" panose="020A0603040505020204" pitchFamily="18" charset="0"/>
                <a:ea typeface="Merriweather" pitchFamily="34" charset="-122"/>
                <a:cs typeface="Merriweather" pitchFamily="34" charset="-120"/>
              </a:rPr>
              <a:t>III. Công đoạn Đúc Và Tạo Hình</a:t>
            </a:r>
            <a:endParaRPr lang="en-US" sz="3900" b="1" dirty="0"/>
          </a:p>
        </p:txBody>
      </p:sp>
      <p:pic>
        <p:nvPicPr>
          <p:cNvPr id="5" name="Image 2" descr="preencoded.png"/>
          <p:cNvPicPr>
            <a:picLocks noChangeAspect="1"/>
          </p:cNvPicPr>
          <p:nvPr/>
        </p:nvPicPr>
        <p:blipFill>
          <a:blip r:embed="rId4"/>
          <a:stretch>
            <a:fillRect/>
          </a:stretch>
        </p:blipFill>
        <p:spPr>
          <a:xfrm>
            <a:off x="1033589" y="2668298"/>
            <a:ext cx="501372" cy="501372"/>
          </a:xfrm>
          <a:prstGeom prst="rect">
            <a:avLst/>
          </a:prstGeom>
        </p:spPr>
      </p:pic>
      <p:sp>
        <p:nvSpPr>
          <p:cNvPr id="6" name="Text 1"/>
          <p:cNvSpPr/>
          <p:nvPr/>
        </p:nvSpPr>
        <p:spPr>
          <a:xfrm>
            <a:off x="1827408" y="2627344"/>
            <a:ext cx="2507218" cy="313373"/>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Nguy Cơ Bỏng</a:t>
            </a:r>
            <a:endParaRPr lang="en-US" sz="1950" b="1" dirty="0"/>
          </a:p>
        </p:txBody>
      </p:sp>
      <p:sp>
        <p:nvSpPr>
          <p:cNvPr id="7" name="Text 2"/>
          <p:cNvSpPr/>
          <p:nvPr/>
        </p:nvSpPr>
        <p:spPr>
          <a:xfrm>
            <a:off x="1827408" y="3060970"/>
            <a:ext cx="7740015" cy="320992"/>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Tiếp xúc với kim loại nóng chảy hoặc vật liệu đúc.</a:t>
            </a:r>
            <a:endParaRPr lang="en-US" sz="1550" dirty="0"/>
          </a:p>
        </p:txBody>
      </p:sp>
      <p:pic>
        <p:nvPicPr>
          <p:cNvPr id="8" name="Image 3" descr="preencoded.png"/>
          <p:cNvPicPr>
            <a:picLocks noChangeAspect="1"/>
          </p:cNvPicPr>
          <p:nvPr/>
        </p:nvPicPr>
        <p:blipFill>
          <a:blip r:embed="rId5"/>
          <a:stretch>
            <a:fillRect/>
          </a:stretch>
        </p:blipFill>
        <p:spPr>
          <a:xfrm>
            <a:off x="1033589" y="4346710"/>
            <a:ext cx="501372" cy="501372"/>
          </a:xfrm>
          <a:prstGeom prst="rect">
            <a:avLst/>
          </a:prstGeom>
        </p:spPr>
      </p:pic>
      <p:sp>
        <p:nvSpPr>
          <p:cNvPr id="9" name="Text 3"/>
          <p:cNvSpPr/>
          <p:nvPr/>
        </p:nvSpPr>
        <p:spPr>
          <a:xfrm>
            <a:off x="1827408" y="4357553"/>
            <a:ext cx="4184213" cy="313373"/>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Nguy Cơ Chấn Thương Do Thiết Bị</a:t>
            </a:r>
            <a:endParaRPr lang="en-US" sz="1950" b="1" dirty="0"/>
          </a:p>
        </p:txBody>
      </p:sp>
      <p:sp>
        <p:nvSpPr>
          <p:cNvPr id="10" name="Text 4"/>
          <p:cNvSpPr/>
          <p:nvPr/>
        </p:nvSpPr>
        <p:spPr>
          <a:xfrm>
            <a:off x="1827408" y="4791178"/>
            <a:ext cx="7740015" cy="320992"/>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Sự cố kỹ thuật, lỗi vận hành máy móc.</a:t>
            </a:r>
            <a:endParaRPr lang="en-US" sz="1550" dirty="0"/>
          </a:p>
        </p:txBody>
      </p:sp>
      <p:pic>
        <p:nvPicPr>
          <p:cNvPr id="11" name="Image 4" descr="preencoded.png"/>
          <p:cNvPicPr>
            <a:picLocks noChangeAspect="1"/>
          </p:cNvPicPr>
          <p:nvPr/>
        </p:nvPicPr>
        <p:blipFill>
          <a:blip r:embed="rId6"/>
          <a:stretch>
            <a:fillRect/>
          </a:stretch>
        </p:blipFill>
        <p:spPr>
          <a:xfrm>
            <a:off x="1033589" y="6388844"/>
            <a:ext cx="501372" cy="501372"/>
          </a:xfrm>
          <a:prstGeom prst="rect">
            <a:avLst/>
          </a:prstGeom>
        </p:spPr>
      </p:pic>
      <p:sp>
        <p:nvSpPr>
          <p:cNvPr id="12" name="Text 5"/>
          <p:cNvSpPr/>
          <p:nvPr/>
        </p:nvSpPr>
        <p:spPr>
          <a:xfrm>
            <a:off x="1827408" y="6259096"/>
            <a:ext cx="4514850" cy="313373"/>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Nguy Cơ Môi Trường Không An Toàn</a:t>
            </a:r>
            <a:endParaRPr lang="en-US" sz="1950" b="1" dirty="0"/>
          </a:p>
        </p:txBody>
      </p:sp>
      <p:sp>
        <p:nvSpPr>
          <p:cNvPr id="13" name="Text 6"/>
          <p:cNvSpPr/>
          <p:nvPr/>
        </p:nvSpPr>
        <p:spPr>
          <a:xfrm>
            <a:off x="1827408" y="6692722"/>
            <a:ext cx="7740015" cy="320992"/>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Hóa chất, bụi, hệ thống thông gió không đầy đủ.</a:t>
            </a:r>
            <a:endParaRPr lang="en-US" sz="1550" dirty="0"/>
          </a:p>
        </p:txBody>
      </p:sp>
      <p:pic>
        <p:nvPicPr>
          <p:cNvPr id="14" name="Picture 13">
            <a:extLst>
              <a:ext uri="{FF2B5EF4-FFF2-40B4-BE49-F238E27FC236}">
                <a16:creationId xmlns:a16="http://schemas.microsoft.com/office/drawing/2014/main" id="{589379BB-EFAA-A387-A350-41723AFA1A08}"/>
              </a:ext>
            </a:extLst>
          </p:cNvPr>
          <p:cNvPicPr>
            <a:picLocks noChangeAspect="1"/>
          </p:cNvPicPr>
          <p:nvPr/>
        </p:nvPicPr>
        <p:blipFill>
          <a:blip r:embed="rId7"/>
          <a:stretch>
            <a:fillRect/>
          </a:stretch>
        </p:blipFill>
        <p:spPr>
          <a:xfrm>
            <a:off x="12449908" y="7511654"/>
            <a:ext cx="2068126" cy="66800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28505"/>
          <a:stretch/>
        </p:blipFill>
        <p:spPr>
          <a:xfrm>
            <a:off x="9747738" y="3362389"/>
            <a:ext cx="4419600" cy="3159800"/>
          </a:xfrm>
          <a:prstGeom prst="rect">
            <a:avLst/>
          </a:prstGeom>
        </p:spPr>
      </p:pic>
      <p:sp>
        <p:nvSpPr>
          <p:cNvPr id="3" name="Text 0"/>
          <p:cNvSpPr/>
          <p:nvPr/>
        </p:nvSpPr>
        <p:spPr>
          <a:xfrm>
            <a:off x="829985" y="652105"/>
            <a:ext cx="9992090" cy="1482328"/>
          </a:xfrm>
          <a:prstGeom prst="rect">
            <a:avLst/>
          </a:prstGeom>
          <a:noFill/>
          <a:ln/>
        </p:spPr>
        <p:txBody>
          <a:bodyPr wrap="square" lIns="0" tIns="0" rIns="0" bIns="0" rtlCol="0" anchor="t"/>
          <a:lstStyle/>
          <a:p>
            <a:pPr marL="0" indent="0">
              <a:lnSpc>
                <a:spcPts val="5800"/>
              </a:lnSpc>
              <a:buNone/>
            </a:pPr>
            <a:r>
              <a:rPr lang="en-US" sz="4650" b="1" dirty="0">
                <a:solidFill>
                  <a:srgbClr val="F5F0F0"/>
                </a:solidFill>
                <a:latin typeface="PT Serif" panose="020A0603040505020204" pitchFamily="18" charset="0"/>
                <a:ea typeface="Merriweather" pitchFamily="34" charset="-122"/>
                <a:cs typeface="Merriweather" pitchFamily="34" charset="-120"/>
              </a:rPr>
              <a:t>IV. Công đoạn Xử Lý Bề Mặt</a:t>
            </a:r>
            <a:endParaRPr lang="en-US" sz="4650" b="1" dirty="0"/>
          </a:p>
        </p:txBody>
      </p:sp>
      <p:sp>
        <p:nvSpPr>
          <p:cNvPr id="4" name="Shape 1"/>
          <p:cNvSpPr/>
          <p:nvPr/>
        </p:nvSpPr>
        <p:spPr>
          <a:xfrm>
            <a:off x="829985" y="2756773"/>
            <a:ext cx="533519" cy="533519"/>
          </a:xfrm>
          <a:prstGeom prst="roundRect">
            <a:avLst>
              <a:gd name="adj" fmla="val 18671"/>
            </a:avLst>
          </a:prstGeom>
          <a:solidFill>
            <a:srgbClr val="003180"/>
          </a:solidFill>
          <a:ln w="7620">
            <a:solidFill>
              <a:srgbClr val="194A99"/>
            </a:solidFill>
            <a:prstDash val="solid"/>
          </a:ln>
        </p:spPr>
      </p:sp>
      <p:sp>
        <p:nvSpPr>
          <p:cNvPr id="5" name="Text 2"/>
          <p:cNvSpPr/>
          <p:nvPr/>
        </p:nvSpPr>
        <p:spPr>
          <a:xfrm>
            <a:off x="1018461" y="2845594"/>
            <a:ext cx="156567" cy="355759"/>
          </a:xfrm>
          <a:prstGeom prst="rect">
            <a:avLst/>
          </a:prstGeom>
          <a:noFill/>
          <a:ln/>
        </p:spPr>
        <p:txBody>
          <a:bodyPr wrap="none" lIns="0" tIns="0" rIns="0" bIns="0" rtlCol="0" anchor="t"/>
          <a:lstStyle/>
          <a:p>
            <a:pPr marL="0" indent="0" algn="ctr">
              <a:lnSpc>
                <a:spcPts val="2800"/>
              </a:lnSpc>
              <a:buNone/>
            </a:pPr>
            <a:r>
              <a:rPr lang="en-US" sz="2800" dirty="0">
                <a:solidFill>
                  <a:srgbClr val="E2E6E9"/>
                </a:solidFill>
                <a:latin typeface="PT Serif" panose="020A0603040505020204" pitchFamily="18" charset="0"/>
                <a:ea typeface="Merriweather" pitchFamily="34" charset="-122"/>
                <a:cs typeface="Merriweather" pitchFamily="34" charset="-120"/>
              </a:rPr>
              <a:t>1</a:t>
            </a:r>
            <a:endParaRPr lang="en-US" sz="2800" dirty="0"/>
          </a:p>
        </p:txBody>
      </p:sp>
      <p:sp>
        <p:nvSpPr>
          <p:cNvPr id="6" name="Text 3"/>
          <p:cNvSpPr/>
          <p:nvPr/>
        </p:nvSpPr>
        <p:spPr>
          <a:xfrm>
            <a:off x="1600557" y="2756773"/>
            <a:ext cx="2964537" cy="370523"/>
          </a:xfrm>
          <a:prstGeom prst="rect">
            <a:avLst/>
          </a:prstGeom>
          <a:noFill/>
          <a:ln/>
        </p:spPr>
        <p:txBody>
          <a:bodyPr wrap="none" lIns="0" tIns="0" rIns="0" bIns="0" rtlCol="0" anchor="t"/>
          <a:lstStyle/>
          <a:p>
            <a:pPr marL="0" indent="0">
              <a:lnSpc>
                <a:spcPts val="2900"/>
              </a:lnSpc>
              <a:buNone/>
            </a:pPr>
            <a:r>
              <a:rPr lang="en-US" sz="2300" b="1" dirty="0">
                <a:solidFill>
                  <a:srgbClr val="E2E6E9"/>
                </a:solidFill>
                <a:latin typeface="PT Serif" panose="020A0603040505020204" pitchFamily="18" charset="0"/>
                <a:ea typeface="Merriweather" pitchFamily="34" charset="-122"/>
                <a:cs typeface="Merriweather" pitchFamily="34" charset="-120"/>
              </a:rPr>
              <a:t>Đặc Điểm Công Việc</a:t>
            </a:r>
            <a:endParaRPr lang="en-US" sz="2300" b="1" dirty="0"/>
          </a:p>
        </p:txBody>
      </p:sp>
      <p:sp>
        <p:nvSpPr>
          <p:cNvPr id="7" name="Text 4"/>
          <p:cNvSpPr/>
          <p:nvPr/>
        </p:nvSpPr>
        <p:spPr>
          <a:xfrm>
            <a:off x="1600557" y="3269575"/>
            <a:ext cx="8779390" cy="758904"/>
          </a:xfrm>
          <a:prstGeom prst="rect">
            <a:avLst/>
          </a:prstGeom>
          <a:noFill/>
          <a:ln/>
        </p:spPr>
        <p:txBody>
          <a:bodyPr wrap="square" lIns="0" tIns="0" rIns="0" bIns="0" rtlCol="0" anchor="t"/>
          <a:lstStyle/>
          <a:p>
            <a:pPr marL="0" indent="0">
              <a:lnSpc>
                <a:spcPts val="2950"/>
              </a:lnSpc>
              <a:buNone/>
            </a:pPr>
            <a:r>
              <a:rPr lang="en-US" sz="1850" dirty="0">
                <a:solidFill>
                  <a:srgbClr val="E2E6E9"/>
                </a:solidFill>
                <a:latin typeface="PT Serif" panose="020A0603040505020204" pitchFamily="18" charset="0"/>
                <a:ea typeface="Merriweather" pitchFamily="34" charset="-122"/>
                <a:cs typeface="Merriweather" pitchFamily="34" charset="-120"/>
              </a:rPr>
              <a:t>Sơn, mạ, làm nhám để cải thiện độ bền và thẩm mỹ của sản phẩm.</a:t>
            </a:r>
            <a:endParaRPr lang="en-US" sz="1850" dirty="0"/>
          </a:p>
        </p:txBody>
      </p:sp>
      <p:sp>
        <p:nvSpPr>
          <p:cNvPr id="8" name="Shape 5"/>
          <p:cNvSpPr/>
          <p:nvPr/>
        </p:nvSpPr>
        <p:spPr>
          <a:xfrm>
            <a:off x="829985" y="4532233"/>
            <a:ext cx="533519" cy="533519"/>
          </a:xfrm>
          <a:prstGeom prst="roundRect">
            <a:avLst>
              <a:gd name="adj" fmla="val 18671"/>
            </a:avLst>
          </a:prstGeom>
          <a:solidFill>
            <a:srgbClr val="003180"/>
          </a:solidFill>
          <a:ln w="7620">
            <a:solidFill>
              <a:srgbClr val="194A99"/>
            </a:solidFill>
            <a:prstDash val="solid"/>
          </a:ln>
        </p:spPr>
      </p:sp>
      <p:sp>
        <p:nvSpPr>
          <p:cNvPr id="9" name="Text 6"/>
          <p:cNvSpPr/>
          <p:nvPr/>
        </p:nvSpPr>
        <p:spPr>
          <a:xfrm>
            <a:off x="990362" y="4621054"/>
            <a:ext cx="212765" cy="355759"/>
          </a:xfrm>
          <a:prstGeom prst="rect">
            <a:avLst/>
          </a:prstGeom>
          <a:noFill/>
          <a:ln/>
        </p:spPr>
        <p:txBody>
          <a:bodyPr wrap="none" lIns="0" tIns="0" rIns="0" bIns="0" rtlCol="0" anchor="t"/>
          <a:lstStyle/>
          <a:p>
            <a:pPr marL="0" indent="0" algn="ctr">
              <a:lnSpc>
                <a:spcPts val="2800"/>
              </a:lnSpc>
              <a:buNone/>
            </a:pPr>
            <a:r>
              <a:rPr lang="en-US" sz="2800" dirty="0">
                <a:solidFill>
                  <a:srgbClr val="E2E6E9"/>
                </a:solidFill>
                <a:latin typeface="PT Serif" panose="020A0603040505020204" pitchFamily="18" charset="0"/>
                <a:ea typeface="Merriweather" pitchFamily="34" charset="-122"/>
                <a:cs typeface="Merriweather" pitchFamily="34" charset="-120"/>
              </a:rPr>
              <a:t>2</a:t>
            </a:r>
            <a:endParaRPr lang="en-US" sz="2800" dirty="0"/>
          </a:p>
        </p:txBody>
      </p:sp>
      <p:sp>
        <p:nvSpPr>
          <p:cNvPr id="10" name="Text 7"/>
          <p:cNvSpPr/>
          <p:nvPr/>
        </p:nvSpPr>
        <p:spPr>
          <a:xfrm>
            <a:off x="1600557" y="4532233"/>
            <a:ext cx="2964537" cy="370523"/>
          </a:xfrm>
          <a:prstGeom prst="rect">
            <a:avLst/>
          </a:prstGeom>
          <a:noFill/>
          <a:ln/>
        </p:spPr>
        <p:txBody>
          <a:bodyPr wrap="none" lIns="0" tIns="0" rIns="0" bIns="0" rtlCol="0" anchor="t"/>
          <a:lstStyle/>
          <a:p>
            <a:pPr marL="0" indent="0">
              <a:lnSpc>
                <a:spcPts val="2900"/>
              </a:lnSpc>
              <a:buNone/>
            </a:pPr>
            <a:r>
              <a:rPr lang="en-US" sz="2300" b="1" dirty="0">
                <a:solidFill>
                  <a:srgbClr val="E2E6E9"/>
                </a:solidFill>
                <a:latin typeface="PT Serif" panose="020A0603040505020204" pitchFamily="18" charset="0"/>
                <a:ea typeface="Merriweather" pitchFamily="34" charset="-122"/>
                <a:cs typeface="Merriweather" pitchFamily="34" charset="-120"/>
              </a:rPr>
              <a:t>Nguy Cơ Tai Nạn</a:t>
            </a:r>
            <a:endParaRPr lang="en-US" sz="2300" b="1" dirty="0"/>
          </a:p>
        </p:txBody>
      </p:sp>
      <p:sp>
        <p:nvSpPr>
          <p:cNvPr id="11" name="Text 8"/>
          <p:cNvSpPr/>
          <p:nvPr/>
        </p:nvSpPr>
        <p:spPr>
          <a:xfrm>
            <a:off x="1600556" y="5045035"/>
            <a:ext cx="8337263" cy="758904"/>
          </a:xfrm>
          <a:prstGeom prst="rect">
            <a:avLst/>
          </a:prstGeom>
          <a:noFill/>
          <a:ln/>
        </p:spPr>
        <p:txBody>
          <a:bodyPr wrap="square" lIns="0" tIns="0" rIns="0" bIns="0" rtlCol="0" anchor="t"/>
          <a:lstStyle/>
          <a:p>
            <a:pPr marL="0" indent="0">
              <a:lnSpc>
                <a:spcPts val="2950"/>
              </a:lnSpc>
              <a:buNone/>
            </a:pPr>
            <a:r>
              <a:rPr lang="en-US" sz="1850" dirty="0">
                <a:solidFill>
                  <a:srgbClr val="E2E6E9"/>
                </a:solidFill>
                <a:latin typeface="PT Serif" panose="020A0603040505020204" pitchFamily="18" charset="0"/>
                <a:ea typeface="Merriweather" pitchFamily="34" charset="-122"/>
                <a:cs typeface="Merriweather" pitchFamily="34" charset="-120"/>
              </a:rPr>
              <a:t>Bỏng do hóa chất, hít phải hơi độc, chấn thương do thiết bị cơ giới.</a:t>
            </a:r>
            <a:endParaRPr lang="en-US" sz="1850" dirty="0"/>
          </a:p>
        </p:txBody>
      </p:sp>
      <p:sp>
        <p:nvSpPr>
          <p:cNvPr id="12" name="Shape 9"/>
          <p:cNvSpPr/>
          <p:nvPr/>
        </p:nvSpPr>
        <p:spPr>
          <a:xfrm>
            <a:off x="829985" y="6307693"/>
            <a:ext cx="533519" cy="533519"/>
          </a:xfrm>
          <a:prstGeom prst="roundRect">
            <a:avLst>
              <a:gd name="adj" fmla="val 18671"/>
            </a:avLst>
          </a:prstGeom>
          <a:solidFill>
            <a:srgbClr val="003180"/>
          </a:solidFill>
          <a:ln w="7620">
            <a:solidFill>
              <a:srgbClr val="194A99"/>
            </a:solidFill>
            <a:prstDash val="solid"/>
          </a:ln>
        </p:spPr>
      </p:sp>
      <p:sp>
        <p:nvSpPr>
          <p:cNvPr id="13" name="Text 10"/>
          <p:cNvSpPr/>
          <p:nvPr/>
        </p:nvSpPr>
        <p:spPr>
          <a:xfrm>
            <a:off x="997148" y="6396514"/>
            <a:ext cx="199192" cy="355759"/>
          </a:xfrm>
          <a:prstGeom prst="rect">
            <a:avLst/>
          </a:prstGeom>
          <a:noFill/>
          <a:ln/>
        </p:spPr>
        <p:txBody>
          <a:bodyPr wrap="none" lIns="0" tIns="0" rIns="0" bIns="0" rtlCol="0" anchor="t"/>
          <a:lstStyle/>
          <a:p>
            <a:pPr marL="0" indent="0" algn="ctr">
              <a:lnSpc>
                <a:spcPts val="2800"/>
              </a:lnSpc>
              <a:buNone/>
            </a:pPr>
            <a:r>
              <a:rPr lang="en-US" sz="2800" dirty="0">
                <a:solidFill>
                  <a:srgbClr val="E2E6E9"/>
                </a:solidFill>
                <a:latin typeface="PT Serif" panose="020A0603040505020204" pitchFamily="18" charset="0"/>
                <a:ea typeface="Merriweather" pitchFamily="34" charset="-122"/>
                <a:cs typeface="Merriweather" pitchFamily="34" charset="-120"/>
              </a:rPr>
              <a:t>3</a:t>
            </a:r>
            <a:endParaRPr lang="en-US" sz="2800" dirty="0"/>
          </a:p>
        </p:txBody>
      </p:sp>
      <p:sp>
        <p:nvSpPr>
          <p:cNvPr id="14" name="Text 11"/>
          <p:cNvSpPr/>
          <p:nvPr/>
        </p:nvSpPr>
        <p:spPr>
          <a:xfrm>
            <a:off x="1600557" y="6307693"/>
            <a:ext cx="2964537" cy="370523"/>
          </a:xfrm>
          <a:prstGeom prst="rect">
            <a:avLst/>
          </a:prstGeom>
          <a:noFill/>
          <a:ln/>
        </p:spPr>
        <p:txBody>
          <a:bodyPr wrap="none" lIns="0" tIns="0" rIns="0" bIns="0" rtlCol="0" anchor="t"/>
          <a:lstStyle/>
          <a:p>
            <a:pPr marL="0" indent="0">
              <a:lnSpc>
                <a:spcPts val="2900"/>
              </a:lnSpc>
              <a:buNone/>
            </a:pPr>
            <a:r>
              <a:rPr lang="en-US" sz="2300" b="1" dirty="0">
                <a:solidFill>
                  <a:srgbClr val="E2E6E9"/>
                </a:solidFill>
                <a:latin typeface="PT Serif" panose="020A0603040505020204" pitchFamily="18" charset="0"/>
                <a:ea typeface="Merriweather" pitchFamily="34" charset="-122"/>
                <a:cs typeface="Merriweather" pitchFamily="34" charset="-120"/>
              </a:rPr>
              <a:t>Biện Pháp An Toàn</a:t>
            </a:r>
            <a:endParaRPr lang="en-US" sz="2300" b="1" dirty="0"/>
          </a:p>
        </p:txBody>
      </p:sp>
      <p:sp>
        <p:nvSpPr>
          <p:cNvPr id="15" name="Text 12"/>
          <p:cNvSpPr/>
          <p:nvPr/>
        </p:nvSpPr>
        <p:spPr>
          <a:xfrm>
            <a:off x="1600556" y="6820495"/>
            <a:ext cx="8678907" cy="758904"/>
          </a:xfrm>
          <a:prstGeom prst="rect">
            <a:avLst/>
          </a:prstGeom>
          <a:noFill/>
          <a:ln/>
        </p:spPr>
        <p:txBody>
          <a:bodyPr wrap="square" lIns="0" tIns="0" rIns="0" bIns="0" rtlCol="0" anchor="t"/>
          <a:lstStyle/>
          <a:p>
            <a:pPr marL="0" indent="0">
              <a:lnSpc>
                <a:spcPts val="2950"/>
              </a:lnSpc>
              <a:buNone/>
            </a:pPr>
            <a:r>
              <a:rPr lang="en-US" sz="1850" dirty="0">
                <a:solidFill>
                  <a:srgbClr val="E2E6E9"/>
                </a:solidFill>
                <a:latin typeface="PT Serif" panose="020A0603040505020204" pitchFamily="18" charset="0"/>
                <a:ea typeface="Merriweather" pitchFamily="34" charset="-122"/>
                <a:cs typeface="Merriweather" pitchFamily="34" charset="-120"/>
              </a:rPr>
              <a:t>Sử dụng thiết bị bảo hộ, hệ thống thông gió, bảo trì máy móc.</a:t>
            </a:r>
            <a:endParaRPr lang="en-US" sz="1850" dirty="0"/>
          </a:p>
        </p:txBody>
      </p:sp>
      <p:pic>
        <p:nvPicPr>
          <p:cNvPr id="16" name="Picture 15">
            <a:extLst>
              <a:ext uri="{FF2B5EF4-FFF2-40B4-BE49-F238E27FC236}">
                <a16:creationId xmlns:a16="http://schemas.microsoft.com/office/drawing/2014/main" id="{88132B95-01B4-7A62-5A0C-7499A549A5EB}"/>
              </a:ext>
            </a:extLst>
          </p:cNvPr>
          <p:cNvPicPr>
            <a:picLocks noChangeAspect="1"/>
          </p:cNvPicPr>
          <p:nvPr/>
        </p:nvPicPr>
        <p:blipFill>
          <a:blip r:embed="rId4"/>
          <a:stretch>
            <a:fillRect/>
          </a:stretch>
        </p:blipFill>
        <p:spPr>
          <a:xfrm>
            <a:off x="12449908" y="7511654"/>
            <a:ext cx="2068126" cy="66800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683204" y="790218"/>
            <a:ext cx="5263872" cy="3645575"/>
          </a:xfrm>
          <a:prstGeom prst="rect">
            <a:avLst/>
          </a:prstGeom>
        </p:spPr>
      </p:pic>
      <p:sp>
        <p:nvSpPr>
          <p:cNvPr id="3" name="Text 0"/>
          <p:cNvSpPr/>
          <p:nvPr/>
        </p:nvSpPr>
        <p:spPr>
          <a:xfrm>
            <a:off x="777716" y="4769048"/>
            <a:ext cx="9657278" cy="694373"/>
          </a:xfrm>
          <a:prstGeom prst="rect">
            <a:avLst/>
          </a:prstGeom>
          <a:noFill/>
          <a:ln/>
        </p:spPr>
        <p:txBody>
          <a:bodyPr wrap="none" lIns="0" tIns="0" rIns="0" bIns="0" rtlCol="0" anchor="t"/>
          <a:lstStyle/>
          <a:p>
            <a:pPr marL="0" indent="0">
              <a:lnSpc>
                <a:spcPts val="5450"/>
              </a:lnSpc>
              <a:buNone/>
            </a:pPr>
            <a:r>
              <a:rPr lang="en-US" sz="4350" b="1" dirty="0">
                <a:solidFill>
                  <a:srgbClr val="F5F0F0"/>
                </a:solidFill>
                <a:latin typeface="PT Serif" panose="020A0603040505020204" pitchFamily="18" charset="0"/>
                <a:ea typeface="Merriweather" pitchFamily="34" charset="-122"/>
                <a:cs typeface="Merriweather" pitchFamily="34" charset="-120"/>
              </a:rPr>
              <a:t>III. Công đoạn Lắp Ráp Các Bộ Phận</a:t>
            </a:r>
            <a:endParaRPr lang="en-US" sz="4350" b="1" dirty="0"/>
          </a:p>
        </p:txBody>
      </p:sp>
      <p:sp>
        <p:nvSpPr>
          <p:cNvPr id="4" name="Shape 1"/>
          <p:cNvSpPr/>
          <p:nvPr/>
        </p:nvSpPr>
        <p:spPr>
          <a:xfrm>
            <a:off x="777716" y="5796677"/>
            <a:ext cx="5864244" cy="1642586"/>
          </a:xfrm>
          <a:prstGeom prst="roundRect">
            <a:avLst>
              <a:gd name="adj" fmla="val 5682"/>
            </a:avLst>
          </a:prstGeom>
          <a:solidFill>
            <a:srgbClr val="003180"/>
          </a:solidFill>
          <a:ln w="7620">
            <a:solidFill>
              <a:srgbClr val="194A99"/>
            </a:solidFill>
            <a:prstDash val="solid"/>
          </a:ln>
        </p:spPr>
        <p:txBody>
          <a:bodyPr/>
          <a:lstStyle/>
          <a:p>
            <a:endParaRPr lang="en-US" dirty="0"/>
          </a:p>
        </p:txBody>
      </p:sp>
      <p:sp>
        <p:nvSpPr>
          <p:cNvPr id="5" name="Text 2"/>
          <p:cNvSpPr/>
          <p:nvPr/>
        </p:nvSpPr>
        <p:spPr>
          <a:xfrm>
            <a:off x="1007507" y="6026468"/>
            <a:ext cx="4681061" cy="347186"/>
          </a:xfrm>
          <a:prstGeom prst="rect">
            <a:avLst/>
          </a:prstGeom>
          <a:noFill/>
          <a:ln/>
        </p:spPr>
        <p:txBody>
          <a:bodyPr wrap="none" lIns="0" tIns="0" rIns="0" bIns="0" rtlCol="0" anchor="t"/>
          <a:lstStyle/>
          <a:p>
            <a:pPr marL="0" indent="0" algn="l">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Nguy Cơ Chấn Thương Do Công Cụ</a:t>
            </a:r>
            <a:endParaRPr lang="en-US" sz="2150" b="1" dirty="0"/>
          </a:p>
        </p:txBody>
      </p:sp>
      <p:sp>
        <p:nvSpPr>
          <p:cNvPr id="6" name="Text 3"/>
          <p:cNvSpPr/>
          <p:nvPr/>
        </p:nvSpPr>
        <p:spPr>
          <a:xfrm>
            <a:off x="1007507" y="6506885"/>
            <a:ext cx="5966817" cy="355402"/>
          </a:xfrm>
          <a:prstGeom prst="rect">
            <a:avLst/>
          </a:prstGeom>
          <a:noFill/>
          <a:ln/>
        </p:spPr>
        <p:txBody>
          <a:bodyPr wrap="non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Bị cắt, trầy xước, đâm phải khi sử dụng dụng cụ.</a:t>
            </a:r>
            <a:endParaRPr lang="en-US" sz="1700" dirty="0"/>
          </a:p>
        </p:txBody>
      </p:sp>
      <p:sp>
        <p:nvSpPr>
          <p:cNvPr id="7" name="Shape 4"/>
          <p:cNvSpPr/>
          <p:nvPr/>
        </p:nvSpPr>
        <p:spPr>
          <a:xfrm>
            <a:off x="6974324" y="5796677"/>
            <a:ext cx="6878359" cy="1642586"/>
          </a:xfrm>
          <a:prstGeom prst="roundRect">
            <a:avLst>
              <a:gd name="adj" fmla="val 5682"/>
            </a:avLst>
          </a:prstGeom>
          <a:solidFill>
            <a:srgbClr val="003180"/>
          </a:solidFill>
          <a:ln w="7620">
            <a:solidFill>
              <a:srgbClr val="194A99"/>
            </a:solidFill>
            <a:prstDash val="solid"/>
          </a:ln>
        </p:spPr>
      </p:sp>
      <p:sp>
        <p:nvSpPr>
          <p:cNvPr id="8" name="Text 5"/>
          <p:cNvSpPr/>
          <p:nvPr/>
        </p:nvSpPr>
        <p:spPr>
          <a:xfrm>
            <a:off x="7204116" y="6026468"/>
            <a:ext cx="6418778" cy="694373"/>
          </a:xfrm>
          <a:prstGeom prst="rect">
            <a:avLst/>
          </a:prstGeom>
          <a:noFill/>
          <a:ln/>
        </p:spPr>
        <p:txBody>
          <a:bodyPr wrap="square" lIns="0" tIns="0" rIns="0" bIns="0" rtlCol="0" anchor="t"/>
          <a:lstStyle/>
          <a:p>
            <a:pPr marL="0" indent="0" algn="l">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Nguy Cơ Chấn Thương Do Các Bộ Phận Lắp Ráp</a:t>
            </a:r>
            <a:endParaRPr lang="en-US" sz="2150" b="1" dirty="0"/>
          </a:p>
        </p:txBody>
      </p:sp>
      <p:sp>
        <p:nvSpPr>
          <p:cNvPr id="9" name="Text 6"/>
          <p:cNvSpPr/>
          <p:nvPr/>
        </p:nvSpPr>
        <p:spPr>
          <a:xfrm>
            <a:off x="7204115" y="6848828"/>
            <a:ext cx="5966817" cy="355402"/>
          </a:xfrm>
          <a:prstGeom prst="rect">
            <a:avLst/>
          </a:prstGeom>
          <a:noFill/>
          <a:ln/>
        </p:spPr>
        <p:txBody>
          <a:bodyPr wrap="non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Bị va đập, kẹt tay khi xử lý các bộ phận lớn hoặc nặng.</a:t>
            </a:r>
            <a:endParaRPr lang="en-US" sz="1700" dirty="0"/>
          </a:p>
        </p:txBody>
      </p:sp>
      <p:pic>
        <p:nvPicPr>
          <p:cNvPr id="10" name="Picture 9">
            <a:extLst>
              <a:ext uri="{FF2B5EF4-FFF2-40B4-BE49-F238E27FC236}">
                <a16:creationId xmlns:a16="http://schemas.microsoft.com/office/drawing/2014/main" id="{B68C6F22-5316-32AA-59B8-8CAB68540545}"/>
              </a:ext>
            </a:extLst>
          </p:cNvPr>
          <p:cNvPicPr>
            <a:picLocks noChangeAspect="1"/>
          </p:cNvPicPr>
          <p:nvPr/>
        </p:nvPicPr>
        <p:blipFill>
          <a:blip r:embed="rId4"/>
          <a:stretch>
            <a:fillRect/>
          </a:stretch>
        </p:blipFill>
        <p:spPr>
          <a:xfrm>
            <a:off x="12449908" y="7511654"/>
            <a:ext cx="2068126" cy="66800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35414" y="3283914"/>
            <a:ext cx="4457700" cy="4457700"/>
          </a:xfrm>
          <a:prstGeom prst="rect">
            <a:avLst/>
          </a:prstGeom>
        </p:spPr>
      </p:pic>
      <p:sp>
        <p:nvSpPr>
          <p:cNvPr id="3" name="Text 0"/>
          <p:cNvSpPr/>
          <p:nvPr/>
        </p:nvSpPr>
        <p:spPr>
          <a:xfrm>
            <a:off x="1169929" y="946222"/>
            <a:ext cx="4696539" cy="587097"/>
          </a:xfrm>
          <a:prstGeom prst="rect">
            <a:avLst/>
          </a:prstGeom>
          <a:noFill/>
          <a:ln/>
        </p:spPr>
        <p:txBody>
          <a:bodyPr wrap="none" lIns="0" tIns="0" rIns="0" bIns="0" rtlCol="0" anchor="t"/>
          <a:lstStyle/>
          <a:p>
            <a:pPr marL="0" indent="0">
              <a:lnSpc>
                <a:spcPts val="4600"/>
              </a:lnSpc>
              <a:buNone/>
            </a:pPr>
            <a:r>
              <a:rPr lang="en-US" sz="4400" b="1" dirty="0">
                <a:solidFill>
                  <a:srgbClr val="F5F0F0"/>
                </a:solidFill>
                <a:latin typeface="PT Serif" panose="020A0603040505020204" pitchFamily="18" charset="0"/>
                <a:ea typeface="Merriweather" pitchFamily="34" charset="-122"/>
                <a:cs typeface="Merriweather" pitchFamily="34" charset="-120"/>
              </a:rPr>
              <a:t>Quy định chung</a:t>
            </a:r>
            <a:endParaRPr lang="en-US" sz="4400" b="1" dirty="0"/>
          </a:p>
        </p:txBody>
      </p:sp>
      <p:sp>
        <p:nvSpPr>
          <p:cNvPr id="4" name="Shape 1"/>
          <p:cNvSpPr/>
          <p:nvPr/>
        </p:nvSpPr>
        <p:spPr>
          <a:xfrm>
            <a:off x="6563439" y="2421425"/>
            <a:ext cx="22860" cy="5126712"/>
          </a:xfrm>
          <a:prstGeom prst="roundRect">
            <a:avLst>
              <a:gd name="adj" fmla="val 345156"/>
            </a:avLst>
          </a:prstGeom>
          <a:solidFill>
            <a:srgbClr val="194A99"/>
          </a:solidFill>
          <a:ln/>
        </p:spPr>
      </p:sp>
      <p:sp>
        <p:nvSpPr>
          <p:cNvPr id="5" name="Shape 2"/>
          <p:cNvSpPr/>
          <p:nvPr/>
        </p:nvSpPr>
        <p:spPr>
          <a:xfrm>
            <a:off x="6763345" y="2832667"/>
            <a:ext cx="657463" cy="22860"/>
          </a:xfrm>
          <a:prstGeom prst="roundRect">
            <a:avLst>
              <a:gd name="adj" fmla="val 345156"/>
            </a:avLst>
          </a:prstGeom>
          <a:solidFill>
            <a:srgbClr val="3965A7"/>
          </a:solidFill>
          <a:ln/>
        </p:spPr>
      </p:sp>
      <p:sp>
        <p:nvSpPr>
          <p:cNvPr id="6" name="Shape 3"/>
          <p:cNvSpPr/>
          <p:nvPr/>
        </p:nvSpPr>
        <p:spPr>
          <a:xfrm>
            <a:off x="6363533" y="2632761"/>
            <a:ext cx="422672" cy="422672"/>
          </a:xfrm>
          <a:prstGeom prst="roundRect">
            <a:avLst>
              <a:gd name="adj" fmla="val 18668"/>
            </a:avLst>
          </a:prstGeom>
          <a:solidFill>
            <a:srgbClr val="204C8E"/>
          </a:solidFill>
          <a:ln w="7620">
            <a:solidFill>
              <a:srgbClr val="3965A7"/>
            </a:solidFill>
            <a:prstDash val="solid"/>
          </a:ln>
        </p:spPr>
      </p:sp>
      <p:sp>
        <p:nvSpPr>
          <p:cNvPr id="7" name="Text 4"/>
          <p:cNvSpPr/>
          <p:nvPr/>
        </p:nvSpPr>
        <p:spPr>
          <a:xfrm>
            <a:off x="6512837" y="2703127"/>
            <a:ext cx="124063" cy="281821"/>
          </a:xfrm>
          <a:prstGeom prst="rect">
            <a:avLst/>
          </a:prstGeom>
          <a:noFill/>
          <a:ln/>
        </p:spPr>
        <p:txBody>
          <a:bodyPr wrap="none" lIns="0" tIns="0" rIns="0" bIns="0" rtlCol="0" anchor="t"/>
          <a:lstStyle/>
          <a:p>
            <a:pPr marL="0" indent="0" algn="ctr">
              <a:lnSpc>
                <a:spcPts val="2200"/>
              </a:lnSpc>
              <a:buNone/>
            </a:pPr>
            <a:r>
              <a:rPr lang="en-US" sz="2200" dirty="0">
                <a:solidFill>
                  <a:srgbClr val="FFFFFF"/>
                </a:solidFill>
                <a:latin typeface="PT Serif" panose="020A0603040505020204" pitchFamily="18" charset="0"/>
                <a:ea typeface="Merriweather" pitchFamily="34" charset="-122"/>
                <a:cs typeface="Merriweather" pitchFamily="34" charset="-120"/>
              </a:rPr>
              <a:t>1</a:t>
            </a:r>
            <a:endParaRPr lang="en-US" sz="2200" dirty="0"/>
          </a:p>
        </p:txBody>
      </p:sp>
      <p:sp>
        <p:nvSpPr>
          <p:cNvPr id="8" name="Text 5"/>
          <p:cNvSpPr/>
          <p:nvPr/>
        </p:nvSpPr>
        <p:spPr>
          <a:xfrm>
            <a:off x="7608093" y="2609187"/>
            <a:ext cx="2817852" cy="352187"/>
          </a:xfrm>
          <a:prstGeom prst="rect">
            <a:avLst/>
          </a:prstGeom>
          <a:noFill/>
          <a:ln/>
        </p:spPr>
        <p:txBody>
          <a:bodyPr wrap="none" lIns="0" tIns="0" rIns="0" bIns="0" rtlCol="0" anchor="t"/>
          <a:lstStyle/>
          <a:p>
            <a:pPr marL="0" indent="0" algn="l">
              <a:lnSpc>
                <a:spcPts val="2750"/>
              </a:lnSpc>
              <a:buNone/>
            </a:pPr>
            <a:r>
              <a:rPr lang="en-US" sz="2400" b="1" dirty="0">
                <a:solidFill>
                  <a:srgbClr val="E2E6E9"/>
                </a:solidFill>
                <a:latin typeface="PT Serif" panose="020A0603040505020204" pitchFamily="18" charset="0"/>
                <a:ea typeface="Merriweather" pitchFamily="34" charset="-122"/>
                <a:cs typeface="Merriweather" pitchFamily="34" charset="-120"/>
              </a:rPr>
              <a:t>Huấn luyện ATLD</a:t>
            </a:r>
            <a:endParaRPr lang="en-US" sz="2400" b="1" dirty="0"/>
          </a:p>
        </p:txBody>
      </p:sp>
      <p:sp>
        <p:nvSpPr>
          <p:cNvPr id="9" name="Text 6"/>
          <p:cNvSpPr/>
          <p:nvPr/>
        </p:nvSpPr>
        <p:spPr>
          <a:xfrm>
            <a:off x="7608093" y="3074007"/>
            <a:ext cx="6514148" cy="300514"/>
          </a:xfrm>
          <a:prstGeom prst="rect">
            <a:avLst/>
          </a:prstGeom>
          <a:noFill/>
          <a:ln/>
        </p:spPr>
        <p:txBody>
          <a:bodyPr wrap="none" lIns="0" tIns="0" rIns="0" bIns="0" rtlCol="0" anchor="t"/>
          <a:lstStyle/>
          <a:p>
            <a:pPr marL="0" indent="0" algn="l">
              <a:lnSpc>
                <a:spcPts val="2350"/>
              </a:lnSpc>
              <a:buNone/>
            </a:pPr>
            <a:r>
              <a:rPr lang="en-US" sz="1450" dirty="0">
                <a:solidFill>
                  <a:srgbClr val="E2E6E9"/>
                </a:solidFill>
                <a:latin typeface="PT Serif" panose="020A0603040505020204" pitchFamily="18" charset="0"/>
                <a:ea typeface="Merriweather" pitchFamily="34" charset="-122"/>
                <a:cs typeface="Merriweather" pitchFamily="34" charset="-120"/>
              </a:rPr>
              <a:t>Tổ chức các khóa huấn luyện an toàn lao động định kỳ cho công nhân.</a:t>
            </a:r>
            <a:endParaRPr lang="en-US" sz="1450" dirty="0"/>
          </a:p>
        </p:txBody>
      </p:sp>
      <p:sp>
        <p:nvSpPr>
          <p:cNvPr id="10" name="Shape 7"/>
          <p:cNvSpPr/>
          <p:nvPr/>
        </p:nvSpPr>
        <p:spPr>
          <a:xfrm>
            <a:off x="6763345" y="4161286"/>
            <a:ext cx="657463" cy="22860"/>
          </a:xfrm>
          <a:prstGeom prst="roundRect">
            <a:avLst>
              <a:gd name="adj" fmla="val 345156"/>
            </a:avLst>
          </a:prstGeom>
          <a:solidFill>
            <a:srgbClr val="3965A7"/>
          </a:solidFill>
          <a:ln/>
        </p:spPr>
      </p:sp>
      <p:sp>
        <p:nvSpPr>
          <p:cNvPr id="11" name="Shape 8"/>
          <p:cNvSpPr/>
          <p:nvPr/>
        </p:nvSpPr>
        <p:spPr>
          <a:xfrm>
            <a:off x="6363533" y="3961380"/>
            <a:ext cx="422672" cy="422672"/>
          </a:xfrm>
          <a:prstGeom prst="roundRect">
            <a:avLst>
              <a:gd name="adj" fmla="val 18668"/>
            </a:avLst>
          </a:prstGeom>
          <a:solidFill>
            <a:srgbClr val="204C8E"/>
          </a:solidFill>
          <a:ln w="7620">
            <a:solidFill>
              <a:srgbClr val="3965A7"/>
            </a:solidFill>
            <a:prstDash val="solid"/>
          </a:ln>
        </p:spPr>
      </p:sp>
      <p:sp>
        <p:nvSpPr>
          <p:cNvPr id="12" name="Text 9"/>
          <p:cNvSpPr/>
          <p:nvPr/>
        </p:nvSpPr>
        <p:spPr>
          <a:xfrm>
            <a:off x="6490573" y="4031746"/>
            <a:ext cx="168473" cy="281821"/>
          </a:xfrm>
          <a:prstGeom prst="rect">
            <a:avLst/>
          </a:prstGeom>
          <a:noFill/>
          <a:ln/>
        </p:spPr>
        <p:txBody>
          <a:bodyPr wrap="none" lIns="0" tIns="0" rIns="0" bIns="0" rtlCol="0" anchor="t"/>
          <a:lstStyle/>
          <a:p>
            <a:pPr marL="0" indent="0" algn="ctr">
              <a:lnSpc>
                <a:spcPts val="2200"/>
              </a:lnSpc>
              <a:buNone/>
            </a:pPr>
            <a:r>
              <a:rPr lang="en-US" sz="2200" dirty="0">
                <a:solidFill>
                  <a:srgbClr val="FFFFFF"/>
                </a:solidFill>
                <a:latin typeface="PT Serif" panose="020A0603040505020204" pitchFamily="18" charset="0"/>
                <a:ea typeface="Merriweather" pitchFamily="34" charset="-122"/>
                <a:cs typeface="Merriweather" pitchFamily="34" charset="-120"/>
              </a:rPr>
              <a:t>2</a:t>
            </a:r>
            <a:endParaRPr lang="en-US" sz="2200" dirty="0"/>
          </a:p>
        </p:txBody>
      </p:sp>
      <p:sp>
        <p:nvSpPr>
          <p:cNvPr id="13" name="Text 10"/>
          <p:cNvSpPr/>
          <p:nvPr/>
        </p:nvSpPr>
        <p:spPr>
          <a:xfrm>
            <a:off x="7608093" y="3937805"/>
            <a:ext cx="2817852" cy="352187"/>
          </a:xfrm>
          <a:prstGeom prst="rect">
            <a:avLst/>
          </a:prstGeom>
          <a:noFill/>
          <a:ln/>
        </p:spPr>
        <p:txBody>
          <a:bodyPr wrap="none" lIns="0" tIns="0" rIns="0" bIns="0" rtlCol="0" anchor="t"/>
          <a:lstStyle/>
          <a:p>
            <a:pPr marL="0" indent="0" algn="l">
              <a:lnSpc>
                <a:spcPts val="2750"/>
              </a:lnSpc>
              <a:buNone/>
            </a:pPr>
            <a:r>
              <a:rPr lang="en-US" sz="2400" b="1" dirty="0">
                <a:solidFill>
                  <a:srgbClr val="E2E6E9"/>
                </a:solidFill>
                <a:latin typeface="PT Serif" panose="020A0603040505020204" pitchFamily="18" charset="0"/>
                <a:ea typeface="Merriweather" pitchFamily="34" charset="-122"/>
                <a:cs typeface="Merriweather" pitchFamily="34" charset="-120"/>
              </a:rPr>
              <a:t>Bảo trì thiết bị</a:t>
            </a:r>
            <a:endParaRPr lang="en-US" sz="2400" b="1" dirty="0"/>
          </a:p>
        </p:txBody>
      </p:sp>
      <p:sp>
        <p:nvSpPr>
          <p:cNvPr id="14" name="Text 11"/>
          <p:cNvSpPr/>
          <p:nvPr/>
        </p:nvSpPr>
        <p:spPr>
          <a:xfrm>
            <a:off x="7608093" y="4402625"/>
            <a:ext cx="6514148" cy="300514"/>
          </a:xfrm>
          <a:prstGeom prst="rect">
            <a:avLst/>
          </a:prstGeom>
          <a:noFill/>
          <a:ln/>
        </p:spPr>
        <p:txBody>
          <a:bodyPr wrap="none" lIns="0" tIns="0" rIns="0" bIns="0" rtlCol="0" anchor="t"/>
          <a:lstStyle/>
          <a:p>
            <a:pPr marL="0" indent="0" algn="l">
              <a:lnSpc>
                <a:spcPts val="2350"/>
              </a:lnSpc>
              <a:buNone/>
            </a:pPr>
            <a:r>
              <a:rPr lang="en-US" sz="1450" dirty="0">
                <a:solidFill>
                  <a:srgbClr val="E2E6E9"/>
                </a:solidFill>
                <a:latin typeface="PT Serif" panose="020A0603040505020204" pitchFamily="18" charset="0"/>
                <a:ea typeface="Merriweather" pitchFamily="34" charset="-122"/>
                <a:cs typeface="Merriweather" pitchFamily="34" charset="-120"/>
              </a:rPr>
              <a:t>Thường xuyên kiểm tra và bảo dưỡng máy móc, thiết bị sản xuất.</a:t>
            </a:r>
            <a:endParaRPr lang="en-US" sz="1450" dirty="0"/>
          </a:p>
        </p:txBody>
      </p:sp>
      <p:sp>
        <p:nvSpPr>
          <p:cNvPr id="15" name="Shape 12"/>
          <p:cNvSpPr/>
          <p:nvPr/>
        </p:nvSpPr>
        <p:spPr>
          <a:xfrm>
            <a:off x="6763345" y="5489904"/>
            <a:ext cx="657463" cy="22860"/>
          </a:xfrm>
          <a:prstGeom prst="roundRect">
            <a:avLst>
              <a:gd name="adj" fmla="val 345156"/>
            </a:avLst>
          </a:prstGeom>
          <a:solidFill>
            <a:srgbClr val="3965A7"/>
          </a:solidFill>
          <a:ln/>
        </p:spPr>
      </p:sp>
      <p:sp>
        <p:nvSpPr>
          <p:cNvPr id="16" name="Shape 13"/>
          <p:cNvSpPr/>
          <p:nvPr/>
        </p:nvSpPr>
        <p:spPr>
          <a:xfrm>
            <a:off x="6363533" y="5289998"/>
            <a:ext cx="422672" cy="422672"/>
          </a:xfrm>
          <a:prstGeom prst="roundRect">
            <a:avLst>
              <a:gd name="adj" fmla="val 18668"/>
            </a:avLst>
          </a:prstGeom>
          <a:solidFill>
            <a:srgbClr val="204C8E"/>
          </a:solidFill>
          <a:ln w="7620">
            <a:solidFill>
              <a:srgbClr val="3965A7"/>
            </a:solidFill>
            <a:prstDash val="solid"/>
          </a:ln>
        </p:spPr>
      </p:sp>
      <p:sp>
        <p:nvSpPr>
          <p:cNvPr id="17" name="Text 14"/>
          <p:cNvSpPr/>
          <p:nvPr/>
        </p:nvSpPr>
        <p:spPr>
          <a:xfrm>
            <a:off x="6495931" y="5360364"/>
            <a:ext cx="157758" cy="281821"/>
          </a:xfrm>
          <a:prstGeom prst="rect">
            <a:avLst/>
          </a:prstGeom>
          <a:noFill/>
          <a:ln/>
        </p:spPr>
        <p:txBody>
          <a:bodyPr wrap="none" lIns="0" tIns="0" rIns="0" bIns="0" rtlCol="0" anchor="t"/>
          <a:lstStyle/>
          <a:p>
            <a:pPr marL="0" indent="0" algn="ctr">
              <a:lnSpc>
                <a:spcPts val="2200"/>
              </a:lnSpc>
              <a:buNone/>
            </a:pPr>
            <a:r>
              <a:rPr lang="en-US" sz="2200" dirty="0">
                <a:solidFill>
                  <a:srgbClr val="FFFFFF"/>
                </a:solidFill>
                <a:latin typeface="PT Serif" panose="020A0603040505020204" pitchFamily="18" charset="0"/>
                <a:ea typeface="Merriweather" pitchFamily="34" charset="-122"/>
                <a:cs typeface="Merriweather" pitchFamily="34" charset="-120"/>
              </a:rPr>
              <a:t>3</a:t>
            </a:r>
            <a:endParaRPr lang="en-US" sz="2200" dirty="0"/>
          </a:p>
        </p:txBody>
      </p:sp>
      <p:sp>
        <p:nvSpPr>
          <p:cNvPr id="18" name="Text 15"/>
          <p:cNvSpPr/>
          <p:nvPr/>
        </p:nvSpPr>
        <p:spPr>
          <a:xfrm>
            <a:off x="7608093" y="5266424"/>
            <a:ext cx="2817852" cy="352187"/>
          </a:xfrm>
          <a:prstGeom prst="rect">
            <a:avLst/>
          </a:prstGeom>
          <a:noFill/>
          <a:ln/>
        </p:spPr>
        <p:txBody>
          <a:bodyPr wrap="none" lIns="0" tIns="0" rIns="0" bIns="0" rtlCol="0" anchor="t"/>
          <a:lstStyle/>
          <a:p>
            <a:pPr marL="0" indent="0" algn="l">
              <a:lnSpc>
                <a:spcPts val="2750"/>
              </a:lnSpc>
              <a:buNone/>
            </a:pPr>
            <a:r>
              <a:rPr lang="en-US" sz="2400" b="1" dirty="0">
                <a:solidFill>
                  <a:srgbClr val="E2E6E9"/>
                </a:solidFill>
                <a:latin typeface="PT Serif" panose="020A0603040505020204" pitchFamily="18" charset="0"/>
                <a:ea typeface="Merriweather" pitchFamily="34" charset="-122"/>
                <a:cs typeface="Merriweather" pitchFamily="34" charset="-120"/>
              </a:rPr>
              <a:t>Thiết bị bảo hộ</a:t>
            </a:r>
            <a:endParaRPr lang="en-US" sz="2400" b="1" dirty="0"/>
          </a:p>
        </p:txBody>
      </p:sp>
      <p:sp>
        <p:nvSpPr>
          <p:cNvPr id="19" name="Text 16"/>
          <p:cNvSpPr/>
          <p:nvPr/>
        </p:nvSpPr>
        <p:spPr>
          <a:xfrm>
            <a:off x="7608093" y="5731244"/>
            <a:ext cx="6514148" cy="300514"/>
          </a:xfrm>
          <a:prstGeom prst="rect">
            <a:avLst/>
          </a:prstGeom>
          <a:noFill/>
          <a:ln/>
        </p:spPr>
        <p:txBody>
          <a:bodyPr wrap="none" lIns="0" tIns="0" rIns="0" bIns="0" rtlCol="0" anchor="t"/>
          <a:lstStyle/>
          <a:p>
            <a:pPr marL="0" indent="0" algn="l">
              <a:lnSpc>
                <a:spcPts val="2350"/>
              </a:lnSpc>
              <a:buNone/>
            </a:pPr>
            <a:r>
              <a:rPr lang="en-US" sz="1450" dirty="0">
                <a:solidFill>
                  <a:srgbClr val="E2E6E9"/>
                </a:solidFill>
                <a:latin typeface="PT Serif" panose="020A0603040505020204" pitchFamily="18" charset="0"/>
                <a:ea typeface="Merriweather" pitchFamily="34" charset="-122"/>
                <a:cs typeface="Merriweather" pitchFamily="34" charset="-120"/>
              </a:rPr>
              <a:t>Cung cấp và đảm bảo sử dụng đúng các thiết bị bảo hộ cá nhân.</a:t>
            </a:r>
            <a:endParaRPr lang="en-US" sz="1450" dirty="0"/>
          </a:p>
        </p:txBody>
      </p:sp>
      <p:sp>
        <p:nvSpPr>
          <p:cNvPr id="20" name="Shape 17"/>
          <p:cNvSpPr/>
          <p:nvPr/>
        </p:nvSpPr>
        <p:spPr>
          <a:xfrm>
            <a:off x="6763345" y="6818523"/>
            <a:ext cx="657463" cy="22860"/>
          </a:xfrm>
          <a:prstGeom prst="roundRect">
            <a:avLst>
              <a:gd name="adj" fmla="val 345156"/>
            </a:avLst>
          </a:prstGeom>
          <a:solidFill>
            <a:srgbClr val="3965A7"/>
          </a:solidFill>
          <a:ln/>
        </p:spPr>
      </p:sp>
      <p:sp>
        <p:nvSpPr>
          <p:cNvPr id="21" name="Shape 18"/>
          <p:cNvSpPr/>
          <p:nvPr/>
        </p:nvSpPr>
        <p:spPr>
          <a:xfrm>
            <a:off x="6363533" y="6618617"/>
            <a:ext cx="422672" cy="422672"/>
          </a:xfrm>
          <a:prstGeom prst="roundRect">
            <a:avLst>
              <a:gd name="adj" fmla="val 18668"/>
            </a:avLst>
          </a:prstGeom>
          <a:solidFill>
            <a:srgbClr val="204C8E"/>
          </a:solidFill>
          <a:ln w="7620">
            <a:solidFill>
              <a:srgbClr val="3965A7"/>
            </a:solidFill>
            <a:prstDash val="solid"/>
          </a:ln>
        </p:spPr>
      </p:sp>
      <p:sp>
        <p:nvSpPr>
          <p:cNvPr id="22" name="Text 19"/>
          <p:cNvSpPr/>
          <p:nvPr/>
        </p:nvSpPr>
        <p:spPr>
          <a:xfrm>
            <a:off x="6484143" y="6688983"/>
            <a:ext cx="181451" cy="281821"/>
          </a:xfrm>
          <a:prstGeom prst="rect">
            <a:avLst/>
          </a:prstGeom>
          <a:noFill/>
          <a:ln/>
        </p:spPr>
        <p:txBody>
          <a:bodyPr wrap="none" lIns="0" tIns="0" rIns="0" bIns="0" rtlCol="0" anchor="t"/>
          <a:lstStyle/>
          <a:p>
            <a:pPr marL="0" indent="0" algn="ctr">
              <a:lnSpc>
                <a:spcPts val="2200"/>
              </a:lnSpc>
              <a:buNone/>
            </a:pPr>
            <a:r>
              <a:rPr lang="en-US" sz="2200" dirty="0">
                <a:solidFill>
                  <a:srgbClr val="FFFFFF"/>
                </a:solidFill>
                <a:latin typeface="PT Serif" panose="020A0603040505020204" pitchFamily="18" charset="0"/>
                <a:ea typeface="Merriweather" pitchFamily="34" charset="-122"/>
                <a:cs typeface="Merriweather" pitchFamily="34" charset="-120"/>
              </a:rPr>
              <a:t>4</a:t>
            </a:r>
            <a:endParaRPr lang="en-US" sz="2200" dirty="0"/>
          </a:p>
        </p:txBody>
      </p:sp>
      <p:sp>
        <p:nvSpPr>
          <p:cNvPr id="23" name="Text 20"/>
          <p:cNvSpPr/>
          <p:nvPr/>
        </p:nvSpPr>
        <p:spPr>
          <a:xfrm>
            <a:off x="7608093" y="6595042"/>
            <a:ext cx="2817852" cy="352187"/>
          </a:xfrm>
          <a:prstGeom prst="rect">
            <a:avLst/>
          </a:prstGeom>
          <a:noFill/>
          <a:ln/>
        </p:spPr>
        <p:txBody>
          <a:bodyPr wrap="none" lIns="0" tIns="0" rIns="0" bIns="0" rtlCol="0" anchor="t"/>
          <a:lstStyle/>
          <a:p>
            <a:pPr marL="0" indent="0" algn="l">
              <a:lnSpc>
                <a:spcPts val="2750"/>
              </a:lnSpc>
              <a:buNone/>
            </a:pPr>
            <a:r>
              <a:rPr lang="en-US" sz="2400" b="1" dirty="0">
                <a:solidFill>
                  <a:srgbClr val="E2E6E9"/>
                </a:solidFill>
                <a:latin typeface="PT Serif" panose="020A0603040505020204" pitchFamily="18" charset="0"/>
                <a:ea typeface="Merriweather" pitchFamily="34" charset="-122"/>
                <a:cs typeface="Merriweather" pitchFamily="34" charset="-120"/>
              </a:rPr>
              <a:t>Môi trường</a:t>
            </a:r>
            <a:endParaRPr lang="en-US" sz="2400" b="1" dirty="0"/>
          </a:p>
        </p:txBody>
      </p:sp>
      <p:sp>
        <p:nvSpPr>
          <p:cNvPr id="24" name="Text 21"/>
          <p:cNvSpPr/>
          <p:nvPr/>
        </p:nvSpPr>
        <p:spPr>
          <a:xfrm>
            <a:off x="7608093" y="7059862"/>
            <a:ext cx="6514148" cy="300514"/>
          </a:xfrm>
          <a:prstGeom prst="rect">
            <a:avLst/>
          </a:prstGeom>
          <a:noFill/>
          <a:ln/>
        </p:spPr>
        <p:txBody>
          <a:bodyPr wrap="none" lIns="0" tIns="0" rIns="0" bIns="0" rtlCol="0" anchor="t"/>
          <a:lstStyle/>
          <a:p>
            <a:pPr marL="0" indent="0" algn="l">
              <a:lnSpc>
                <a:spcPts val="2350"/>
              </a:lnSpc>
              <a:buNone/>
            </a:pPr>
            <a:r>
              <a:rPr lang="en-US" sz="1450" dirty="0">
                <a:solidFill>
                  <a:srgbClr val="E2E6E9"/>
                </a:solidFill>
                <a:latin typeface="PT Serif" panose="020A0603040505020204" pitchFamily="18" charset="0"/>
                <a:ea typeface="Merriweather" pitchFamily="34" charset="-122"/>
                <a:cs typeface="Merriweather" pitchFamily="34" charset="-120"/>
              </a:rPr>
              <a:t>Duy trì không gian làm việc sạch sẽ, thoáng mát và đủ ánh sáng.</a:t>
            </a:r>
            <a:endParaRPr lang="en-US" sz="1450" dirty="0"/>
          </a:p>
        </p:txBody>
      </p:sp>
      <p:pic>
        <p:nvPicPr>
          <p:cNvPr id="25" name="Picture 24">
            <a:extLst>
              <a:ext uri="{FF2B5EF4-FFF2-40B4-BE49-F238E27FC236}">
                <a16:creationId xmlns:a16="http://schemas.microsoft.com/office/drawing/2014/main" id="{ECD7D82F-592A-9FE1-D672-D641993466FC}"/>
              </a:ext>
            </a:extLst>
          </p:cNvPr>
          <p:cNvPicPr>
            <a:picLocks noChangeAspect="1"/>
          </p:cNvPicPr>
          <p:nvPr/>
        </p:nvPicPr>
        <p:blipFill>
          <a:blip r:embed="rId4"/>
          <a:stretch>
            <a:fillRect/>
          </a:stretch>
        </p:blipFill>
        <p:spPr>
          <a:xfrm>
            <a:off x="12449908" y="7511654"/>
            <a:ext cx="2068126" cy="66800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13967" y="3393296"/>
            <a:ext cx="4491633" cy="4491633"/>
          </a:xfrm>
          <a:prstGeom prst="rect">
            <a:avLst/>
          </a:prstGeom>
        </p:spPr>
      </p:pic>
      <p:sp>
        <p:nvSpPr>
          <p:cNvPr id="3" name="Text 0"/>
          <p:cNvSpPr/>
          <p:nvPr/>
        </p:nvSpPr>
        <p:spPr>
          <a:xfrm>
            <a:off x="676870" y="822126"/>
            <a:ext cx="6317575" cy="604361"/>
          </a:xfrm>
          <a:prstGeom prst="rect">
            <a:avLst/>
          </a:prstGeom>
          <a:noFill/>
          <a:ln/>
        </p:spPr>
        <p:txBody>
          <a:bodyPr wrap="none" lIns="0" tIns="0" rIns="0" bIns="0" rtlCol="0" anchor="t"/>
          <a:lstStyle/>
          <a:p>
            <a:pPr marL="0" indent="0">
              <a:lnSpc>
                <a:spcPts val="4750"/>
              </a:lnSpc>
              <a:buNone/>
            </a:pPr>
            <a:r>
              <a:rPr lang="en-US" sz="3800" b="1" dirty="0">
                <a:solidFill>
                  <a:srgbClr val="F5F0F0"/>
                </a:solidFill>
                <a:latin typeface="PT Serif" panose="020A0603040505020204" pitchFamily="18" charset="0"/>
                <a:ea typeface="Merriweather" pitchFamily="34" charset="-122"/>
                <a:cs typeface="Merriweather" pitchFamily="34" charset="-120"/>
              </a:rPr>
              <a:t>Xử lý tình huống khẩn cấp</a:t>
            </a:r>
            <a:endParaRPr lang="en-US" sz="3800" b="1" dirty="0"/>
          </a:p>
        </p:txBody>
      </p:sp>
      <p:sp>
        <p:nvSpPr>
          <p:cNvPr id="4" name="Shape 1"/>
          <p:cNvSpPr/>
          <p:nvPr/>
        </p:nvSpPr>
        <p:spPr>
          <a:xfrm>
            <a:off x="955477" y="2446722"/>
            <a:ext cx="22860" cy="5345668"/>
          </a:xfrm>
          <a:prstGeom prst="roundRect">
            <a:avLst>
              <a:gd name="adj" fmla="val 355335"/>
            </a:avLst>
          </a:prstGeom>
          <a:solidFill>
            <a:srgbClr val="194A99"/>
          </a:solidFill>
          <a:ln/>
        </p:spPr>
      </p:sp>
      <p:sp>
        <p:nvSpPr>
          <p:cNvPr id="5" name="Shape 2"/>
          <p:cNvSpPr/>
          <p:nvPr/>
        </p:nvSpPr>
        <p:spPr>
          <a:xfrm>
            <a:off x="1161574" y="2870346"/>
            <a:ext cx="676870" cy="22860"/>
          </a:xfrm>
          <a:prstGeom prst="roundRect">
            <a:avLst>
              <a:gd name="adj" fmla="val 355335"/>
            </a:avLst>
          </a:prstGeom>
          <a:solidFill>
            <a:srgbClr val="3965A7"/>
          </a:solidFill>
          <a:ln/>
        </p:spPr>
      </p:sp>
      <p:sp>
        <p:nvSpPr>
          <p:cNvPr id="6" name="Shape 3"/>
          <p:cNvSpPr/>
          <p:nvPr/>
        </p:nvSpPr>
        <p:spPr>
          <a:xfrm>
            <a:off x="749379" y="2664249"/>
            <a:ext cx="435054" cy="435054"/>
          </a:xfrm>
          <a:prstGeom prst="roundRect">
            <a:avLst>
              <a:gd name="adj" fmla="val 18671"/>
            </a:avLst>
          </a:prstGeom>
          <a:solidFill>
            <a:srgbClr val="204C8E"/>
          </a:solidFill>
          <a:ln w="7620">
            <a:solidFill>
              <a:srgbClr val="3965A7"/>
            </a:solidFill>
            <a:prstDash val="solid"/>
          </a:ln>
        </p:spPr>
      </p:sp>
      <p:sp>
        <p:nvSpPr>
          <p:cNvPr id="7" name="Text 4"/>
          <p:cNvSpPr/>
          <p:nvPr/>
        </p:nvSpPr>
        <p:spPr>
          <a:xfrm>
            <a:off x="903089" y="2736639"/>
            <a:ext cx="127635" cy="290155"/>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1</a:t>
            </a:r>
            <a:endParaRPr lang="en-US" sz="2250" dirty="0"/>
          </a:p>
        </p:txBody>
      </p:sp>
      <p:sp>
        <p:nvSpPr>
          <p:cNvPr id="8" name="Text 5"/>
          <p:cNvSpPr/>
          <p:nvPr/>
        </p:nvSpPr>
        <p:spPr>
          <a:xfrm>
            <a:off x="2030611" y="2640079"/>
            <a:ext cx="2417445" cy="302062"/>
          </a:xfrm>
          <a:prstGeom prst="rect">
            <a:avLst/>
          </a:prstGeom>
          <a:noFill/>
          <a:ln/>
        </p:spPr>
        <p:txBody>
          <a:bodyPr wrap="none" lIns="0" tIns="0" rIns="0" bIns="0" rtlCol="0" anchor="t"/>
          <a:lstStyle/>
          <a:p>
            <a:pPr marL="0" indent="0" algn="l">
              <a:lnSpc>
                <a:spcPts val="2350"/>
              </a:lnSpc>
              <a:buNone/>
            </a:pPr>
            <a:r>
              <a:rPr lang="en-US" sz="2000" b="1" dirty="0">
                <a:solidFill>
                  <a:srgbClr val="E2E6E9"/>
                </a:solidFill>
                <a:latin typeface="PT Serif" panose="020A0603040505020204" pitchFamily="18" charset="0"/>
                <a:ea typeface="Merriweather" pitchFamily="34" charset="-122"/>
                <a:cs typeface="Merriweather" pitchFamily="34" charset="-120"/>
              </a:rPr>
              <a:t>Ngắt điện</a:t>
            </a:r>
            <a:endParaRPr lang="en-US" sz="2000" b="1" dirty="0"/>
          </a:p>
        </p:txBody>
      </p:sp>
      <p:sp>
        <p:nvSpPr>
          <p:cNvPr id="9" name="Text 6"/>
          <p:cNvSpPr/>
          <p:nvPr/>
        </p:nvSpPr>
        <p:spPr>
          <a:xfrm>
            <a:off x="2030611" y="3058108"/>
            <a:ext cx="6436519" cy="309324"/>
          </a:xfrm>
          <a:prstGeom prst="rect">
            <a:avLst/>
          </a:prstGeom>
          <a:noFill/>
          <a:ln/>
        </p:spPr>
        <p:txBody>
          <a:bodyPr wrap="none" lIns="0" tIns="0" rIns="0" bIns="0" rtlCol="0" anchor="t"/>
          <a:lstStyle/>
          <a:p>
            <a:pPr marL="0" indent="0" algn="l">
              <a:lnSpc>
                <a:spcPts val="2400"/>
              </a:lnSpc>
              <a:buNone/>
            </a:pPr>
            <a:r>
              <a:rPr lang="en-US" sz="1500" dirty="0">
                <a:solidFill>
                  <a:srgbClr val="E2E6E9"/>
                </a:solidFill>
                <a:latin typeface="PT Serif" panose="020A0603040505020204" pitchFamily="18" charset="0"/>
                <a:ea typeface="Merriweather" pitchFamily="34" charset="-122"/>
                <a:cs typeface="Merriweather" pitchFamily="34" charset="-120"/>
              </a:rPr>
              <a:t>Ngay lập tức ngắt nguồn điện khi xảy ra tai nạn liên quan đến điện.</a:t>
            </a:r>
            <a:endParaRPr lang="en-US" sz="1500" dirty="0"/>
          </a:p>
        </p:txBody>
      </p:sp>
      <p:sp>
        <p:nvSpPr>
          <p:cNvPr id="10" name="Shape 7"/>
          <p:cNvSpPr/>
          <p:nvPr/>
        </p:nvSpPr>
        <p:spPr>
          <a:xfrm>
            <a:off x="1161574" y="4177771"/>
            <a:ext cx="676870" cy="22860"/>
          </a:xfrm>
          <a:prstGeom prst="roundRect">
            <a:avLst>
              <a:gd name="adj" fmla="val 355335"/>
            </a:avLst>
          </a:prstGeom>
          <a:solidFill>
            <a:srgbClr val="3965A7"/>
          </a:solidFill>
          <a:ln/>
        </p:spPr>
      </p:sp>
      <p:sp>
        <p:nvSpPr>
          <p:cNvPr id="11" name="Shape 8"/>
          <p:cNvSpPr/>
          <p:nvPr/>
        </p:nvSpPr>
        <p:spPr>
          <a:xfrm>
            <a:off x="749379" y="3971674"/>
            <a:ext cx="435054" cy="435054"/>
          </a:xfrm>
          <a:prstGeom prst="roundRect">
            <a:avLst>
              <a:gd name="adj" fmla="val 18671"/>
            </a:avLst>
          </a:prstGeom>
          <a:solidFill>
            <a:srgbClr val="204C8E"/>
          </a:solidFill>
          <a:ln w="7620">
            <a:solidFill>
              <a:srgbClr val="3965A7"/>
            </a:solidFill>
            <a:prstDash val="solid"/>
          </a:ln>
        </p:spPr>
      </p:sp>
      <p:sp>
        <p:nvSpPr>
          <p:cNvPr id="12" name="Text 9"/>
          <p:cNvSpPr/>
          <p:nvPr/>
        </p:nvSpPr>
        <p:spPr>
          <a:xfrm>
            <a:off x="880110" y="4044064"/>
            <a:ext cx="173474" cy="290155"/>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2</a:t>
            </a:r>
            <a:endParaRPr lang="en-US" sz="2250" dirty="0"/>
          </a:p>
        </p:txBody>
      </p:sp>
      <p:sp>
        <p:nvSpPr>
          <p:cNvPr id="13" name="Text 10"/>
          <p:cNvSpPr/>
          <p:nvPr/>
        </p:nvSpPr>
        <p:spPr>
          <a:xfrm>
            <a:off x="2030611" y="3947504"/>
            <a:ext cx="2417445" cy="302062"/>
          </a:xfrm>
          <a:prstGeom prst="rect">
            <a:avLst/>
          </a:prstGeom>
          <a:noFill/>
          <a:ln/>
        </p:spPr>
        <p:txBody>
          <a:bodyPr wrap="none" lIns="0" tIns="0" rIns="0" bIns="0" rtlCol="0" anchor="t"/>
          <a:lstStyle/>
          <a:p>
            <a:pPr marL="0" indent="0" algn="l">
              <a:lnSpc>
                <a:spcPts val="2350"/>
              </a:lnSpc>
              <a:buNone/>
            </a:pPr>
            <a:r>
              <a:rPr lang="en-US" sz="2000" b="1" dirty="0">
                <a:solidFill>
                  <a:srgbClr val="E2E6E9"/>
                </a:solidFill>
                <a:latin typeface="PT Serif" panose="020A0603040505020204" pitchFamily="18" charset="0"/>
                <a:ea typeface="Merriweather" pitchFamily="34" charset="-122"/>
                <a:cs typeface="Merriweather" pitchFamily="34" charset="-120"/>
              </a:rPr>
              <a:t>Sơ cứu</a:t>
            </a:r>
            <a:endParaRPr lang="en-US" sz="2000" b="1" dirty="0"/>
          </a:p>
        </p:txBody>
      </p:sp>
      <p:sp>
        <p:nvSpPr>
          <p:cNvPr id="14" name="Text 11"/>
          <p:cNvSpPr/>
          <p:nvPr/>
        </p:nvSpPr>
        <p:spPr>
          <a:xfrm>
            <a:off x="2030611" y="4365533"/>
            <a:ext cx="6436519" cy="309324"/>
          </a:xfrm>
          <a:prstGeom prst="rect">
            <a:avLst/>
          </a:prstGeom>
          <a:noFill/>
          <a:ln/>
        </p:spPr>
        <p:txBody>
          <a:bodyPr wrap="none" lIns="0" tIns="0" rIns="0" bIns="0" rtlCol="0" anchor="t"/>
          <a:lstStyle/>
          <a:p>
            <a:pPr marL="0" indent="0" algn="l">
              <a:lnSpc>
                <a:spcPts val="2400"/>
              </a:lnSpc>
              <a:buNone/>
            </a:pPr>
            <a:r>
              <a:rPr lang="en-US" sz="1500" dirty="0">
                <a:solidFill>
                  <a:srgbClr val="E2E6E9"/>
                </a:solidFill>
                <a:latin typeface="PT Serif" panose="020A0603040505020204" pitchFamily="18" charset="0"/>
                <a:ea typeface="Merriweather" pitchFamily="34" charset="-122"/>
                <a:cs typeface="Merriweather" pitchFamily="34" charset="-120"/>
              </a:rPr>
              <a:t>Tiến hành sơ cứu nhanh chóng và chính xác cho nạn nhân tại chỗ.</a:t>
            </a:r>
            <a:endParaRPr lang="en-US" sz="1500" dirty="0"/>
          </a:p>
        </p:txBody>
      </p:sp>
      <p:sp>
        <p:nvSpPr>
          <p:cNvPr id="15" name="Shape 12"/>
          <p:cNvSpPr/>
          <p:nvPr/>
        </p:nvSpPr>
        <p:spPr>
          <a:xfrm>
            <a:off x="1161574" y="5485197"/>
            <a:ext cx="676870" cy="22860"/>
          </a:xfrm>
          <a:prstGeom prst="roundRect">
            <a:avLst>
              <a:gd name="adj" fmla="val 355335"/>
            </a:avLst>
          </a:prstGeom>
          <a:solidFill>
            <a:srgbClr val="3965A7"/>
          </a:solidFill>
          <a:ln/>
        </p:spPr>
      </p:sp>
      <p:sp>
        <p:nvSpPr>
          <p:cNvPr id="16" name="Shape 13"/>
          <p:cNvSpPr/>
          <p:nvPr/>
        </p:nvSpPr>
        <p:spPr>
          <a:xfrm>
            <a:off x="749379" y="5279099"/>
            <a:ext cx="435054" cy="435054"/>
          </a:xfrm>
          <a:prstGeom prst="roundRect">
            <a:avLst>
              <a:gd name="adj" fmla="val 18671"/>
            </a:avLst>
          </a:prstGeom>
          <a:solidFill>
            <a:srgbClr val="204C8E"/>
          </a:solidFill>
          <a:ln w="7620">
            <a:solidFill>
              <a:srgbClr val="3965A7"/>
            </a:solidFill>
            <a:prstDash val="solid"/>
          </a:ln>
        </p:spPr>
      </p:sp>
      <p:sp>
        <p:nvSpPr>
          <p:cNvPr id="17" name="Text 14"/>
          <p:cNvSpPr/>
          <p:nvPr/>
        </p:nvSpPr>
        <p:spPr>
          <a:xfrm>
            <a:off x="885587" y="5351490"/>
            <a:ext cx="162520" cy="290155"/>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3</a:t>
            </a:r>
            <a:endParaRPr lang="en-US" sz="2250" dirty="0"/>
          </a:p>
        </p:txBody>
      </p:sp>
      <p:sp>
        <p:nvSpPr>
          <p:cNvPr id="18" name="Text 15"/>
          <p:cNvSpPr/>
          <p:nvPr/>
        </p:nvSpPr>
        <p:spPr>
          <a:xfrm>
            <a:off x="2030611" y="5254930"/>
            <a:ext cx="2417445" cy="302062"/>
          </a:xfrm>
          <a:prstGeom prst="rect">
            <a:avLst/>
          </a:prstGeom>
          <a:noFill/>
          <a:ln/>
        </p:spPr>
        <p:txBody>
          <a:bodyPr wrap="none" lIns="0" tIns="0" rIns="0" bIns="0" rtlCol="0" anchor="t"/>
          <a:lstStyle/>
          <a:p>
            <a:pPr marL="0" indent="0" algn="l">
              <a:lnSpc>
                <a:spcPts val="2350"/>
              </a:lnSpc>
              <a:buNone/>
            </a:pPr>
            <a:r>
              <a:rPr lang="en-US" sz="2000" b="1" dirty="0">
                <a:solidFill>
                  <a:srgbClr val="E2E6E9"/>
                </a:solidFill>
                <a:latin typeface="PT Serif" panose="020A0603040505020204" pitchFamily="18" charset="0"/>
                <a:ea typeface="Merriweather" pitchFamily="34" charset="-122"/>
                <a:cs typeface="Merriweather" pitchFamily="34" charset="-120"/>
              </a:rPr>
              <a:t>Báo cáo</a:t>
            </a:r>
            <a:endParaRPr lang="en-US" sz="2000" b="1" dirty="0"/>
          </a:p>
        </p:txBody>
      </p:sp>
      <p:sp>
        <p:nvSpPr>
          <p:cNvPr id="19" name="Text 16"/>
          <p:cNvSpPr/>
          <p:nvPr/>
        </p:nvSpPr>
        <p:spPr>
          <a:xfrm>
            <a:off x="2030611" y="5672958"/>
            <a:ext cx="6436519" cy="309324"/>
          </a:xfrm>
          <a:prstGeom prst="rect">
            <a:avLst/>
          </a:prstGeom>
          <a:noFill/>
          <a:ln/>
        </p:spPr>
        <p:txBody>
          <a:bodyPr wrap="none" lIns="0" tIns="0" rIns="0" bIns="0" rtlCol="0" anchor="t"/>
          <a:lstStyle/>
          <a:p>
            <a:pPr marL="0" indent="0" algn="l">
              <a:lnSpc>
                <a:spcPts val="2400"/>
              </a:lnSpc>
              <a:buNone/>
            </a:pPr>
            <a:r>
              <a:rPr lang="en-US" sz="1500" dirty="0">
                <a:solidFill>
                  <a:srgbClr val="E2E6E9"/>
                </a:solidFill>
                <a:latin typeface="PT Serif" panose="020A0603040505020204" pitchFamily="18" charset="0"/>
                <a:ea typeface="Merriweather" pitchFamily="34" charset="-122"/>
                <a:cs typeface="Merriweather" pitchFamily="34" charset="-120"/>
              </a:rPr>
              <a:t>Thông báo ngay cho quản lý và đội ngũ y tế để được hỗ trợ kịp thời.</a:t>
            </a:r>
            <a:endParaRPr lang="en-US" sz="1500" dirty="0"/>
          </a:p>
        </p:txBody>
      </p:sp>
      <p:sp>
        <p:nvSpPr>
          <p:cNvPr id="20" name="Shape 17"/>
          <p:cNvSpPr/>
          <p:nvPr/>
        </p:nvSpPr>
        <p:spPr>
          <a:xfrm>
            <a:off x="1161574" y="6792622"/>
            <a:ext cx="676870" cy="22860"/>
          </a:xfrm>
          <a:prstGeom prst="roundRect">
            <a:avLst>
              <a:gd name="adj" fmla="val 355335"/>
            </a:avLst>
          </a:prstGeom>
          <a:solidFill>
            <a:srgbClr val="3965A7"/>
          </a:solidFill>
          <a:ln/>
        </p:spPr>
      </p:sp>
      <p:sp>
        <p:nvSpPr>
          <p:cNvPr id="21" name="Shape 18"/>
          <p:cNvSpPr/>
          <p:nvPr/>
        </p:nvSpPr>
        <p:spPr>
          <a:xfrm>
            <a:off x="749379" y="6586525"/>
            <a:ext cx="435054" cy="435054"/>
          </a:xfrm>
          <a:prstGeom prst="roundRect">
            <a:avLst>
              <a:gd name="adj" fmla="val 18671"/>
            </a:avLst>
          </a:prstGeom>
          <a:solidFill>
            <a:srgbClr val="204C8E"/>
          </a:solidFill>
          <a:ln w="7620">
            <a:solidFill>
              <a:srgbClr val="3965A7"/>
            </a:solidFill>
            <a:prstDash val="solid"/>
          </a:ln>
        </p:spPr>
      </p:sp>
      <p:sp>
        <p:nvSpPr>
          <p:cNvPr id="22" name="Text 19"/>
          <p:cNvSpPr/>
          <p:nvPr/>
        </p:nvSpPr>
        <p:spPr>
          <a:xfrm>
            <a:off x="873443" y="6658915"/>
            <a:ext cx="186809" cy="290155"/>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4</a:t>
            </a:r>
            <a:endParaRPr lang="en-US" sz="2250" dirty="0"/>
          </a:p>
        </p:txBody>
      </p:sp>
      <p:sp>
        <p:nvSpPr>
          <p:cNvPr id="23" name="Text 20"/>
          <p:cNvSpPr/>
          <p:nvPr/>
        </p:nvSpPr>
        <p:spPr>
          <a:xfrm>
            <a:off x="2030611" y="6562355"/>
            <a:ext cx="2417445" cy="302062"/>
          </a:xfrm>
          <a:prstGeom prst="rect">
            <a:avLst/>
          </a:prstGeom>
          <a:noFill/>
          <a:ln/>
        </p:spPr>
        <p:txBody>
          <a:bodyPr wrap="none" lIns="0" tIns="0" rIns="0" bIns="0" rtlCol="0" anchor="t"/>
          <a:lstStyle/>
          <a:p>
            <a:pPr marL="0" indent="0" algn="l">
              <a:lnSpc>
                <a:spcPts val="2350"/>
              </a:lnSpc>
              <a:buNone/>
            </a:pPr>
            <a:r>
              <a:rPr lang="en-US" sz="2000" b="1" dirty="0">
                <a:solidFill>
                  <a:srgbClr val="E2E6E9"/>
                </a:solidFill>
                <a:latin typeface="PT Serif" panose="020A0603040505020204" pitchFamily="18" charset="0"/>
                <a:ea typeface="Merriweather" pitchFamily="34" charset="-122"/>
                <a:cs typeface="Merriweather" pitchFamily="34" charset="-120"/>
              </a:rPr>
              <a:t>Điều tra</a:t>
            </a:r>
            <a:endParaRPr lang="en-US" sz="2000" b="1" dirty="0"/>
          </a:p>
        </p:txBody>
      </p:sp>
      <p:sp>
        <p:nvSpPr>
          <p:cNvPr id="24" name="Text 21"/>
          <p:cNvSpPr/>
          <p:nvPr/>
        </p:nvSpPr>
        <p:spPr>
          <a:xfrm>
            <a:off x="2030611" y="6980384"/>
            <a:ext cx="6949852" cy="618649"/>
          </a:xfrm>
          <a:prstGeom prst="rect">
            <a:avLst/>
          </a:prstGeom>
          <a:noFill/>
          <a:ln/>
        </p:spPr>
        <p:txBody>
          <a:bodyPr wrap="square" lIns="0" tIns="0" rIns="0" bIns="0" rtlCol="0" anchor="t"/>
          <a:lstStyle/>
          <a:p>
            <a:pPr marL="0" indent="0" algn="l">
              <a:lnSpc>
                <a:spcPts val="2400"/>
              </a:lnSpc>
              <a:buNone/>
            </a:pPr>
            <a:r>
              <a:rPr lang="en-US" sz="1500" dirty="0">
                <a:solidFill>
                  <a:srgbClr val="E2E6E9"/>
                </a:solidFill>
                <a:latin typeface="PT Serif" panose="020A0603040505020204" pitchFamily="18" charset="0"/>
                <a:ea typeface="Merriweather" pitchFamily="34" charset="-122"/>
                <a:cs typeface="Merriweather" pitchFamily="34" charset="-120"/>
              </a:rPr>
              <a:t>Tiến hành điều tra nguyên nhân và đề xuất biện pháp </a:t>
            </a:r>
            <a:r>
              <a:rPr lang="en-US" sz="1500" dirty="0" err="1">
                <a:solidFill>
                  <a:srgbClr val="E2E6E9"/>
                </a:solidFill>
                <a:latin typeface="PT Serif" panose="020A0603040505020204" pitchFamily="18" charset="0"/>
                <a:ea typeface="Merriweather" pitchFamily="34" charset="-122"/>
                <a:cs typeface="Merriweather" pitchFamily="34" charset="-120"/>
              </a:rPr>
              <a:t>phòng</a:t>
            </a:r>
            <a:r>
              <a:rPr lang="en-US" sz="1500" dirty="0">
                <a:solidFill>
                  <a:srgbClr val="E2E6E9"/>
                </a:solidFill>
                <a:latin typeface="PT Serif" panose="020A0603040505020204" pitchFamily="18" charset="0"/>
                <a:ea typeface="Merriweather" pitchFamily="34" charset="-122"/>
                <a:cs typeface="Merriweather" pitchFamily="34" charset="-120"/>
              </a:rPr>
              <a:t> </a:t>
            </a:r>
            <a:r>
              <a:rPr lang="en-US" sz="1500" dirty="0" err="1">
                <a:solidFill>
                  <a:srgbClr val="E2E6E9"/>
                </a:solidFill>
                <a:latin typeface="PT Serif" panose="020A0603040505020204" pitchFamily="18" charset="0"/>
                <a:ea typeface="Merriweather" pitchFamily="34" charset="-122"/>
                <a:cs typeface="Merriweather" pitchFamily="34" charset="-120"/>
              </a:rPr>
              <a:t>ngừa</a:t>
            </a:r>
            <a:r>
              <a:rPr lang="en-US" sz="1500" dirty="0">
                <a:solidFill>
                  <a:srgbClr val="E2E6E9"/>
                </a:solidFill>
                <a:latin typeface="PT Serif" panose="020A0603040505020204" pitchFamily="18" charset="0"/>
                <a:ea typeface="Merriweather" pitchFamily="34" charset="-122"/>
                <a:cs typeface="Merriweather" pitchFamily="34" charset="-120"/>
              </a:rPr>
              <a:t>.</a:t>
            </a:r>
            <a:endParaRPr lang="en-US" sz="1500" dirty="0"/>
          </a:p>
        </p:txBody>
      </p:sp>
      <p:pic>
        <p:nvPicPr>
          <p:cNvPr id="25" name="Picture 24">
            <a:extLst>
              <a:ext uri="{FF2B5EF4-FFF2-40B4-BE49-F238E27FC236}">
                <a16:creationId xmlns:a16="http://schemas.microsoft.com/office/drawing/2014/main" id="{88337F38-DBA2-0CEE-EB43-1516A3764AC7}"/>
              </a:ext>
            </a:extLst>
          </p:cNvPr>
          <p:cNvPicPr>
            <a:picLocks noChangeAspect="1"/>
          </p:cNvPicPr>
          <p:nvPr/>
        </p:nvPicPr>
        <p:blipFill>
          <a:blip r:embed="rId4"/>
          <a:stretch>
            <a:fillRect/>
          </a:stretch>
        </p:blipFill>
        <p:spPr>
          <a:xfrm>
            <a:off x="12449908" y="7511654"/>
            <a:ext cx="2068126" cy="66800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231719" y="238839"/>
            <a:ext cx="6166961" cy="1911787"/>
          </a:xfrm>
          <a:prstGeom prst="rect">
            <a:avLst/>
          </a:prstGeom>
        </p:spPr>
      </p:pic>
      <p:sp>
        <p:nvSpPr>
          <p:cNvPr id="3" name="Text 0"/>
          <p:cNvSpPr/>
          <p:nvPr/>
        </p:nvSpPr>
        <p:spPr>
          <a:xfrm>
            <a:off x="669012" y="2803802"/>
            <a:ext cx="4779050" cy="597337"/>
          </a:xfrm>
          <a:prstGeom prst="rect">
            <a:avLst/>
          </a:prstGeom>
          <a:noFill/>
          <a:ln/>
        </p:spPr>
        <p:txBody>
          <a:bodyPr wrap="none" lIns="0" tIns="0" rIns="0" bIns="0" rtlCol="0" anchor="t"/>
          <a:lstStyle/>
          <a:p>
            <a:pPr marL="0" indent="0">
              <a:lnSpc>
                <a:spcPts val="4700"/>
              </a:lnSpc>
              <a:buNone/>
            </a:pPr>
            <a:r>
              <a:rPr lang="en-US" sz="4400" b="1" dirty="0">
                <a:solidFill>
                  <a:srgbClr val="F5F0F0"/>
                </a:solidFill>
                <a:latin typeface="PT Serif" panose="020A0603040505020204" pitchFamily="18" charset="0"/>
                <a:ea typeface="Merriweather" pitchFamily="34" charset="-122"/>
                <a:cs typeface="Merriweather" pitchFamily="34" charset="-120"/>
              </a:rPr>
              <a:t>Tham khảo thêm</a:t>
            </a:r>
            <a:endParaRPr lang="en-US" sz="4400" dirty="0"/>
          </a:p>
        </p:txBody>
      </p:sp>
      <p:sp>
        <p:nvSpPr>
          <p:cNvPr id="4" name="Shape 1"/>
          <p:cNvSpPr/>
          <p:nvPr/>
        </p:nvSpPr>
        <p:spPr>
          <a:xfrm>
            <a:off x="669012" y="3799165"/>
            <a:ext cx="13292376" cy="1176337"/>
          </a:xfrm>
          <a:prstGeom prst="roundRect">
            <a:avLst>
              <a:gd name="adj" fmla="val 6825"/>
            </a:avLst>
          </a:prstGeom>
          <a:solidFill>
            <a:srgbClr val="003180"/>
          </a:solidFill>
          <a:ln w="7620">
            <a:solidFill>
              <a:srgbClr val="194A99"/>
            </a:solidFill>
            <a:prstDash val="solid"/>
          </a:ln>
        </p:spPr>
      </p:sp>
      <p:sp>
        <p:nvSpPr>
          <p:cNvPr id="5" name="Text 2"/>
          <p:cNvSpPr/>
          <p:nvPr/>
        </p:nvSpPr>
        <p:spPr>
          <a:xfrm>
            <a:off x="867727" y="3997881"/>
            <a:ext cx="5355907" cy="358378"/>
          </a:xfrm>
          <a:prstGeom prst="rect">
            <a:avLst/>
          </a:prstGeom>
          <a:noFill/>
          <a:ln/>
        </p:spPr>
        <p:txBody>
          <a:bodyPr wrap="none" lIns="0" tIns="0" rIns="0" bIns="0" rtlCol="0" anchor="t"/>
          <a:lstStyle/>
          <a:p>
            <a:pPr marL="0" indent="0">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Bài kiểm tra an toàn lao động nhóm 3</a:t>
            </a:r>
            <a:endParaRPr lang="en-US" sz="2250" dirty="0"/>
          </a:p>
        </p:txBody>
      </p:sp>
      <p:sp>
        <p:nvSpPr>
          <p:cNvPr id="6" name="Text 3"/>
          <p:cNvSpPr/>
          <p:nvPr/>
        </p:nvSpPr>
        <p:spPr>
          <a:xfrm>
            <a:off x="867727" y="4470916"/>
            <a:ext cx="12894945" cy="305872"/>
          </a:xfrm>
          <a:prstGeom prst="rect">
            <a:avLst/>
          </a:prstGeom>
          <a:noFill/>
          <a:ln/>
        </p:spPr>
        <p:txBody>
          <a:bodyPr wrap="none" lIns="0" tIns="0" rIns="0" bIns="0" rtlCol="0" anchor="t"/>
          <a:lstStyle/>
          <a:p>
            <a:pPr marL="342900" indent="-342900" algn="l">
              <a:lnSpc>
                <a:spcPts val="2400"/>
              </a:lnSpc>
              <a:buSzPct val="100000"/>
              <a:buChar char="•"/>
            </a:pPr>
            <a:r>
              <a:rPr lang="en-US" sz="1500" b="1" u="sng" dirty="0">
                <a:solidFill>
                  <a:schemeClr val="accent4"/>
                </a:solidFill>
                <a:latin typeface="PT Serif" panose="020A0603040505020204" pitchFamily="18" charset="0"/>
                <a:ea typeface="Merriweather" pitchFamily="34" charset="-122"/>
                <a:cs typeface="Merriweather"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500" dirty="0">
              <a:solidFill>
                <a:schemeClr val="accent4"/>
              </a:solidFill>
            </a:endParaRPr>
          </a:p>
        </p:txBody>
      </p:sp>
      <p:sp>
        <p:nvSpPr>
          <p:cNvPr id="7" name="Shape 4"/>
          <p:cNvSpPr/>
          <p:nvPr/>
        </p:nvSpPr>
        <p:spPr>
          <a:xfrm>
            <a:off x="669012" y="5166598"/>
            <a:ext cx="13292376" cy="1176337"/>
          </a:xfrm>
          <a:prstGeom prst="roundRect">
            <a:avLst>
              <a:gd name="adj" fmla="val 6825"/>
            </a:avLst>
          </a:prstGeom>
          <a:solidFill>
            <a:srgbClr val="003180"/>
          </a:solidFill>
          <a:ln w="7620">
            <a:solidFill>
              <a:srgbClr val="194A99"/>
            </a:solidFill>
            <a:prstDash val="solid"/>
          </a:ln>
        </p:spPr>
      </p:sp>
      <p:sp>
        <p:nvSpPr>
          <p:cNvPr id="8" name="Text 5"/>
          <p:cNvSpPr/>
          <p:nvPr/>
        </p:nvSpPr>
        <p:spPr>
          <a:xfrm>
            <a:off x="867727" y="5365313"/>
            <a:ext cx="4374833" cy="358378"/>
          </a:xfrm>
          <a:prstGeom prst="rect">
            <a:avLst/>
          </a:prstGeom>
          <a:noFill/>
          <a:ln/>
        </p:spPr>
        <p:txBody>
          <a:bodyPr wrap="none" lIns="0" tIns="0" rIns="0" bIns="0" rtlCol="0" anchor="t"/>
          <a:lstStyle/>
          <a:p>
            <a:pPr marL="0" indent="0">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Bảng báo giá huấn luyện ATLD</a:t>
            </a:r>
            <a:endParaRPr lang="en-US" sz="2250" dirty="0"/>
          </a:p>
        </p:txBody>
      </p:sp>
      <p:sp>
        <p:nvSpPr>
          <p:cNvPr id="9" name="Text 6"/>
          <p:cNvSpPr/>
          <p:nvPr/>
        </p:nvSpPr>
        <p:spPr>
          <a:xfrm>
            <a:off x="867727" y="5838349"/>
            <a:ext cx="12894945" cy="305872"/>
          </a:xfrm>
          <a:prstGeom prst="rect">
            <a:avLst/>
          </a:prstGeom>
          <a:noFill/>
          <a:ln/>
        </p:spPr>
        <p:txBody>
          <a:bodyPr wrap="none" lIns="0" tIns="0" rIns="0" bIns="0" rtlCol="0" anchor="t"/>
          <a:lstStyle/>
          <a:p>
            <a:pPr marL="342900" indent="-342900" algn="l">
              <a:lnSpc>
                <a:spcPts val="2400"/>
              </a:lnSpc>
              <a:buSzPct val="100000"/>
              <a:buChar char="•"/>
            </a:pPr>
            <a:r>
              <a:rPr lang="en-US" sz="1500" b="1" u="sng" dirty="0">
                <a:solidFill>
                  <a:schemeClr val="accent4"/>
                </a:solidFill>
                <a:latin typeface="PT Serif" panose="020A0603040505020204" pitchFamily="18" charset="0"/>
                <a:ea typeface="Merriweather" pitchFamily="34" charset="-122"/>
                <a:cs typeface="Merriweather" pitchFamily="34" charset="-120"/>
                <a:hlinkClick r:id="rId5">
                  <a:extLst>
                    <a:ext uri="{A12FA001-AC4F-418D-AE19-62706E023703}">
                      <ahyp:hlinkClr xmlns:ahyp="http://schemas.microsoft.com/office/drawing/2018/hyperlinkcolor" val="tx"/>
                    </a:ext>
                  </a:extLst>
                </a:hlinkClick>
              </a:rPr>
              <a:t>Xem chi tiết</a:t>
            </a:r>
            <a:endParaRPr lang="en-US" sz="1500" dirty="0">
              <a:solidFill>
                <a:schemeClr val="accent4"/>
              </a:solidFill>
            </a:endParaRPr>
          </a:p>
        </p:txBody>
      </p:sp>
      <p:sp>
        <p:nvSpPr>
          <p:cNvPr id="10" name="Shape 7"/>
          <p:cNvSpPr/>
          <p:nvPr/>
        </p:nvSpPr>
        <p:spPr>
          <a:xfrm>
            <a:off x="669012" y="6534031"/>
            <a:ext cx="13292376" cy="1176337"/>
          </a:xfrm>
          <a:prstGeom prst="roundRect">
            <a:avLst>
              <a:gd name="adj" fmla="val 6825"/>
            </a:avLst>
          </a:prstGeom>
          <a:solidFill>
            <a:srgbClr val="003180"/>
          </a:solidFill>
          <a:ln w="7620">
            <a:solidFill>
              <a:srgbClr val="194A99"/>
            </a:solidFill>
            <a:prstDash val="solid"/>
          </a:ln>
        </p:spPr>
        <p:txBody>
          <a:bodyPr/>
          <a:lstStyle/>
          <a:p>
            <a:endParaRPr lang="en-US" dirty="0"/>
          </a:p>
        </p:txBody>
      </p:sp>
      <p:sp>
        <p:nvSpPr>
          <p:cNvPr id="11" name="Text 8"/>
          <p:cNvSpPr/>
          <p:nvPr/>
        </p:nvSpPr>
        <p:spPr>
          <a:xfrm>
            <a:off x="867727" y="6732746"/>
            <a:ext cx="3644027" cy="358378"/>
          </a:xfrm>
          <a:prstGeom prst="rect">
            <a:avLst/>
          </a:prstGeom>
          <a:noFill/>
          <a:ln/>
        </p:spPr>
        <p:txBody>
          <a:bodyPr wrap="none" lIns="0" tIns="0" rIns="0" bIns="0" rtlCol="0" anchor="t"/>
          <a:lstStyle/>
          <a:p>
            <a:pPr marL="0" indent="0">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Tải về tài liệu (download)</a:t>
            </a:r>
            <a:endParaRPr lang="en-US" sz="2250" dirty="0"/>
          </a:p>
        </p:txBody>
      </p:sp>
      <p:sp>
        <p:nvSpPr>
          <p:cNvPr id="12" name="Text 9"/>
          <p:cNvSpPr/>
          <p:nvPr/>
        </p:nvSpPr>
        <p:spPr>
          <a:xfrm>
            <a:off x="867727" y="7205782"/>
            <a:ext cx="12894945" cy="305872"/>
          </a:xfrm>
          <a:prstGeom prst="rect">
            <a:avLst/>
          </a:prstGeom>
          <a:noFill/>
          <a:ln/>
        </p:spPr>
        <p:txBody>
          <a:bodyPr wrap="none" lIns="0" tIns="0" rIns="0" bIns="0" rtlCol="0" anchor="t"/>
          <a:lstStyle/>
          <a:p>
            <a:pPr marL="342900" indent="-342900" algn="l">
              <a:lnSpc>
                <a:spcPts val="2400"/>
              </a:lnSpc>
              <a:buSzPct val="100000"/>
              <a:buChar char="•"/>
            </a:pPr>
            <a:r>
              <a:rPr lang="en-US" sz="1500" b="1" u="sng" dirty="0">
                <a:solidFill>
                  <a:schemeClr val="accent4"/>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Download tài liệu huấn luyện an toàn lao động sản </a:t>
            </a:r>
            <a:r>
              <a:rPr lang="en-US" sz="1500" b="1" u="sng" dirty="0" err="1">
                <a:solidFill>
                  <a:schemeClr val="accent4"/>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xuất</a:t>
            </a:r>
            <a:r>
              <a:rPr lang="en-US" sz="1500" b="1" u="sng" dirty="0">
                <a:solidFill>
                  <a:schemeClr val="accent4"/>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 </a:t>
            </a:r>
            <a:r>
              <a:rPr lang="en-US" sz="1500" b="1" u="sng" dirty="0" err="1">
                <a:solidFill>
                  <a:schemeClr val="accent4"/>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dụng</a:t>
            </a:r>
            <a:r>
              <a:rPr lang="en-US" sz="1500" b="1" u="sng" dirty="0">
                <a:solidFill>
                  <a:schemeClr val="accent4"/>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 </a:t>
            </a:r>
            <a:r>
              <a:rPr lang="en-US" sz="1500" b="1" u="sng" dirty="0" err="1">
                <a:solidFill>
                  <a:schemeClr val="accent4"/>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cụ</a:t>
            </a:r>
            <a:r>
              <a:rPr lang="en-US" sz="1500" b="1" u="sng" dirty="0">
                <a:solidFill>
                  <a:schemeClr val="accent4"/>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 </a:t>
            </a:r>
            <a:r>
              <a:rPr lang="en-US" sz="1500" b="1" u="sng" dirty="0" err="1">
                <a:solidFill>
                  <a:schemeClr val="accent4"/>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thể</a:t>
            </a:r>
            <a:r>
              <a:rPr lang="en-US" sz="1500" b="1" u="sng" dirty="0">
                <a:solidFill>
                  <a:schemeClr val="accent4"/>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 </a:t>
            </a:r>
            <a:r>
              <a:rPr lang="en-US" sz="1500" b="1" u="sng" dirty="0" err="1">
                <a:solidFill>
                  <a:schemeClr val="accent4"/>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thao</a:t>
            </a:r>
            <a:endParaRPr lang="en-US" sz="1500" dirty="0">
              <a:solidFill>
                <a:schemeClr val="accent4"/>
              </a:solidFill>
            </a:endParaRPr>
          </a:p>
        </p:txBody>
      </p:sp>
      <p:pic>
        <p:nvPicPr>
          <p:cNvPr id="14" name="Picture 13">
            <a:extLst>
              <a:ext uri="{FF2B5EF4-FFF2-40B4-BE49-F238E27FC236}">
                <a16:creationId xmlns:a16="http://schemas.microsoft.com/office/drawing/2014/main" id="{C93E6208-3373-7A7B-B71E-066D3125409B}"/>
              </a:ext>
            </a:extLst>
          </p:cNvPr>
          <p:cNvPicPr>
            <a:picLocks noChangeAspect="1"/>
          </p:cNvPicPr>
          <p:nvPr/>
        </p:nvPicPr>
        <p:blipFill>
          <a:blip r:embed="rId7"/>
          <a:stretch>
            <a:fillRect/>
          </a:stretch>
        </p:blipFill>
        <p:spPr>
          <a:xfrm>
            <a:off x="12449908" y="7511654"/>
            <a:ext cx="2068126" cy="66800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948</Words>
  <Application>Microsoft Office PowerPoint</Application>
  <PresentationFormat>Custom</PresentationFormat>
  <Paragraphs>128</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PT Serif</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2024-11-28T03:19:19Z</dcterms:created>
  <dcterms:modified xsi:type="dcterms:W3CDTF">2024-11-28T04:47:05Z</dcterms:modified>
</cp:coreProperties>
</file>