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DM Sans" pitchFamily="2" charset="0"/>
      <p:regular r:id="rId11"/>
      <p:bold r:id="rId12"/>
      <p:italic r:id="rId13"/>
      <p:boldItalic r:id="rId14"/>
    </p:embeddedFont>
    <p:embeddedFont>
      <p:font typeface="DM Sans Bold" pitchFamily="2" charset="0"/>
      <p:bold r:id="rId15"/>
    </p:embeddedFont>
    <p:embeddedFont>
      <p:font typeface="Open Sans" panose="020B0606030504020204" pitchFamily="34" charset="0"/>
      <p:regular r:id="rId16"/>
      <p:bold r:id="rId17"/>
    </p:embeddedFont>
    <p:embeddedFont>
      <p:font typeface="PT Serif" panose="020A0603040505020204" pitchFamily="18" charset="0"/>
      <p:regular r:id="rId18"/>
      <p:bold r:id="rId19"/>
      <p: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heme" Target="theme/theme1.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3557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antoannamviet.com/tai-lieu-an-toan-lao-dong-san-xuat-dao-cao-rau/"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4350" y="1885950"/>
            <a:ext cx="4457700" cy="4457700"/>
          </a:xfrm>
          <a:prstGeom prst="rect">
            <a:avLst/>
          </a:prstGeom>
        </p:spPr>
      </p:pic>
      <p:sp>
        <p:nvSpPr>
          <p:cNvPr id="3" name="Text 0"/>
          <p:cNvSpPr/>
          <p:nvPr/>
        </p:nvSpPr>
        <p:spPr>
          <a:xfrm>
            <a:off x="6350437" y="1305282"/>
            <a:ext cx="7415927"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Xuất </a:t>
            </a:r>
            <a:r>
              <a:rPr lang="en-US" sz="7000" b="1" dirty="0">
                <a:solidFill>
                  <a:srgbClr val="020202"/>
                </a:solidFill>
                <a:latin typeface="PT Serif" pitchFamily="34" charset="0"/>
                <a:ea typeface="PT Serif" pitchFamily="34" charset="-122"/>
                <a:cs typeface="PT Serif" pitchFamily="34" charset="-120"/>
              </a:rPr>
              <a:t>Dao Cạo Râu</a:t>
            </a:r>
            <a:endParaRPr lang="en-US" sz="7000" b="1" dirty="0"/>
          </a:p>
        </p:txBody>
      </p:sp>
      <p:sp>
        <p:nvSpPr>
          <p:cNvPr id="4" name="Text 1"/>
          <p:cNvSpPr/>
          <p:nvPr/>
        </p:nvSpPr>
        <p:spPr>
          <a:xfrm>
            <a:off x="6350437" y="5029557"/>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Bài giảng này cung cấp thông tin về an toàn lao động trong ngành sản </a:t>
            </a:r>
            <a:r>
              <a:rPr lang="en-US" sz="1900" dirty="0" err="1">
                <a:solidFill>
                  <a:srgbClr val="383838"/>
                </a:solidFill>
                <a:latin typeface="DM Sans" pitchFamily="34" charset="0"/>
                <a:ea typeface="DM Sans" pitchFamily="34" charset="-122"/>
                <a:cs typeface="DM Sans" pitchFamily="34" charset="-120"/>
              </a:rPr>
              <a:t>xuất</a:t>
            </a:r>
            <a:r>
              <a:rPr lang="en-US" sz="1900" dirty="0">
                <a:solidFill>
                  <a:srgbClr val="383838"/>
                </a:solidFill>
                <a:latin typeface="DM Sans" pitchFamily="34" charset="0"/>
                <a:ea typeface="DM Sans" pitchFamily="34" charset="-122"/>
                <a:cs typeface="DM Sans" pitchFamily="34" charset="-120"/>
              </a:rPr>
              <a:t> Dao </a:t>
            </a:r>
            <a:r>
              <a:rPr lang="en-US" sz="1900" dirty="0" err="1">
                <a:solidFill>
                  <a:srgbClr val="383838"/>
                </a:solidFill>
                <a:latin typeface="DM Sans" pitchFamily="34" charset="0"/>
                <a:ea typeface="DM Sans" pitchFamily="34" charset="-122"/>
                <a:cs typeface="DM Sans" pitchFamily="34" charset="-120"/>
              </a:rPr>
              <a:t>cạo</a:t>
            </a:r>
            <a:r>
              <a:rPr lang="en-US" sz="1900" dirty="0">
                <a:solidFill>
                  <a:srgbClr val="383838"/>
                </a:solidFill>
                <a:latin typeface="DM Sans" pitchFamily="34" charset="0"/>
                <a:ea typeface="DM Sans" pitchFamily="34" charset="-122"/>
                <a:cs typeface="DM Sans" pitchFamily="34" charset="-120"/>
              </a:rPr>
              <a:t> </a:t>
            </a:r>
            <a:r>
              <a:rPr lang="en-US" sz="1900">
                <a:solidFill>
                  <a:srgbClr val="383838"/>
                </a:solidFill>
                <a:latin typeface="DM Sans" pitchFamily="34" charset="0"/>
                <a:ea typeface="DM Sans" pitchFamily="34" charset="-122"/>
                <a:cs typeface="DM Sans" pitchFamily="34" charset="-120"/>
              </a:rPr>
              <a:t>râu, </a:t>
            </a:r>
            <a:r>
              <a:rPr lang="en-US" sz="1900" dirty="0">
                <a:solidFill>
                  <a:srgbClr val="383838"/>
                </a:solidFill>
                <a:latin typeface="DM Sans" pitchFamily="34" charset="0"/>
                <a:ea typeface="DM Sans" pitchFamily="34" charset="-122"/>
                <a:cs typeface="DM Sans" pitchFamily="34" charset="-120"/>
              </a:rPr>
              <a:t>bao gồm các nguy cơ tiềm ẩn, biện pháp phòng ngừa và xử lý tình huống khẩn cấp.</a:t>
            </a:r>
            <a:endParaRPr lang="en-US" sz="1900" dirty="0"/>
          </a:p>
        </p:txBody>
      </p:sp>
      <p:sp>
        <p:nvSpPr>
          <p:cNvPr id="5" name="Shape 2"/>
          <p:cNvSpPr/>
          <p:nvPr/>
        </p:nvSpPr>
        <p:spPr>
          <a:xfrm>
            <a:off x="6350437" y="651081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6518434"/>
            <a:ext cx="379690" cy="379690"/>
          </a:xfrm>
          <a:prstGeom prst="rect">
            <a:avLst/>
          </a:prstGeom>
        </p:spPr>
      </p:pic>
      <p:sp>
        <p:nvSpPr>
          <p:cNvPr id="7" name="Text 3"/>
          <p:cNvSpPr/>
          <p:nvPr/>
        </p:nvSpPr>
        <p:spPr>
          <a:xfrm>
            <a:off x="6868716" y="6492359"/>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Bold" pitchFamily="34" charset="0"/>
                <a:ea typeface="DM Sans Bold" pitchFamily="34" charset="-122"/>
                <a:cs typeface="DM Sans Bold" pitchFamily="34" charset="-120"/>
              </a:rPr>
              <a:t>Bản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quyền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thuộc</a:t>
            </a:r>
            <a:r>
              <a:rPr lang="en-US" sz="2400" b="1" dirty="0">
                <a:solidFill>
                  <a:srgbClr val="383838"/>
                </a:solidFill>
                <a:latin typeface="DM Sans Bold" pitchFamily="34" charset="0"/>
                <a:ea typeface="DM Sans Bold" pitchFamily="34" charset="-122"/>
                <a:cs typeface="DM Sans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41B72EEF-9E1F-0804-FF07-F3839E00C7F8}"/>
              </a:ext>
            </a:extLst>
          </p:cNvPr>
          <p:cNvPicPr>
            <a:picLocks noChangeAspect="1"/>
          </p:cNvPicPr>
          <p:nvPr/>
        </p:nvPicPr>
        <p:blipFill>
          <a:blip r:embed="rId5"/>
          <a:stretch>
            <a:fillRect/>
          </a:stretch>
        </p:blipFill>
        <p:spPr>
          <a:xfrm>
            <a:off x="11746209" y="7405635"/>
            <a:ext cx="2662377" cy="82396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50956" y="308610"/>
            <a:ext cx="3128486" cy="3128486"/>
          </a:xfrm>
          <a:prstGeom prst="rect">
            <a:avLst/>
          </a:prstGeom>
        </p:spPr>
      </p:pic>
      <p:sp>
        <p:nvSpPr>
          <p:cNvPr id="3" name="Text 0"/>
          <p:cNvSpPr/>
          <p:nvPr/>
        </p:nvSpPr>
        <p:spPr>
          <a:xfrm>
            <a:off x="864036" y="3189076"/>
            <a:ext cx="12902327" cy="1619964"/>
          </a:xfrm>
          <a:prstGeom prst="rect">
            <a:avLst/>
          </a:prstGeom>
          <a:noFill/>
          <a:ln/>
        </p:spPr>
        <p:txBody>
          <a:bodyPr wrap="squar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Tình hình tai nạn lao động 6 </a:t>
            </a:r>
            <a:r>
              <a:rPr lang="en-US" sz="5100" b="1" dirty="0" err="1">
                <a:solidFill>
                  <a:srgbClr val="020202"/>
                </a:solidFill>
                <a:latin typeface="PT Serif" pitchFamily="34" charset="0"/>
                <a:ea typeface="PT Serif" pitchFamily="34" charset="-122"/>
                <a:cs typeface="PT Serif" pitchFamily="34" charset="-120"/>
              </a:rPr>
              <a:t>tháng</a:t>
            </a:r>
            <a:r>
              <a:rPr lang="en-US" sz="5100" b="1" dirty="0">
                <a:solidFill>
                  <a:srgbClr val="020202"/>
                </a:solidFill>
                <a:latin typeface="PT Serif" pitchFamily="34" charset="0"/>
                <a:ea typeface="PT Serif" pitchFamily="34" charset="-122"/>
                <a:cs typeface="PT Serif" pitchFamily="34" charset="-120"/>
              </a:rPr>
              <a:t> </a:t>
            </a:r>
          </a:p>
          <a:p>
            <a:pPr marL="0" indent="0" algn="ctr">
              <a:lnSpc>
                <a:spcPts val="6350"/>
              </a:lnSpc>
              <a:buNone/>
            </a:pPr>
            <a:r>
              <a:rPr lang="en-US" sz="5100" b="1" dirty="0" err="1">
                <a:solidFill>
                  <a:srgbClr val="020202"/>
                </a:solidFill>
                <a:latin typeface="PT Serif" pitchFamily="34" charset="0"/>
                <a:ea typeface="PT Serif" pitchFamily="34" charset="-122"/>
                <a:cs typeface="PT Serif" pitchFamily="34" charset="-120"/>
              </a:rPr>
              <a:t>đầu</a:t>
            </a:r>
            <a:r>
              <a:rPr lang="en-US" sz="5100" b="1" dirty="0">
                <a:solidFill>
                  <a:srgbClr val="020202"/>
                </a:solidFill>
                <a:latin typeface="PT Serif" pitchFamily="34" charset="0"/>
                <a:ea typeface="PT Serif" pitchFamily="34" charset="-122"/>
                <a:cs typeface="PT Serif" pitchFamily="34" charset="-120"/>
              </a:rPr>
              <a:t> năm 2024</a:t>
            </a:r>
            <a:endParaRPr lang="en-US" sz="5100" dirty="0"/>
          </a:p>
        </p:txBody>
      </p:sp>
      <p:sp>
        <p:nvSpPr>
          <p:cNvPr id="4" name="Shape 1"/>
          <p:cNvSpPr/>
          <p:nvPr/>
        </p:nvSpPr>
        <p:spPr>
          <a:xfrm>
            <a:off x="864037" y="6120170"/>
            <a:ext cx="555427" cy="555427"/>
          </a:xfrm>
          <a:prstGeom prst="roundRect">
            <a:avLst>
              <a:gd name="adj" fmla="val 6668"/>
            </a:avLst>
          </a:prstGeom>
          <a:solidFill>
            <a:srgbClr val="E04F00"/>
          </a:solidFill>
          <a:ln/>
        </p:spPr>
      </p:sp>
      <p:sp>
        <p:nvSpPr>
          <p:cNvPr id="5" name="Text 2"/>
          <p:cNvSpPr/>
          <p:nvPr/>
        </p:nvSpPr>
        <p:spPr>
          <a:xfrm>
            <a:off x="1038106" y="6203394"/>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1666280" y="6120170"/>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vụ tai nạn</a:t>
            </a:r>
            <a:endParaRPr lang="en-US" sz="2550" dirty="0"/>
          </a:p>
        </p:txBody>
      </p:sp>
      <p:sp>
        <p:nvSpPr>
          <p:cNvPr id="7" name="Text 4"/>
          <p:cNvSpPr/>
          <p:nvPr/>
        </p:nvSpPr>
        <p:spPr>
          <a:xfrm>
            <a:off x="1666280" y="6673334"/>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3.201 vụ, giảm 7,09%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sp>
        <p:nvSpPr>
          <p:cNvPr id="8" name="Shape 5"/>
          <p:cNvSpPr/>
          <p:nvPr/>
        </p:nvSpPr>
        <p:spPr>
          <a:xfrm>
            <a:off x="5451923" y="6127726"/>
            <a:ext cx="555427" cy="555427"/>
          </a:xfrm>
          <a:prstGeom prst="roundRect">
            <a:avLst>
              <a:gd name="adj" fmla="val 6668"/>
            </a:avLst>
          </a:prstGeom>
          <a:solidFill>
            <a:srgbClr val="E04F00"/>
          </a:solidFill>
          <a:ln/>
        </p:spPr>
      </p:sp>
      <p:sp>
        <p:nvSpPr>
          <p:cNvPr id="9" name="Text 6"/>
          <p:cNvSpPr/>
          <p:nvPr/>
        </p:nvSpPr>
        <p:spPr>
          <a:xfrm>
            <a:off x="5625993" y="6210950"/>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6254167" y="6127726"/>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bị nạn</a:t>
            </a:r>
            <a:endParaRPr lang="en-US" sz="2550" dirty="0"/>
          </a:p>
        </p:txBody>
      </p:sp>
      <p:sp>
        <p:nvSpPr>
          <p:cNvPr id="11" name="Text 8"/>
          <p:cNvSpPr/>
          <p:nvPr/>
        </p:nvSpPr>
        <p:spPr>
          <a:xfrm>
            <a:off x="6254167" y="6680890"/>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3.065 người, giảm 6,04% so với cùng kỳ năm 2023.</a:t>
            </a:r>
            <a:endParaRPr lang="en-US" sz="1900" dirty="0"/>
          </a:p>
        </p:txBody>
      </p:sp>
      <p:sp>
        <p:nvSpPr>
          <p:cNvPr id="12" name="Shape 9"/>
          <p:cNvSpPr/>
          <p:nvPr/>
        </p:nvSpPr>
        <p:spPr>
          <a:xfrm>
            <a:off x="10338793" y="6120170"/>
            <a:ext cx="555427" cy="555427"/>
          </a:xfrm>
          <a:prstGeom prst="roundRect">
            <a:avLst>
              <a:gd name="adj" fmla="val 6668"/>
            </a:avLst>
          </a:prstGeom>
          <a:solidFill>
            <a:srgbClr val="E04F00"/>
          </a:solidFill>
          <a:ln/>
        </p:spPr>
      </p:sp>
      <p:sp>
        <p:nvSpPr>
          <p:cNvPr id="13" name="Text 10"/>
          <p:cNvSpPr/>
          <p:nvPr/>
        </p:nvSpPr>
        <p:spPr>
          <a:xfrm>
            <a:off x="10512863" y="6203394"/>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11141036" y="6120170"/>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chết</a:t>
            </a:r>
            <a:endParaRPr lang="en-US" sz="2550" dirty="0"/>
          </a:p>
        </p:txBody>
      </p:sp>
      <p:sp>
        <p:nvSpPr>
          <p:cNvPr id="15" name="Text 12"/>
          <p:cNvSpPr/>
          <p:nvPr/>
        </p:nvSpPr>
        <p:spPr>
          <a:xfrm>
            <a:off x="11141036" y="6673334"/>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346 người, giảm 1,98%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pic>
        <p:nvPicPr>
          <p:cNvPr id="16" name="Image 0" descr="preencoded.png">
            <a:extLst>
              <a:ext uri="{FF2B5EF4-FFF2-40B4-BE49-F238E27FC236}">
                <a16:creationId xmlns:a16="http://schemas.microsoft.com/office/drawing/2014/main" id="{1CDFCA19-FEBC-EE02-F1F8-A3EC314E1FE3}"/>
              </a:ext>
            </a:extLst>
          </p:cNvPr>
          <p:cNvPicPr>
            <a:picLocks noChangeAspect="1"/>
          </p:cNvPicPr>
          <p:nvPr/>
        </p:nvPicPr>
        <p:blipFill>
          <a:blip r:embed="rId4"/>
          <a:stretch>
            <a:fillRect/>
          </a:stretch>
        </p:blipFill>
        <p:spPr>
          <a:xfrm>
            <a:off x="11746209" y="7405635"/>
            <a:ext cx="2662377" cy="82396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02229" y="458033"/>
            <a:ext cx="5625822" cy="545068"/>
          </a:xfrm>
          <a:prstGeom prst="rect">
            <a:avLst/>
          </a:prstGeom>
          <a:noFill/>
          <a:ln/>
        </p:spPr>
        <p:txBody>
          <a:bodyPr wrap="none" lIns="0" tIns="0" rIns="0" bIns="0" rtlCol="0" anchor="t"/>
          <a:lstStyle/>
          <a:p>
            <a:pPr marL="0" indent="0" algn="ctr">
              <a:lnSpc>
                <a:spcPts val="4250"/>
              </a:lnSpc>
              <a:buNone/>
            </a:pPr>
            <a:r>
              <a:rPr lang="en-US" sz="3400" b="1" dirty="0">
                <a:solidFill>
                  <a:srgbClr val="020202"/>
                </a:solidFill>
                <a:latin typeface="PT Serif" pitchFamily="34" charset="0"/>
                <a:ea typeface="PT Serif" pitchFamily="34" charset="-122"/>
                <a:cs typeface="PT Serif" pitchFamily="34" charset="-120"/>
              </a:rPr>
              <a:t>Một số vụ tai nạn lao động</a:t>
            </a:r>
            <a:endParaRPr lang="en-US" sz="3400" dirty="0"/>
          </a:p>
        </p:txBody>
      </p:sp>
      <p:pic>
        <p:nvPicPr>
          <p:cNvPr id="3" name="Image 0" descr="preencoded.png"/>
          <p:cNvPicPr>
            <a:picLocks noChangeAspect="1"/>
          </p:cNvPicPr>
          <p:nvPr/>
        </p:nvPicPr>
        <p:blipFill>
          <a:blip r:embed="rId3"/>
          <a:stretch>
            <a:fillRect/>
          </a:stretch>
        </p:blipFill>
        <p:spPr>
          <a:xfrm>
            <a:off x="5935147" y="1335405"/>
            <a:ext cx="2760107" cy="2760107"/>
          </a:xfrm>
          <a:prstGeom prst="rect">
            <a:avLst/>
          </a:prstGeom>
        </p:spPr>
      </p:pic>
      <p:sp>
        <p:nvSpPr>
          <p:cNvPr id="4" name="Shape 1"/>
          <p:cNvSpPr/>
          <p:nvPr/>
        </p:nvSpPr>
        <p:spPr>
          <a:xfrm>
            <a:off x="581501" y="4469368"/>
            <a:ext cx="373856" cy="373856"/>
          </a:xfrm>
          <a:prstGeom prst="roundRect">
            <a:avLst>
              <a:gd name="adj" fmla="val 6667"/>
            </a:avLst>
          </a:prstGeom>
          <a:solidFill>
            <a:srgbClr val="E04F00"/>
          </a:solidFill>
          <a:ln/>
        </p:spPr>
      </p:sp>
      <p:sp>
        <p:nvSpPr>
          <p:cNvPr id="5" name="Text 2"/>
          <p:cNvSpPr/>
          <p:nvPr/>
        </p:nvSpPr>
        <p:spPr>
          <a:xfrm>
            <a:off x="698659" y="4525447"/>
            <a:ext cx="139541" cy="261699"/>
          </a:xfrm>
          <a:prstGeom prst="rect">
            <a:avLst/>
          </a:prstGeom>
          <a:noFill/>
          <a:ln/>
        </p:spPr>
        <p:txBody>
          <a:bodyPr wrap="none" lIns="0" tIns="0" rIns="0" bIns="0" rtlCol="0" anchor="t"/>
          <a:lstStyle/>
          <a:p>
            <a:pPr marL="0" indent="0" algn="ctr">
              <a:lnSpc>
                <a:spcPts val="2050"/>
              </a:lnSpc>
              <a:buNone/>
            </a:pPr>
            <a:r>
              <a:rPr lang="en-US" sz="2050" dirty="0">
                <a:solidFill>
                  <a:srgbClr val="FFFFFF"/>
                </a:solidFill>
                <a:latin typeface="PT Serif" pitchFamily="34" charset="0"/>
                <a:ea typeface="PT Serif" pitchFamily="34" charset="-122"/>
                <a:cs typeface="PT Serif" pitchFamily="34" charset="-120"/>
              </a:rPr>
              <a:t>1</a:t>
            </a:r>
            <a:endParaRPr lang="en-US" sz="2050" dirty="0"/>
          </a:p>
        </p:txBody>
      </p:sp>
      <p:sp>
        <p:nvSpPr>
          <p:cNvPr id="6" name="Text 3"/>
          <p:cNvSpPr/>
          <p:nvPr/>
        </p:nvSpPr>
        <p:spPr>
          <a:xfrm>
            <a:off x="1121450" y="4469368"/>
            <a:ext cx="12927449" cy="545306"/>
          </a:xfrm>
          <a:prstGeom prst="rect">
            <a:avLst/>
          </a:prstGeom>
          <a:noFill/>
          <a:ln/>
        </p:spPr>
        <p:txBody>
          <a:bodyPr wrap="square" lIns="0" tIns="0" rIns="0" bIns="0" rtlCol="0" anchor="t"/>
          <a:lstStyle/>
          <a:p>
            <a:pPr marL="0" indent="0">
              <a:lnSpc>
                <a:spcPts val="2100"/>
              </a:lnSpc>
              <a:buNone/>
            </a:pPr>
            <a:r>
              <a:rPr lang="en-US" sz="1700" b="1" dirty="0">
                <a:solidFill>
                  <a:srgbClr val="383838"/>
                </a:solidFill>
                <a:latin typeface="PT Serif" pitchFamily="34" charset="0"/>
                <a:ea typeface="PT Serif" pitchFamily="34" charset="-122"/>
                <a:cs typeface="PT Serif" pitchFamily="34" charset="-120"/>
              </a:rPr>
              <a:t>Chấn thương do máy móc</a:t>
            </a:r>
            <a:r>
              <a:rPr lang="en-US" sz="1700" dirty="0">
                <a:solidFill>
                  <a:srgbClr val="383838"/>
                </a:solidFill>
                <a:latin typeface="PT Serif" pitchFamily="34" charset="0"/>
                <a:ea typeface="PT Serif" pitchFamily="34" charset="-122"/>
                <a:cs typeface="PT Serif" pitchFamily="34" charset="-120"/>
              </a:rPr>
              <a:t>: </a:t>
            </a:r>
            <a:r>
              <a:rPr lang="en-US" sz="1700" dirty="0">
                <a:solidFill>
                  <a:schemeClr val="accent3">
                    <a:lumMod val="50000"/>
                  </a:schemeClr>
                </a:solidFill>
                <a:latin typeface="PT Serif" pitchFamily="34" charset="0"/>
                <a:ea typeface="PT Serif" pitchFamily="34" charset="-122"/>
                <a:cs typeface="PT Serif" pitchFamily="34" charset="-120"/>
              </a:rPr>
              <a:t>Các máy cắt và gia công dao cạo có thể gây ra chấn thương nghiêm trọng nếu không được bảo trì thường xuyên hoặc nếu người lao động không tuân thủ quy định an toàn.</a:t>
            </a:r>
            <a:endParaRPr lang="en-US" sz="1700" dirty="0">
              <a:solidFill>
                <a:schemeClr val="accent3">
                  <a:lumMod val="50000"/>
                </a:schemeClr>
              </a:solidFill>
            </a:endParaRPr>
          </a:p>
        </p:txBody>
      </p:sp>
      <p:sp>
        <p:nvSpPr>
          <p:cNvPr id="7" name="Shape 4"/>
          <p:cNvSpPr/>
          <p:nvPr/>
        </p:nvSpPr>
        <p:spPr>
          <a:xfrm>
            <a:off x="581501" y="5383173"/>
            <a:ext cx="373856" cy="373856"/>
          </a:xfrm>
          <a:prstGeom prst="roundRect">
            <a:avLst>
              <a:gd name="adj" fmla="val 6667"/>
            </a:avLst>
          </a:prstGeom>
          <a:solidFill>
            <a:srgbClr val="E04F00"/>
          </a:solidFill>
          <a:ln/>
        </p:spPr>
      </p:sp>
      <p:sp>
        <p:nvSpPr>
          <p:cNvPr id="8" name="Text 5"/>
          <p:cNvSpPr/>
          <p:nvPr/>
        </p:nvSpPr>
        <p:spPr>
          <a:xfrm>
            <a:off x="698659" y="5439251"/>
            <a:ext cx="139541" cy="261699"/>
          </a:xfrm>
          <a:prstGeom prst="rect">
            <a:avLst/>
          </a:prstGeom>
          <a:noFill/>
          <a:ln/>
        </p:spPr>
        <p:txBody>
          <a:bodyPr wrap="none" lIns="0" tIns="0" rIns="0" bIns="0" rtlCol="0" anchor="t"/>
          <a:lstStyle/>
          <a:p>
            <a:pPr marL="0" indent="0" algn="ctr">
              <a:lnSpc>
                <a:spcPts val="2050"/>
              </a:lnSpc>
              <a:buNone/>
            </a:pPr>
            <a:r>
              <a:rPr lang="en-US" sz="2050" dirty="0">
                <a:solidFill>
                  <a:srgbClr val="FFFFFF"/>
                </a:solidFill>
                <a:latin typeface="PT Serif" pitchFamily="34" charset="0"/>
                <a:ea typeface="PT Serif" pitchFamily="34" charset="-122"/>
                <a:cs typeface="PT Serif" pitchFamily="34" charset="-120"/>
              </a:rPr>
              <a:t>2</a:t>
            </a:r>
            <a:endParaRPr lang="en-US" sz="2050" dirty="0"/>
          </a:p>
        </p:txBody>
      </p:sp>
      <p:sp>
        <p:nvSpPr>
          <p:cNvPr id="9" name="Text 6"/>
          <p:cNvSpPr/>
          <p:nvPr/>
        </p:nvSpPr>
        <p:spPr>
          <a:xfrm>
            <a:off x="1121450" y="5383173"/>
            <a:ext cx="12927449" cy="545306"/>
          </a:xfrm>
          <a:prstGeom prst="rect">
            <a:avLst/>
          </a:prstGeom>
          <a:noFill/>
          <a:ln/>
        </p:spPr>
        <p:txBody>
          <a:bodyPr wrap="square" lIns="0" tIns="0" rIns="0" bIns="0" rtlCol="0" anchor="t"/>
          <a:lstStyle/>
          <a:p>
            <a:pPr marL="0" indent="0">
              <a:lnSpc>
                <a:spcPts val="2100"/>
              </a:lnSpc>
              <a:buNone/>
            </a:pPr>
            <a:r>
              <a:rPr lang="en-US" sz="1700" b="1" dirty="0">
                <a:solidFill>
                  <a:srgbClr val="383838"/>
                </a:solidFill>
                <a:latin typeface="PT Serif" pitchFamily="34" charset="0"/>
                <a:ea typeface="PT Serif" pitchFamily="34" charset="-122"/>
                <a:cs typeface="PT Serif" pitchFamily="34" charset="-120"/>
              </a:rPr>
              <a:t>Tổn thương do tiếp xúc với hóa chất</a:t>
            </a:r>
            <a:r>
              <a:rPr lang="en-US" sz="1700" dirty="0">
                <a:solidFill>
                  <a:srgbClr val="383838"/>
                </a:solidFill>
                <a:latin typeface="PT Serif" pitchFamily="34" charset="0"/>
                <a:ea typeface="PT Serif" pitchFamily="34" charset="-122"/>
                <a:cs typeface="PT Serif" pitchFamily="34" charset="-120"/>
              </a:rPr>
              <a:t>: </a:t>
            </a:r>
            <a:r>
              <a:rPr lang="en-US" sz="1700" dirty="0">
                <a:solidFill>
                  <a:schemeClr val="accent3">
                    <a:lumMod val="50000"/>
                  </a:schemeClr>
                </a:solidFill>
                <a:latin typeface="PT Serif" pitchFamily="34" charset="0"/>
                <a:ea typeface="PT Serif" pitchFamily="34" charset="-122"/>
                <a:cs typeface="PT Serif" pitchFamily="34" charset="-120"/>
              </a:rPr>
              <a:t>Trong quá trình sản xuất, các hóa chất dùng để xử lý và làm sạch dao cạo có thể gây bỏng da hoặc tổn thương nghiêm trọng nếu không sử dụng thiết bị bảo vệ cá nhân (PPE) </a:t>
            </a:r>
            <a:r>
              <a:rPr lang="en-US" sz="1700" dirty="0" err="1">
                <a:solidFill>
                  <a:schemeClr val="accent3">
                    <a:lumMod val="50000"/>
                  </a:schemeClr>
                </a:solidFill>
                <a:latin typeface="PT Serif" pitchFamily="34" charset="0"/>
                <a:ea typeface="PT Serif" pitchFamily="34" charset="-122"/>
                <a:cs typeface="PT Serif" pitchFamily="34" charset="-120"/>
              </a:rPr>
              <a:t>đúng</a:t>
            </a:r>
            <a:r>
              <a:rPr lang="en-US" sz="1700" dirty="0">
                <a:solidFill>
                  <a:schemeClr val="accent3">
                    <a:lumMod val="50000"/>
                  </a:schemeClr>
                </a:solidFill>
                <a:latin typeface="PT Serif" pitchFamily="34" charset="0"/>
                <a:ea typeface="PT Serif" pitchFamily="34" charset="-122"/>
                <a:cs typeface="PT Serif" pitchFamily="34" charset="-120"/>
              </a:rPr>
              <a:t> </a:t>
            </a:r>
            <a:r>
              <a:rPr lang="en-US" sz="1700" dirty="0" err="1">
                <a:solidFill>
                  <a:schemeClr val="accent3">
                    <a:lumMod val="50000"/>
                  </a:schemeClr>
                </a:solidFill>
                <a:latin typeface="PT Serif" pitchFamily="34" charset="0"/>
                <a:ea typeface="PT Serif" pitchFamily="34" charset="-122"/>
                <a:cs typeface="PT Serif" pitchFamily="34" charset="-120"/>
              </a:rPr>
              <a:t>cách</a:t>
            </a:r>
            <a:r>
              <a:rPr lang="en-US" sz="1700" dirty="0">
                <a:solidFill>
                  <a:schemeClr val="accent3">
                    <a:lumMod val="50000"/>
                  </a:schemeClr>
                </a:solidFill>
                <a:latin typeface="PT Serif" pitchFamily="34" charset="0"/>
                <a:ea typeface="PT Serif" pitchFamily="34" charset="-122"/>
                <a:cs typeface="PT Serif" pitchFamily="34" charset="-120"/>
              </a:rPr>
              <a:t>.</a:t>
            </a:r>
            <a:endParaRPr lang="en-US" sz="1700" dirty="0">
              <a:solidFill>
                <a:schemeClr val="accent3">
                  <a:lumMod val="50000"/>
                </a:schemeClr>
              </a:solidFill>
            </a:endParaRPr>
          </a:p>
        </p:txBody>
      </p:sp>
      <p:sp>
        <p:nvSpPr>
          <p:cNvPr id="10" name="Shape 7"/>
          <p:cNvSpPr/>
          <p:nvPr/>
        </p:nvSpPr>
        <p:spPr>
          <a:xfrm>
            <a:off x="581501" y="6296978"/>
            <a:ext cx="373856" cy="373856"/>
          </a:xfrm>
          <a:prstGeom prst="roundRect">
            <a:avLst>
              <a:gd name="adj" fmla="val 6667"/>
            </a:avLst>
          </a:prstGeom>
          <a:solidFill>
            <a:srgbClr val="E04F00"/>
          </a:solidFill>
          <a:ln/>
        </p:spPr>
      </p:sp>
      <p:sp>
        <p:nvSpPr>
          <p:cNvPr id="11" name="Text 8"/>
          <p:cNvSpPr/>
          <p:nvPr/>
        </p:nvSpPr>
        <p:spPr>
          <a:xfrm>
            <a:off x="698659" y="6353056"/>
            <a:ext cx="139541" cy="261699"/>
          </a:xfrm>
          <a:prstGeom prst="rect">
            <a:avLst/>
          </a:prstGeom>
          <a:noFill/>
          <a:ln/>
        </p:spPr>
        <p:txBody>
          <a:bodyPr wrap="none" lIns="0" tIns="0" rIns="0" bIns="0" rtlCol="0" anchor="t"/>
          <a:lstStyle/>
          <a:p>
            <a:pPr marL="0" indent="0" algn="ctr">
              <a:lnSpc>
                <a:spcPts val="2050"/>
              </a:lnSpc>
              <a:buNone/>
            </a:pPr>
            <a:r>
              <a:rPr lang="en-US" sz="2050" dirty="0">
                <a:solidFill>
                  <a:srgbClr val="FFFFFF"/>
                </a:solidFill>
                <a:latin typeface="PT Serif" pitchFamily="34" charset="0"/>
                <a:ea typeface="PT Serif" pitchFamily="34" charset="-122"/>
                <a:cs typeface="PT Serif" pitchFamily="34" charset="-120"/>
              </a:rPr>
              <a:t>3</a:t>
            </a:r>
            <a:endParaRPr lang="en-US" sz="2050" dirty="0"/>
          </a:p>
        </p:txBody>
      </p:sp>
      <p:sp>
        <p:nvSpPr>
          <p:cNvPr id="12" name="Text 9"/>
          <p:cNvSpPr/>
          <p:nvPr/>
        </p:nvSpPr>
        <p:spPr>
          <a:xfrm>
            <a:off x="1121450" y="6296978"/>
            <a:ext cx="12927449" cy="545306"/>
          </a:xfrm>
          <a:prstGeom prst="rect">
            <a:avLst/>
          </a:prstGeom>
          <a:noFill/>
          <a:ln/>
        </p:spPr>
        <p:txBody>
          <a:bodyPr wrap="square" lIns="0" tIns="0" rIns="0" bIns="0" rtlCol="0" anchor="t"/>
          <a:lstStyle/>
          <a:p>
            <a:pPr marL="0" indent="0">
              <a:lnSpc>
                <a:spcPts val="2100"/>
              </a:lnSpc>
              <a:buNone/>
            </a:pPr>
            <a:r>
              <a:rPr lang="en-US" sz="1700" b="1" dirty="0">
                <a:solidFill>
                  <a:srgbClr val="383838"/>
                </a:solidFill>
                <a:latin typeface="PT Serif" pitchFamily="34" charset="0"/>
                <a:ea typeface="PT Serif" pitchFamily="34" charset="-122"/>
                <a:cs typeface="PT Serif" pitchFamily="34" charset="-120"/>
              </a:rPr>
              <a:t>Tai nạn khi thao tác với vật sắc nhọn</a:t>
            </a:r>
            <a:r>
              <a:rPr lang="en-US" sz="1700" dirty="0">
                <a:solidFill>
                  <a:srgbClr val="383838"/>
                </a:solidFill>
                <a:latin typeface="PT Serif" pitchFamily="34" charset="0"/>
                <a:ea typeface="PT Serif" pitchFamily="34" charset="-122"/>
                <a:cs typeface="PT Serif" pitchFamily="34" charset="-120"/>
              </a:rPr>
              <a:t>: </a:t>
            </a:r>
            <a:r>
              <a:rPr lang="en-US" sz="1700" dirty="0">
                <a:solidFill>
                  <a:schemeClr val="accent3">
                    <a:lumMod val="50000"/>
                  </a:schemeClr>
                </a:solidFill>
                <a:latin typeface="PT Serif" pitchFamily="34" charset="0"/>
                <a:ea typeface="PT Serif" pitchFamily="34" charset="-122"/>
                <a:cs typeface="PT Serif" pitchFamily="34" charset="-120"/>
              </a:rPr>
              <a:t>Dao cạo râu và các bộ phận sắc nhọn có thể gây ra vết cắt và thương tích cho người lao động nếu không cẩn thận khi thao tác hoặc khi thực hiện các công việc bảo trì.</a:t>
            </a:r>
            <a:endParaRPr lang="en-US" sz="1700" dirty="0">
              <a:solidFill>
                <a:schemeClr val="accent3">
                  <a:lumMod val="50000"/>
                </a:schemeClr>
              </a:solidFill>
            </a:endParaRPr>
          </a:p>
        </p:txBody>
      </p:sp>
      <p:sp>
        <p:nvSpPr>
          <p:cNvPr id="13" name="Shape 10"/>
          <p:cNvSpPr/>
          <p:nvPr/>
        </p:nvSpPr>
        <p:spPr>
          <a:xfrm>
            <a:off x="581501" y="7210782"/>
            <a:ext cx="373856" cy="373856"/>
          </a:xfrm>
          <a:prstGeom prst="roundRect">
            <a:avLst>
              <a:gd name="adj" fmla="val 6667"/>
            </a:avLst>
          </a:prstGeom>
          <a:solidFill>
            <a:srgbClr val="E04F00"/>
          </a:solidFill>
          <a:ln/>
        </p:spPr>
      </p:sp>
      <p:sp>
        <p:nvSpPr>
          <p:cNvPr id="14" name="Text 11"/>
          <p:cNvSpPr/>
          <p:nvPr/>
        </p:nvSpPr>
        <p:spPr>
          <a:xfrm>
            <a:off x="698659" y="7266861"/>
            <a:ext cx="139541" cy="261699"/>
          </a:xfrm>
          <a:prstGeom prst="rect">
            <a:avLst/>
          </a:prstGeom>
          <a:noFill/>
          <a:ln/>
        </p:spPr>
        <p:txBody>
          <a:bodyPr wrap="none" lIns="0" tIns="0" rIns="0" bIns="0" rtlCol="0" anchor="t"/>
          <a:lstStyle/>
          <a:p>
            <a:pPr marL="0" indent="0" algn="ctr">
              <a:lnSpc>
                <a:spcPts val="2050"/>
              </a:lnSpc>
              <a:buNone/>
            </a:pPr>
            <a:r>
              <a:rPr lang="en-US" sz="2050" dirty="0">
                <a:solidFill>
                  <a:srgbClr val="FFFFFF"/>
                </a:solidFill>
                <a:latin typeface="PT Serif" pitchFamily="34" charset="0"/>
                <a:ea typeface="PT Serif" pitchFamily="34" charset="-122"/>
                <a:cs typeface="PT Serif" pitchFamily="34" charset="-120"/>
              </a:rPr>
              <a:t>4</a:t>
            </a:r>
            <a:endParaRPr lang="en-US" sz="2050" dirty="0"/>
          </a:p>
        </p:txBody>
      </p:sp>
      <p:sp>
        <p:nvSpPr>
          <p:cNvPr id="15" name="Text 12"/>
          <p:cNvSpPr/>
          <p:nvPr/>
        </p:nvSpPr>
        <p:spPr>
          <a:xfrm>
            <a:off x="1121450" y="7210782"/>
            <a:ext cx="12927449" cy="545306"/>
          </a:xfrm>
          <a:prstGeom prst="rect">
            <a:avLst/>
          </a:prstGeom>
          <a:noFill/>
          <a:ln/>
        </p:spPr>
        <p:txBody>
          <a:bodyPr wrap="square" lIns="0" tIns="0" rIns="0" bIns="0" rtlCol="0" anchor="t"/>
          <a:lstStyle/>
          <a:p>
            <a:pPr marL="0" indent="0">
              <a:lnSpc>
                <a:spcPts val="2100"/>
              </a:lnSpc>
              <a:buNone/>
            </a:pPr>
            <a:r>
              <a:rPr lang="en-US" sz="1700" b="1" dirty="0">
                <a:solidFill>
                  <a:srgbClr val="383838"/>
                </a:solidFill>
                <a:latin typeface="PT Serif" pitchFamily="34" charset="0"/>
                <a:ea typeface="PT Serif" pitchFamily="34" charset="-122"/>
                <a:cs typeface="PT Serif" pitchFamily="34" charset="-120"/>
              </a:rPr>
              <a:t>Sự cố trong quá trình vận chuyển</a:t>
            </a:r>
            <a:r>
              <a:rPr lang="en-US" sz="1700" dirty="0">
                <a:solidFill>
                  <a:srgbClr val="383838"/>
                </a:solidFill>
                <a:latin typeface="PT Serif" pitchFamily="34" charset="0"/>
                <a:ea typeface="PT Serif" pitchFamily="34" charset="-122"/>
                <a:cs typeface="PT Serif" pitchFamily="34" charset="-120"/>
              </a:rPr>
              <a:t>: </a:t>
            </a:r>
            <a:r>
              <a:rPr lang="en-US" sz="1700" dirty="0">
                <a:solidFill>
                  <a:schemeClr val="accent3">
                    <a:lumMod val="50000"/>
                  </a:schemeClr>
                </a:solidFill>
                <a:latin typeface="PT Serif" pitchFamily="34" charset="0"/>
                <a:ea typeface="PT Serif" pitchFamily="34" charset="-122"/>
                <a:cs typeface="PT Serif" pitchFamily="34" charset="-120"/>
              </a:rPr>
              <a:t>Việc vận chuyển các linh kiện hoặc sản phẩm hoàn chỉnh không đúng cách có thể dẫn đến tai nạn như rơi vỡ, gây thương tích cho người lao động.</a:t>
            </a:r>
            <a:endParaRPr lang="en-US" sz="1700" dirty="0">
              <a:solidFill>
                <a:schemeClr val="accent3">
                  <a:lumMod val="50000"/>
                </a:schemeClr>
              </a:solidFill>
            </a:endParaRPr>
          </a:p>
        </p:txBody>
      </p:sp>
      <p:pic>
        <p:nvPicPr>
          <p:cNvPr id="16" name="Image 0" descr="preencoded.png">
            <a:extLst>
              <a:ext uri="{FF2B5EF4-FFF2-40B4-BE49-F238E27FC236}">
                <a16:creationId xmlns:a16="http://schemas.microsoft.com/office/drawing/2014/main" id="{1ABD46E4-2506-4AFD-5434-E9938A6643E2}"/>
              </a:ext>
            </a:extLst>
          </p:cNvPr>
          <p:cNvPicPr>
            <a:picLocks noChangeAspect="1"/>
          </p:cNvPicPr>
          <p:nvPr/>
        </p:nvPicPr>
        <p:blipFill>
          <a:blip r:embed="rId4"/>
          <a:stretch>
            <a:fillRect/>
          </a:stretch>
        </p:blipFill>
        <p:spPr>
          <a:xfrm>
            <a:off x="11746209" y="7405635"/>
            <a:ext cx="2662377" cy="82396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588306" y="533281"/>
            <a:ext cx="7453789" cy="493514"/>
          </a:xfrm>
          <a:prstGeom prst="rect">
            <a:avLst/>
          </a:prstGeom>
          <a:noFill/>
          <a:ln/>
        </p:spPr>
        <p:txBody>
          <a:bodyPr wrap="none" lIns="0" tIns="0" rIns="0" bIns="0" rtlCol="0" anchor="t"/>
          <a:lstStyle/>
          <a:p>
            <a:pPr marL="0" indent="0" algn="ctr">
              <a:lnSpc>
                <a:spcPts val="3850"/>
              </a:lnSpc>
              <a:buNone/>
            </a:pPr>
            <a:r>
              <a:rPr lang="en-US" sz="3100" b="1" dirty="0">
                <a:solidFill>
                  <a:srgbClr val="020202"/>
                </a:solidFill>
                <a:latin typeface="PT Serif" pitchFamily="34" charset="0"/>
                <a:ea typeface="PT Serif" pitchFamily="34" charset="-122"/>
                <a:cs typeface="PT Serif" pitchFamily="34" charset="-120"/>
              </a:rPr>
              <a:t>Các công đoạn sản xuất trong nhà máy </a:t>
            </a:r>
            <a:endParaRPr lang="en-US" sz="3100" dirty="0"/>
          </a:p>
        </p:txBody>
      </p:sp>
      <p:pic>
        <p:nvPicPr>
          <p:cNvPr id="3" name="Image 0" descr="preencoded.png"/>
          <p:cNvPicPr>
            <a:picLocks noChangeAspect="1"/>
          </p:cNvPicPr>
          <p:nvPr/>
        </p:nvPicPr>
        <p:blipFill>
          <a:blip r:embed="rId3"/>
          <a:stretch>
            <a:fillRect/>
          </a:stretch>
        </p:blipFill>
        <p:spPr>
          <a:xfrm>
            <a:off x="5485448" y="1327547"/>
            <a:ext cx="3659386" cy="2088237"/>
          </a:xfrm>
          <a:prstGeom prst="rect">
            <a:avLst/>
          </a:prstGeom>
        </p:spPr>
      </p:pic>
      <p:sp>
        <p:nvSpPr>
          <p:cNvPr id="4" name="Shape 1"/>
          <p:cNvSpPr/>
          <p:nvPr/>
        </p:nvSpPr>
        <p:spPr>
          <a:xfrm>
            <a:off x="789980" y="3584853"/>
            <a:ext cx="15240" cy="4111347"/>
          </a:xfrm>
          <a:prstGeom prst="roundRect">
            <a:avLst>
              <a:gd name="adj" fmla="val 148021"/>
            </a:avLst>
          </a:prstGeom>
          <a:solidFill>
            <a:srgbClr val="D8D4D4"/>
          </a:solidFill>
          <a:ln/>
        </p:spPr>
      </p:sp>
      <p:sp>
        <p:nvSpPr>
          <p:cNvPr id="5" name="Shape 2"/>
          <p:cNvSpPr/>
          <p:nvPr/>
        </p:nvSpPr>
        <p:spPr>
          <a:xfrm>
            <a:off x="628471" y="3753922"/>
            <a:ext cx="338257" cy="338257"/>
          </a:xfrm>
          <a:prstGeom prst="roundRect">
            <a:avLst>
              <a:gd name="adj" fmla="val 6669"/>
            </a:avLst>
          </a:prstGeom>
          <a:solidFill>
            <a:srgbClr val="E04F00"/>
          </a:solidFill>
          <a:ln/>
        </p:spPr>
      </p:sp>
      <p:sp>
        <p:nvSpPr>
          <p:cNvPr id="6" name="Text 3"/>
          <p:cNvSpPr/>
          <p:nvPr/>
        </p:nvSpPr>
        <p:spPr>
          <a:xfrm>
            <a:off x="734437" y="3804642"/>
            <a:ext cx="126325" cy="236815"/>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PT Serif" pitchFamily="34" charset="0"/>
                <a:ea typeface="PT Serif" pitchFamily="34" charset="-122"/>
                <a:cs typeface="PT Serif" pitchFamily="34" charset="-120"/>
              </a:rPr>
              <a:t>1</a:t>
            </a:r>
            <a:endParaRPr lang="en-US" sz="1850" dirty="0"/>
          </a:p>
        </p:txBody>
      </p:sp>
      <p:sp>
        <p:nvSpPr>
          <p:cNvPr id="7" name="Text 4"/>
          <p:cNvSpPr/>
          <p:nvPr/>
        </p:nvSpPr>
        <p:spPr>
          <a:xfrm>
            <a:off x="1098352" y="3735229"/>
            <a:ext cx="2368510" cy="295989"/>
          </a:xfrm>
          <a:prstGeom prst="rect">
            <a:avLst/>
          </a:prstGeom>
          <a:noFill/>
          <a:ln/>
        </p:spPr>
        <p:txBody>
          <a:bodyPr wrap="none" lIns="0" tIns="0" rIns="0" bIns="0" rtlCol="0" anchor="t"/>
          <a:lstStyle/>
          <a:p>
            <a:pPr marL="0" indent="0">
              <a:lnSpc>
                <a:spcPts val="2300"/>
              </a:lnSpc>
              <a:buNone/>
            </a:pPr>
            <a:r>
              <a:rPr lang="en-US" sz="1850" b="1" dirty="0" err="1">
                <a:solidFill>
                  <a:srgbClr val="383838"/>
                </a:solidFill>
                <a:latin typeface="PT Serif" pitchFamily="34" charset="0"/>
                <a:ea typeface="PT Serif" pitchFamily="34" charset="-122"/>
                <a:cs typeface="PT Serif" pitchFamily="34" charset="-120"/>
              </a:rPr>
              <a:t>Cắt</a:t>
            </a:r>
            <a:r>
              <a:rPr lang="en-US" sz="1850" b="1" dirty="0">
                <a:solidFill>
                  <a:srgbClr val="383838"/>
                </a:solidFill>
                <a:latin typeface="PT Serif" pitchFamily="34" charset="0"/>
                <a:ea typeface="PT Serif" pitchFamily="34" charset="-122"/>
                <a:cs typeface="PT Serif" pitchFamily="34" charset="-120"/>
              </a:rPr>
              <a:t> </a:t>
            </a:r>
            <a:r>
              <a:rPr lang="en-US" sz="1850" b="1" dirty="0" err="1">
                <a:solidFill>
                  <a:srgbClr val="383838"/>
                </a:solidFill>
                <a:latin typeface="PT Serif" pitchFamily="34" charset="0"/>
                <a:ea typeface="PT Serif" pitchFamily="34" charset="-122"/>
                <a:cs typeface="PT Serif" pitchFamily="34" charset="-120"/>
              </a:rPr>
              <a:t>và</a:t>
            </a:r>
            <a:r>
              <a:rPr lang="en-US" sz="1850" b="1" dirty="0">
                <a:solidFill>
                  <a:srgbClr val="383838"/>
                </a:solidFill>
                <a:latin typeface="PT Serif" pitchFamily="34" charset="0"/>
                <a:ea typeface="PT Serif" pitchFamily="34" charset="-122"/>
                <a:cs typeface="PT Serif" pitchFamily="34" charset="-120"/>
              </a:rPr>
              <a:t> </a:t>
            </a:r>
            <a:r>
              <a:rPr lang="en-US" sz="1850" b="1" dirty="0" err="1">
                <a:solidFill>
                  <a:srgbClr val="383838"/>
                </a:solidFill>
                <a:latin typeface="PT Serif" pitchFamily="34" charset="0"/>
                <a:ea typeface="PT Serif" pitchFamily="34" charset="-122"/>
                <a:cs typeface="PT Serif" pitchFamily="34" charset="-120"/>
              </a:rPr>
              <a:t>gia</a:t>
            </a:r>
            <a:r>
              <a:rPr lang="en-US" sz="1850" b="1" dirty="0">
                <a:solidFill>
                  <a:srgbClr val="383838"/>
                </a:solidFill>
                <a:latin typeface="PT Serif" pitchFamily="34" charset="0"/>
                <a:ea typeface="PT Serif" pitchFamily="34" charset="-122"/>
                <a:cs typeface="PT Serif" pitchFamily="34" charset="-120"/>
              </a:rPr>
              <a:t> </a:t>
            </a:r>
            <a:r>
              <a:rPr lang="en-US" sz="1850" b="1" dirty="0" err="1">
                <a:solidFill>
                  <a:srgbClr val="383838"/>
                </a:solidFill>
                <a:latin typeface="PT Serif" pitchFamily="34" charset="0"/>
                <a:ea typeface="PT Serif" pitchFamily="34" charset="-122"/>
                <a:cs typeface="PT Serif" pitchFamily="34" charset="-120"/>
              </a:rPr>
              <a:t>công</a:t>
            </a:r>
            <a:r>
              <a:rPr lang="en-US" sz="1850" b="1" dirty="0">
                <a:solidFill>
                  <a:srgbClr val="383838"/>
                </a:solidFill>
                <a:latin typeface="PT Serif" pitchFamily="34" charset="0"/>
                <a:ea typeface="PT Serif" pitchFamily="34" charset="-122"/>
                <a:cs typeface="PT Serif" pitchFamily="34" charset="-120"/>
              </a:rPr>
              <a:t> </a:t>
            </a:r>
            <a:r>
              <a:rPr lang="en-US" sz="1850" b="1" dirty="0" err="1">
                <a:solidFill>
                  <a:srgbClr val="383838"/>
                </a:solidFill>
                <a:latin typeface="PT Serif" pitchFamily="34" charset="0"/>
                <a:ea typeface="PT Serif" pitchFamily="34" charset="-122"/>
                <a:cs typeface="PT Serif" pitchFamily="34" charset="-120"/>
              </a:rPr>
              <a:t>vật</a:t>
            </a:r>
            <a:r>
              <a:rPr lang="en-US" sz="1850" b="1" dirty="0">
                <a:solidFill>
                  <a:srgbClr val="383838"/>
                </a:solidFill>
                <a:latin typeface="PT Serif" pitchFamily="34" charset="0"/>
                <a:ea typeface="PT Serif" pitchFamily="34" charset="-122"/>
                <a:cs typeface="PT Serif" pitchFamily="34" charset="-120"/>
              </a:rPr>
              <a:t> </a:t>
            </a:r>
            <a:r>
              <a:rPr lang="en-US" sz="1850" b="1" dirty="0" err="1">
                <a:solidFill>
                  <a:srgbClr val="383838"/>
                </a:solidFill>
                <a:latin typeface="PT Serif" pitchFamily="34" charset="0"/>
                <a:ea typeface="PT Serif" pitchFamily="34" charset="-122"/>
                <a:cs typeface="PT Serif" pitchFamily="34" charset="-120"/>
              </a:rPr>
              <a:t>liệu</a:t>
            </a:r>
            <a:endParaRPr lang="en-US" sz="1850" dirty="0"/>
          </a:p>
        </p:txBody>
      </p:sp>
      <p:sp>
        <p:nvSpPr>
          <p:cNvPr id="8" name="Text 5"/>
          <p:cNvSpPr/>
          <p:nvPr/>
        </p:nvSpPr>
        <p:spPr>
          <a:xfrm>
            <a:off x="1098352" y="4121348"/>
            <a:ext cx="12959953" cy="240506"/>
          </a:xfrm>
          <a:prstGeom prst="rect">
            <a:avLst/>
          </a:prstGeom>
          <a:noFill/>
          <a:ln/>
        </p:spPr>
        <p:txBody>
          <a:bodyPr wrap="none" lIns="0" tIns="0" rIns="0" bIns="0" rtlCol="0" anchor="t"/>
          <a:lstStyle/>
          <a:p>
            <a:pPr marL="0" indent="0" algn="l">
              <a:lnSpc>
                <a:spcPts val="1850"/>
              </a:lnSpc>
              <a:buNone/>
            </a:pPr>
            <a:r>
              <a:rPr lang="en-US" sz="1200" dirty="0">
                <a:solidFill>
                  <a:srgbClr val="383838"/>
                </a:solidFill>
                <a:latin typeface="DM Sans" pitchFamily="34" charset="0"/>
                <a:ea typeface="DM Sans" pitchFamily="34" charset="-122"/>
                <a:cs typeface="DM Sans" pitchFamily="34" charset="-120"/>
              </a:rPr>
              <a:t>N</a:t>
            </a:r>
            <a:r>
              <a:rPr lang="vi-VN" sz="1200" dirty="0">
                <a:solidFill>
                  <a:srgbClr val="383838"/>
                </a:solidFill>
                <a:latin typeface="DM Sans" pitchFamily="34" charset="0"/>
                <a:ea typeface="DM Sans" pitchFamily="34" charset="-122"/>
                <a:cs typeface="DM Sans" pitchFamily="34" charset="-120"/>
              </a:rPr>
              <a:t>guyên liệu chính thường là thép không gỉ hoặc hợp kim chất lượng cao, được đưa vào máy cắt và máy phay chuyên dụng</a:t>
            </a:r>
            <a:endParaRPr lang="en-US" sz="1200" dirty="0"/>
          </a:p>
        </p:txBody>
      </p:sp>
      <p:sp>
        <p:nvSpPr>
          <p:cNvPr id="9" name="Shape 6"/>
          <p:cNvSpPr/>
          <p:nvPr/>
        </p:nvSpPr>
        <p:spPr>
          <a:xfrm>
            <a:off x="628471" y="4831675"/>
            <a:ext cx="338257" cy="338257"/>
          </a:xfrm>
          <a:prstGeom prst="roundRect">
            <a:avLst>
              <a:gd name="adj" fmla="val 6669"/>
            </a:avLst>
          </a:prstGeom>
          <a:solidFill>
            <a:srgbClr val="E04F00"/>
          </a:solidFill>
          <a:ln/>
        </p:spPr>
      </p:sp>
      <p:sp>
        <p:nvSpPr>
          <p:cNvPr id="10" name="Text 7"/>
          <p:cNvSpPr/>
          <p:nvPr/>
        </p:nvSpPr>
        <p:spPr>
          <a:xfrm>
            <a:off x="734437" y="4882396"/>
            <a:ext cx="126325" cy="236815"/>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PT Serif" pitchFamily="34" charset="0"/>
                <a:ea typeface="PT Serif" pitchFamily="34" charset="-122"/>
                <a:cs typeface="PT Serif" pitchFamily="34" charset="-120"/>
              </a:rPr>
              <a:t>2</a:t>
            </a:r>
            <a:endParaRPr lang="en-US" sz="1850" dirty="0"/>
          </a:p>
        </p:txBody>
      </p:sp>
      <p:sp>
        <p:nvSpPr>
          <p:cNvPr id="11" name="Text 8"/>
          <p:cNvSpPr/>
          <p:nvPr/>
        </p:nvSpPr>
        <p:spPr>
          <a:xfrm>
            <a:off x="1098352" y="4812983"/>
            <a:ext cx="2869883" cy="295989"/>
          </a:xfrm>
          <a:prstGeom prst="rect">
            <a:avLst/>
          </a:prstGeom>
          <a:noFill/>
          <a:ln/>
        </p:spPr>
        <p:txBody>
          <a:bodyPr wrap="none" lIns="0" tIns="0" rIns="0" bIns="0" rtlCol="0" anchor="t"/>
          <a:lstStyle/>
          <a:p>
            <a:pPr marL="0" indent="0">
              <a:lnSpc>
                <a:spcPts val="2300"/>
              </a:lnSpc>
              <a:buNone/>
            </a:pPr>
            <a:r>
              <a:rPr lang="en-US" sz="1850" b="1" dirty="0" err="1">
                <a:solidFill>
                  <a:srgbClr val="383838"/>
                </a:solidFill>
                <a:latin typeface="PT Serif" pitchFamily="34" charset="0"/>
                <a:ea typeface="PT Serif" pitchFamily="34" charset="-122"/>
                <a:cs typeface="PT Serif" pitchFamily="34" charset="-120"/>
              </a:rPr>
              <a:t>Lắp</a:t>
            </a:r>
            <a:r>
              <a:rPr lang="en-US" sz="1850" b="1" dirty="0">
                <a:solidFill>
                  <a:srgbClr val="383838"/>
                </a:solidFill>
                <a:latin typeface="PT Serif" pitchFamily="34" charset="0"/>
                <a:ea typeface="PT Serif" pitchFamily="34" charset="-122"/>
                <a:cs typeface="PT Serif" pitchFamily="34" charset="-120"/>
              </a:rPr>
              <a:t> </a:t>
            </a:r>
            <a:r>
              <a:rPr lang="en-US" sz="1850" b="1" dirty="0" err="1">
                <a:solidFill>
                  <a:srgbClr val="383838"/>
                </a:solidFill>
                <a:latin typeface="PT Serif" pitchFamily="34" charset="0"/>
                <a:ea typeface="PT Serif" pitchFamily="34" charset="-122"/>
                <a:cs typeface="PT Serif" pitchFamily="34" charset="-120"/>
              </a:rPr>
              <a:t>ráp</a:t>
            </a:r>
            <a:r>
              <a:rPr lang="en-US" sz="1850" b="1" dirty="0">
                <a:solidFill>
                  <a:srgbClr val="383838"/>
                </a:solidFill>
                <a:latin typeface="PT Serif" pitchFamily="34" charset="0"/>
                <a:ea typeface="PT Serif" pitchFamily="34" charset="-122"/>
                <a:cs typeface="PT Serif" pitchFamily="34" charset="-120"/>
              </a:rPr>
              <a:t> </a:t>
            </a:r>
            <a:r>
              <a:rPr lang="en-US" sz="1850" b="1" dirty="0" err="1">
                <a:solidFill>
                  <a:srgbClr val="383838"/>
                </a:solidFill>
                <a:latin typeface="PT Serif" pitchFamily="34" charset="0"/>
                <a:ea typeface="PT Serif" pitchFamily="34" charset="-122"/>
                <a:cs typeface="PT Serif" pitchFamily="34" charset="-120"/>
              </a:rPr>
              <a:t>các</a:t>
            </a:r>
            <a:r>
              <a:rPr lang="en-US" sz="1850" b="1" dirty="0">
                <a:solidFill>
                  <a:srgbClr val="383838"/>
                </a:solidFill>
                <a:latin typeface="PT Serif" pitchFamily="34" charset="0"/>
                <a:ea typeface="PT Serif" pitchFamily="34" charset="-122"/>
                <a:cs typeface="PT Serif" pitchFamily="34" charset="-120"/>
              </a:rPr>
              <a:t> </a:t>
            </a:r>
            <a:r>
              <a:rPr lang="en-US" sz="1850" b="1" dirty="0" err="1">
                <a:solidFill>
                  <a:srgbClr val="383838"/>
                </a:solidFill>
                <a:latin typeface="PT Serif" pitchFamily="34" charset="0"/>
                <a:ea typeface="PT Serif" pitchFamily="34" charset="-122"/>
                <a:cs typeface="PT Serif" pitchFamily="34" charset="-120"/>
              </a:rPr>
              <a:t>linh</a:t>
            </a:r>
            <a:r>
              <a:rPr lang="en-US" sz="1850" b="1" dirty="0">
                <a:solidFill>
                  <a:srgbClr val="383838"/>
                </a:solidFill>
                <a:latin typeface="PT Serif" pitchFamily="34" charset="0"/>
                <a:ea typeface="PT Serif" pitchFamily="34" charset="-122"/>
                <a:cs typeface="PT Serif" pitchFamily="34" charset="-120"/>
              </a:rPr>
              <a:t> </a:t>
            </a:r>
            <a:r>
              <a:rPr lang="en-US" sz="1850" b="1" dirty="0" err="1">
                <a:solidFill>
                  <a:srgbClr val="383838"/>
                </a:solidFill>
                <a:latin typeface="PT Serif" pitchFamily="34" charset="0"/>
                <a:ea typeface="PT Serif" pitchFamily="34" charset="-122"/>
                <a:cs typeface="PT Serif" pitchFamily="34" charset="-120"/>
              </a:rPr>
              <a:t>kiện</a:t>
            </a:r>
            <a:endParaRPr lang="en-US" sz="1850" dirty="0"/>
          </a:p>
        </p:txBody>
      </p:sp>
      <p:sp>
        <p:nvSpPr>
          <p:cNvPr id="12" name="Text 9"/>
          <p:cNvSpPr/>
          <p:nvPr/>
        </p:nvSpPr>
        <p:spPr>
          <a:xfrm>
            <a:off x="1098352" y="5199102"/>
            <a:ext cx="12959953" cy="240506"/>
          </a:xfrm>
          <a:prstGeom prst="rect">
            <a:avLst/>
          </a:prstGeom>
          <a:noFill/>
          <a:ln/>
        </p:spPr>
        <p:txBody>
          <a:bodyPr wrap="none" lIns="0" tIns="0" rIns="0" bIns="0" rtlCol="0" anchor="t"/>
          <a:lstStyle/>
          <a:p>
            <a:pPr marL="0" indent="0" algn="l">
              <a:lnSpc>
                <a:spcPts val="1850"/>
              </a:lnSpc>
              <a:buNone/>
            </a:pPr>
            <a:r>
              <a:rPr lang="en-US" sz="1200" dirty="0">
                <a:solidFill>
                  <a:srgbClr val="383838"/>
                </a:solidFill>
                <a:latin typeface="DM Sans" pitchFamily="34" charset="0"/>
                <a:ea typeface="DM Sans" pitchFamily="34" charset="-122"/>
                <a:cs typeface="DM Sans" pitchFamily="34" charset="-120"/>
              </a:rPr>
              <a:t>K</a:t>
            </a:r>
            <a:r>
              <a:rPr lang="vi-VN" sz="1200" dirty="0">
                <a:solidFill>
                  <a:srgbClr val="383838"/>
                </a:solidFill>
                <a:latin typeface="DM Sans" pitchFamily="34" charset="0"/>
                <a:ea typeface="DM Sans" pitchFamily="34" charset="-122"/>
                <a:cs typeface="DM Sans" pitchFamily="34" charset="-120"/>
              </a:rPr>
              <a:t>ết hợp chính xác các bộ phận như lưỡi dao, tay cầm và cơ chế điều chỉnh là cực kỳ quan trọng để đảm bảo sản phẩm hoạt động hiệu quả và an toàn</a:t>
            </a:r>
            <a:r>
              <a:rPr lang="en-US" sz="1200" dirty="0">
                <a:solidFill>
                  <a:srgbClr val="383838"/>
                </a:solidFill>
                <a:latin typeface="DM Sans" pitchFamily="34" charset="0"/>
                <a:ea typeface="DM Sans" pitchFamily="34" charset="-122"/>
                <a:cs typeface="DM Sans" pitchFamily="34" charset="-120"/>
              </a:rPr>
              <a:t>.</a:t>
            </a:r>
            <a:endParaRPr lang="en-US" sz="1200" dirty="0"/>
          </a:p>
        </p:txBody>
      </p:sp>
      <p:sp>
        <p:nvSpPr>
          <p:cNvPr id="13" name="Shape 10"/>
          <p:cNvSpPr/>
          <p:nvPr/>
        </p:nvSpPr>
        <p:spPr>
          <a:xfrm>
            <a:off x="628471" y="5909429"/>
            <a:ext cx="338257" cy="338257"/>
          </a:xfrm>
          <a:prstGeom prst="roundRect">
            <a:avLst>
              <a:gd name="adj" fmla="val 6669"/>
            </a:avLst>
          </a:prstGeom>
          <a:solidFill>
            <a:srgbClr val="E04F00"/>
          </a:solidFill>
          <a:ln/>
        </p:spPr>
      </p:sp>
      <p:sp>
        <p:nvSpPr>
          <p:cNvPr id="14" name="Text 11"/>
          <p:cNvSpPr/>
          <p:nvPr/>
        </p:nvSpPr>
        <p:spPr>
          <a:xfrm>
            <a:off x="734437" y="5960150"/>
            <a:ext cx="126325" cy="236815"/>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PT Serif" pitchFamily="34" charset="0"/>
                <a:ea typeface="PT Serif" pitchFamily="34" charset="-122"/>
                <a:cs typeface="PT Serif" pitchFamily="34" charset="-120"/>
              </a:rPr>
              <a:t>3</a:t>
            </a:r>
            <a:endParaRPr lang="en-US" sz="1850" dirty="0"/>
          </a:p>
        </p:txBody>
      </p:sp>
      <p:sp>
        <p:nvSpPr>
          <p:cNvPr id="15" name="Text 12"/>
          <p:cNvSpPr/>
          <p:nvPr/>
        </p:nvSpPr>
        <p:spPr>
          <a:xfrm>
            <a:off x="1098352" y="5890736"/>
            <a:ext cx="2368510" cy="295989"/>
          </a:xfrm>
          <a:prstGeom prst="rect">
            <a:avLst/>
          </a:prstGeom>
          <a:noFill/>
          <a:ln/>
        </p:spPr>
        <p:txBody>
          <a:bodyPr wrap="none" lIns="0" tIns="0" rIns="0" bIns="0" rtlCol="0" anchor="t"/>
          <a:lstStyle/>
          <a:p>
            <a:pPr marL="0" indent="0">
              <a:lnSpc>
                <a:spcPts val="2300"/>
              </a:lnSpc>
              <a:buNone/>
            </a:pPr>
            <a:r>
              <a:rPr lang="vi-VN" sz="1850" b="1" dirty="0">
                <a:solidFill>
                  <a:srgbClr val="383838"/>
                </a:solidFill>
                <a:latin typeface="PT Serif" pitchFamily="34" charset="0"/>
                <a:ea typeface="PT Serif" pitchFamily="34" charset="-122"/>
                <a:cs typeface="PT Serif" pitchFamily="34" charset="-120"/>
              </a:rPr>
              <a:t>Xử lý và kiểm tra chất lượng</a:t>
            </a:r>
            <a:endParaRPr lang="en-US" sz="1850" dirty="0"/>
          </a:p>
        </p:txBody>
      </p:sp>
      <p:sp>
        <p:nvSpPr>
          <p:cNvPr id="16" name="Text 13"/>
          <p:cNvSpPr/>
          <p:nvPr/>
        </p:nvSpPr>
        <p:spPr>
          <a:xfrm>
            <a:off x="1098352" y="6276856"/>
            <a:ext cx="12959953" cy="240506"/>
          </a:xfrm>
          <a:prstGeom prst="rect">
            <a:avLst/>
          </a:prstGeom>
          <a:noFill/>
          <a:ln/>
        </p:spPr>
        <p:txBody>
          <a:bodyPr wrap="none" lIns="0" tIns="0" rIns="0" bIns="0" rtlCol="0" anchor="t"/>
          <a:lstStyle/>
          <a:p>
            <a:pPr marL="0" indent="0" algn="l">
              <a:lnSpc>
                <a:spcPts val="1850"/>
              </a:lnSpc>
              <a:buNone/>
            </a:pPr>
            <a:r>
              <a:rPr lang="vi-VN" sz="1200" dirty="0">
                <a:solidFill>
                  <a:srgbClr val="383838"/>
                </a:solidFill>
                <a:latin typeface="DM Sans" pitchFamily="34" charset="0"/>
                <a:ea typeface="DM Sans" pitchFamily="34" charset="-122"/>
                <a:cs typeface="DM Sans" pitchFamily="34" charset="-120"/>
              </a:rPr>
              <a:t>Sau khi các linh kiện được lắp ráp hoàn chỉnh, các sản phẩm phải trải qua một quy trình kiểm tra kỹ lưỡng để xác định xem chúng có lỗi hoặc khuyết điểm nào không.</a:t>
            </a:r>
            <a:endParaRPr lang="en-US" sz="1200" dirty="0"/>
          </a:p>
        </p:txBody>
      </p:sp>
      <p:sp>
        <p:nvSpPr>
          <p:cNvPr id="17" name="Shape 14"/>
          <p:cNvSpPr/>
          <p:nvPr/>
        </p:nvSpPr>
        <p:spPr>
          <a:xfrm>
            <a:off x="628471" y="6987183"/>
            <a:ext cx="338257" cy="338257"/>
          </a:xfrm>
          <a:prstGeom prst="roundRect">
            <a:avLst>
              <a:gd name="adj" fmla="val 6669"/>
            </a:avLst>
          </a:prstGeom>
          <a:solidFill>
            <a:srgbClr val="E04F00"/>
          </a:solidFill>
          <a:ln/>
        </p:spPr>
      </p:sp>
      <p:sp>
        <p:nvSpPr>
          <p:cNvPr id="18" name="Text 15"/>
          <p:cNvSpPr/>
          <p:nvPr/>
        </p:nvSpPr>
        <p:spPr>
          <a:xfrm>
            <a:off x="734437" y="7037903"/>
            <a:ext cx="126325" cy="236815"/>
          </a:xfrm>
          <a:prstGeom prst="rect">
            <a:avLst/>
          </a:prstGeom>
          <a:noFill/>
          <a:ln/>
        </p:spPr>
        <p:txBody>
          <a:bodyPr wrap="none" lIns="0" tIns="0" rIns="0" bIns="0" rtlCol="0" anchor="t"/>
          <a:lstStyle/>
          <a:p>
            <a:pPr marL="0" indent="0" algn="ctr">
              <a:lnSpc>
                <a:spcPts val="1850"/>
              </a:lnSpc>
              <a:buNone/>
            </a:pPr>
            <a:r>
              <a:rPr lang="en-US" sz="1850" dirty="0">
                <a:solidFill>
                  <a:srgbClr val="FFFFFF"/>
                </a:solidFill>
                <a:latin typeface="PT Serif" pitchFamily="34" charset="0"/>
                <a:ea typeface="PT Serif" pitchFamily="34" charset="-122"/>
                <a:cs typeface="PT Serif" pitchFamily="34" charset="-120"/>
              </a:rPr>
              <a:t>4</a:t>
            </a:r>
            <a:endParaRPr lang="en-US" sz="1850" dirty="0"/>
          </a:p>
        </p:txBody>
      </p:sp>
      <p:sp>
        <p:nvSpPr>
          <p:cNvPr id="19" name="Text 16"/>
          <p:cNvSpPr/>
          <p:nvPr/>
        </p:nvSpPr>
        <p:spPr>
          <a:xfrm>
            <a:off x="1098352" y="6968490"/>
            <a:ext cx="3278743" cy="246698"/>
          </a:xfrm>
          <a:prstGeom prst="rect">
            <a:avLst/>
          </a:prstGeom>
          <a:noFill/>
          <a:ln/>
        </p:spPr>
        <p:txBody>
          <a:bodyPr wrap="none" lIns="0" tIns="0" rIns="0" bIns="0" rtlCol="0" anchor="t"/>
          <a:lstStyle/>
          <a:p>
            <a:pPr marL="0" indent="0">
              <a:lnSpc>
                <a:spcPts val="1900"/>
              </a:lnSpc>
              <a:buNone/>
            </a:pPr>
            <a:r>
              <a:rPr lang="vi-VN" sz="1550" b="1" dirty="0">
                <a:solidFill>
                  <a:srgbClr val="383838"/>
                </a:solidFill>
                <a:latin typeface="PT Serif" pitchFamily="34" charset="0"/>
                <a:ea typeface="PT Serif" pitchFamily="34" charset="-122"/>
                <a:cs typeface="PT Serif" pitchFamily="34" charset="-120"/>
              </a:rPr>
              <a:t>Bảo trì và bảo dưỡng máy móc</a:t>
            </a:r>
            <a:endParaRPr lang="en-US" sz="1550" dirty="0"/>
          </a:p>
        </p:txBody>
      </p:sp>
      <p:sp>
        <p:nvSpPr>
          <p:cNvPr id="20" name="Text 17"/>
          <p:cNvSpPr/>
          <p:nvPr/>
        </p:nvSpPr>
        <p:spPr>
          <a:xfrm>
            <a:off x="1098352" y="7305318"/>
            <a:ext cx="12959953" cy="240506"/>
          </a:xfrm>
          <a:prstGeom prst="rect">
            <a:avLst/>
          </a:prstGeom>
          <a:noFill/>
          <a:ln/>
        </p:spPr>
        <p:txBody>
          <a:bodyPr wrap="none" lIns="0" tIns="0" rIns="0" bIns="0" rtlCol="0" anchor="t"/>
          <a:lstStyle/>
          <a:p>
            <a:pPr marL="0" indent="0" algn="l">
              <a:lnSpc>
                <a:spcPts val="1850"/>
              </a:lnSpc>
              <a:buNone/>
            </a:pPr>
            <a:r>
              <a:rPr lang="en-US" sz="1400" dirty="0">
                <a:solidFill>
                  <a:srgbClr val="4C4F5A"/>
                </a:solidFill>
                <a:latin typeface="Open Sans" panose="020B0606030504020204" pitchFamily="34" charset="0"/>
              </a:rPr>
              <a:t>C</a:t>
            </a:r>
            <a:r>
              <a:rPr lang="vi-VN" sz="1400" b="0" i="0" dirty="0">
                <a:solidFill>
                  <a:srgbClr val="4C4F5A"/>
                </a:solidFill>
                <a:effectLst/>
                <a:latin typeface="Open Sans" panose="020B0606030504020204" pitchFamily="34" charset="0"/>
              </a:rPr>
              <a:t>ác máy móc và thiết bị được kiểm tra và bảo trì định kỳ để phát hiện và khắc phục sớm các vấn đề tiềm ẩn.</a:t>
            </a:r>
            <a:endParaRPr lang="en-US" sz="1200" dirty="0"/>
          </a:p>
        </p:txBody>
      </p:sp>
      <p:pic>
        <p:nvPicPr>
          <p:cNvPr id="21" name="Image 0" descr="preencoded.png">
            <a:extLst>
              <a:ext uri="{FF2B5EF4-FFF2-40B4-BE49-F238E27FC236}">
                <a16:creationId xmlns:a16="http://schemas.microsoft.com/office/drawing/2014/main" id="{0FFC6FA5-3751-0631-7360-91ABAD9748E9}"/>
              </a:ext>
            </a:extLst>
          </p:cNvPr>
          <p:cNvPicPr>
            <a:picLocks noChangeAspect="1"/>
          </p:cNvPicPr>
          <p:nvPr/>
        </p:nvPicPr>
        <p:blipFill>
          <a:blip r:embed="rId4"/>
          <a:stretch>
            <a:fillRect/>
          </a:stretch>
        </p:blipFill>
        <p:spPr>
          <a:xfrm>
            <a:off x="11746209" y="7405635"/>
            <a:ext cx="2662377" cy="82396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231589" y="546259"/>
            <a:ext cx="10167223" cy="620554"/>
          </a:xfrm>
          <a:prstGeom prst="rect">
            <a:avLst/>
          </a:prstGeom>
          <a:noFill/>
          <a:ln/>
        </p:spPr>
        <p:txBody>
          <a:bodyPr wrap="none" lIns="0" tIns="0" rIns="0" bIns="0" rtlCol="0" anchor="t"/>
          <a:lstStyle/>
          <a:p>
            <a:pPr marL="0" indent="0" algn="just">
              <a:lnSpc>
                <a:spcPts val="4850"/>
              </a:lnSpc>
              <a:buNone/>
            </a:pPr>
            <a:r>
              <a:rPr lang="en-US" sz="390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3900" dirty="0"/>
          </a:p>
        </p:txBody>
      </p:sp>
      <p:pic>
        <p:nvPicPr>
          <p:cNvPr id="3" name="Image 0" descr="preencoded.png"/>
          <p:cNvPicPr>
            <a:picLocks noChangeAspect="1"/>
          </p:cNvPicPr>
          <p:nvPr/>
        </p:nvPicPr>
        <p:blipFill>
          <a:blip r:embed="rId3"/>
          <a:stretch>
            <a:fillRect/>
          </a:stretch>
        </p:blipFill>
        <p:spPr>
          <a:xfrm>
            <a:off x="6052780" y="1166813"/>
            <a:ext cx="2216825" cy="2739033"/>
          </a:xfrm>
          <a:prstGeom prst="rect">
            <a:avLst/>
          </a:prstGeom>
        </p:spPr>
      </p:pic>
      <p:sp>
        <p:nvSpPr>
          <p:cNvPr id="4" name="Shape 1"/>
          <p:cNvSpPr/>
          <p:nvPr/>
        </p:nvSpPr>
        <p:spPr>
          <a:xfrm>
            <a:off x="661868" y="4709279"/>
            <a:ext cx="425410" cy="425410"/>
          </a:xfrm>
          <a:prstGeom prst="roundRect">
            <a:avLst>
              <a:gd name="adj" fmla="val 6668"/>
            </a:avLst>
          </a:prstGeom>
          <a:solidFill>
            <a:srgbClr val="E04F00"/>
          </a:solidFill>
          <a:ln/>
        </p:spPr>
      </p:sp>
      <p:sp>
        <p:nvSpPr>
          <p:cNvPr id="5" name="Text 2"/>
          <p:cNvSpPr/>
          <p:nvPr/>
        </p:nvSpPr>
        <p:spPr>
          <a:xfrm>
            <a:off x="795099" y="4772978"/>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PT Serif" pitchFamily="34" charset="0"/>
                <a:ea typeface="PT Serif" pitchFamily="34" charset="-122"/>
                <a:cs typeface="PT Serif" pitchFamily="34" charset="-120"/>
              </a:rPr>
              <a:t>1</a:t>
            </a:r>
            <a:endParaRPr lang="en-US" sz="2300" dirty="0"/>
          </a:p>
        </p:txBody>
      </p:sp>
      <p:sp>
        <p:nvSpPr>
          <p:cNvPr id="6" name="Text 3"/>
          <p:cNvSpPr/>
          <p:nvPr/>
        </p:nvSpPr>
        <p:spPr>
          <a:xfrm>
            <a:off x="1276350" y="4709279"/>
            <a:ext cx="2511862"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Thiếu thiết bị bảo hộ</a:t>
            </a:r>
            <a:endParaRPr lang="en-US" sz="1950" dirty="0"/>
          </a:p>
        </p:txBody>
      </p:sp>
      <p:sp>
        <p:nvSpPr>
          <p:cNvPr id="7" name="Text 4"/>
          <p:cNvSpPr/>
          <p:nvPr/>
        </p:nvSpPr>
        <p:spPr>
          <a:xfrm>
            <a:off x="1276350" y="5133023"/>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không sử dụng thiết </a:t>
            </a:r>
            <a:r>
              <a:rPr lang="en-US" sz="1450" dirty="0" err="1">
                <a:solidFill>
                  <a:srgbClr val="383838"/>
                </a:solidFill>
                <a:latin typeface="DM Sans" pitchFamily="34" charset="0"/>
                <a:ea typeface="DM Sans" pitchFamily="34" charset="-122"/>
                <a:cs typeface="DM Sans" pitchFamily="34" charset="-120"/>
              </a:rPr>
              <a:t>bị</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bảo</a:t>
            </a:r>
            <a:r>
              <a:rPr lang="en-US" sz="1450" dirty="0">
                <a:solidFill>
                  <a:srgbClr val="383838"/>
                </a:solidFill>
                <a:latin typeface="DM Sans" pitchFamily="34" charset="0"/>
                <a:ea typeface="DM Sans" pitchFamily="34" charset="-122"/>
                <a:cs typeface="DM Sans" pitchFamily="34" charset="-120"/>
              </a:rPr>
              <a:t> hộ cá nhân đúng cách.</a:t>
            </a:r>
            <a:endParaRPr lang="en-US" sz="1450" dirty="0"/>
          </a:p>
        </p:txBody>
      </p:sp>
      <p:sp>
        <p:nvSpPr>
          <p:cNvPr id="8" name="Shape 5"/>
          <p:cNvSpPr/>
          <p:nvPr/>
        </p:nvSpPr>
        <p:spPr>
          <a:xfrm>
            <a:off x="5160407" y="4709279"/>
            <a:ext cx="425410" cy="425410"/>
          </a:xfrm>
          <a:prstGeom prst="roundRect">
            <a:avLst>
              <a:gd name="adj" fmla="val 6668"/>
            </a:avLst>
          </a:prstGeom>
          <a:solidFill>
            <a:srgbClr val="E04F00"/>
          </a:solidFill>
          <a:ln/>
        </p:spPr>
      </p:sp>
      <p:sp>
        <p:nvSpPr>
          <p:cNvPr id="9" name="Text 6"/>
          <p:cNvSpPr/>
          <p:nvPr/>
        </p:nvSpPr>
        <p:spPr>
          <a:xfrm>
            <a:off x="5293638" y="4772978"/>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PT Serif" pitchFamily="34" charset="0"/>
                <a:ea typeface="PT Serif" pitchFamily="34" charset="-122"/>
                <a:cs typeface="PT Serif" pitchFamily="34" charset="-120"/>
              </a:rPr>
              <a:t>2</a:t>
            </a:r>
            <a:endParaRPr lang="en-US" sz="2300" dirty="0"/>
          </a:p>
        </p:txBody>
      </p:sp>
      <p:sp>
        <p:nvSpPr>
          <p:cNvPr id="10" name="Text 7"/>
          <p:cNvSpPr/>
          <p:nvPr/>
        </p:nvSpPr>
        <p:spPr>
          <a:xfrm>
            <a:off x="5774888" y="4709279"/>
            <a:ext cx="2482215"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Hư hỏng thiết bị</a:t>
            </a:r>
            <a:endParaRPr lang="en-US" sz="1950" dirty="0"/>
          </a:p>
        </p:txBody>
      </p:sp>
      <p:sp>
        <p:nvSpPr>
          <p:cNvPr id="11" name="Text 8"/>
          <p:cNvSpPr/>
          <p:nvPr/>
        </p:nvSpPr>
        <p:spPr>
          <a:xfrm>
            <a:off x="5774888" y="5133023"/>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Máy móc bị hỏng hoặc </a:t>
            </a:r>
            <a:r>
              <a:rPr lang="en-US" sz="1450" dirty="0" err="1">
                <a:solidFill>
                  <a:srgbClr val="383838"/>
                </a:solidFill>
                <a:latin typeface="DM Sans" pitchFamily="34" charset="0"/>
                <a:ea typeface="DM Sans" pitchFamily="34" charset="-122"/>
                <a:cs typeface="DM Sans" pitchFamily="34" charset="-120"/>
              </a:rPr>
              <a:t>không</a:t>
            </a:r>
            <a:r>
              <a:rPr lang="en-US" sz="1450" dirty="0">
                <a:solidFill>
                  <a:srgbClr val="383838"/>
                </a:solidFill>
                <a:latin typeface="DM Sans" pitchFamily="34" charset="0"/>
                <a:ea typeface="DM Sans" pitchFamily="34" charset="-122"/>
                <a:cs typeface="DM Sans" pitchFamily="34" charset="-120"/>
              </a:rPr>
              <a:t> </a:t>
            </a:r>
            <a:r>
              <a:rPr lang="en-US" sz="1450" dirty="0" err="1">
                <a:solidFill>
                  <a:srgbClr val="383838"/>
                </a:solidFill>
                <a:latin typeface="DM Sans" pitchFamily="34" charset="0"/>
                <a:ea typeface="DM Sans" pitchFamily="34" charset="-122"/>
                <a:cs typeface="DM Sans" pitchFamily="34" charset="-120"/>
              </a:rPr>
              <a:t>được</a:t>
            </a:r>
            <a:endParaRPr lang="en-US" sz="1450" dirty="0">
              <a:solidFill>
                <a:srgbClr val="383838"/>
              </a:solidFill>
              <a:latin typeface="DM Sans" pitchFamily="34" charset="0"/>
              <a:ea typeface="DM Sans" pitchFamily="34" charset="-122"/>
              <a:cs typeface="DM Sans" pitchFamily="34" charset="-120"/>
            </a:endParaRP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bảo</a:t>
            </a:r>
            <a:r>
              <a:rPr lang="en-US" sz="1450" dirty="0">
                <a:solidFill>
                  <a:srgbClr val="383838"/>
                </a:solidFill>
                <a:latin typeface="DM Sans" pitchFamily="34" charset="0"/>
                <a:ea typeface="DM Sans" pitchFamily="34" charset="-122"/>
                <a:cs typeface="DM Sans" pitchFamily="34" charset="-120"/>
              </a:rPr>
              <a:t> trì định kỳ.</a:t>
            </a:r>
            <a:endParaRPr lang="en-US" sz="1450" dirty="0"/>
          </a:p>
        </p:txBody>
      </p:sp>
      <p:sp>
        <p:nvSpPr>
          <p:cNvPr id="12" name="Shape 9"/>
          <p:cNvSpPr/>
          <p:nvPr/>
        </p:nvSpPr>
        <p:spPr>
          <a:xfrm>
            <a:off x="9658945" y="4709279"/>
            <a:ext cx="425410" cy="425410"/>
          </a:xfrm>
          <a:prstGeom prst="roundRect">
            <a:avLst>
              <a:gd name="adj" fmla="val 6668"/>
            </a:avLst>
          </a:prstGeom>
          <a:solidFill>
            <a:srgbClr val="E04F00"/>
          </a:solidFill>
          <a:ln/>
        </p:spPr>
      </p:sp>
      <p:sp>
        <p:nvSpPr>
          <p:cNvPr id="13" name="Text 10"/>
          <p:cNvSpPr/>
          <p:nvPr/>
        </p:nvSpPr>
        <p:spPr>
          <a:xfrm>
            <a:off x="9792176" y="4772978"/>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PT Serif" pitchFamily="34" charset="0"/>
                <a:ea typeface="PT Serif" pitchFamily="34" charset="-122"/>
                <a:cs typeface="PT Serif" pitchFamily="34" charset="-120"/>
              </a:rPr>
              <a:t>3</a:t>
            </a:r>
            <a:endParaRPr lang="en-US" sz="2300" dirty="0"/>
          </a:p>
        </p:txBody>
      </p:sp>
      <p:sp>
        <p:nvSpPr>
          <p:cNvPr id="14" name="Text 11"/>
          <p:cNvSpPr/>
          <p:nvPr/>
        </p:nvSpPr>
        <p:spPr>
          <a:xfrm>
            <a:off x="10273427" y="4709279"/>
            <a:ext cx="2482215"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Thiếu đào tạo</a:t>
            </a:r>
            <a:endParaRPr lang="en-US" sz="1950" dirty="0"/>
          </a:p>
        </p:txBody>
      </p:sp>
      <p:sp>
        <p:nvSpPr>
          <p:cNvPr id="15" name="Text 12"/>
          <p:cNvSpPr/>
          <p:nvPr/>
        </p:nvSpPr>
        <p:spPr>
          <a:xfrm>
            <a:off x="10273427" y="5133023"/>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chưa được đào </a:t>
            </a:r>
            <a:r>
              <a:rPr lang="en-US" sz="1450" dirty="0" err="1">
                <a:solidFill>
                  <a:srgbClr val="383838"/>
                </a:solidFill>
                <a:latin typeface="DM Sans" pitchFamily="34" charset="0"/>
                <a:ea typeface="DM Sans" pitchFamily="34" charset="-122"/>
                <a:cs typeface="DM Sans" pitchFamily="34" charset="-120"/>
              </a:rPr>
              <a:t>tạo</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đầy</a:t>
            </a:r>
            <a:r>
              <a:rPr lang="en-US" sz="1450" dirty="0">
                <a:solidFill>
                  <a:srgbClr val="383838"/>
                </a:solidFill>
                <a:latin typeface="DM Sans" pitchFamily="34" charset="0"/>
                <a:ea typeface="DM Sans" pitchFamily="34" charset="-122"/>
                <a:cs typeface="DM Sans" pitchFamily="34" charset="-120"/>
              </a:rPr>
              <a:t> đủ về quy trình làm việc an toàn.</a:t>
            </a:r>
            <a:endParaRPr lang="en-US" sz="1450" dirty="0"/>
          </a:p>
        </p:txBody>
      </p:sp>
      <p:sp>
        <p:nvSpPr>
          <p:cNvPr id="16" name="Shape 13"/>
          <p:cNvSpPr/>
          <p:nvPr/>
        </p:nvSpPr>
        <p:spPr>
          <a:xfrm>
            <a:off x="939760" y="6504852"/>
            <a:ext cx="425410" cy="425410"/>
          </a:xfrm>
          <a:prstGeom prst="roundRect">
            <a:avLst>
              <a:gd name="adj" fmla="val 6668"/>
            </a:avLst>
          </a:prstGeom>
          <a:solidFill>
            <a:srgbClr val="E04F00"/>
          </a:solidFill>
          <a:ln/>
        </p:spPr>
      </p:sp>
      <p:sp>
        <p:nvSpPr>
          <p:cNvPr id="17" name="Text 14"/>
          <p:cNvSpPr/>
          <p:nvPr/>
        </p:nvSpPr>
        <p:spPr>
          <a:xfrm>
            <a:off x="1072991" y="6568550"/>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PT Serif" pitchFamily="34" charset="0"/>
                <a:ea typeface="PT Serif" pitchFamily="34" charset="-122"/>
                <a:cs typeface="PT Serif" pitchFamily="34" charset="-120"/>
              </a:rPr>
              <a:t>4</a:t>
            </a:r>
            <a:endParaRPr lang="en-US" sz="2300" dirty="0"/>
          </a:p>
        </p:txBody>
      </p:sp>
      <p:sp>
        <p:nvSpPr>
          <p:cNvPr id="18" name="Text 15"/>
          <p:cNvSpPr/>
          <p:nvPr/>
        </p:nvSpPr>
        <p:spPr>
          <a:xfrm>
            <a:off x="1554242" y="6504852"/>
            <a:ext cx="3060740"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Không tuân thủ quy trình</a:t>
            </a:r>
            <a:endParaRPr lang="en-US" sz="1950" dirty="0"/>
          </a:p>
        </p:txBody>
      </p:sp>
      <p:sp>
        <p:nvSpPr>
          <p:cNvPr id="19" name="Text 16"/>
          <p:cNvSpPr/>
          <p:nvPr/>
        </p:nvSpPr>
        <p:spPr>
          <a:xfrm>
            <a:off x="1554242" y="6930262"/>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không được đào </a:t>
            </a:r>
            <a:r>
              <a:rPr lang="en-US" sz="1450" dirty="0" err="1">
                <a:solidFill>
                  <a:srgbClr val="383838"/>
                </a:solidFill>
                <a:latin typeface="DM Sans" pitchFamily="34" charset="0"/>
                <a:ea typeface="DM Sans" pitchFamily="34" charset="-122"/>
                <a:cs typeface="DM Sans" pitchFamily="34" charset="-120"/>
              </a:rPr>
              <a:t>tạo</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đầy</a:t>
            </a:r>
            <a:r>
              <a:rPr lang="en-US" sz="1450" dirty="0">
                <a:solidFill>
                  <a:srgbClr val="383838"/>
                </a:solidFill>
                <a:latin typeface="DM Sans" pitchFamily="34" charset="0"/>
                <a:ea typeface="DM Sans" pitchFamily="34" charset="-122"/>
                <a:cs typeface="DM Sans" pitchFamily="34" charset="-120"/>
              </a:rPr>
              <a:t> đủ về các quy trình an toàn.</a:t>
            </a:r>
            <a:endParaRPr lang="en-US" sz="1450" dirty="0"/>
          </a:p>
        </p:txBody>
      </p:sp>
      <p:sp>
        <p:nvSpPr>
          <p:cNvPr id="20" name="Shape 17"/>
          <p:cNvSpPr/>
          <p:nvPr/>
        </p:nvSpPr>
        <p:spPr>
          <a:xfrm>
            <a:off x="5438299" y="6504852"/>
            <a:ext cx="425410" cy="425410"/>
          </a:xfrm>
          <a:prstGeom prst="roundRect">
            <a:avLst>
              <a:gd name="adj" fmla="val 6668"/>
            </a:avLst>
          </a:prstGeom>
          <a:solidFill>
            <a:srgbClr val="E04F00"/>
          </a:solidFill>
          <a:ln/>
        </p:spPr>
      </p:sp>
      <p:sp>
        <p:nvSpPr>
          <p:cNvPr id="21" name="Text 18"/>
          <p:cNvSpPr/>
          <p:nvPr/>
        </p:nvSpPr>
        <p:spPr>
          <a:xfrm>
            <a:off x="5571530" y="6568550"/>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PT Serif" pitchFamily="34" charset="0"/>
                <a:ea typeface="PT Serif" pitchFamily="34" charset="-122"/>
                <a:cs typeface="PT Serif" pitchFamily="34" charset="-120"/>
              </a:rPr>
              <a:t>5</a:t>
            </a:r>
            <a:endParaRPr lang="en-US" sz="2300" dirty="0"/>
          </a:p>
        </p:txBody>
      </p:sp>
      <p:sp>
        <p:nvSpPr>
          <p:cNvPr id="22" name="Text 19"/>
          <p:cNvSpPr/>
          <p:nvPr/>
        </p:nvSpPr>
        <p:spPr>
          <a:xfrm>
            <a:off x="6052780" y="6504852"/>
            <a:ext cx="3312795"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Môi trường không đảm bảo</a:t>
            </a:r>
            <a:endParaRPr lang="en-US" sz="1950" dirty="0"/>
          </a:p>
        </p:txBody>
      </p:sp>
      <p:sp>
        <p:nvSpPr>
          <p:cNvPr id="23" name="Text 20"/>
          <p:cNvSpPr/>
          <p:nvPr/>
        </p:nvSpPr>
        <p:spPr>
          <a:xfrm>
            <a:off x="6052780" y="6928595"/>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Ánh sáng, thông gió, mặt sàn ẩm ướt, …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đều</a:t>
            </a:r>
            <a:r>
              <a:rPr lang="en-US" sz="1450" dirty="0">
                <a:solidFill>
                  <a:srgbClr val="383838"/>
                </a:solidFill>
                <a:latin typeface="DM Sans" pitchFamily="34" charset="0"/>
                <a:ea typeface="DM Sans" pitchFamily="34" charset="-122"/>
                <a:cs typeface="DM Sans" pitchFamily="34" charset="-120"/>
              </a:rPr>
              <a:t> có thể là nguyên nhân </a:t>
            </a:r>
            <a:endParaRPr lang="en-US" sz="1450" dirty="0"/>
          </a:p>
        </p:txBody>
      </p:sp>
      <p:sp>
        <p:nvSpPr>
          <p:cNvPr id="24" name="Shape 21"/>
          <p:cNvSpPr/>
          <p:nvPr/>
        </p:nvSpPr>
        <p:spPr>
          <a:xfrm>
            <a:off x="9936837" y="6504852"/>
            <a:ext cx="425410" cy="425410"/>
          </a:xfrm>
          <a:prstGeom prst="roundRect">
            <a:avLst>
              <a:gd name="adj" fmla="val 6668"/>
            </a:avLst>
          </a:prstGeom>
          <a:solidFill>
            <a:srgbClr val="E04F00"/>
          </a:solidFill>
          <a:ln/>
        </p:spPr>
      </p:sp>
      <p:sp>
        <p:nvSpPr>
          <p:cNvPr id="25" name="Text 22"/>
          <p:cNvSpPr/>
          <p:nvPr/>
        </p:nvSpPr>
        <p:spPr>
          <a:xfrm>
            <a:off x="10070068" y="6568550"/>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FFFFFF"/>
                </a:solidFill>
                <a:latin typeface="PT Serif" pitchFamily="34" charset="0"/>
                <a:ea typeface="PT Serif" pitchFamily="34" charset="-122"/>
                <a:cs typeface="PT Serif" pitchFamily="34" charset="-120"/>
              </a:rPr>
              <a:t>6</a:t>
            </a:r>
            <a:endParaRPr lang="en-US" sz="2300" dirty="0"/>
          </a:p>
        </p:txBody>
      </p:sp>
      <p:sp>
        <p:nvSpPr>
          <p:cNvPr id="26" name="Text 23"/>
          <p:cNvSpPr/>
          <p:nvPr/>
        </p:nvSpPr>
        <p:spPr>
          <a:xfrm>
            <a:off x="10551319" y="6504852"/>
            <a:ext cx="2482215"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Bệnh nghề nghiệp</a:t>
            </a:r>
            <a:endParaRPr lang="en-US" sz="1950" dirty="0"/>
          </a:p>
        </p:txBody>
      </p:sp>
      <p:sp>
        <p:nvSpPr>
          <p:cNvPr id="27" name="Text 24"/>
          <p:cNvSpPr/>
          <p:nvPr/>
        </p:nvSpPr>
        <p:spPr>
          <a:xfrm>
            <a:off x="10551319" y="6928595"/>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Giữ nguyên một tư thế trong thời </a:t>
            </a:r>
            <a:r>
              <a:rPr lang="en-US" sz="1450" dirty="0" err="1">
                <a:solidFill>
                  <a:srgbClr val="383838"/>
                </a:solidFill>
                <a:latin typeface="DM Sans" pitchFamily="34" charset="0"/>
                <a:ea typeface="DM Sans" pitchFamily="34" charset="-122"/>
                <a:cs typeface="DM Sans" pitchFamily="34" charset="-120"/>
              </a:rPr>
              <a:t>gian</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dài</a:t>
            </a:r>
            <a:r>
              <a:rPr lang="en-US" sz="1450" dirty="0">
                <a:solidFill>
                  <a:srgbClr val="383838"/>
                </a:solidFill>
                <a:latin typeface="DM Sans" pitchFamily="34" charset="0"/>
                <a:ea typeface="DM Sans" pitchFamily="34" charset="-122"/>
                <a:cs typeface="DM Sans" pitchFamily="34" charset="-120"/>
              </a:rPr>
              <a:t> hay tiếp xúc với hóa chất, bụi </a:t>
            </a:r>
            <a:endParaRPr lang="en-US" sz="1450" dirty="0"/>
          </a:p>
        </p:txBody>
      </p:sp>
      <p:pic>
        <p:nvPicPr>
          <p:cNvPr id="29" name="Image 0" descr="preencoded.png">
            <a:extLst>
              <a:ext uri="{FF2B5EF4-FFF2-40B4-BE49-F238E27FC236}">
                <a16:creationId xmlns:a16="http://schemas.microsoft.com/office/drawing/2014/main" id="{A5403E8E-3275-42ED-B893-445902F58135}"/>
              </a:ext>
            </a:extLst>
          </p:cNvPr>
          <p:cNvPicPr>
            <a:picLocks noChangeAspect="1"/>
          </p:cNvPicPr>
          <p:nvPr/>
        </p:nvPicPr>
        <p:blipFill>
          <a:blip r:embed="rId4"/>
          <a:stretch>
            <a:fillRect/>
          </a:stretch>
        </p:blipFill>
        <p:spPr>
          <a:xfrm>
            <a:off x="11746209" y="7405635"/>
            <a:ext cx="2662377" cy="82396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093488" y="340995"/>
            <a:ext cx="6480810" cy="809982"/>
          </a:xfrm>
          <a:prstGeom prst="rect">
            <a:avLst/>
          </a:prstGeom>
          <a:noFill/>
          <a:ln/>
        </p:spPr>
        <p:txBody>
          <a:bodyPr wrap="non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Quy định chung</a:t>
            </a:r>
            <a:endParaRPr lang="en-US" sz="5100" dirty="0"/>
          </a:p>
        </p:txBody>
      </p:sp>
      <p:sp>
        <p:nvSpPr>
          <p:cNvPr id="3" name="Shape 1"/>
          <p:cNvSpPr/>
          <p:nvPr/>
        </p:nvSpPr>
        <p:spPr>
          <a:xfrm>
            <a:off x="864037" y="4766667"/>
            <a:ext cx="12902327" cy="30480"/>
          </a:xfrm>
          <a:prstGeom prst="roundRect">
            <a:avLst>
              <a:gd name="adj" fmla="val 121500"/>
            </a:avLst>
          </a:prstGeom>
          <a:solidFill>
            <a:srgbClr val="D8D4D4"/>
          </a:solidFill>
          <a:ln/>
        </p:spPr>
      </p:sp>
      <p:sp>
        <p:nvSpPr>
          <p:cNvPr id="4" name="Shape 2"/>
          <p:cNvSpPr/>
          <p:nvPr/>
        </p:nvSpPr>
        <p:spPr>
          <a:xfrm>
            <a:off x="3355062" y="3902690"/>
            <a:ext cx="30480" cy="864037"/>
          </a:xfrm>
          <a:prstGeom prst="roundRect">
            <a:avLst>
              <a:gd name="adj" fmla="val 121500"/>
            </a:avLst>
          </a:prstGeom>
          <a:solidFill>
            <a:srgbClr val="F96819"/>
          </a:solidFill>
          <a:ln/>
        </p:spPr>
      </p:sp>
      <p:sp>
        <p:nvSpPr>
          <p:cNvPr id="5" name="Shape 3"/>
          <p:cNvSpPr/>
          <p:nvPr/>
        </p:nvSpPr>
        <p:spPr>
          <a:xfrm>
            <a:off x="3092648" y="4488954"/>
            <a:ext cx="555427" cy="555427"/>
          </a:xfrm>
          <a:prstGeom prst="roundRect">
            <a:avLst>
              <a:gd name="adj" fmla="val 6668"/>
            </a:avLst>
          </a:prstGeom>
          <a:solidFill>
            <a:srgbClr val="E04F00"/>
          </a:solidFill>
          <a:ln/>
        </p:spPr>
      </p:sp>
      <p:sp>
        <p:nvSpPr>
          <p:cNvPr id="6" name="Text 4"/>
          <p:cNvSpPr/>
          <p:nvPr/>
        </p:nvSpPr>
        <p:spPr>
          <a:xfrm>
            <a:off x="3266718" y="457217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1</a:t>
            </a:r>
            <a:endParaRPr lang="en-US" sz="3050" dirty="0"/>
          </a:p>
        </p:txBody>
      </p:sp>
      <p:sp>
        <p:nvSpPr>
          <p:cNvPr id="7" name="Text 5"/>
          <p:cNvSpPr/>
          <p:nvPr/>
        </p:nvSpPr>
        <p:spPr>
          <a:xfrm>
            <a:off x="1426131" y="223146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luyện ATLD</a:t>
            </a:r>
            <a:endParaRPr lang="en-US" sz="3050" dirty="0"/>
          </a:p>
        </p:txBody>
      </p:sp>
      <p:sp>
        <p:nvSpPr>
          <p:cNvPr id="8" name="Text 6"/>
          <p:cNvSpPr/>
          <p:nvPr/>
        </p:nvSpPr>
        <p:spPr>
          <a:xfrm>
            <a:off x="1110853" y="2865596"/>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a:t>
            </a:r>
            <a:r>
              <a:rPr lang="en-US" sz="1900" dirty="0" err="1">
                <a:solidFill>
                  <a:srgbClr val="383838"/>
                </a:solidFill>
                <a:latin typeface="DM Sans" pitchFamily="34" charset="0"/>
                <a:ea typeface="DM Sans" pitchFamily="34" charset="-122"/>
                <a:cs typeface="DM Sans" pitchFamily="34" charset="-120"/>
              </a:rPr>
              <a:t>toàn</a:t>
            </a:r>
            <a:endParaRPr lang="en-US" sz="1900" dirty="0">
              <a:solidFill>
                <a:srgbClr val="383838"/>
              </a:solidFill>
              <a:latin typeface="DM Sans" pitchFamily="34" charset="0"/>
              <a:ea typeface="DM Sans" pitchFamily="34" charset="-122"/>
              <a:cs typeface="DM Sans" pitchFamily="34" charset="-120"/>
            </a:endParaRPr>
          </a:p>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 lao động định kỳ cho công nhân.</a:t>
            </a:r>
            <a:endParaRPr lang="en-US" sz="1900" dirty="0"/>
          </a:p>
        </p:txBody>
      </p:sp>
      <p:sp>
        <p:nvSpPr>
          <p:cNvPr id="9" name="Shape 7"/>
          <p:cNvSpPr/>
          <p:nvPr/>
        </p:nvSpPr>
        <p:spPr>
          <a:xfrm>
            <a:off x="5984796" y="4766608"/>
            <a:ext cx="30480" cy="864037"/>
          </a:xfrm>
          <a:prstGeom prst="roundRect">
            <a:avLst>
              <a:gd name="adj" fmla="val 121500"/>
            </a:avLst>
          </a:prstGeom>
          <a:solidFill>
            <a:srgbClr val="F96819"/>
          </a:solidFill>
          <a:ln/>
        </p:spPr>
      </p:sp>
      <p:sp>
        <p:nvSpPr>
          <p:cNvPr id="10" name="Shape 8"/>
          <p:cNvSpPr/>
          <p:nvPr/>
        </p:nvSpPr>
        <p:spPr>
          <a:xfrm>
            <a:off x="5722382" y="4488954"/>
            <a:ext cx="555427" cy="555427"/>
          </a:xfrm>
          <a:prstGeom prst="roundRect">
            <a:avLst>
              <a:gd name="adj" fmla="val 6668"/>
            </a:avLst>
          </a:prstGeom>
          <a:solidFill>
            <a:srgbClr val="E04F00"/>
          </a:solidFill>
          <a:ln/>
        </p:spPr>
      </p:sp>
      <p:sp>
        <p:nvSpPr>
          <p:cNvPr id="11" name="Text 9"/>
          <p:cNvSpPr/>
          <p:nvPr/>
        </p:nvSpPr>
        <p:spPr>
          <a:xfrm>
            <a:off x="5896451" y="457217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2</a:t>
            </a:r>
            <a:endParaRPr lang="en-US" sz="3050" dirty="0"/>
          </a:p>
        </p:txBody>
      </p:sp>
      <p:sp>
        <p:nvSpPr>
          <p:cNvPr id="12" name="Text 10"/>
          <p:cNvSpPr/>
          <p:nvPr/>
        </p:nvSpPr>
        <p:spPr>
          <a:xfrm>
            <a:off x="4055983" y="587763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dirty="0"/>
          </a:p>
        </p:txBody>
      </p:sp>
      <p:sp>
        <p:nvSpPr>
          <p:cNvPr id="13" name="Text 11"/>
          <p:cNvSpPr/>
          <p:nvPr/>
        </p:nvSpPr>
        <p:spPr>
          <a:xfrm>
            <a:off x="3740587" y="6511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dưỡng máy móc, thiết bị sản xuất.</a:t>
            </a:r>
            <a:endParaRPr lang="en-US" sz="1900" dirty="0"/>
          </a:p>
        </p:txBody>
      </p:sp>
      <p:sp>
        <p:nvSpPr>
          <p:cNvPr id="14" name="Shape 12"/>
          <p:cNvSpPr/>
          <p:nvPr/>
        </p:nvSpPr>
        <p:spPr>
          <a:xfrm>
            <a:off x="8614648" y="3902690"/>
            <a:ext cx="30480" cy="864037"/>
          </a:xfrm>
          <a:prstGeom prst="roundRect">
            <a:avLst>
              <a:gd name="adj" fmla="val 121500"/>
            </a:avLst>
          </a:prstGeom>
          <a:solidFill>
            <a:srgbClr val="F96819"/>
          </a:solidFill>
          <a:ln/>
        </p:spPr>
      </p:sp>
      <p:sp>
        <p:nvSpPr>
          <p:cNvPr id="15" name="Shape 13"/>
          <p:cNvSpPr/>
          <p:nvPr/>
        </p:nvSpPr>
        <p:spPr>
          <a:xfrm>
            <a:off x="8352234" y="4488954"/>
            <a:ext cx="555427" cy="555427"/>
          </a:xfrm>
          <a:prstGeom prst="roundRect">
            <a:avLst>
              <a:gd name="adj" fmla="val 6668"/>
            </a:avLst>
          </a:prstGeom>
          <a:solidFill>
            <a:srgbClr val="E04F00"/>
          </a:solidFill>
          <a:ln/>
        </p:spPr>
      </p:sp>
      <p:sp>
        <p:nvSpPr>
          <p:cNvPr id="16" name="Text 14"/>
          <p:cNvSpPr/>
          <p:nvPr/>
        </p:nvSpPr>
        <p:spPr>
          <a:xfrm>
            <a:off x="8526304" y="457217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3</a:t>
            </a:r>
            <a:endParaRPr lang="en-US" sz="3050" dirty="0"/>
          </a:p>
        </p:txBody>
      </p:sp>
      <p:sp>
        <p:nvSpPr>
          <p:cNvPr id="17" name="Text 15"/>
          <p:cNvSpPr/>
          <p:nvPr/>
        </p:nvSpPr>
        <p:spPr>
          <a:xfrm>
            <a:off x="6685836" y="223146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dirty="0"/>
          </a:p>
        </p:txBody>
      </p:sp>
      <p:sp>
        <p:nvSpPr>
          <p:cNvPr id="18" name="Text 16"/>
          <p:cNvSpPr/>
          <p:nvPr/>
        </p:nvSpPr>
        <p:spPr>
          <a:xfrm>
            <a:off x="6370439" y="286559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dụng </a:t>
            </a:r>
            <a:r>
              <a:rPr lang="en-US" sz="1900" dirty="0" err="1">
                <a:solidFill>
                  <a:srgbClr val="383838"/>
                </a:solidFill>
                <a:latin typeface="DM Sans" pitchFamily="34" charset="0"/>
                <a:ea typeface="DM Sans" pitchFamily="34" charset="-122"/>
                <a:cs typeface="DM Sans" pitchFamily="34" charset="-120"/>
              </a:rPr>
              <a:t>đúng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các</a:t>
            </a:r>
            <a:r>
              <a:rPr lang="en-US" sz="1900" dirty="0">
                <a:solidFill>
                  <a:srgbClr val="383838"/>
                </a:solidFill>
                <a:latin typeface="DM Sans" pitchFamily="34" charset="0"/>
                <a:ea typeface="DM Sans" pitchFamily="34" charset="-122"/>
                <a:cs typeface="DM Sans" pitchFamily="34" charset="-120"/>
              </a:rPr>
              <a:t> thiết bị bảo hộ cá nhân.</a:t>
            </a:r>
            <a:endParaRPr lang="en-US" sz="1900" dirty="0"/>
          </a:p>
        </p:txBody>
      </p:sp>
      <p:sp>
        <p:nvSpPr>
          <p:cNvPr id="19" name="Shape 17"/>
          <p:cNvSpPr/>
          <p:nvPr/>
        </p:nvSpPr>
        <p:spPr>
          <a:xfrm>
            <a:off x="11244501" y="4766608"/>
            <a:ext cx="30480" cy="864037"/>
          </a:xfrm>
          <a:prstGeom prst="roundRect">
            <a:avLst>
              <a:gd name="adj" fmla="val 121500"/>
            </a:avLst>
          </a:prstGeom>
          <a:solidFill>
            <a:srgbClr val="F96819"/>
          </a:solidFill>
          <a:ln/>
        </p:spPr>
      </p:sp>
      <p:sp>
        <p:nvSpPr>
          <p:cNvPr id="20" name="Shape 18"/>
          <p:cNvSpPr/>
          <p:nvPr/>
        </p:nvSpPr>
        <p:spPr>
          <a:xfrm>
            <a:off x="10982087" y="4488954"/>
            <a:ext cx="555427" cy="555427"/>
          </a:xfrm>
          <a:prstGeom prst="roundRect">
            <a:avLst>
              <a:gd name="adj" fmla="val 6668"/>
            </a:avLst>
          </a:prstGeom>
          <a:solidFill>
            <a:srgbClr val="E04F00"/>
          </a:solidFill>
          <a:ln/>
        </p:spPr>
      </p:sp>
      <p:sp>
        <p:nvSpPr>
          <p:cNvPr id="21" name="Text 19"/>
          <p:cNvSpPr/>
          <p:nvPr/>
        </p:nvSpPr>
        <p:spPr>
          <a:xfrm>
            <a:off x="11156156" y="457217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4</a:t>
            </a:r>
            <a:endParaRPr lang="en-US" sz="3050" dirty="0"/>
          </a:p>
        </p:txBody>
      </p:sp>
      <p:sp>
        <p:nvSpPr>
          <p:cNvPr id="22" name="Text 20"/>
          <p:cNvSpPr/>
          <p:nvPr/>
        </p:nvSpPr>
        <p:spPr>
          <a:xfrm>
            <a:off x="9315688" y="587763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dirty="0"/>
          </a:p>
        </p:txBody>
      </p:sp>
      <p:sp>
        <p:nvSpPr>
          <p:cNvPr id="23" name="Text 21"/>
          <p:cNvSpPr/>
          <p:nvPr/>
        </p:nvSpPr>
        <p:spPr>
          <a:xfrm>
            <a:off x="9000292" y="6511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4" name="Image 0" descr="preencoded.png">
            <a:extLst>
              <a:ext uri="{FF2B5EF4-FFF2-40B4-BE49-F238E27FC236}">
                <a16:creationId xmlns:a16="http://schemas.microsoft.com/office/drawing/2014/main" id="{583E8DD6-6A65-A14B-1CBA-02110BA509AF}"/>
              </a:ext>
            </a:extLst>
          </p:cNvPr>
          <p:cNvPicPr>
            <a:picLocks noChangeAspect="1"/>
          </p:cNvPicPr>
          <p:nvPr/>
        </p:nvPicPr>
        <p:blipFill>
          <a:blip r:embed="rId3"/>
          <a:stretch>
            <a:fillRect/>
          </a:stretch>
        </p:blipFill>
        <p:spPr>
          <a:xfrm>
            <a:off x="11746209" y="7405635"/>
            <a:ext cx="2662377" cy="82396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195485" y="3418586"/>
            <a:ext cx="3901440" cy="3268980"/>
          </a:xfrm>
          <a:prstGeom prst="rect">
            <a:avLst/>
          </a:prstGeom>
        </p:spPr>
      </p:pic>
      <p:sp>
        <p:nvSpPr>
          <p:cNvPr id="3" name="Text 0"/>
          <p:cNvSpPr/>
          <p:nvPr/>
        </p:nvSpPr>
        <p:spPr>
          <a:xfrm>
            <a:off x="702469" y="620749"/>
            <a:ext cx="6793706" cy="658535"/>
          </a:xfrm>
          <a:prstGeom prst="rect">
            <a:avLst/>
          </a:prstGeom>
          <a:noFill/>
          <a:ln/>
        </p:spPr>
        <p:txBody>
          <a:bodyPr wrap="none" lIns="0" tIns="0" rIns="0" bIns="0" rtlCol="0" anchor="t"/>
          <a:lstStyle/>
          <a:p>
            <a:pPr marL="0" indent="0">
              <a:lnSpc>
                <a:spcPts val="5150"/>
              </a:lnSpc>
              <a:buNone/>
            </a:pPr>
            <a:r>
              <a:rPr lang="en-US" sz="4100" b="1" dirty="0">
                <a:solidFill>
                  <a:srgbClr val="020202"/>
                </a:solidFill>
                <a:latin typeface="PT Serif" pitchFamily="34" charset="0"/>
                <a:ea typeface="PT Serif" pitchFamily="34" charset="-122"/>
                <a:cs typeface="PT Serif" pitchFamily="34" charset="-120"/>
              </a:rPr>
              <a:t>Xử lý tình huống khẩn cấp</a:t>
            </a:r>
            <a:endParaRPr lang="en-US" sz="4100" dirty="0"/>
          </a:p>
        </p:txBody>
      </p:sp>
      <p:sp>
        <p:nvSpPr>
          <p:cNvPr id="4" name="Shape 1"/>
          <p:cNvSpPr/>
          <p:nvPr/>
        </p:nvSpPr>
        <p:spPr>
          <a:xfrm>
            <a:off x="1534640" y="1959951"/>
            <a:ext cx="22860" cy="5290066"/>
          </a:xfrm>
          <a:prstGeom prst="roundRect">
            <a:avLst>
              <a:gd name="adj" fmla="val 131708"/>
            </a:avLst>
          </a:prstGeom>
          <a:solidFill>
            <a:srgbClr val="D8D4D4"/>
          </a:solidFill>
          <a:ln/>
        </p:spPr>
      </p:sp>
      <p:sp>
        <p:nvSpPr>
          <p:cNvPr id="5" name="Shape 2"/>
          <p:cNvSpPr/>
          <p:nvPr/>
        </p:nvSpPr>
        <p:spPr>
          <a:xfrm>
            <a:off x="1749012" y="2400006"/>
            <a:ext cx="702469" cy="22860"/>
          </a:xfrm>
          <a:prstGeom prst="roundRect">
            <a:avLst>
              <a:gd name="adj" fmla="val 131708"/>
            </a:avLst>
          </a:prstGeom>
          <a:solidFill>
            <a:srgbClr val="F96819"/>
          </a:solidFill>
          <a:ln/>
        </p:spPr>
      </p:sp>
      <p:sp>
        <p:nvSpPr>
          <p:cNvPr id="6" name="Shape 3"/>
          <p:cNvSpPr/>
          <p:nvPr/>
        </p:nvSpPr>
        <p:spPr>
          <a:xfrm>
            <a:off x="1320268" y="2185694"/>
            <a:ext cx="451604" cy="451604"/>
          </a:xfrm>
          <a:prstGeom prst="roundRect">
            <a:avLst>
              <a:gd name="adj" fmla="val 6667"/>
            </a:avLst>
          </a:prstGeom>
          <a:solidFill>
            <a:srgbClr val="E04F00"/>
          </a:solidFill>
          <a:ln/>
        </p:spPr>
      </p:sp>
      <p:sp>
        <p:nvSpPr>
          <p:cNvPr id="7" name="Text 4"/>
          <p:cNvSpPr/>
          <p:nvPr/>
        </p:nvSpPr>
        <p:spPr>
          <a:xfrm>
            <a:off x="1461833" y="2253440"/>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650017" y="2160572"/>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dirty="0"/>
          </a:p>
        </p:txBody>
      </p:sp>
      <p:sp>
        <p:nvSpPr>
          <p:cNvPr id="9" name="Text 6"/>
          <p:cNvSpPr/>
          <p:nvPr/>
        </p:nvSpPr>
        <p:spPr>
          <a:xfrm>
            <a:off x="2650017" y="2610271"/>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749012" y="3772678"/>
            <a:ext cx="702469" cy="22860"/>
          </a:xfrm>
          <a:prstGeom prst="roundRect">
            <a:avLst>
              <a:gd name="adj" fmla="val 131708"/>
            </a:avLst>
          </a:prstGeom>
          <a:solidFill>
            <a:srgbClr val="F96819"/>
          </a:solidFill>
          <a:ln/>
        </p:spPr>
      </p:sp>
      <p:sp>
        <p:nvSpPr>
          <p:cNvPr id="11" name="Shape 8"/>
          <p:cNvSpPr/>
          <p:nvPr/>
        </p:nvSpPr>
        <p:spPr>
          <a:xfrm>
            <a:off x="1320268" y="3558365"/>
            <a:ext cx="451604" cy="451604"/>
          </a:xfrm>
          <a:prstGeom prst="roundRect">
            <a:avLst>
              <a:gd name="adj" fmla="val 6667"/>
            </a:avLst>
          </a:prstGeom>
          <a:solidFill>
            <a:srgbClr val="E04F00"/>
          </a:solidFill>
          <a:ln/>
        </p:spPr>
      </p:sp>
      <p:sp>
        <p:nvSpPr>
          <p:cNvPr id="12" name="Text 9"/>
          <p:cNvSpPr/>
          <p:nvPr/>
        </p:nvSpPr>
        <p:spPr>
          <a:xfrm>
            <a:off x="1461833" y="3626112"/>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650017" y="353324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dirty="0"/>
          </a:p>
        </p:txBody>
      </p:sp>
      <p:sp>
        <p:nvSpPr>
          <p:cNvPr id="14" name="Text 11"/>
          <p:cNvSpPr/>
          <p:nvPr/>
        </p:nvSpPr>
        <p:spPr>
          <a:xfrm>
            <a:off x="2650017" y="398294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749012" y="5145350"/>
            <a:ext cx="702469" cy="22860"/>
          </a:xfrm>
          <a:prstGeom prst="roundRect">
            <a:avLst>
              <a:gd name="adj" fmla="val 131708"/>
            </a:avLst>
          </a:prstGeom>
          <a:solidFill>
            <a:srgbClr val="F96819"/>
          </a:solidFill>
          <a:ln/>
        </p:spPr>
      </p:sp>
      <p:sp>
        <p:nvSpPr>
          <p:cNvPr id="16" name="Shape 13"/>
          <p:cNvSpPr/>
          <p:nvPr/>
        </p:nvSpPr>
        <p:spPr>
          <a:xfrm>
            <a:off x="1320268" y="4931037"/>
            <a:ext cx="451604" cy="451604"/>
          </a:xfrm>
          <a:prstGeom prst="roundRect">
            <a:avLst>
              <a:gd name="adj" fmla="val 6667"/>
            </a:avLst>
          </a:prstGeom>
          <a:solidFill>
            <a:srgbClr val="E04F00"/>
          </a:solidFill>
          <a:ln/>
        </p:spPr>
      </p:sp>
      <p:sp>
        <p:nvSpPr>
          <p:cNvPr id="17" name="Text 14"/>
          <p:cNvSpPr/>
          <p:nvPr/>
        </p:nvSpPr>
        <p:spPr>
          <a:xfrm>
            <a:off x="1461833" y="4998784"/>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650017" y="4905915"/>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dirty="0"/>
          </a:p>
        </p:txBody>
      </p:sp>
      <p:sp>
        <p:nvSpPr>
          <p:cNvPr id="19" name="Text 16"/>
          <p:cNvSpPr/>
          <p:nvPr/>
        </p:nvSpPr>
        <p:spPr>
          <a:xfrm>
            <a:off x="2650017" y="5355614"/>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749012" y="6518021"/>
            <a:ext cx="702469" cy="22860"/>
          </a:xfrm>
          <a:prstGeom prst="roundRect">
            <a:avLst>
              <a:gd name="adj" fmla="val 131708"/>
            </a:avLst>
          </a:prstGeom>
          <a:solidFill>
            <a:srgbClr val="F96819"/>
          </a:solidFill>
          <a:ln/>
        </p:spPr>
      </p:sp>
      <p:sp>
        <p:nvSpPr>
          <p:cNvPr id="21" name="Shape 18"/>
          <p:cNvSpPr/>
          <p:nvPr/>
        </p:nvSpPr>
        <p:spPr>
          <a:xfrm>
            <a:off x="1320268" y="6303709"/>
            <a:ext cx="451604" cy="451604"/>
          </a:xfrm>
          <a:prstGeom prst="roundRect">
            <a:avLst>
              <a:gd name="adj" fmla="val 6667"/>
            </a:avLst>
          </a:prstGeom>
          <a:solidFill>
            <a:srgbClr val="E04F00"/>
          </a:solidFill>
          <a:ln/>
        </p:spPr>
      </p:sp>
      <p:sp>
        <p:nvSpPr>
          <p:cNvPr id="22" name="Text 19"/>
          <p:cNvSpPr/>
          <p:nvPr/>
        </p:nvSpPr>
        <p:spPr>
          <a:xfrm>
            <a:off x="1461833" y="6371455"/>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650017" y="6278586"/>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dirty="0"/>
          </a:p>
        </p:txBody>
      </p:sp>
      <p:sp>
        <p:nvSpPr>
          <p:cNvPr id="24" name="Text 21"/>
          <p:cNvSpPr/>
          <p:nvPr/>
        </p:nvSpPr>
        <p:spPr>
          <a:xfrm>
            <a:off x="2650017" y="6728285"/>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D159248E-D466-98A8-56A8-299DD44F37BE}"/>
              </a:ext>
            </a:extLst>
          </p:cNvPr>
          <p:cNvPicPr>
            <a:picLocks noChangeAspect="1"/>
          </p:cNvPicPr>
          <p:nvPr/>
        </p:nvPicPr>
        <p:blipFill>
          <a:blip r:embed="rId4"/>
          <a:stretch>
            <a:fillRect/>
          </a:stretch>
        </p:blipFill>
        <p:spPr>
          <a:xfrm>
            <a:off x="11746209" y="7405635"/>
            <a:ext cx="2662377" cy="82396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64037" y="893327"/>
            <a:ext cx="6480810" cy="809982"/>
          </a:xfrm>
          <a:prstGeom prst="rect">
            <a:avLst/>
          </a:prstGeom>
          <a:noFill/>
          <a:ln/>
        </p:spPr>
        <p:txBody>
          <a:bodyPr wrap="none" lIns="0" tIns="0" rIns="0" bIns="0" rtlCol="0" anchor="t"/>
          <a:lstStyle/>
          <a:p>
            <a:pPr marL="0" indent="0" algn="l">
              <a:lnSpc>
                <a:spcPts val="6350"/>
              </a:lnSpc>
              <a:buNone/>
            </a:pPr>
            <a:r>
              <a:rPr lang="en-US" sz="5100" b="1" dirty="0">
                <a:solidFill>
                  <a:srgbClr val="020202"/>
                </a:solidFill>
                <a:latin typeface="PT Serif" pitchFamily="34" charset="0"/>
                <a:ea typeface="PT Serif" pitchFamily="34" charset="-122"/>
                <a:cs typeface="PT Serif" pitchFamily="34" charset="-120"/>
              </a:rPr>
              <a:t>Tài liệu tham khảo</a:t>
            </a:r>
            <a:endParaRPr lang="en-US" sz="5100" dirty="0"/>
          </a:p>
        </p:txBody>
      </p:sp>
      <p:sp>
        <p:nvSpPr>
          <p:cNvPr id="3" name="Text 1"/>
          <p:cNvSpPr/>
          <p:nvPr/>
        </p:nvSpPr>
        <p:spPr>
          <a:xfrm>
            <a:off x="864037" y="264902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tra ATLD nhóm 3</a:t>
            </a:r>
            <a:endParaRPr lang="en-US" sz="3050" dirty="0"/>
          </a:p>
        </p:txBody>
      </p:sp>
      <p:sp>
        <p:nvSpPr>
          <p:cNvPr id="4" name="Text 2"/>
          <p:cNvSpPr/>
          <p:nvPr/>
        </p:nvSpPr>
        <p:spPr>
          <a:xfrm>
            <a:off x="856535" y="3079735"/>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2371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56535" y="4486426"/>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39841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5736192"/>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a:t>
            </a:r>
            <a:r>
              <a:rPr lang="en-US" sz="1900" b="1" u="sng" dirty="0" err="1">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xuất</a:t>
            </a: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 </a:t>
            </a:r>
            <a:r>
              <a:rPr lang="en-US" sz="1900" b="1" u="sng" dirty="0">
                <a:solidFill>
                  <a:srgbClr val="E04F00"/>
                </a:solidFill>
                <a:latin typeface="DM Sans" pitchFamily="34" charset="0"/>
                <a:ea typeface="DM Sans" pitchFamily="34" charset="-122"/>
                <a:cs typeface="DM Sans" pitchFamily="34" charset="-120"/>
              </a:rPr>
              <a:t>dao </a:t>
            </a:r>
            <a:r>
              <a:rPr lang="en-US" sz="1900" b="1" u="sng" dirty="0" err="1">
                <a:solidFill>
                  <a:srgbClr val="E04F00"/>
                </a:solidFill>
                <a:latin typeface="DM Sans" pitchFamily="34" charset="0"/>
                <a:ea typeface="DM Sans" pitchFamily="34" charset="-122"/>
                <a:cs typeface="DM Sans" pitchFamily="34" charset="-120"/>
              </a:rPr>
              <a:t>cạo</a:t>
            </a:r>
            <a:r>
              <a:rPr lang="en-US" sz="1900" b="1" u="sng" dirty="0">
                <a:solidFill>
                  <a:srgbClr val="E04F00"/>
                </a:solidFill>
                <a:latin typeface="DM Sans" pitchFamily="34" charset="0"/>
                <a:ea typeface="DM Sans" pitchFamily="34" charset="-122"/>
                <a:cs typeface="DM Sans" pitchFamily="34" charset="-120"/>
              </a:rPr>
              <a:t> </a:t>
            </a:r>
            <a:r>
              <a:rPr lang="en-US" sz="1900" b="1" u="sng" dirty="0" err="1">
                <a:solidFill>
                  <a:srgbClr val="E04F00"/>
                </a:solidFill>
                <a:latin typeface="DM Sans" pitchFamily="34" charset="0"/>
                <a:ea typeface="DM Sans" pitchFamily="34" charset="-122"/>
                <a:cs typeface="DM Sans" pitchFamily="34" charset="-120"/>
              </a:rPr>
              <a:t>râu</a:t>
            </a:r>
            <a:endParaRPr lang="en-US" sz="1900" dirty="0"/>
          </a:p>
        </p:txBody>
      </p:sp>
      <p:pic>
        <p:nvPicPr>
          <p:cNvPr id="9" name="Image 0" descr="preencoded.png"/>
          <p:cNvPicPr>
            <a:picLocks noChangeAspect="1"/>
          </p:cNvPicPr>
          <p:nvPr/>
        </p:nvPicPr>
        <p:blipFill>
          <a:blip r:embed="rId6"/>
          <a:stretch>
            <a:fillRect/>
          </a:stretch>
        </p:blipFill>
        <p:spPr>
          <a:xfrm>
            <a:off x="8163997" y="3398638"/>
            <a:ext cx="5609868" cy="1736169"/>
          </a:xfrm>
          <a:prstGeom prst="rect">
            <a:avLst/>
          </a:prstGeom>
        </p:spPr>
      </p:pic>
      <p:pic>
        <p:nvPicPr>
          <p:cNvPr id="10" name="Image 0" descr="preencoded.png">
            <a:extLst>
              <a:ext uri="{FF2B5EF4-FFF2-40B4-BE49-F238E27FC236}">
                <a16:creationId xmlns:a16="http://schemas.microsoft.com/office/drawing/2014/main" id="{3A3E032D-8F48-3B1A-BF40-AB84CF139F67}"/>
              </a:ext>
            </a:extLst>
          </p:cNvPr>
          <p:cNvPicPr>
            <a:picLocks noChangeAspect="1"/>
          </p:cNvPicPr>
          <p:nvPr/>
        </p:nvPicPr>
        <p:blipFill>
          <a:blip r:embed="rId6"/>
          <a:stretch>
            <a:fillRect/>
          </a:stretch>
        </p:blipFill>
        <p:spPr>
          <a:xfrm>
            <a:off x="11746209" y="7405635"/>
            <a:ext cx="2662377" cy="82396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830</Words>
  <Application>Microsoft Office PowerPoint</Application>
  <PresentationFormat>Custom</PresentationFormat>
  <Paragraphs>106</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PT Serif</vt:lpstr>
      <vt:lpstr>Open Sans</vt:lpstr>
      <vt:lpstr>Arial</vt:lpstr>
      <vt:lpstr>DM Sans Bold</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2024-11-13T04:21:28Z</dcterms:created>
  <dcterms:modified xsi:type="dcterms:W3CDTF">2024-11-13T04:30:21Z</dcterms:modified>
</cp:coreProperties>
</file>