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18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hyperlink" Target="https://antoannamviet.com/tai-lieu-an-toan-lao-dong-san-xuat-dao-muong-nia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532" y="2026384"/>
            <a:ext cx="455676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582817"/>
            <a:ext cx="7415927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trong sản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xuất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Dao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Muỗng</a:t>
            </a:r>
            <a:r>
              <a:rPr lang="en-US" sz="67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  <a:r>
              <a:rPr lang="en-US" sz="67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Nĩa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864037" y="5147072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Bài giảng hướng dẫn an toàn cho các công đoạn dập khuôn, gia công cơ học, mài sắc, đánh bóng và kiểm tra chất lượng.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864037" y="6233279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07" y="6248519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2316" y="6214824"/>
            <a:ext cx="3298984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Bản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quyền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Nobile Bold" pitchFamily="34" charset="-122"/>
                <a:cs typeface="Times New Roman" panose="02020603050405020304" pitchFamily="18" charset="0"/>
              </a:rPr>
              <a:t> An Toàn Nam Việt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99A0E0-ADCB-3FC0-5379-68AFB7678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349" y="2934059"/>
            <a:ext cx="4419600" cy="441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07237" y="558165"/>
            <a:ext cx="7415927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Tình hình tai nạn lao động 6 tháng đầu năm 2024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7003579" y="3304700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7188840" y="3397211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7805822" y="3304700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vụ tai nạn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805822" y="3838576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7003579" y="4758096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7160265" y="4850607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7805822" y="475809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bị nạn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805822" y="5291972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7003579" y="6211492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7169433" y="6304003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7805822" y="621149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Số người chết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805822" y="6745368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346 người, giảm 1,98% so với cùng kỳ năm 2023.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5D89181-C662-4424-D771-154D7B643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64" y="3467339"/>
            <a:ext cx="4999673" cy="37417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25065" y="451246"/>
            <a:ext cx="7781449" cy="1216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lao động trong nhà </a:t>
            </a:r>
            <a:r>
              <a:rPr lang="en-US" sz="38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máy</a:t>
            </a:r>
            <a:r>
              <a:rPr lang="en-US" sz="3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4750"/>
              </a:lnSpc>
              <a:buNone/>
            </a:pPr>
            <a:r>
              <a:rPr lang="en-US" sz="38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sản</a:t>
            </a:r>
            <a:r>
              <a:rPr lang="en-US" sz="38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xuất dao muỗng nĩa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5625065" y="2388929"/>
            <a:ext cx="7781449" cy="1121450"/>
          </a:xfrm>
          <a:prstGeom prst="roundRect">
            <a:avLst>
              <a:gd name="adj" fmla="val 15622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5819613" y="2583477"/>
            <a:ext cx="2433161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do máy cắt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819613" y="3004363"/>
            <a:ext cx="7392353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Gây thương tích nghiêm trọng như cắt đứt ngón tay hoặc bàn tay.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625065" y="3704927"/>
            <a:ext cx="7781449" cy="1121450"/>
          </a:xfrm>
          <a:prstGeom prst="roundRect">
            <a:avLst>
              <a:gd name="adj" fmla="val 15622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5819613" y="3899475"/>
            <a:ext cx="2433161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do máy dập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819613" y="4320361"/>
            <a:ext cx="7392353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Có thể gây kẹp chặt tay, dẫn đến gãy xương hoặc mất ngón tay.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625065" y="5020925"/>
            <a:ext cx="7781449" cy="1121450"/>
          </a:xfrm>
          <a:prstGeom prst="roundRect">
            <a:avLst>
              <a:gd name="adj" fmla="val 15622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5819613" y="5215473"/>
            <a:ext cx="2433161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Tai nạn do máy mài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5819613" y="5636359"/>
            <a:ext cx="7392353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Gây thương tích ở mắt hoặc vết thương nghiêm trọng trên tay.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625065" y="6336923"/>
            <a:ext cx="7781449" cy="1121450"/>
          </a:xfrm>
          <a:prstGeom prst="roundRect">
            <a:avLst>
              <a:gd name="adj" fmla="val 15622"/>
            </a:avLst>
          </a:prstGeom>
          <a:solidFill>
            <a:srgbClr val="E8F3E8"/>
          </a:solidFill>
          <a:ln/>
        </p:spPr>
      </p:sp>
      <p:sp>
        <p:nvSpPr>
          <p:cNvPr id="14" name="Text 11"/>
          <p:cNvSpPr/>
          <p:nvPr/>
        </p:nvSpPr>
        <p:spPr>
          <a:xfrm>
            <a:off x="5819613" y="6531471"/>
            <a:ext cx="2433161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Cháy nổ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819613" y="6952357"/>
            <a:ext cx="7392353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Do không kiểm soát tốt nhiệt độ và hóa chất, gây thiệt hại lớn.</a:t>
            </a:r>
            <a:endParaRPr lang="en-US" sz="15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7F1484-172D-F602-6D97-739C9F9F2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798" y="256223"/>
            <a:ext cx="3779378" cy="258580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242370" y="3128129"/>
            <a:ext cx="8145661" cy="640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khi dập khuôn</a:t>
            </a:r>
            <a:endParaRPr lang="en-US" sz="4000" dirty="0"/>
          </a:p>
        </p:txBody>
      </p:sp>
      <p:sp>
        <p:nvSpPr>
          <p:cNvPr id="5" name="Shape 1"/>
          <p:cNvSpPr/>
          <p:nvPr/>
        </p:nvSpPr>
        <p:spPr>
          <a:xfrm>
            <a:off x="7303770" y="4076343"/>
            <a:ext cx="22860" cy="3587948"/>
          </a:xfrm>
          <a:prstGeom prst="roundRect">
            <a:avLst>
              <a:gd name="adj" fmla="val 807200"/>
            </a:avLst>
          </a:prstGeom>
          <a:solidFill>
            <a:srgbClr val="CED9CE"/>
          </a:solidFill>
          <a:ln/>
        </p:spPr>
      </p:sp>
      <p:sp>
        <p:nvSpPr>
          <p:cNvPr id="6" name="Shape 2"/>
          <p:cNvSpPr/>
          <p:nvPr/>
        </p:nvSpPr>
        <p:spPr>
          <a:xfrm>
            <a:off x="6389846" y="4526161"/>
            <a:ext cx="717590" cy="22860"/>
          </a:xfrm>
          <a:prstGeom prst="roundRect">
            <a:avLst>
              <a:gd name="adj" fmla="val 807200"/>
            </a:avLst>
          </a:prstGeom>
          <a:solidFill>
            <a:srgbClr val="CED9CE"/>
          </a:solidFill>
          <a:ln/>
        </p:spPr>
      </p:sp>
      <p:sp>
        <p:nvSpPr>
          <p:cNvPr id="7" name="Shape 3"/>
          <p:cNvSpPr/>
          <p:nvPr/>
        </p:nvSpPr>
        <p:spPr>
          <a:xfrm>
            <a:off x="7084576" y="4306967"/>
            <a:ext cx="461248" cy="461248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8" name="Text 4"/>
          <p:cNvSpPr/>
          <p:nvPr/>
        </p:nvSpPr>
        <p:spPr>
          <a:xfrm>
            <a:off x="7238405" y="4383762"/>
            <a:ext cx="153472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3624739" y="4281368"/>
            <a:ext cx="2562820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17590" y="4724757"/>
            <a:ext cx="5469969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Áp dụng áp lực cao để chuyển đổi nguyên liệu thành hình dạng cơ bản của sản phẩm.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522964" y="5551289"/>
            <a:ext cx="717590" cy="22860"/>
          </a:xfrm>
          <a:prstGeom prst="roundRect">
            <a:avLst>
              <a:gd name="adj" fmla="val 807200"/>
            </a:avLst>
          </a:prstGeom>
          <a:solidFill>
            <a:srgbClr val="CED9CE"/>
          </a:solidFill>
          <a:ln/>
        </p:spPr>
      </p:sp>
      <p:sp>
        <p:nvSpPr>
          <p:cNvPr id="12" name="Shape 8"/>
          <p:cNvSpPr/>
          <p:nvPr/>
        </p:nvSpPr>
        <p:spPr>
          <a:xfrm>
            <a:off x="7084576" y="5332095"/>
            <a:ext cx="461248" cy="461248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3" name="Text 9"/>
          <p:cNvSpPr/>
          <p:nvPr/>
        </p:nvSpPr>
        <p:spPr>
          <a:xfrm>
            <a:off x="7214711" y="5408890"/>
            <a:ext cx="200978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8442841" y="5306497"/>
            <a:ext cx="2562820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8442841" y="5749885"/>
            <a:ext cx="5469969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 kẹt tay hoặc các bộ phận cơ thể vào máy dập khuôn, gây chấn thương nghiêm trọng.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6389846" y="6473904"/>
            <a:ext cx="717590" cy="22860"/>
          </a:xfrm>
          <a:prstGeom prst="roundRect">
            <a:avLst>
              <a:gd name="adj" fmla="val 807200"/>
            </a:avLst>
          </a:prstGeom>
          <a:solidFill>
            <a:srgbClr val="CED9CE"/>
          </a:solidFill>
          <a:ln/>
        </p:spPr>
      </p:sp>
      <p:sp>
        <p:nvSpPr>
          <p:cNvPr id="17" name="Shape 13"/>
          <p:cNvSpPr/>
          <p:nvPr/>
        </p:nvSpPr>
        <p:spPr>
          <a:xfrm>
            <a:off x="7084576" y="6254710"/>
            <a:ext cx="461248" cy="461248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8" name="Text 14"/>
          <p:cNvSpPr/>
          <p:nvPr/>
        </p:nvSpPr>
        <p:spPr>
          <a:xfrm>
            <a:off x="7222331" y="6331506"/>
            <a:ext cx="185738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212663" y="6229112"/>
            <a:ext cx="2974896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717590" y="6672501"/>
            <a:ext cx="5469969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Tuân thủ quy trình an toàn, sử dụng thiết bị bảo hộ, bảo trì máy móc định kỳ.</a:t>
            </a:r>
            <a:endParaRPr lang="en-US" sz="16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09575A6-678C-4355-C468-A74DF2665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 l="1434" t="50064" r="21789" b="1279"/>
          <a:stretch/>
        </p:blipFill>
        <p:spPr>
          <a:xfrm>
            <a:off x="1215850" y="3334904"/>
            <a:ext cx="3788229" cy="308673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1094858" y="345076"/>
            <a:ext cx="7597378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</a:t>
            </a:r>
            <a:r>
              <a:rPr lang="en-US" sz="43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khi</a:t>
            </a: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5400"/>
              </a:lnSpc>
              <a:buNone/>
            </a:pPr>
            <a:r>
              <a:rPr lang="en-US" sz="4300" b="1" dirty="0" err="1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gia</a:t>
            </a:r>
            <a:r>
              <a:rPr lang="en-US" sz="43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 công cơ học</a:t>
            </a:r>
            <a:endParaRPr lang="en-US" sz="43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711" y="2320052"/>
            <a:ext cx="1104781" cy="176772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95843" y="2540913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150" dirty="0"/>
          </a:p>
        </p:txBody>
      </p:sp>
      <p:sp>
        <p:nvSpPr>
          <p:cNvPr id="7" name="Text 2"/>
          <p:cNvSpPr/>
          <p:nvPr/>
        </p:nvSpPr>
        <p:spPr>
          <a:xfrm>
            <a:off x="7695843" y="3018711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máy mài, cắt và đục lỗ để hoàn thiện chi tiết sản phẩm.</a:t>
            </a:r>
            <a:endParaRPr lang="en-US" sz="17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711" y="4087773"/>
            <a:ext cx="1104781" cy="176772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695843" y="4308634"/>
            <a:ext cx="276213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150" dirty="0"/>
          </a:p>
        </p:txBody>
      </p:sp>
      <p:sp>
        <p:nvSpPr>
          <p:cNvPr id="10" name="Text 4"/>
          <p:cNvSpPr/>
          <p:nvPr/>
        </p:nvSpPr>
        <p:spPr>
          <a:xfrm>
            <a:off x="7695843" y="4786432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 thương do tiếp xúc với công cụ cắt sắc hoặc mảnh vụn bắn ra.</a:t>
            </a:r>
            <a:endParaRPr lang="en-US" sz="17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711" y="5855494"/>
            <a:ext cx="1104781" cy="176772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695843" y="6076355"/>
            <a:ext cx="3205758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2150" dirty="0"/>
          </a:p>
        </p:txBody>
      </p:sp>
      <p:sp>
        <p:nvSpPr>
          <p:cNvPr id="13" name="Text 6"/>
          <p:cNvSpPr/>
          <p:nvPr/>
        </p:nvSpPr>
        <p:spPr>
          <a:xfrm>
            <a:off x="7695843" y="6554153"/>
            <a:ext cx="6161246" cy="706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Đào tạo kỹ năng, sử dụng thiết bị bảo hộ, bảo trì máy móc thường xuyên.</a:t>
            </a:r>
            <a:endParaRPr lang="en-US" sz="17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9A1516-DB73-257A-6443-7C1CDE79AE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96969" y="947792"/>
            <a:ext cx="8836462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khi mài sắc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45" y="3351847"/>
            <a:ext cx="1014889" cy="13531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12845" y="498264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012845" y="5615225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máy mài để tạo lưỡi sắc bén cho dao. Yêu cầu độ chính xác cao.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503" y="3223355"/>
            <a:ext cx="1206937" cy="137933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521503" y="498264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521503" y="5641419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 cắt, bỏng do nhiệt, hoặc tổn thương mắt do bụi kim loại.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0161" y="3198374"/>
            <a:ext cx="1536144" cy="136540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034369" y="4982645"/>
            <a:ext cx="358318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0030162" y="5627488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kính bảo hộ, găng tay, và áo chống nhiệt. </a:t>
            </a:r>
          </a:p>
          <a:p>
            <a:pPr marL="0" indent="0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</a:t>
            </a: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tra máy mài thường xuyên.</a:t>
            </a: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2C0A10-D7B6-173D-7ED3-430CAEF470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983" y="3121104"/>
            <a:ext cx="4419600" cy="441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67363" y="763965"/>
            <a:ext cx="7740491" cy="1253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khi đánh bóng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363" y="2980494"/>
            <a:ext cx="501253" cy="5012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600101" y="2998233"/>
            <a:ext cx="2506385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2600101" y="3431740"/>
            <a:ext cx="7740491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máy đánh bóng để tạo bề mặt sáng bóng cho sản phẩm.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7363" y="4375250"/>
            <a:ext cx="501253" cy="50125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600101" y="4483120"/>
            <a:ext cx="2506385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Nguy cơ tai nạn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2600101" y="4916627"/>
            <a:ext cx="7740491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 thương do tiếp xúc với máy đánh bóng hoặc hít phải bụi kim loại.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7363" y="5838885"/>
            <a:ext cx="501253" cy="50125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600101" y="5946755"/>
            <a:ext cx="2908578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2600101" y="6380262"/>
            <a:ext cx="7740491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thiết bị bảo hộ, duy trì môi trường làm việc sạch sẽ và thông thoáng.</a:t>
            </a:r>
            <a:endParaRPr lang="en-US" sz="15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263C9E-CD34-ACB3-EEA3-DE45A4BA51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049" y="284559"/>
            <a:ext cx="3318303" cy="32072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20666" y="3468052"/>
            <a:ext cx="11589068" cy="7115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An toàn lao động khi kiểm tra chất lượng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6885" y="4531519"/>
            <a:ext cx="13036629" cy="3065621"/>
          </a:xfrm>
          <a:prstGeom prst="roundRect">
            <a:avLst>
              <a:gd name="adj" fmla="val 668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4505" y="4539139"/>
            <a:ext cx="13021389" cy="101679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32153" y="4683323"/>
            <a:ext cx="6051590" cy="364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Đặc điểm công việc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46658" y="4683323"/>
            <a:ext cx="6051590" cy="728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Kiểm tra độ sắc bén, độ bền và phát hiện khuyết tật bề mặt sản phẩm.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4505" y="5555933"/>
            <a:ext cx="13021389" cy="101679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32153" y="5700117"/>
            <a:ext cx="6051590" cy="364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Nguy cơ tai nạn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46658" y="5700117"/>
            <a:ext cx="6051590" cy="728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Bị thương do lưỡi dao sắc hoặc cạnh sắc của sản phẩm.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804505" y="6572726"/>
            <a:ext cx="13021389" cy="101679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32153" y="6716911"/>
            <a:ext cx="6051590" cy="364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Biện pháp phòng tránh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546658" y="6716911"/>
            <a:ext cx="6051590" cy="728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Sử dụng găng tay chống cắt, đào tạo kỹ năng kiểm tra an toàn.</a:t>
            </a:r>
            <a:endParaRPr lang="en-US" sz="17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1E479D-9D91-5E7C-A148-8DC6A912C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9100" y="412380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Quy định chung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4037" y="4978837"/>
            <a:ext cx="12902327" cy="30480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4" name="Shape 2"/>
          <p:cNvSpPr/>
          <p:nvPr/>
        </p:nvSpPr>
        <p:spPr>
          <a:xfrm>
            <a:off x="3355181" y="4114800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3154442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1110853" y="2004060"/>
            <a:ext cx="4519136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Huấn luyện an toàn lao động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110853" y="3077766"/>
            <a:ext cx="451913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Tổ chức các khóa huấn luyện an toàn lao động định kỳ cho công nhân.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984915" y="4978837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9" name="Shape 7"/>
          <p:cNvSpPr/>
          <p:nvPr/>
        </p:nvSpPr>
        <p:spPr>
          <a:xfrm>
            <a:off x="5784175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4148495" y="6089809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Bảo trì thiết bị</a:t>
            </a:r>
            <a:endParaRPr lang="en-US" sz="2900" dirty="0"/>
          </a:p>
        </p:txBody>
      </p:sp>
      <p:sp>
        <p:nvSpPr>
          <p:cNvPr id="11" name="Text 9"/>
          <p:cNvSpPr/>
          <p:nvPr/>
        </p:nvSpPr>
        <p:spPr>
          <a:xfrm>
            <a:off x="3740587" y="6700718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Thường xuyên kiểm tra và bảo dưỡng máy móc, thiết bị sản xuất.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8614767" y="4114800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3" name="Shape 11"/>
          <p:cNvSpPr/>
          <p:nvPr/>
        </p:nvSpPr>
        <p:spPr>
          <a:xfrm>
            <a:off x="8414028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4" name="Text 12"/>
          <p:cNvSpPr/>
          <p:nvPr/>
        </p:nvSpPr>
        <p:spPr>
          <a:xfrm>
            <a:off x="6778347" y="2466856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Thiết bị bảo hộ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6370439" y="3077766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Cung cấp và đảm bảo sử dụng đúng các thiết bị bảo hộ cá nhân.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11244620" y="4978837"/>
            <a:ext cx="30480" cy="864037"/>
          </a:xfrm>
          <a:prstGeom prst="roundRect">
            <a:avLst>
              <a:gd name="adj" fmla="val 729000"/>
            </a:avLst>
          </a:prstGeom>
          <a:solidFill>
            <a:srgbClr val="CED9CE"/>
          </a:solidFill>
          <a:ln/>
        </p:spPr>
      </p:sp>
      <p:sp>
        <p:nvSpPr>
          <p:cNvPr id="17" name="Shape 15"/>
          <p:cNvSpPr/>
          <p:nvPr/>
        </p:nvSpPr>
        <p:spPr>
          <a:xfrm>
            <a:off x="11043880" y="4762857"/>
            <a:ext cx="431959" cy="431959"/>
          </a:xfrm>
          <a:prstGeom prst="roundRect">
            <a:avLst>
              <a:gd name="adj" fmla="val 51440"/>
            </a:avLst>
          </a:prstGeom>
          <a:solidFill>
            <a:srgbClr val="E8F3E8"/>
          </a:solidFill>
          <a:ln/>
        </p:spPr>
      </p:sp>
      <p:sp>
        <p:nvSpPr>
          <p:cNvPr id="18" name="Text 16"/>
          <p:cNvSpPr/>
          <p:nvPr/>
        </p:nvSpPr>
        <p:spPr>
          <a:xfrm>
            <a:off x="9408200" y="6089809"/>
            <a:ext cx="370332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Môi trường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9000292" y="6700718"/>
            <a:ext cx="451925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không gian làm việc sạch sẽ, thoáng mát và đủ ánh sáng.</a:t>
            </a:r>
            <a:endParaRPr lang="en-US" sz="19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72D4A1D-7A37-2B9A-5BC2-0B9D8836A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358" y="2251234"/>
            <a:ext cx="441198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8065" y="1012269"/>
            <a:ext cx="6616898" cy="632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Xử lý tình huống khẩn cấp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1000005" y="1947862"/>
            <a:ext cx="45719" cy="5269349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1216164" y="2368630"/>
            <a:ext cx="730008" cy="45719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783848" y="2175391"/>
            <a:ext cx="469282" cy="455176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935652" y="2251234"/>
            <a:ext cx="156141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2124194" y="2150150"/>
            <a:ext cx="2607380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Dừng máy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2124194" y="2587585"/>
            <a:ext cx="6507340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Ngay lập tức dừng hoạt động của máy móc khi xảy ra tai nạn.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1216164" y="3736539"/>
            <a:ext cx="730008" cy="45719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783848" y="3543300"/>
            <a:ext cx="469282" cy="455176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912196" y="3619143"/>
            <a:ext cx="204505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2124194" y="3518059"/>
            <a:ext cx="2607380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Sơ cứu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2124194" y="3955494"/>
            <a:ext cx="6507340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Thực hiện sơ cứu ban đầu cho người bị nạn nếu cần thiết.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1216164" y="5104449"/>
            <a:ext cx="730008" cy="45719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783848" y="4911209"/>
            <a:ext cx="469282" cy="455176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919817" y="4987052"/>
            <a:ext cx="188915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2124194" y="4885968"/>
            <a:ext cx="2607380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Gọi cấp cứu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2124194" y="5323403"/>
            <a:ext cx="6507340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Liên hệ dịch vụ y tế khẩn cấp nếu tình trạng nghiêm trọng.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1216164" y="6472358"/>
            <a:ext cx="730008" cy="45719"/>
          </a:xfrm>
          <a:prstGeom prst="roundRect">
            <a:avLst>
              <a:gd name="adj" fmla="val 796544"/>
            </a:avLst>
          </a:prstGeom>
          <a:solidFill>
            <a:srgbClr val="CED9CE"/>
          </a:solidFill>
          <a:ln/>
        </p:spPr>
      </p:sp>
      <p:sp>
        <p:nvSpPr>
          <p:cNvPr id="21" name="Shape 18"/>
          <p:cNvSpPr/>
          <p:nvPr/>
        </p:nvSpPr>
        <p:spPr>
          <a:xfrm>
            <a:off x="783848" y="6279118"/>
            <a:ext cx="469282" cy="455176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22" name="Text 19"/>
          <p:cNvSpPr/>
          <p:nvPr/>
        </p:nvSpPr>
        <p:spPr>
          <a:xfrm>
            <a:off x="908267" y="6354961"/>
            <a:ext cx="212607" cy="30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8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2124194" y="6253877"/>
            <a:ext cx="2607380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Báo cáo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2124194" y="6691313"/>
            <a:ext cx="6507340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Thông báo cho quản lý và lập báo cáo chi tiết về sự cố.</a:t>
            </a: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6DB87EA-CFA7-2AEB-6E12-E2AE3D683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b="5564"/>
          <a:stretch/>
        </p:blipFill>
        <p:spPr>
          <a:xfrm>
            <a:off x="9906000" y="3239428"/>
            <a:ext cx="3962400" cy="402978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894636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Kết luận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2562144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49298" y="2654655"/>
            <a:ext cx="18478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66280" y="256214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Tuân thủ quy định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66280" y="3096020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Việc tuân thủ các quy định an toàn lao động là rất quan trọng.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4037" y="4162544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1020723" y="4255056"/>
            <a:ext cx="242054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666280" y="416254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Đào tạo liên tục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666280" y="4696420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Cần đào tạo thường xuyên về an toàn lao động cho công nhân.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64037" y="5782708"/>
            <a:ext cx="555427" cy="55542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1029891" y="5875220"/>
            <a:ext cx="22371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666280" y="5782708"/>
            <a:ext cx="320778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Cải thiện môi trường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666280" y="6316585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Duy trì môi trường làm việc an toàn, sạch sẽ để giảm thiểu tai nạn.</a:t>
            </a:r>
            <a:endParaRPr lang="en-US" sz="1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24D380-37E9-8FEC-2B7A-0B155AD0B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31628" y="964642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TÀI LIỆU THAM KHẢO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46236" y="2676044"/>
            <a:ext cx="6690122" cy="92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Bài kiểm tra an toàn lao động nhóm 3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64037" y="3027166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114800"/>
            <a:ext cx="5625703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Bảng báo giá huấn luyện ATLD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884039" y="4620519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598914"/>
            <a:ext cx="459819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Times New Roman" panose="02020603050405020304" pitchFamily="18" charset="0"/>
                <a:ea typeface="Fraunces Extra Bold" pitchFamily="34" charset="-122"/>
                <a:cs typeface="Times New Roman" panose="02020603050405020304" pitchFamily="18" charset="0"/>
              </a:rPr>
              <a:t>Tải về tài liệu (download)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46236" y="6089096"/>
            <a:ext cx="76670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438951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dao muỗng nĩa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4915" y="3509879"/>
            <a:ext cx="5609868" cy="173616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163997" y="4477822"/>
            <a:ext cx="560986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9E84A5-5FAC-706F-2F7D-0B2BC2B087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26666" y="7355393"/>
            <a:ext cx="2823188" cy="8742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850</Words>
  <Application>Microsoft Office PowerPoint</Application>
  <PresentationFormat>Custom</PresentationFormat>
  <Paragraphs>115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2024-11-06T04:22:37Z</dcterms:created>
  <dcterms:modified xsi:type="dcterms:W3CDTF">2024-11-06T04:34:18Z</dcterms:modified>
</cp:coreProperties>
</file>