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6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Times New Roman" panose="02020603050405020304" pitchFamily="18" charset="0"/>
              </a:defRPr>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atin typeface="Times New Roman" panose="02020603050405020304" pitchFamily="18" charset="0"/>
              </a:defRPr>
            </a:lvl1pPr>
          </a:lstStyle>
          <a:p>
            <a:fld id="{B7268E1E-0E44-426D-905E-8AD9B19D2182}" type="datetimeFigureOut">
              <a:rPr lang="cs-CZ" smtClean="0"/>
              <a:pPr/>
              <a:t>04.11.2024</a:t>
            </a:fld>
            <a:endParaRPr lang="cs-CZ" dirty="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cs-CZ"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atin typeface="Times New Roman" panose="02020603050405020304" pitchFamily="18" charset="0"/>
              </a:defRPr>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atin typeface="Times New Roman" panose="02020603050405020304" pitchFamily="18" charset="0"/>
              </a:defRPr>
            </a:lvl1pPr>
          </a:lstStyle>
          <a:p>
            <a:fld id="{871B2431-D351-4C6E-A3CF-9DFAC0E3E050}" type="slidenum">
              <a:rPr lang="cs-CZ" smtClean="0"/>
              <a:pPr/>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imes New Roman" panose="02020603050405020304" pitchFamily="18" charset="0"/>
        <a:ea typeface="+mn-ea"/>
        <a:cs typeface="+mn-cs"/>
      </a:defRPr>
    </a:lvl1pPr>
    <a:lvl2pPr marL="457200" algn="l" defTabSz="914400" rtl="0" eaLnBrk="1" latinLnBrk="0" hangingPunct="1">
      <a:defRPr sz="1200" kern="1200">
        <a:solidFill>
          <a:schemeClr val="tx1"/>
        </a:solidFill>
        <a:latin typeface="Times New Roman" panose="02020603050405020304" pitchFamily="18" charset="0"/>
        <a:ea typeface="+mn-ea"/>
        <a:cs typeface="+mn-cs"/>
      </a:defRPr>
    </a:lvl2pPr>
    <a:lvl3pPr marL="914400" algn="l" defTabSz="914400" rtl="0" eaLnBrk="1" latinLnBrk="0" hangingPunct="1">
      <a:defRPr sz="1200" kern="1200">
        <a:solidFill>
          <a:schemeClr val="tx1"/>
        </a:solidFill>
        <a:latin typeface="Times New Roman" panose="02020603050405020304" pitchFamily="18" charset="0"/>
        <a:ea typeface="+mn-ea"/>
        <a:cs typeface="+mn-cs"/>
      </a:defRPr>
    </a:lvl3pPr>
    <a:lvl4pPr marL="1371600" algn="l" defTabSz="914400" rtl="0" eaLnBrk="1" latinLnBrk="0" hangingPunct="1">
      <a:defRPr sz="1200" kern="1200">
        <a:solidFill>
          <a:schemeClr val="tx1"/>
        </a:solidFill>
        <a:latin typeface="Times New Roman" panose="02020603050405020304" pitchFamily="18" charset="0"/>
        <a:ea typeface="+mn-ea"/>
        <a:cs typeface="+mn-cs"/>
      </a:defRPr>
    </a:lvl4pPr>
    <a:lvl5pPr marL="1828800" algn="l" defTabSz="914400" rtl="0" eaLnBrk="1" latinLnBrk="0" hangingPunct="1">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panose="02020603050405020304" pitchFamily="18" charset="0"/>
              </a:defRPr>
            </a:lvl1pPr>
          </a:lstStyle>
          <a:p>
            <a:fld id="{1D8BD707-D9CF-40AE-B4C6-C98DA3205C09}" type="datetimeFigureOut">
              <a:rPr lang="en-US" smtClean="0"/>
              <a:pPr/>
              <a:t>11/4/2024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panose="02020603050405020304" pitchFamily="18"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panose="02020603050405020304" pitchFamily="18"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Times New Roman" panose="02020603050405020304"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anose="02020603050405020304"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anose="02020603050405020304"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hyperlink" Target="https://antoannamviet.com/tai-lieu-an-toan-lao-dong-san-xuat-dao-tien-cnc/" TargetMode="External"/><Relationship Id="rId3" Type="http://schemas.openxmlformats.org/officeDocument/2006/relationships/image" Target="../media/image16.png"/><Relationship Id="rId7" Type="http://schemas.openxmlformats.org/officeDocument/2006/relationships/hyperlink" Target="https://antoannamviet.com/bao-gia-huan-luyen-an-toan-lao-don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antoannamviet.com/bai-kiem-tra-an-toan-lao-dong-nhom-3/" TargetMode="External"/><Relationship Id="rId5" Type="http://schemas.openxmlformats.org/officeDocument/2006/relationships/image" Target="../media/image3.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1406272" y="8576413"/>
            <a:ext cx="503188" cy="503188"/>
            <a:chOff x="0" y="0"/>
            <a:chExt cx="670917" cy="670917"/>
          </a:xfrm>
        </p:grpSpPr>
        <p:sp>
          <p:nvSpPr>
            <p:cNvPr id="7" name="Freeform 7"/>
            <p:cNvSpPr/>
            <p:nvPr/>
          </p:nvSpPr>
          <p:spPr>
            <a:xfrm>
              <a:off x="0" y="0"/>
              <a:ext cx="670941" cy="670941"/>
            </a:xfrm>
            <a:custGeom>
              <a:avLst/>
              <a:gdLst/>
              <a:ahLst/>
              <a:cxnLst/>
              <a:rect l="l" t="t" r="r" b="b"/>
              <a:pathLst>
                <a:path w="670941" h="670941">
                  <a:moveTo>
                    <a:pt x="0" y="335407"/>
                  </a:moveTo>
                  <a:cubicBezTo>
                    <a:pt x="0" y="150241"/>
                    <a:pt x="150241" y="0"/>
                    <a:pt x="335407" y="0"/>
                  </a:cubicBezTo>
                  <a:cubicBezTo>
                    <a:pt x="337312" y="0"/>
                    <a:pt x="339217" y="889"/>
                    <a:pt x="340360" y="2413"/>
                  </a:cubicBezTo>
                  <a:lnTo>
                    <a:pt x="335407" y="6350"/>
                  </a:lnTo>
                  <a:lnTo>
                    <a:pt x="335407" y="0"/>
                  </a:lnTo>
                  <a:lnTo>
                    <a:pt x="335407" y="6350"/>
                  </a:lnTo>
                  <a:lnTo>
                    <a:pt x="335407" y="0"/>
                  </a:lnTo>
                  <a:cubicBezTo>
                    <a:pt x="520700" y="0"/>
                    <a:pt x="670941" y="150241"/>
                    <a:pt x="670941" y="335407"/>
                  </a:cubicBezTo>
                  <a:cubicBezTo>
                    <a:pt x="670941" y="337820"/>
                    <a:pt x="669544" y="339979"/>
                    <a:pt x="667385" y="341122"/>
                  </a:cubicBezTo>
                  <a:lnTo>
                    <a:pt x="664591" y="335407"/>
                  </a:lnTo>
                  <a:lnTo>
                    <a:pt x="670941" y="335407"/>
                  </a:lnTo>
                  <a:cubicBezTo>
                    <a:pt x="670941" y="520700"/>
                    <a:pt x="520700" y="670941"/>
                    <a:pt x="335407" y="670941"/>
                  </a:cubicBezTo>
                  <a:lnTo>
                    <a:pt x="335407" y="664591"/>
                  </a:lnTo>
                  <a:lnTo>
                    <a:pt x="335407" y="658241"/>
                  </a:lnTo>
                  <a:lnTo>
                    <a:pt x="335407" y="664591"/>
                  </a:lnTo>
                  <a:lnTo>
                    <a:pt x="335407" y="670941"/>
                  </a:lnTo>
                  <a:cubicBezTo>
                    <a:pt x="150241" y="670941"/>
                    <a:pt x="0" y="520700"/>
                    <a:pt x="0" y="335407"/>
                  </a:cubicBezTo>
                  <a:lnTo>
                    <a:pt x="6350" y="335407"/>
                  </a:lnTo>
                  <a:lnTo>
                    <a:pt x="0" y="335407"/>
                  </a:lnTo>
                  <a:moveTo>
                    <a:pt x="12700" y="335407"/>
                  </a:moveTo>
                  <a:lnTo>
                    <a:pt x="6350" y="335407"/>
                  </a:lnTo>
                  <a:lnTo>
                    <a:pt x="12700" y="335407"/>
                  </a:lnTo>
                  <a:cubicBezTo>
                    <a:pt x="12700" y="513715"/>
                    <a:pt x="157226" y="658241"/>
                    <a:pt x="335407" y="658241"/>
                  </a:cubicBezTo>
                  <a:cubicBezTo>
                    <a:pt x="338963" y="658241"/>
                    <a:pt x="341757" y="661035"/>
                    <a:pt x="341757" y="664591"/>
                  </a:cubicBezTo>
                  <a:cubicBezTo>
                    <a:pt x="341757" y="668147"/>
                    <a:pt x="338963" y="670941"/>
                    <a:pt x="335407" y="670941"/>
                  </a:cubicBezTo>
                  <a:cubicBezTo>
                    <a:pt x="331851" y="670941"/>
                    <a:pt x="329057" y="668147"/>
                    <a:pt x="329057" y="664591"/>
                  </a:cubicBezTo>
                  <a:cubicBezTo>
                    <a:pt x="329057" y="661035"/>
                    <a:pt x="331851" y="658241"/>
                    <a:pt x="335407" y="658241"/>
                  </a:cubicBezTo>
                  <a:cubicBezTo>
                    <a:pt x="513715" y="658241"/>
                    <a:pt x="658114" y="513715"/>
                    <a:pt x="658114" y="335534"/>
                  </a:cubicBezTo>
                  <a:cubicBezTo>
                    <a:pt x="658114" y="333121"/>
                    <a:pt x="659511" y="330962"/>
                    <a:pt x="661670" y="329819"/>
                  </a:cubicBezTo>
                  <a:lnTo>
                    <a:pt x="664464" y="335534"/>
                  </a:lnTo>
                  <a:lnTo>
                    <a:pt x="658114" y="335534"/>
                  </a:lnTo>
                  <a:cubicBezTo>
                    <a:pt x="658241" y="157226"/>
                    <a:pt x="513715" y="12700"/>
                    <a:pt x="335407" y="12700"/>
                  </a:cubicBezTo>
                  <a:cubicBezTo>
                    <a:pt x="333502" y="12700"/>
                    <a:pt x="331597" y="11811"/>
                    <a:pt x="330454" y="10287"/>
                  </a:cubicBezTo>
                  <a:lnTo>
                    <a:pt x="335407" y="6350"/>
                  </a:lnTo>
                  <a:lnTo>
                    <a:pt x="335407" y="12700"/>
                  </a:lnTo>
                  <a:cubicBezTo>
                    <a:pt x="157226" y="12700"/>
                    <a:pt x="12700" y="157226"/>
                    <a:pt x="12700" y="335407"/>
                  </a:cubicBezTo>
                  <a:close/>
                </a:path>
              </a:pathLst>
            </a:custGeom>
            <a:solidFill>
              <a:srgbClr val="FFFFFF"/>
            </a:solidFill>
          </p:spPr>
        </p:sp>
      </p:grpSp>
      <p:sp>
        <p:nvSpPr>
          <p:cNvPr id="8" name="Freeform 8" descr="preencoded.png"/>
          <p:cNvSpPr/>
          <p:nvPr/>
        </p:nvSpPr>
        <p:spPr>
          <a:xfrm>
            <a:off x="1420559" y="8590701"/>
            <a:ext cx="474612" cy="474612"/>
          </a:xfrm>
          <a:custGeom>
            <a:avLst/>
            <a:gdLst/>
            <a:ahLst/>
            <a:cxnLst/>
            <a:rect l="l" t="t" r="r" b="b"/>
            <a:pathLst>
              <a:path w="474612" h="474612">
                <a:moveTo>
                  <a:pt x="0" y="0"/>
                </a:moveTo>
                <a:lnTo>
                  <a:pt x="474613" y="0"/>
                </a:lnTo>
                <a:lnTo>
                  <a:pt x="474613" y="474612"/>
                </a:lnTo>
                <a:lnTo>
                  <a:pt x="0" y="474612"/>
                </a:lnTo>
                <a:lnTo>
                  <a:pt x="0" y="0"/>
                </a:lnTo>
                <a:close/>
              </a:path>
            </a:pathLst>
          </a:custGeom>
          <a:blipFill>
            <a:blip r:embed="rId3"/>
            <a:stretch>
              <a:fillRect/>
            </a:stretch>
          </a:blipFill>
        </p:spPr>
      </p:sp>
      <p:sp>
        <p:nvSpPr>
          <p:cNvPr id="9" name="Freeform 9"/>
          <p:cNvSpPr/>
          <p:nvPr/>
        </p:nvSpPr>
        <p:spPr>
          <a:xfrm>
            <a:off x="11248087" y="2096331"/>
            <a:ext cx="6356958" cy="6356958"/>
          </a:xfrm>
          <a:custGeom>
            <a:avLst/>
            <a:gdLst/>
            <a:ahLst/>
            <a:cxnLst/>
            <a:rect l="l" t="t" r="r" b="b"/>
            <a:pathLst>
              <a:path w="6356958" h="6356958">
                <a:moveTo>
                  <a:pt x="0" y="0"/>
                </a:moveTo>
                <a:lnTo>
                  <a:pt x="6356959" y="0"/>
                </a:lnTo>
                <a:lnTo>
                  <a:pt x="6356959" y="6356958"/>
                </a:lnTo>
                <a:lnTo>
                  <a:pt x="0" y="6356958"/>
                </a:lnTo>
                <a:lnTo>
                  <a:pt x="0" y="0"/>
                </a:lnTo>
                <a:close/>
              </a:path>
            </a:pathLst>
          </a:custGeom>
          <a:blipFill>
            <a:blip r:embed="rId4"/>
            <a:stretch>
              <a:fillRect/>
            </a:stretch>
          </a:blipFill>
        </p:spPr>
      </p:sp>
      <p:sp>
        <p:nvSpPr>
          <p:cNvPr id="10" name="TextBox 10"/>
          <p:cNvSpPr txBox="1"/>
          <p:nvPr/>
        </p:nvSpPr>
        <p:spPr>
          <a:xfrm>
            <a:off x="1420559" y="1701710"/>
            <a:ext cx="10342309" cy="1887824"/>
          </a:xfrm>
          <a:prstGeom prst="rect">
            <a:avLst/>
          </a:prstGeom>
        </p:spPr>
        <p:txBody>
          <a:bodyPr lIns="0" tIns="0" rIns="0" bIns="0" rtlCol="0" anchor="t">
            <a:spAutoFit/>
          </a:bodyPr>
          <a:lstStyle/>
          <a:p>
            <a:pPr algn="l">
              <a:lnSpc>
                <a:spcPts val="7562"/>
              </a:lnSpc>
            </a:pP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Công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tác</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an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khi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làm</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việc</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trong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nhà</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máy</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11" name="TextBox 11"/>
          <p:cNvSpPr txBox="1"/>
          <p:nvPr/>
        </p:nvSpPr>
        <p:spPr>
          <a:xfrm>
            <a:off x="2058883" y="8478724"/>
            <a:ext cx="6974492" cy="494110"/>
          </a:xfrm>
          <a:prstGeom prst="rect">
            <a:avLst/>
          </a:prstGeom>
        </p:spPr>
        <p:txBody>
          <a:bodyPr lIns="0" tIns="0" rIns="0" bIns="0" rtlCol="0" anchor="t">
            <a:spAutoFit/>
          </a:bodyPr>
          <a:lstStyle/>
          <a:p>
            <a:pPr algn="l">
              <a:lnSpc>
                <a:spcPts val="4249"/>
              </a:lnSpc>
            </a:pP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Bản</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quyền</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thuộc</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An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Nam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Việt</a:t>
            </a:r>
            <a:endPar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12" name="TextBox 12"/>
          <p:cNvSpPr txBox="1"/>
          <p:nvPr/>
        </p:nvSpPr>
        <p:spPr>
          <a:xfrm>
            <a:off x="1420559" y="3663771"/>
            <a:ext cx="11481840" cy="2087431"/>
          </a:xfrm>
          <a:prstGeom prst="rect">
            <a:avLst/>
          </a:prstGeom>
        </p:spPr>
        <p:txBody>
          <a:bodyPr lIns="0" tIns="0" rIns="0" bIns="0" rtlCol="0" anchor="t">
            <a:spAutoFit/>
          </a:bodyPr>
          <a:lstStyle/>
          <a:p>
            <a:pPr algn="l">
              <a:lnSpc>
                <a:spcPts val="8392"/>
              </a:lnSpc>
            </a:pPr>
            <a:r>
              <a:rPr lang="en-US" sz="673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SẢN XUẤT DAO TIỆN CNC</a:t>
            </a:r>
          </a:p>
          <a:p>
            <a:pPr algn="l">
              <a:lnSpc>
                <a:spcPts val="8395"/>
              </a:lnSpc>
            </a:pPr>
            <a:endParaRPr lang="en-US" sz="673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13" name="Freeform 13"/>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5"/>
            <a:stretch>
              <a:fillRect/>
            </a:stretch>
          </a:blipFill>
        </p:spPr>
      </p:sp>
      <p:sp>
        <p:nvSpPr>
          <p:cNvPr id="14" name="TextBox 14"/>
          <p:cNvSpPr txBox="1"/>
          <p:nvPr/>
        </p:nvSpPr>
        <p:spPr>
          <a:xfrm>
            <a:off x="1420559" y="6466302"/>
            <a:ext cx="10342309" cy="1458109"/>
          </a:xfrm>
          <a:prstGeom prst="rect">
            <a:avLst/>
          </a:prstGeom>
        </p:spPr>
        <p:txBody>
          <a:bodyPr lIns="0" tIns="0" rIns="0" bIns="0" rtlCol="0" anchor="t">
            <a:spAutoFit/>
          </a:bodyPr>
          <a:lstStyle/>
          <a:p>
            <a:pPr algn="l">
              <a:lnSpc>
                <a:spcPts val="3742"/>
              </a:lnSpc>
            </a:pPr>
            <a:r>
              <a:rPr lang="en-US" sz="3000">
                <a:solidFill>
                  <a:srgbClr val="333F70"/>
                </a:solidFill>
                <a:latin typeface="Times New Roman"/>
                <a:ea typeface="Times New Roman"/>
                <a:cs typeface="Times New Roman"/>
                <a:sym typeface="Times New Roman"/>
              </a:rPr>
              <a:t>Cung cấp hướng dẫn chi tiết giúp bạn đảm bảo môi trường làm việc an toàn, giảm thiểu rủi ro và bảo vệ sức khỏe cho cả đội ngũ. Đừng bỏ lỡ!</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3"/>
            <a:stretch>
              <a:fillRect/>
            </a:stretch>
          </a:blipFill>
        </p:spPr>
      </p:sp>
      <p:sp>
        <p:nvSpPr>
          <p:cNvPr id="7" name="Freeform 7"/>
          <p:cNvSpPr/>
          <p:nvPr/>
        </p:nvSpPr>
        <p:spPr>
          <a:xfrm>
            <a:off x="1221022" y="3468156"/>
            <a:ext cx="5952831" cy="5227668"/>
          </a:xfrm>
          <a:custGeom>
            <a:avLst/>
            <a:gdLst/>
            <a:ahLst/>
            <a:cxnLst/>
            <a:rect l="l" t="t" r="r" b="b"/>
            <a:pathLst>
              <a:path w="5952831" h="5227668">
                <a:moveTo>
                  <a:pt x="0" y="0"/>
                </a:moveTo>
                <a:lnTo>
                  <a:pt x="5952832" y="0"/>
                </a:lnTo>
                <a:lnTo>
                  <a:pt x="5952832" y="5227668"/>
                </a:lnTo>
                <a:lnTo>
                  <a:pt x="0" y="52276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8100582" y="3391956"/>
            <a:ext cx="9158718" cy="4246945"/>
          </a:xfrm>
          <a:prstGeom prst="rect">
            <a:avLst/>
          </a:prstGeom>
        </p:spPr>
        <p:txBody>
          <a:bodyPr lIns="0" tIns="0" rIns="0" bIns="0" rtlCol="0" anchor="t">
            <a:spAutoFit/>
          </a:bodyPr>
          <a:lstStyle/>
          <a:p>
            <a:pPr marL="726132" lvl="1" indent="-363066" algn="l">
              <a:lnSpc>
                <a:spcPts val="4195"/>
              </a:lnSpc>
              <a:buFont typeface="Arial"/>
              <a:buChar char="•"/>
            </a:pP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Số</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vụ</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tai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nạn</a:t>
            </a:r>
            <a:endPar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a:p>
            <a:pPr algn="l">
              <a:lnSpc>
                <a:spcPts val="4194"/>
              </a:lnSpc>
            </a:pPr>
            <a:r>
              <a:rPr lang="en-US" sz="3363" dirty="0">
                <a:solidFill>
                  <a:srgbClr val="000000"/>
                </a:solidFill>
                <a:latin typeface="Times New Roman"/>
                <a:ea typeface="Times New Roman"/>
                <a:cs typeface="Times New Roman"/>
                <a:sym typeface="Times New Roman"/>
              </a:rPr>
              <a:t>3.201 </a:t>
            </a:r>
            <a:r>
              <a:rPr lang="en-US" sz="3363" dirty="0" err="1">
                <a:solidFill>
                  <a:srgbClr val="000000"/>
                </a:solidFill>
                <a:latin typeface="Times New Roman"/>
                <a:ea typeface="Times New Roman"/>
                <a:cs typeface="Times New Roman"/>
                <a:sym typeface="Times New Roman"/>
              </a:rPr>
              <a:t>vụ</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giảm</a:t>
            </a:r>
            <a:r>
              <a:rPr lang="en-US" sz="3363" dirty="0">
                <a:solidFill>
                  <a:srgbClr val="000000"/>
                </a:solidFill>
                <a:latin typeface="Times New Roman"/>
                <a:ea typeface="Times New Roman"/>
                <a:cs typeface="Times New Roman"/>
                <a:sym typeface="Times New Roman"/>
              </a:rPr>
              <a:t> 7,09% so </a:t>
            </a:r>
            <a:r>
              <a:rPr lang="en-US" sz="3363" dirty="0" err="1">
                <a:solidFill>
                  <a:srgbClr val="000000"/>
                </a:solidFill>
                <a:latin typeface="Times New Roman"/>
                <a:ea typeface="Times New Roman"/>
                <a:cs typeface="Times New Roman"/>
                <a:sym typeface="Times New Roman"/>
              </a:rPr>
              <a:t>với</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cùng</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kỳ</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năm</a:t>
            </a:r>
            <a:r>
              <a:rPr lang="en-US" sz="3363" dirty="0">
                <a:solidFill>
                  <a:srgbClr val="000000"/>
                </a:solidFill>
                <a:latin typeface="Times New Roman"/>
                <a:ea typeface="Times New Roman"/>
                <a:cs typeface="Times New Roman"/>
                <a:sym typeface="Times New Roman"/>
              </a:rPr>
              <a:t> 2023</a:t>
            </a:r>
          </a:p>
          <a:p>
            <a:pPr algn="l">
              <a:lnSpc>
                <a:spcPts val="4195"/>
              </a:lnSpc>
            </a:pPr>
            <a:endParaRPr lang="en-US" sz="3363" dirty="0">
              <a:solidFill>
                <a:srgbClr val="000000"/>
              </a:solidFill>
              <a:latin typeface="Times New Roman"/>
              <a:ea typeface="Times New Roman"/>
              <a:cs typeface="Times New Roman"/>
              <a:sym typeface="Times New Roman"/>
            </a:endParaRPr>
          </a:p>
          <a:p>
            <a:pPr marL="726132" lvl="1" indent="-363066" algn="l">
              <a:lnSpc>
                <a:spcPts val="4195"/>
              </a:lnSpc>
              <a:buFont typeface="Arial"/>
              <a:buChar char="•"/>
            </a:pP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Số</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người</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bị</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nạn</a:t>
            </a:r>
            <a:endPar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a:p>
            <a:pPr algn="l">
              <a:lnSpc>
                <a:spcPts val="4194"/>
              </a:lnSpc>
            </a:pPr>
            <a:r>
              <a:rPr lang="en-US" sz="3363" dirty="0">
                <a:solidFill>
                  <a:srgbClr val="000000"/>
                </a:solidFill>
                <a:latin typeface="Times New Roman"/>
                <a:ea typeface="Times New Roman"/>
                <a:cs typeface="Times New Roman"/>
                <a:sym typeface="Times New Roman"/>
              </a:rPr>
              <a:t>3.065 </a:t>
            </a:r>
            <a:r>
              <a:rPr lang="en-US" sz="3363" dirty="0" err="1">
                <a:solidFill>
                  <a:srgbClr val="000000"/>
                </a:solidFill>
                <a:latin typeface="Times New Roman"/>
                <a:ea typeface="Times New Roman"/>
                <a:cs typeface="Times New Roman"/>
                <a:sym typeface="Times New Roman"/>
              </a:rPr>
              <a:t>người</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giảm</a:t>
            </a:r>
            <a:r>
              <a:rPr lang="en-US" sz="3363" dirty="0">
                <a:solidFill>
                  <a:srgbClr val="000000"/>
                </a:solidFill>
                <a:latin typeface="Times New Roman"/>
                <a:ea typeface="Times New Roman"/>
                <a:cs typeface="Times New Roman"/>
                <a:sym typeface="Times New Roman"/>
              </a:rPr>
              <a:t> 6,04% so </a:t>
            </a:r>
            <a:r>
              <a:rPr lang="en-US" sz="3363" dirty="0" err="1">
                <a:solidFill>
                  <a:srgbClr val="000000"/>
                </a:solidFill>
                <a:latin typeface="Times New Roman"/>
                <a:ea typeface="Times New Roman"/>
                <a:cs typeface="Times New Roman"/>
                <a:sym typeface="Times New Roman"/>
              </a:rPr>
              <a:t>với</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cùng</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kỳ</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năm</a:t>
            </a:r>
            <a:r>
              <a:rPr lang="en-US" sz="3363" dirty="0">
                <a:solidFill>
                  <a:srgbClr val="000000"/>
                </a:solidFill>
                <a:latin typeface="Times New Roman"/>
                <a:ea typeface="Times New Roman"/>
                <a:cs typeface="Times New Roman"/>
                <a:sym typeface="Times New Roman"/>
              </a:rPr>
              <a:t> 2023</a:t>
            </a:r>
          </a:p>
          <a:p>
            <a:pPr algn="l">
              <a:lnSpc>
                <a:spcPts val="4195"/>
              </a:lnSpc>
            </a:pPr>
            <a:endParaRPr lang="en-US" sz="3363" dirty="0">
              <a:solidFill>
                <a:srgbClr val="000000"/>
              </a:solidFill>
              <a:latin typeface="Times New Roman"/>
              <a:ea typeface="Times New Roman"/>
              <a:cs typeface="Times New Roman"/>
              <a:sym typeface="Times New Roman"/>
            </a:endParaRPr>
          </a:p>
          <a:p>
            <a:pPr marL="726132" lvl="1" indent="-363066" algn="l">
              <a:lnSpc>
                <a:spcPts val="4195"/>
              </a:lnSpc>
              <a:buFont typeface="Arial"/>
              <a:buChar char="•"/>
            </a:pP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Số</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vụ</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chết</a:t>
            </a:r>
            <a:r>
              <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363"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người</a:t>
            </a:r>
            <a:endParaRPr lang="en-US" sz="3363"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a:p>
            <a:pPr algn="l">
              <a:lnSpc>
                <a:spcPts val="4195"/>
              </a:lnSpc>
            </a:pPr>
            <a:r>
              <a:rPr lang="en-US" sz="3363" dirty="0">
                <a:solidFill>
                  <a:srgbClr val="000000"/>
                </a:solidFill>
                <a:latin typeface="Times New Roman"/>
                <a:ea typeface="Times New Roman"/>
                <a:cs typeface="Times New Roman"/>
                <a:sym typeface="Times New Roman"/>
              </a:rPr>
              <a:t>320 </a:t>
            </a:r>
            <a:r>
              <a:rPr lang="en-US" sz="3363" dirty="0" err="1">
                <a:solidFill>
                  <a:srgbClr val="000000"/>
                </a:solidFill>
                <a:latin typeface="Times New Roman"/>
                <a:ea typeface="Times New Roman"/>
                <a:cs typeface="Times New Roman"/>
                <a:sym typeface="Times New Roman"/>
              </a:rPr>
              <a:t>vụ</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giảm</a:t>
            </a:r>
            <a:r>
              <a:rPr lang="en-US" sz="3363" dirty="0">
                <a:solidFill>
                  <a:srgbClr val="000000"/>
                </a:solidFill>
                <a:latin typeface="Times New Roman"/>
                <a:ea typeface="Times New Roman"/>
                <a:cs typeface="Times New Roman"/>
                <a:sym typeface="Times New Roman"/>
              </a:rPr>
              <a:t> 7,25% so </a:t>
            </a:r>
            <a:r>
              <a:rPr lang="en-US" sz="3363" dirty="0" err="1">
                <a:solidFill>
                  <a:srgbClr val="000000"/>
                </a:solidFill>
                <a:latin typeface="Times New Roman"/>
                <a:ea typeface="Times New Roman"/>
                <a:cs typeface="Times New Roman"/>
                <a:sym typeface="Times New Roman"/>
              </a:rPr>
              <a:t>với</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cùng</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kỳ</a:t>
            </a:r>
            <a:r>
              <a:rPr lang="en-US" sz="3363" dirty="0">
                <a:solidFill>
                  <a:srgbClr val="000000"/>
                </a:solidFill>
                <a:latin typeface="Times New Roman"/>
                <a:ea typeface="Times New Roman"/>
                <a:cs typeface="Times New Roman"/>
                <a:sym typeface="Times New Roman"/>
              </a:rPr>
              <a:t> </a:t>
            </a:r>
            <a:r>
              <a:rPr lang="en-US" sz="3363" dirty="0" err="1">
                <a:solidFill>
                  <a:srgbClr val="000000"/>
                </a:solidFill>
                <a:latin typeface="Times New Roman"/>
                <a:ea typeface="Times New Roman"/>
                <a:cs typeface="Times New Roman"/>
                <a:sym typeface="Times New Roman"/>
              </a:rPr>
              <a:t>năm</a:t>
            </a:r>
            <a:r>
              <a:rPr lang="en-US" sz="3363" dirty="0">
                <a:solidFill>
                  <a:srgbClr val="000000"/>
                </a:solidFill>
                <a:latin typeface="Times New Roman"/>
                <a:ea typeface="Times New Roman"/>
                <a:cs typeface="Times New Roman"/>
                <a:sym typeface="Times New Roman"/>
              </a:rPr>
              <a:t> 2023</a:t>
            </a:r>
          </a:p>
        </p:txBody>
      </p:sp>
      <p:sp>
        <p:nvSpPr>
          <p:cNvPr id="9" name="TextBox 9"/>
          <p:cNvSpPr txBox="1"/>
          <p:nvPr/>
        </p:nvSpPr>
        <p:spPr>
          <a:xfrm>
            <a:off x="1221022" y="803955"/>
            <a:ext cx="17066978" cy="746615"/>
          </a:xfrm>
          <a:prstGeom prst="rect">
            <a:avLst/>
          </a:prstGeom>
        </p:spPr>
        <p:txBody>
          <a:bodyPr lIns="0" tIns="0" rIns="0" bIns="0" rtlCol="0" anchor="t">
            <a:spAutoFit/>
          </a:bodyPr>
          <a:lstStyle/>
          <a:p>
            <a:pPr algn="l">
              <a:lnSpc>
                <a:spcPts val="6237"/>
              </a:lnSpc>
            </a:pP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Tình</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hình</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tai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nạn</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6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tháng</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đầu</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năm</a:t>
            </a:r>
            <a:r>
              <a:rPr lang="en-US" sz="5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2024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descr="preencoded.png"/>
          <p:cNvSpPr/>
          <p:nvPr/>
        </p:nvSpPr>
        <p:spPr>
          <a:xfrm>
            <a:off x="10674824" y="4582298"/>
            <a:ext cx="6086326" cy="4062710"/>
          </a:xfrm>
          <a:custGeom>
            <a:avLst/>
            <a:gdLst/>
            <a:ahLst/>
            <a:cxnLst/>
            <a:rect l="l" t="t" r="r" b="b"/>
            <a:pathLst>
              <a:path w="6086326" h="4062710">
                <a:moveTo>
                  <a:pt x="0" y="0"/>
                </a:moveTo>
                <a:lnTo>
                  <a:pt x="6086326" y="0"/>
                </a:lnTo>
                <a:lnTo>
                  <a:pt x="6086326" y="4062710"/>
                </a:lnTo>
                <a:lnTo>
                  <a:pt x="0" y="4062710"/>
                </a:lnTo>
                <a:lnTo>
                  <a:pt x="0" y="0"/>
                </a:lnTo>
                <a:close/>
              </a:path>
            </a:pathLst>
          </a:custGeom>
          <a:blipFill>
            <a:blip r:embed="rId3"/>
            <a:stretch>
              <a:fillRect l="-1" r="-1"/>
            </a:stretch>
          </a:blipFill>
        </p:spPr>
      </p:sp>
      <p:sp>
        <p:nvSpPr>
          <p:cNvPr id="7" name="TextBox 7"/>
          <p:cNvSpPr txBox="1"/>
          <p:nvPr/>
        </p:nvSpPr>
        <p:spPr>
          <a:xfrm>
            <a:off x="2079595" y="1304925"/>
            <a:ext cx="14128811" cy="1887824"/>
          </a:xfrm>
          <a:prstGeom prst="rect">
            <a:avLst/>
          </a:prstGeom>
        </p:spPr>
        <p:txBody>
          <a:bodyPr lIns="0" tIns="0" rIns="0" bIns="0" rtlCol="0" anchor="t">
            <a:spAutoFit/>
          </a:bodyPr>
          <a:lstStyle/>
          <a:p>
            <a:pPr algn="ctr">
              <a:lnSpc>
                <a:spcPts val="7559"/>
              </a:lnSpc>
            </a:pP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Một</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số</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vụ</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tai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nạn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trong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p>
          <a:p>
            <a:pPr algn="ctr">
              <a:lnSpc>
                <a:spcPts val="7562"/>
              </a:lnSpc>
            </a:pP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nhà</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máy</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sản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xuất</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máy</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lọc</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nước</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8" name="TextBox 8"/>
          <p:cNvSpPr txBox="1"/>
          <p:nvPr/>
        </p:nvSpPr>
        <p:spPr>
          <a:xfrm>
            <a:off x="2079595" y="4819292"/>
            <a:ext cx="724049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Tai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nạn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do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tiếp</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xúc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với</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dao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tiện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đang</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quay</a:t>
            </a:r>
          </a:p>
        </p:txBody>
      </p:sp>
      <p:sp>
        <p:nvSpPr>
          <p:cNvPr id="9" name="TextBox 9"/>
          <p:cNvSpPr txBox="1"/>
          <p:nvPr/>
        </p:nvSpPr>
        <p:spPr>
          <a:xfrm>
            <a:off x="2079595" y="5833477"/>
            <a:ext cx="724049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Nguy</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cơ</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bị</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kẹt</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vào</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máy</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móc</a:t>
            </a:r>
            <a:endPar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endParaRPr>
          </a:p>
        </p:txBody>
      </p:sp>
      <p:sp>
        <p:nvSpPr>
          <p:cNvPr id="10" name="Freeform 10"/>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4"/>
            <a:stretch>
              <a:fillRect/>
            </a:stretch>
          </a:blipFill>
        </p:spPr>
      </p:sp>
      <p:sp>
        <p:nvSpPr>
          <p:cNvPr id="11" name="TextBox 11"/>
          <p:cNvSpPr txBox="1"/>
          <p:nvPr/>
        </p:nvSpPr>
        <p:spPr>
          <a:xfrm>
            <a:off x="2079595" y="6847662"/>
            <a:ext cx="724049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Rủi</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ro</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từ</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việc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tiếp</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xúc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với</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bụi</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kim</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loại</a:t>
            </a:r>
            <a:endPar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endParaRPr>
          </a:p>
        </p:txBody>
      </p:sp>
      <p:sp>
        <p:nvSpPr>
          <p:cNvPr id="12" name="TextBox 12"/>
          <p:cNvSpPr txBox="1"/>
          <p:nvPr/>
        </p:nvSpPr>
        <p:spPr>
          <a:xfrm>
            <a:off x="2079595" y="7861848"/>
            <a:ext cx="724049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Chấn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thương</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do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sự</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cố</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điện</a:t>
            </a:r>
            <a:endPar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p:cNvSpPr/>
          <p:nvPr/>
        </p:nvSpPr>
        <p:spPr>
          <a:xfrm rot="-5400000">
            <a:off x="1460867" y="4697653"/>
            <a:ext cx="2837193" cy="5758927"/>
          </a:xfrm>
          <a:custGeom>
            <a:avLst/>
            <a:gdLst/>
            <a:ahLst/>
            <a:cxnLst/>
            <a:rect l="l" t="t" r="r" b="b"/>
            <a:pathLst>
              <a:path w="2837193" h="5758927">
                <a:moveTo>
                  <a:pt x="0" y="0"/>
                </a:moveTo>
                <a:lnTo>
                  <a:pt x="2837193" y="0"/>
                </a:lnTo>
                <a:lnTo>
                  <a:pt x="2837193" y="5758928"/>
                </a:lnTo>
                <a:lnTo>
                  <a:pt x="0" y="57589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1080046" y="1216784"/>
            <a:ext cx="16127909" cy="1887824"/>
          </a:xfrm>
          <a:prstGeom prst="rect">
            <a:avLst/>
          </a:prstGeom>
        </p:spPr>
        <p:txBody>
          <a:bodyPr lIns="0" tIns="0" rIns="0" bIns="0" rtlCol="0" anchor="t">
            <a:spAutoFit/>
          </a:bodyPr>
          <a:lstStyle/>
          <a:p>
            <a:pPr algn="ctr">
              <a:lnSpc>
                <a:spcPts val="7559"/>
              </a:lnSpc>
            </a:pP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I. An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vệ</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sinh</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đối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với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p>
          <a:p>
            <a:pPr algn="ctr">
              <a:lnSpc>
                <a:spcPts val="7562"/>
              </a:lnSpc>
            </a:pP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nhân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viên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Tiện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thô</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8" name="TextBox 8"/>
          <p:cNvSpPr txBox="1"/>
          <p:nvPr/>
        </p:nvSpPr>
        <p:spPr>
          <a:xfrm>
            <a:off x="8934463" y="4050806"/>
            <a:ext cx="7687567" cy="493468"/>
          </a:xfrm>
          <a:prstGeom prst="rect">
            <a:avLst/>
          </a:prstGeom>
        </p:spPr>
        <p:txBody>
          <a:bodyPr lIns="0" tIns="0" rIns="0" bIns="0" rtlCol="0" anchor="t">
            <a:spAutoFit/>
          </a:bodyPr>
          <a:lstStyle/>
          <a:p>
            <a:pPr algn="l">
              <a:lnSpc>
                <a:spcPts val="4124"/>
              </a:lnSpc>
            </a:pP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Công</a:t>
            </a:r>
            <a:r>
              <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việc</a:t>
            </a:r>
            <a:r>
              <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Tiện</a:t>
            </a:r>
            <a:r>
              <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thô</a:t>
            </a:r>
            <a:endPar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9" name="TextBox 9"/>
          <p:cNvSpPr txBox="1"/>
          <p:nvPr/>
        </p:nvSpPr>
        <p:spPr>
          <a:xfrm>
            <a:off x="8934463" y="4736540"/>
            <a:ext cx="7687567" cy="450916"/>
          </a:xfrm>
          <a:prstGeom prst="rect">
            <a:avLst/>
          </a:prstGeom>
        </p:spPr>
        <p:txBody>
          <a:bodyPr lIns="0" tIns="0" rIns="0" bIns="0" rtlCol="0" anchor="t">
            <a:spAutoFit/>
          </a:bodyPr>
          <a:lstStyle/>
          <a:p>
            <a:pPr marL="512762" lvl="1" indent="-256381"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Tạo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hình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cơ</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phẩm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p>
        </p:txBody>
      </p:sp>
      <p:sp>
        <p:nvSpPr>
          <p:cNvPr id="10" name="TextBox 10"/>
          <p:cNvSpPr txBox="1"/>
          <p:nvPr/>
        </p:nvSpPr>
        <p:spPr>
          <a:xfrm>
            <a:off x="8934463" y="6822760"/>
            <a:ext cx="4391848" cy="493468"/>
          </a:xfrm>
          <a:prstGeom prst="rect">
            <a:avLst/>
          </a:prstGeom>
        </p:spPr>
        <p:txBody>
          <a:bodyPr lIns="0" tIns="0" rIns="0" bIns="0" rtlCol="0" anchor="t">
            <a:spAutoFit/>
          </a:bodyPr>
          <a:lstStyle/>
          <a:p>
            <a:pPr algn="l">
              <a:lnSpc>
                <a:spcPts val="4124"/>
              </a:lnSpc>
            </a:pP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Các</a:t>
            </a:r>
            <a:r>
              <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nguy</a:t>
            </a:r>
            <a:r>
              <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cơ</a:t>
            </a:r>
            <a:r>
              <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tai </a:t>
            </a:r>
            <a:r>
              <a:rPr lang="en-US" sz="32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nạn</a:t>
            </a:r>
            <a:endParaRPr lang="en-US" sz="32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11" name="TextBox 11"/>
          <p:cNvSpPr txBox="1"/>
          <p:nvPr/>
        </p:nvSpPr>
        <p:spPr>
          <a:xfrm>
            <a:off x="8934463" y="7603959"/>
            <a:ext cx="710502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Tiếp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xúc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với</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lưỡi</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sắc</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12" name="TextBox 12"/>
          <p:cNvSpPr txBox="1"/>
          <p:nvPr/>
        </p:nvSpPr>
        <p:spPr>
          <a:xfrm>
            <a:off x="8934463" y="8205671"/>
            <a:ext cx="710502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Kẹt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tay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dập</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13" name="TextBox 13"/>
          <p:cNvSpPr txBox="1"/>
          <p:nvPr/>
        </p:nvSpPr>
        <p:spPr>
          <a:xfrm>
            <a:off x="8934463" y="8807384"/>
            <a:ext cx="710502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Mắc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bệnh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về</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hô</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hấp</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14" name="Freeform 14"/>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5"/>
            <a:stretch>
              <a:fillRect/>
            </a:stretch>
          </a:blipFill>
        </p:spPr>
      </p:sp>
      <p:sp>
        <p:nvSpPr>
          <p:cNvPr id="15" name="TextBox 15"/>
          <p:cNvSpPr txBox="1"/>
          <p:nvPr/>
        </p:nvSpPr>
        <p:spPr>
          <a:xfrm>
            <a:off x="8934463" y="5339856"/>
            <a:ext cx="7687567" cy="450916"/>
          </a:xfrm>
          <a:prstGeom prst="rect">
            <a:avLst/>
          </a:prstGeom>
        </p:spPr>
        <p:txBody>
          <a:bodyPr lIns="0" tIns="0" rIns="0" bIns="0" rtlCol="0" anchor="t">
            <a:spAutoFit/>
          </a:bodyPr>
          <a:lstStyle/>
          <a:p>
            <a:pPr marL="512762" lvl="1" indent="-256381"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Lắp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đặt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nguyên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liệu</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thô</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tiện</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22324"/>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descr="preencoded.png"/>
          <p:cNvSpPr/>
          <p:nvPr/>
        </p:nvSpPr>
        <p:spPr>
          <a:xfrm>
            <a:off x="11815762" y="882997"/>
            <a:ext cx="6086326" cy="8521005"/>
          </a:xfrm>
          <a:custGeom>
            <a:avLst/>
            <a:gdLst/>
            <a:ahLst/>
            <a:cxnLst/>
            <a:rect l="l" t="t" r="r" b="b"/>
            <a:pathLst>
              <a:path w="6086326" h="8521005">
                <a:moveTo>
                  <a:pt x="0" y="0"/>
                </a:moveTo>
                <a:lnTo>
                  <a:pt x="6086327" y="0"/>
                </a:lnTo>
                <a:lnTo>
                  <a:pt x="6086327" y="8521005"/>
                </a:lnTo>
                <a:lnTo>
                  <a:pt x="0" y="8521005"/>
                </a:lnTo>
                <a:lnTo>
                  <a:pt x="0" y="0"/>
                </a:lnTo>
                <a:close/>
              </a:path>
            </a:pathLst>
          </a:custGeom>
          <a:blipFill>
            <a:blip r:embed="rId3"/>
            <a:stretch>
              <a:fillRect l="-30" r="-30"/>
            </a:stretch>
          </a:blipFill>
        </p:spPr>
      </p:sp>
      <p:sp>
        <p:nvSpPr>
          <p:cNvPr id="7" name="TextBox 7"/>
          <p:cNvSpPr txBox="1"/>
          <p:nvPr/>
        </p:nvSpPr>
        <p:spPr>
          <a:xfrm>
            <a:off x="1080046" y="1304925"/>
            <a:ext cx="9269909" cy="2963863"/>
          </a:xfrm>
          <a:prstGeom prst="rect">
            <a:avLst/>
          </a:prstGeom>
        </p:spPr>
        <p:txBody>
          <a:bodyPr lIns="0" tIns="0" rIns="0" bIns="0" rtlCol="0" anchor="t">
            <a:spAutoFit/>
          </a:bodyPr>
          <a:lstStyle/>
          <a:p>
            <a:pPr algn="l">
              <a:lnSpc>
                <a:spcPts val="7562"/>
              </a:lnSpc>
            </a:pP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II. An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vệ</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sinh</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đối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với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nhân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viên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Khoan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và</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phay</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8" name="TextBox 8"/>
          <p:cNvSpPr txBox="1"/>
          <p:nvPr/>
        </p:nvSpPr>
        <p:spPr>
          <a:xfrm>
            <a:off x="1028700" y="4670260"/>
            <a:ext cx="10014789" cy="450916"/>
          </a:xfrm>
          <a:prstGeom prst="rect">
            <a:avLst/>
          </a:prstGeom>
        </p:spPr>
        <p:txBody>
          <a:bodyPr lIns="0" tIns="0" rIns="0" bIns="0" rtlCol="0" anchor="t">
            <a:spAutoFit/>
          </a:bodyPr>
          <a:lstStyle/>
          <a:p>
            <a:pPr algn="l">
              <a:lnSpc>
                <a:spcPts val="3875"/>
              </a:lnSpc>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Công</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việc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Định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hình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chính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lỗ</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rãnh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cần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trên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phẩm</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9" name="TextBox 9"/>
          <p:cNvSpPr txBox="1"/>
          <p:nvPr/>
        </p:nvSpPr>
        <p:spPr>
          <a:xfrm>
            <a:off x="1028700" y="5354062"/>
            <a:ext cx="9269909" cy="1954189"/>
          </a:xfrm>
          <a:prstGeom prst="rect">
            <a:avLst/>
          </a:prstGeom>
        </p:spPr>
        <p:txBody>
          <a:bodyPr lIns="0" tIns="0" rIns="0" bIns="0" rtlCol="0" anchor="t">
            <a:spAutoFit/>
          </a:bodyPr>
          <a:lstStyle/>
          <a:p>
            <a:pPr algn="l">
              <a:lnSpc>
                <a:spcPts val="3873"/>
              </a:lnSpc>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Các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tai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nạn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có</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thể</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xảy</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ra</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p>
          <a:p>
            <a:pPr marL="358029" lvl="1" indent="-179015" algn="l">
              <a:lnSpc>
                <a:spcPts val="3873"/>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cuốn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a:p>
            <a:pPr marL="358029" lvl="1" indent="-179015" algn="l">
              <a:lnSpc>
                <a:spcPts val="3873"/>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Bỏng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hoặc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p>
          <a:p>
            <a:pPr marL="358029" lvl="1" indent="-179014"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nổ</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10" name="Freeform 10"/>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4"/>
            <a:stretch>
              <a:fillRect/>
            </a:stretch>
          </a:blipFill>
        </p:spPr>
      </p:sp>
      <p:sp>
        <p:nvSpPr>
          <p:cNvPr id="11" name="TextBox 11"/>
          <p:cNvSpPr txBox="1"/>
          <p:nvPr/>
        </p:nvSpPr>
        <p:spPr>
          <a:xfrm>
            <a:off x="1028700" y="7495476"/>
            <a:ext cx="9269909" cy="2454326"/>
          </a:xfrm>
          <a:prstGeom prst="rect">
            <a:avLst/>
          </a:prstGeom>
        </p:spPr>
        <p:txBody>
          <a:bodyPr lIns="0" tIns="0" rIns="0" bIns="0" rtlCol="0" anchor="t">
            <a:spAutoFit/>
          </a:bodyPr>
          <a:lstStyle/>
          <a:p>
            <a:pPr algn="l">
              <a:lnSpc>
                <a:spcPts val="3873"/>
              </a:lnSpc>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Nguyên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nhân</a:t>
            </a:r>
            <a:endPar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endParaRPr>
          </a:p>
          <a:p>
            <a:pPr marL="358029" lvl="1" indent="-179015" algn="l">
              <a:lnSpc>
                <a:spcPts val="3873"/>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thực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hiện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biện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pháp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an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toàn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đúng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cách</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a:p>
            <a:pPr marL="358029" lvl="1" indent="-179015" algn="l">
              <a:lnSpc>
                <a:spcPts val="3873"/>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tiếp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xúc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với</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dao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hoặc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bề</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mặt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nóng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của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a:p>
            <a:pPr marL="358029" lvl="1" indent="-179014" algn="l">
              <a:lnSpc>
                <a:spcPts val="3875"/>
              </a:lnSpc>
              <a:buFont typeface="Arial"/>
              <a:buChar char="•"/>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Nhiệt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sinh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ra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trong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quá</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trình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khoan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phay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có</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thể</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làm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hỏng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dụng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cụ</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tạo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ra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tia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lửa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gây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nguy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cơ</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nổ</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hoặc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bỏng</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p:cNvSpPr/>
          <p:nvPr/>
        </p:nvSpPr>
        <p:spPr>
          <a:xfrm>
            <a:off x="11118759" y="3554297"/>
            <a:ext cx="6356958" cy="5704003"/>
          </a:xfrm>
          <a:custGeom>
            <a:avLst/>
            <a:gdLst/>
            <a:ahLst/>
            <a:cxnLst/>
            <a:rect l="l" t="t" r="r" b="b"/>
            <a:pathLst>
              <a:path w="6356958" h="5704003">
                <a:moveTo>
                  <a:pt x="0" y="0"/>
                </a:moveTo>
                <a:lnTo>
                  <a:pt x="6356958" y="0"/>
                </a:lnTo>
                <a:lnTo>
                  <a:pt x="6356958" y="5704003"/>
                </a:lnTo>
                <a:lnTo>
                  <a:pt x="0" y="5704003"/>
                </a:lnTo>
                <a:lnTo>
                  <a:pt x="0" y="0"/>
                </a:lnTo>
                <a:close/>
              </a:path>
            </a:pathLst>
          </a:custGeom>
          <a:blipFill>
            <a:blip r:embed="rId3"/>
            <a:stretch>
              <a:fillRect b="-11447"/>
            </a:stretch>
          </a:blipFill>
        </p:spPr>
      </p:sp>
      <p:sp>
        <p:nvSpPr>
          <p:cNvPr id="7" name="TextBox 7"/>
          <p:cNvSpPr txBox="1"/>
          <p:nvPr/>
        </p:nvSpPr>
        <p:spPr>
          <a:xfrm>
            <a:off x="1080046" y="1251049"/>
            <a:ext cx="17207954" cy="1887824"/>
          </a:xfrm>
          <a:prstGeom prst="rect">
            <a:avLst/>
          </a:prstGeom>
        </p:spPr>
        <p:txBody>
          <a:bodyPr lIns="0" tIns="0" rIns="0" bIns="0" rtlCol="0" anchor="t">
            <a:spAutoFit/>
          </a:bodyPr>
          <a:lstStyle/>
          <a:p>
            <a:pPr algn="ctr">
              <a:lnSpc>
                <a:spcPts val="7559"/>
              </a:lnSpc>
            </a:pP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III. An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vệ</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sinh</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đối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với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nhân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viên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p>
          <a:p>
            <a:pPr algn="ctr">
              <a:lnSpc>
                <a:spcPts val="7562"/>
              </a:lnSpc>
            </a:pP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Tiện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tinh</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8" name="TextBox 8"/>
          <p:cNvSpPr txBox="1"/>
          <p:nvPr/>
        </p:nvSpPr>
        <p:spPr>
          <a:xfrm>
            <a:off x="1492439" y="4206743"/>
            <a:ext cx="9269909" cy="953915"/>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Công</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việc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lắp</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ráp</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bộ</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lọc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nhằm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đạt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được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độ</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chính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cao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hoàn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thiện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kích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thước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cũng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như</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hình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dạng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của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phẩm</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9" name="TextBox 9"/>
          <p:cNvSpPr txBox="1"/>
          <p:nvPr/>
        </p:nvSpPr>
        <p:spPr>
          <a:xfrm>
            <a:off x="1492439" y="7063266"/>
            <a:ext cx="9269909" cy="953915"/>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Nguyên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nhân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Do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tuân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thủ</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quy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trình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an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toàn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thiếu</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trang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hộ</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áp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lực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xuất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sp>
        <p:nvSpPr>
          <p:cNvPr id="10" name="TextBox 10"/>
          <p:cNvSpPr txBox="1"/>
          <p:nvPr/>
        </p:nvSpPr>
        <p:spPr>
          <a:xfrm>
            <a:off x="1492439" y="8491527"/>
            <a:ext cx="9269909" cy="953915"/>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Biện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pháp</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phòng</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tránh</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Đào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tạo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an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toàn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chuẩn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kỹ</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lưỡng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kiểm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định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kỳ</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sp>
        <p:nvSpPr>
          <p:cNvPr id="11" name="Freeform 11"/>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4"/>
            <a:stretch>
              <a:fillRect/>
            </a:stretch>
          </a:blipFill>
        </p:spPr>
      </p:sp>
      <p:sp>
        <p:nvSpPr>
          <p:cNvPr id="12" name="TextBox 12"/>
          <p:cNvSpPr txBox="1"/>
          <p:nvPr/>
        </p:nvSpPr>
        <p:spPr>
          <a:xfrm>
            <a:off x="1492439" y="5635004"/>
            <a:ext cx="9269909" cy="953915"/>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Các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dạng</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tai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nạn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cuốn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bỏng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chấn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thương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ở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một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số</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nguy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cơ</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bất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ngờ</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từ</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p:cNvSpPr/>
          <p:nvPr/>
        </p:nvSpPr>
        <p:spPr>
          <a:xfrm>
            <a:off x="4481457" y="506427"/>
            <a:ext cx="9325087" cy="4374427"/>
          </a:xfrm>
          <a:custGeom>
            <a:avLst/>
            <a:gdLst/>
            <a:ahLst/>
            <a:cxnLst/>
            <a:rect l="l" t="t" r="r" b="b"/>
            <a:pathLst>
              <a:path w="9325087" h="4374427">
                <a:moveTo>
                  <a:pt x="0" y="0"/>
                </a:moveTo>
                <a:lnTo>
                  <a:pt x="9325086" y="0"/>
                </a:lnTo>
                <a:lnTo>
                  <a:pt x="9325086" y="4374426"/>
                </a:lnTo>
                <a:lnTo>
                  <a:pt x="0" y="4374426"/>
                </a:lnTo>
                <a:lnTo>
                  <a:pt x="0" y="0"/>
                </a:lnTo>
                <a:close/>
              </a:path>
            </a:pathLst>
          </a:custGeom>
          <a:blipFill>
            <a:blip r:embed="rId3"/>
            <a:stretch>
              <a:fillRect b="-19376"/>
            </a:stretch>
          </a:blipFill>
        </p:spPr>
      </p:sp>
      <p:sp>
        <p:nvSpPr>
          <p:cNvPr id="7" name="TextBox 7"/>
          <p:cNvSpPr txBox="1"/>
          <p:nvPr/>
        </p:nvSpPr>
        <p:spPr>
          <a:xfrm>
            <a:off x="1080046" y="5357103"/>
            <a:ext cx="16127909" cy="1887824"/>
          </a:xfrm>
          <a:prstGeom prst="rect">
            <a:avLst/>
          </a:prstGeom>
        </p:spPr>
        <p:txBody>
          <a:bodyPr lIns="0" tIns="0" rIns="0" bIns="0" rtlCol="0" anchor="t">
            <a:spAutoFit/>
          </a:bodyPr>
          <a:lstStyle/>
          <a:p>
            <a:pPr algn="ctr">
              <a:lnSpc>
                <a:spcPts val="7559"/>
              </a:lnSpc>
            </a:pP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IV. An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vệ</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sinh</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cho</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nhân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viên</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p>
          <a:p>
            <a:pPr algn="ctr">
              <a:lnSpc>
                <a:spcPts val="7562"/>
              </a:lnSpc>
            </a:pP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Mài</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và</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đánh</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bóng</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8" name="TextBox 8"/>
          <p:cNvSpPr txBox="1"/>
          <p:nvPr/>
        </p:nvSpPr>
        <p:spPr>
          <a:xfrm>
            <a:off x="1131391" y="8994956"/>
            <a:ext cx="16127909" cy="953915"/>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Nguyên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nhân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do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sử</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dụng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đúng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thiếu</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tập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trung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áp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lực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xuất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cao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tiếp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xúc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trực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tiếp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với</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bề</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mặt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sắc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bén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sự</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cố</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môi</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trường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đảm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bảo</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9" name="TextBox 9"/>
          <p:cNvSpPr txBox="1"/>
          <p:nvPr/>
        </p:nvSpPr>
        <p:spPr>
          <a:xfrm>
            <a:off x="1131391" y="8131274"/>
            <a:ext cx="16127909" cy="450916"/>
          </a:xfrm>
          <a:prstGeom prst="rect">
            <a:avLst/>
          </a:prstGeom>
        </p:spPr>
        <p:txBody>
          <a:bodyPr lIns="0" tIns="0" rIns="0" bIns="0" rtlCol="0" anchor="t">
            <a:spAutoFit/>
          </a:bodyPr>
          <a:lstStyle/>
          <a:p>
            <a:pPr marL="358180" lvl="1" indent="-179090" algn="l">
              <a:lnSpc>
                <a:spcPts val="3875"/>
              </a:lnSpc>
              <a:buFont typeface="Arial"/>
              <a:buChar char="•"/>
            </a:pP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Các</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tai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nạn</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có</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thể</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xảy</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b="1" dirty="0" err="1">
                <a:solidFill>
                  <a:srgbClr val="333F70"/>
                </a:solidFill>
                <a:latin typeface="Times New Roman" panose="02020603050405020304" pitchFamily="18" charset="0"/>
                <a:ea typeface="Open Sans Bold"/>
                <a:cs typeface="Times New Roman" panose="02020603050405020304" pitchFamily="18" charset="0"/>
                <a:sym typeface="Open Sans Bold"/>
              </a:rPr>
              <a:t>ra</a:t>
            </a:r>
            <a:r>
              <a:rPr lang="en-US" sz="2375"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mắc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bệnh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về</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hô</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hấp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chấn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thương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tai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nạn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endParaRPr lang="en-US" sz="2375"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3"/>
            <a:stretch>
              <a:fillRect/>
            </a:stretch>
          </a:blipFill>
        </p:spPr>
      </p:sp>
      <p:sp>
        <p:nvSpPr>
          <p:cNvPr id="7" name="Freeform 7"/>
          <p:cNvSpPr/>
          <p:nvPr/>
        </p:nvSpPr>
        <p:spPr>
          <a:xfrm>
            <a:off x="655463" y="4512048"/>
            <a:ext cx="7391031" cy="3886252"/>
          </a:xfrm>
          <a:custGeom>
            <a:avLst/>
            <a:gdLst/>
            <a:ahLst/>
            <a:cxnLst/>
            <a:rect l="l" t="t" r="r" b="b"/>
            <a:pathLst>
              <a:path w="7391031" h="3886252">
                <a:moveTo>
                  <a:pt x="0" y="0"/>
                </a:moveTo>
                <a:lnTo>
                  <a:pt x="7391031" y="0"/>
                </a:lnTo>
                <a:lnTo>
                  <a:pt x="7391031" y="3886252"/>
                </a:lnTo>
                <a:lnTo>
                  <a:pt x="0" y="3886252"/>
                </a:lnTo>
                <a:lnTo>
                  <a:pt x="0" y="0"/>
                </a:lnTo>
                <a:close/>
              </a:path>
            </a:pathLst>
          </a:custGeom>
          <a:blipFill>
            <a:blip r:embed="rId4"/>
            <a:stretch>
              <a:fillRect/>
            </a:stretch>
          </a:blipFill>
        </p:spPr>
      </p:sp>
      <p:sp>
        <p:nvSpPr>
          <p:cNvPr id="8" name="TextBox 8"/>
          <p:cNvSpPr txBox="1"/>
          <p:nvPr/>
        </p:nvSpPr>
        <p:spPr>
          <a:xfrm>
            <a:off x="1518019" y="1765747"/>
            <a:ext cx="15803788" cy="1665136"/>
          </a:xfrm>
          <a:prstGeom prst="rect">
            <a:avLst/>
          </a:prstGeom>
        </p:spPr>
        <p:txBody>
          <a:bodyPr lIns="0" tIns="0" rIns="0" bIns="0" rtlCol="0" anchor="t">
            <a:spAutoFit/>
          </a:bodyPr>
          <a:lstStyle/>
          <a:p>
            <a:pPr algn="ctr">
              <a:lnSpc>
                <a:spcPts val="6745"/>
              </a:lnSpc>
            </a:pP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V. An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vệ</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sinh</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đối</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với</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nhân</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viên</a:t>
            </a:r>
            <a:r>
              <a:rPr lang="en-US" sz="537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p>
          <a:p>
            <a:pPr algn="ctr">
              <a:lnSpc>
                <a:spcPts val="6749"/>
              </a:lnSpc>
            </a:pPr>
            <a:r>
              <a:rPr lang="en-US" sz="5374"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Xử</a:t>
            </a:r>
            <a:r>
              <a:rPr lang="en-US" sz="5374"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4"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lý</a:t>
            </a:r>
            <a:r>
              <a:rPr lang="en-US" sz="5374"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374"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nhiệt</a:t>
            </a:r>
            <a:endParaRPr lang="en-US" sz="5374"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9" name="TextBox 9"/>
          <p:cNvSpPr txBox="1"/>
          <p:nvPr/>
        </p:nvSpPr>
        <p:spPr>
          <a:xfrm>
            <a:off x="8586818" y="4627851"/>
            <a:ext cx="8352628" cy="396006"/>
          </a:xfrm>
          <a:prstGeom prst="rect">
            <a:avLst/>
          </a:prstGeom>
        </p:spPr>
        <p:txBody>
          <a:bodyPr lIns="0" tIns="0" rIns="0" bIns="0" rtlCol="0" anchor="t">
            <a:spAutoFit/>
          </a:bodyPr>
          <a:lstStyle/>
          <a:p>
            <a:pPr marL="320341" lvl="1" indent="-160171" algn="l">
              <a:lnSpc>
                <a:spcPts val="3437"/>
              </a:lnSpc>
              <a:buFont typeface="Arial"/>
              <a:buChar char="•"/>
            </a:pP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Công</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việc</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nhằm</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đạt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được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đặc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tính</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cơ</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học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mong</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muốn</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cho</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dao </a:t>
            </a:r>
          </a:p>
        </p:txBody>
      </p:sp>
      <p:sp>
        <p:nvSpPr>
          <p:cNvPr id="10" name="TextBox 10"/>
          <p:cNvSpPr txBox="1"/>
          <p:nvPr/>
        </p:nvSpPr>
        <p:spPr>
          <a:xfrm>
            <a:off x="8586818" y="5466610"/>
            <a:ext cx="8290121" cy="401638"/>
          </a:xfrm>
          <a:prstGeom prst="rect">
            <a:avLst/>
          </a:prstGeom>
        </p:spPr>
        <p:txBody>
          <a:bodyPr lIns="0" tIns="0" rIns="0" bIns="0" rtlCol="0" anchor="t">
            <a:spAutoFit/>
          </a:bodyPr>
          <a:lstStyle/>
          <a:p>
            <a:pPr marL="320341" lvl="1" indent="-160171" algn="l">
              <a:lnSpc>
                <a:spcPts val="3437"/>
              </a:lnSpc>
              <a:buFont typeface="Arial"/>
              <a:buChar char="•"/>
            </a:pP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Các</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tai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nạn</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có</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thể</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xảy</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ra</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bỏng</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thương</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bởi</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mảnh</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vỡ</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sp>
        <p:nvSpPr>
          <p:cNvPr id="11" name="TextBox 11"/>
          <p:cNvSpPr txBox="1"/>
          <p:nvPr/>
        </p:nvSpPr>
        <p:spPr>
          <a:xfrm>
            <a:off x="8586818" y="6311001"/>
            <a:ext cx="7571201" cy="830263"/>
          </a:xfrm>
          <a:prstGeom prst="rect">
            <a:avLst/>
          </a:prstGeom>
        </p:spPr>
        <p:txBody>
          <a:bodyPr lIns="0" tIns="0" rIns="0" bIns="0" rtlCol="0" anchor="t">
            <a:spAutoFit/>
          </a:bodyPr>
          <a:lstStyle/>
          <a:p>
            <a:pPr marL="320341" lvl="1" indent="-160171" algn="l">
              <a:lnSpc>
                <a:spcPts val="3437"/>
              </a:lnSpc>
              <a:buFont typeface="Arial"/>
              <a:buChar char="•"/>
            </a:pP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Nguyên</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nhân</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chính</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tiếp</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xúc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với</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nhiệt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độ</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cao</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sự</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cố</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về</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làm</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lạnh</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trượt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tay</a:t>
            </a:r>
            <a:endParaRPr lang="en-US" sz="2124" dirty="0">
              <a:solidFill>
                <a:srgbClr val="333F70"/>
              </a:solidFill>
              <a:latin typeface="Times New Roman" panose="02020603050405020304" pitchFamily="18" charset="0"/>
              <a:ea typeface="Open Sans"/>
              <a:cs typeface="Times New Roman" panose="02020603050405020304" pitchFamily="18" charset="0"/>
              <a:sym typeface="Open Sans"/>
            </a:endParaRPr>
          </a:p>
        </p:txBody>
      </p:sp>
      <p:sp>
        <p:nvSpPr>
          <p:cNvPr id="12" name="TextBox 12"/>
          <p:cNvSpPr txBox="1"/>
          <p:nvPr/>
        </p:nvSpPr>
        <p:spPr>
          <a:xfrm>
            <a:off x="8586818" y="7567950"/>
            <a:ext cx="7417088" cy="830263"/>
          </a:xfrm>
          <a:prstGeom prst="rect">
            <a:avLst/>
          </a:prstGeom>
        </p:spPr>
        <p:txBody>
          <a:bodyPr lIns="0" tIns="0" rIns="0" bIns="0" rtlCol="0" anchor="t">
            <a:spAutoFit/>
          </a:bodyPr>
          <a:lstStyle/>
          <a:p>
            <a:pPr marL="320341" lvl="1" indent="-160171" algn="l">
              <a:lnSpc>
                <a:spcPts val="3437"/>
              </a:lnSpc>
              <a:buFont typeface="Arial"/>
              <a:buChar char="•"/>
            </a:pP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Biện</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pháp</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đào</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tạo</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an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toàn</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lao</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động</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trì</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kiểm</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tra</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cải</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thiện</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môi</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trường</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làm</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việc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p:cNvSpPr/>
          <p:nvPr/>
        </p:nvSpPr>
        <p:spPr>
          <a:xfrm>
            <a:off x="11287852" y="3270559"/>
            <a:ext cx="5360570" cy="5360570"/>
          </a:xfrm>
          <a:custGeom>
            <a:avLst/>
            <a:gdLst/>
            <a:ahLst/>
            <a:cxnLst/>
            <a:rect l="l" t="t" r="r" b="b"/>
            <a:pathLst>
              <a:path w="5360570" h="5360570">
                <a:moveTo>
                  <a:pt x="0" y="0"/>
                </a:moveTo>
                <a:lnTo>
                  <a:pt x="5360570" y="0"/>
                </a:lnTo>
                <a:lnTo>
                  <a:pt x="5360570" y="5360570"/>
                </a:lnTo>
                <a:lnTo>
                  <a:pt x="0" y="53605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982712" y="638770"/>
            <a:ext cx="16322576" cy="1713802"/>
          </a:xfrm>
          <a:prstGeom prst="rect">
            <a:avLst/>
          </a:prstGeom>
        </p:spPr>
        <p:txBody>
          <a:bodyPr lIns="0" tIns="0" rIns="0" bIns="0" rtlCol="0" anchor="t">
            <a:spAutoFit/>
          </a:bodyPr>
          <a:lstStyle/>
          <a:p>
            <a:pPr algn="ctr">
              <a:lnSpc>
                <a:spcPts val="6874"/>
              </a:lnSpc>
            </a:pP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VI. An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vệ</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sinh</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đối</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với</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nhân</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499"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viên</a:t>
            </a:r>
            <a:r>
              <a:rPr lang="en-US" sz="5499"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p>
          <a:p>
            <a:pPr algn="ctr">
              <a:lnSpc>
                <a:spcPts val="6875"/>
              </a:lnSpc>
            </a:pPr>
            <a:r>
              <a:rPr lang="en-US" sz="55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Lắp</a:t>
            </a:r>
            <a:r>
              <a:rPr lang="en-US" sz="55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55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ráp</a:t>
            </a:r>
            <a:endParaRPr lang="en-US" sz="55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8" name="TextBox 8"/>
          <p:cNvSpPr txBox="1"/>
          <p:nvPr/>
        </p:nvSpPr>
        <p:spPr>
          <a:xfrm>
            <a:off x="982712" y="5697264"/>
            <a:ext cx="9253673" cy="851032"/>
          </a:xfrm>
          <a:prstGeom prst="rect">
            <a:avLst/>
          </a:prstGeom>
        </p:spPr>
        <p:txBody>
          <a:bodyPr lIns="0" tIns="0" rIns="0" bIns="0" rtlCol="0" anchor="t">
            <a:spAutoFit/>
          </a:bodyPr>
          <a:lstStyle/>
          <a:p>
            <a:pPr algn="l">
              <a:lnSpc>
                <a:spcPts val="3500"/>
              </a:lnSpc>
            </a:pPr>
            <a:r>
              <a:rPr lang="en-US" sz="2187" b="1" dirty="0" err="1">
                <a:solidFill>
                  <a:srgbClr val="333F70"/>
                </a:solidFill>
                <a:latin typeface="Times New Roman" panose="02020603050405020304" pitchFamily="18" charset="0"/>
                <a:ea typeface="Open Sans Bold"/>
                <a:cs typeface="Times New Roman" panose="02020603050405020304" pitchFamily="18" charset="0"/>
                <a:sym typeface="Open Sans Bold"/>
              </a:rPr>
              <a:t>Nguyên</a:t>
            </a:r>
            <a:r>
              <a:rPr lang="en-US" sz="2187"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87" b="1" dirty="0" err="1">
                <a:solidFill>
                  <a:srgbClr val="333F70"/>
                </a:solidFill>
                <a:latin typeface="Times New Roman" panose="02020603050405020304" pitchFamily="18" charset="0"/>
                <a:ea typeface="Open Sans Bold"/>
                <a:cs typeface="Times New Roman" panose="02020603050405020304" pitchFamily="18" charset="0"/>
                <a:sym typeface="Open Sans Bold"/>
              </a:rPr>
              <a:t>nhân</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tiếp</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xúc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với</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dụng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cụ</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có</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độ</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sắc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bén</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dụng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cụ</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được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trì</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thiếu</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hộ</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môi</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trường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làm</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việc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đảm</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sp>
        <p:nvSpPr>
          <p:cNvPr id="9" name="Freeform 9"/>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5"/>
            <a:stretch>
              <a:fillRect/>
            </a:stretch>
          </a:blipFill>
        </p:spPr>
      </p:sp>
      <p:sp>
        <p:nvSpPr>
          <p:cNvPr id="10" name="TextBox 10"/>
          <p:cNvSpPr txBox="1"/>
          <p:nvPr/>
        </p:nvSpPr>
        <p:spPr>
          <a:xfrm>
            <a:off x="982712" y="6915494"/>
            <a:ext cx="9253673" cy="1306704"/>
          </a:xfrm>
          <a:prstGeom prst="rect">
            <a:avLst/>
          </a:prstGeom>
        </p:spPr>
        <p:txBody>
          <a:bodyPr lIns="0" tIns="0" rIns="0" bIns="0" rtlCol="0" anchor="t">
            <a:spAutoFit/>
          </a:bodyPr>
          <a:lstStyle/>
          <a:p>
            <a:pPr algn="l">
              <a:lnSpc>
                <a:spcPts val="3500"/>
              </a:lnSpc>
            </a:pPr>
            <a:r>
              <a:rPr lang="en-US" sz="2187" b="1" dirty="0" err="1">
                <a:solidFill>
                  <a:srgbClr val="333F70"/>
                </a:solidFill>
                <a:latin typeface="Times New Roman" panose="02020603050405020304" pitchFamily="18" charset="0"/>
                <a:ea typeface="Open Sans Bold"/>
                <a:cs typeface="Times New Roman" panose="02020603050405020304" pitchFamily="18" charset="0"/>
                <a:sym typeface="Open Sans Bold"/>
              </a:rPr>
              <a:t>Biện</a:t>
            </a:r>
            <a:r>
              <a:rPr lang="en-US" sz="2187"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87" b="1" dirty="0" err="1">
                <a:solidFill>
                  <a:srgbClr val="333F70"/>
                </a:solidFill>
                <a:latin typeface="Times New Roman" panose="02020603050405020304" pitchFamily="18" charset="0"/>
                <a:ea typeface="Open Sans Bold"/>
                <a:cs typeface="Times New Roman" panose="02020603050405020304" pitchFamily="18" charset="0"/>
                <a:sym typeface="Open Sans Bold"/>
              </a:rPr>
              <a:t>pháp</a:t>
            </a:r>
            <a:r>
              <a:rPr lang="en-US" sz="2187"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87" b="1" dirty="0" err="1">
                <a:solidFill>
                  <a:srgbClr val="333F70"/>
                </a:solidFill>
                <a:latin typeface="Times New Roman" panose="02020603050405020304" pitchFamily="18" charset="0"/>
                <a:ea typeface="Open Sans Bold"/>
                <a:cs typeface="Times New Roman" panose="02020603050405020304" pitchFamily="18" charset="0"/>
                <a:sym typeface="Open Sans Bold"/>
              </a:rPr>
              <a:t>phòng</a:t>
            </a:r>
            <a:r>
              <a:rPr lang="en-US" sz="2187"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87" b="1" dirty="0" err="1">
                <a:solidFill>
                  <a:srgbClr val="333F70"/>
                </a:solidFill>
                <a:latin typeface="Times New Roman" panose="02020603050405020304" pitchFamily="18" charset="0"/>
                <a:ea typeface="Open Sans Bold"/>
                <a:cs typeface="Times New Roman" panose="02020603050405020304" pitchFamily="18" charset="0"/>
                <a:sym typeface="Open Sans Bold"/>
              </a:rPr>
              <a:t>tránh</a:t>
            </a:r>
            <a:r>
              <a:rPr lang="en-US" sz="2187"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đào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tạo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an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toàn</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lao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động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trì</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kiểm</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tra</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quy</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trình</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lắp</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ráp</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phải</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được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thực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hiện</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theo</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đúng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hướng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dẫn</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kỹ</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thuật</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cải</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thiện</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môi</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trường</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làm</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87" dirty="0" err="1">
                <a:solidFill>
                  <a:srgbClr val="333F70"/>
                </a:solidFill>
                <a:latin typeface="Times New Roman" panose="02020603050405020304" pitchFamily="18" charset="0"/>
                <a:ea typeface="Open Sans"/>
                <a:cs typeface="Times New Roman" panose="02020603050405020304" pitchFamily="18" charset="0"/>
                <a:sym typeface="Open Sans"/>
              </a:rPr>
              <a:t>việc</a:t>
            </a:r>
            <a:r>
              <a:rPr lang="en-US" sz="2187" dirty="0">
                <a:solidFill>
                  <a:srgbClr val="333F70"/>
                </a:solidFill>
                <a:latin typeface="Times New Roman" panose="02020603050405020304" pitchFamily="18" charset="0"/>
                <a:ea typeface="Open Sans"/>
                <a:cs typeface="Times New Roman" panose="02020603050405020304" pitchFamily="18" charset="0"/>
                <a:sym typeface="Open Sans"/>
              </a:rPr>
              <a:t> </a:t>
            </a:r>
          </a:p>
        </p:txBody>
      </p:sp>
      <p:sp>
        <p:nvSpPr>
          <p:cNvPr id="11" name="TextBox 11"/>
          <p:cNvSpPr txBox="1"/>
          <p:nvPr/>
        </p:nvSpPr>
        <p:spPr>
          <a:xfrm>
            <a:off x="982712" y="4825844"/>
            <a:ext cx="8999488" cy="390876"/>
          </a:xfrm>
          <a:prstGeom prst="rect">
            <a:avLst/>
          </a:prstGeom>
        </p:spPr>
        <p:txBody>
          <a:bodyPr wrap="square" lIns="0" tIns="0" rIns="0" bIns="0" rtlCol="0" anchor="t">
            <a:spAutoFit/>
          </a:bodyPr>
          <a:lstStyle/>
          <a:p>
            <a:pPr algn="l">
              <a:lnSpc>
                <a:spcPts val="3437"/>
              </a:lnSpc>
            </a:pP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Các</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tai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nạn</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có</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thể</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xảy</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 </a:t>
            </a:r>
            <a:r>
              <a:rPr lang="en-US" sz="2124" b="1" dirty="0" err="1">
                <a:solidFill>
                  <a:srgbClr val="333F70"/>
                </a:solidFill>
                <a:latin typeface="Times New Roman" panose="02020603050405020304" pitchFamily="18" charset="0"/>
                <a:ea typeface="Open Sans Bold"/>
                <a:cs typeface="Times New Roman" panose="02020603050405020304" pitchFamily="18" charset="0"/>
                <a:sym typeface="Open Sans Bold"/>
              </a:rPr>
              <a:t>ra</a:t>
            </a:r>
            <a:r>
              <a:rPr lang="en-US" sz="2124" b="1" dirty="0">
                <a:solidFill>
                  <a:srgbClr val="333F70"/>
                </a:solidFill>
                <a:latin typeface="Times New Roman" panose="02020603050405020304" pitchFamily="18" charset="0"/>
                <a:ea typeface="Open Sans Bold"/>
                <a:cs typeface="Times New Roman" panose="02020603050405020304" pitchFamily="18" charset="0"/>
                <a:sym typeface="Open Sans Bold"/>
              </a:rPr>
              <a: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cắt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hoặc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đâm</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bởi</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lưỡi</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dao;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sự</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cố</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về</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124"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124" dirty="0">
                <a:solidFill>
                  <a:srgbClr val="333F70"/>
                </a:solidFill>
                <a:latin typeface="Times New Roman" panose="02020603050405020304" pitchFamily="18" charset="0"/>
                <a:ea typeface="Open Sans"/>
                <a:cs typeface="Times New Roman" panose="02020603050405020304" pitchFamily="18" charset="0"/>
                <a:sym typeface="Open Sans"/>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TextBox 6"/>
          <p:cNvSpPr txBox="1"/>
          <p:nvPr/>
        </p:nvSpPr>
        <p:spPr>
          <a:xfrm>
            <a:off x="5286375" y="780604"/>
            <a:ext cx="7715250" cy="913199"/>
          </a:xfrm>
          <a:prstGeom prst="rect">
            <a:avLst/>
          </a:prstGeom>
        </p:spPr>
        <p:txBody>
          <a:bodyPr lIns="0" tIns="0" rIns="0" bIns="0" rtlCol="0" anchor="t">
            <a:spAutoFit/>
          </a:bodyPr>
          <a:lstStyle/>
          <a:p>
            <a:pPr algn="ctr">
              <a:lnSpc>
                <a:spcPts val="7562"/>
              </a:lnSpc>
            </a:pP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Quy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định</a:t>
            </a:r>
            <a:r>
              <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62"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chung</a:t>
            </a:r>
            <a:endParaRPr lang="en-US" sz="6062"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grpSp>
        <p:nvGrpSpPr>
          <p:cNvPr id="7" name="Group 7"/>
          <p:cNvGrpSpPr/>
          <p:nvPr/>
        </p:nvGrpSpPr>
        <p:grpSpPr>
          <a:xfrm>
            <a:off x="1080046" y="6223546"/>
            <a:ext cx="16127909" cy="38100"/>
            <a:chOff x="0" y="0"/>
            <a:chExt cx="21503878" cy="50800"/>
          </a:xfrm>
        </p:grpSpPr>
        <p:sp>
          <p:nvSpPr>
            <p:cNvPr id="8" name="Freeform 8"/>
            <p:cNvSpPr/>
            <p:nvPr/>
          </p:nvSpPr>
          <p:spPr>
            <a:xfrm>
              <a:off x="0" y="0"/>
              <a:ext cx="21503894" cy="50800"/>
            </a:xfrm>
            <a:custGeom>
              <a:avLst/>
              <a:gdLst/>
              <a:ahLst/>
              <a:cxnLst/>
              <a:rect l="l" t="t" r="r" b="b"/>
              <a:pathLst>
                <a:path w="21503894" h="50800">
                  <a:moveTo>
                    <a:pt x="0" y="25400"/>
                  </a:moveTo>
                  <a:cubicBezTo>
                    <a:pt x="0" y="11430"/>
                    <a:pt x="11430" y="0"/>
                    <a:pt x="25400" y="0"/>
                  </a:cubicBezTo>
                  <a:lnTo>
                    <a:pt x="21478494" y="0"/>
                  </a:lnTo>
                  <a:cubicBezTo>
                    <a:pt x="21492463" y="0"/>
                    <a:pt x="21503894" y="11430"/>
                    <a:pt x="21503894" y="25400"/>
                  </a:cubicBezTo>
                  <a:cubicBezTo>
                    <a:pt x="21503894" y="39370"/>
                    <a:pt x="21492463" y="50800"/>
                    <a:pt x="21478494" y="50800"/>
                  </a:cubicBezTo>
                  <a:lnTo>
                    <a:pt x="25400" y="50800"/>
                  </a:lnTo>
                  <a:cubicBezTo>
                    <a:pt x="11430" y="50800"/>
                    <a:pt x="0" y="39370"/>
                    <a:pt x="0" y="25400"/>
                  </a:cubicBezTo>
                  <a:close/>
                </a:path>
              </a:pathLst>
            </a:custGeom>
            <a:solidFill>
              <a:srgbClr val="BCDBD4"/>
            </a:solidFill>
          </p:spPr>
        </p:sp>
      </p:grpSp>
      <p:grpSp>
        <p:nvGrpSpPr>
          <p:cNvPr id="9" name="Group 9"/>
          <p:cNvGrpSpPr/>
          <p:nvPr/>
        </p:nvGrpSpPr>
        <p:grpSpPr>
          <a:xfrm>
            <a:off x="4193976" y="5143500"/>
            <a:ext cx="38100" cy="1080046"/>
            <a:chOff x="0" y="0"/>
            <a:chExt cx="50800" cy="1440062"/>
          </a:xfrm>
        </p:grpSpPr>
        <p:sp>
          <p:nvSpPr>
            <p:cNvPr id="10" name="Freeform 10"/>
            <p:cNvSpPr/>
            <p:nvPr/>
          </p:nvSpPr>
          <p:spPr>
            <a:xfrm>
              <a:off x="0" y="0"/>
              <a:ext cx="50800" cy="1440053"/>
            </a:xfrm>
            <a:custGeom>
              <a:avLst/>
              <a:gdLst/>
              <a:ahLst/>
              <a:cxnLst/>
              <a:rect l="l" t="t" r="r" b="b"/>
              <a:pathLst>
                <a:path w="50800" h="1440053">
                  <a:moveTo>
                    <a:pt x="0" y="25400"/>
                  </a:moveTo>
                  <a:cubicBezTo>
                    <a:pt x="0" y="11430"/>
                    <a:pt x="11430" y="0"/>
                    <a:pt x="25400" y="0"/>
                  </a:cubicBezTo>
                  <a:cubicBezTo>
                    <a:pt x="39370" y="0"/>
                    <a:pt x="50800" y="11430"/>
                    <a:pt x="50800" y="25400"/>
                  </a:cubicBezTo>
                  <a:lnTo>
                    <a:pt x="50800" y="1414653"/>
                  </a:lnTo>
                  <a:cubicBezTo>
                    <a:pt x="50800" y="1428623"/>
                    <a:pt x="39370" y="1440053"/>
                    <a:pt x="25400" y="1440053"/>
                  </a:cubicBezTo>
                  <a:cubicBezTo>
                    <a:pt x="11430" y="1440053"/>
                    <a:pt x="0" y="1428623"/>
                    <a:pt x="0" y="1414653"/>
                  </a:cubicBezTo>
                  <a:close/>
                </a:path>
              </a:pathLst>
            </a:custGeom>
            <a:solidFill>
              <a:srgbClr val="BCDBD4"/>
            </a:solidFill>
          </p:spPr>
        </p:sp>
      </p:grpSp>
      <p:grpSp>
        <p:nvGrpSpPr>
          <p:cNvPr id="11" name="Group 11"/>
          <p:cNvGrpSpPr/>
          <p:nvPr/>
        </p:nvGrpSpPr>
        <p:grpSpPr>
          <a:xfrm>
            <a:off x="3933528" y="5944046"/>
            <a:ext cx="558999" cy="558999"/>
            <a:chOff x="0" y="0"/>
            <a:chExt cx="745332" cy="745332"/>
          </a:xfrm>
        </p:grpSpPr>
        <p:sp>
          <p:nvSpPr>
            <p:cNvPr id="12" name="Freeform 12"/>
            <p:cNvSpPr/>
            <p:nvPr/>
          </p:nvSpPr>
          <p:spPr>
            <a:xfrm>
              <a:off x="12700" y="12700"/>
              <a:ext cx="719963" cy="719963"/>
            </a:xfrm>
            <a:custGeom>
              <a:avLst/>
              <a:gdLst/>
              <a:ahLst/>
              <a:cxnLst/>
              <a:rect l="l" t="t" r="r" b="b"/>
              <a:pathLst>
                <a:path w="719963" h="719963">
                  <a:moveTo>
                    <a:pt x="0" y="172847"/>
                  </a:moveTo>
                  <a:cubicBezTo>
                    <a:pt x="0" y="77343"/>
                    <a:pt x="77343" y="0"/>
                    <a:pt x="172847" y="0"/>
                  </a:cubicBezTo>
                  <a:lnTo>
                    <a:pt x="547116" y="0"/>
                  </a:lnTo>
                  <a:cubicBezTo>
                    <a:pt x="642620" y="0"/>
                    <a:pt x="719963" y="77343"/>
                    <a:pt x="719963" y="172847"/>
                  </a:cubicBezTo>
                  <a:lnTo>
                    <a:pt x="719963" y="547116"/>
                  </a:lnTo>
                  <a:cubicBezTo>
                    <a:pt x="719963" y="642620"/>
                    <a:pt x="642620" y="719963"/>
                    <a:pt x="547116" y="719963"/>
                  </a:cubicBezTo>
                  <a:lnTo>
                    <a:pt x="172847" y="719963"/>
                  </a:lnTo>
                  <a:cubicBezTo>
                    <a:pt x="77343" y="719963"/>
                    <a:pt x="0" y="642620"/>
                    <a:pt x="0" y="547116"/>
                  </a:cubicBezTo>
                  <a:close/>
                </a:path>
              </a:pathLst>
            </a:custGeom>
            <a:solidFill>
              <a:srgbClr val="D6F5EE"/>
            </a:solidFill>
          </p:spPr>
        </p:sp>
        <p:sp>
          <p:nvSpPr>
            <p:cNvPr id="13" name="Freeform 13"/>
            <p:cNvSpPr/>
            <p:nvPr/>
          </p:nvSpPr>
          <p:spPr>
            <a:xfrm>
              <a:off x="0" y="0"/>
              <a:ext cx="745363" cy="745363"/>
            </a:xfrm>
            <a:custGeom>
              <a:avLst/>
              <a:gdLst/>
              <a:ahLst/>
              <a:cxnLst/>
              <a:rect l="l" t="t" r="r" b="b"/>
              <a:pathLst>
                <a:path w="745363" h="745363">
                  <a:moveTo>
                    <a:pt x="0" y="185547"/>
                  </a:moveTo>
                  <a:cubicBezTo>
                    <a:pt x="0" y="83058"/>
                    <a:pt x="83058" y="0"/>
                    <a:pt x="185547" y="0"/>
                  </a:cubicBezTo>
                  <a:lnTo>
                    <a:pt x="559816" y="0"/>
                  </a:lnTo>
                  <a:lnTo>
                    <a:pt x="559816" y="12700"/>
                  </a:lnTo>
                  <a:lnTo>
                    <a:pt x="559816" y="0"/>
                  </a:lnTo>
                  <a:lnTo>
                    <a:pt x="559816" y="12700"/>
                  </a:lnTo>
                  <a:lnTo>
                    <a:pt x="559816" y="0"/>
                  </a:lnTo>
                  <a:cubicBezTo>
                    <a:pt x="662305" y="0"/>
                    <a:pt x="745363" y="83058"/>
                    <a:pt x="745363" y="185547"/>
                  </a:cubicBezTo>
                  <a:lnTo>
                    <a:pt x="745363" y="559816"/>
                  </a:lnTo>
                  <a:lnTo>
                    <a:pt x="732663" y="559816"/>
                  </a:lnTo>
                  <a:lnTo>
                    <a:pt x="745363" y="559816"/>
                  </a:lnTo>
                  <a:cubicBezTo>
                    <a:pt x="745363" y="662305"/>
                    <a:pt x="662305" y="745363"/>
                    <a:pt x="559816" y="745363"/>
                  </a:cubicBezTo>
                  <a:lnTo>
                    <a:pt x="559816" y="732663"/>
                  </a:lnTo>
                  <a:lnTo>
                    <a:pt x="559816" y="745363"/>
                  </a:lnTo>
                  <a:lnTo>
                    <a:pt x="185547" y="745363"/>
                  </a:lnTo>
                  <a:lnTo>
                    <a:pt x="185547" y="732663"/>
                  </a:lnTo>
                  <a:lnTo>
                    <a:pt x="185547" y="745363"/>
                  </a:lnTo>
                  <a:cubicBezTo>
                    <a:pt x="83058" y="745363"/>
                    <a:pt x="0" y="662305"/>
                    <a:pt x="0" y="559816"/>
                  </a:cubicBezTo>
                  <a:lnTo>
                    <a:pt x="0" y="185547"/>
                  </a:lnTo>
                  <a:lnTo>
                    <a:pt x="12700" y="185547"/>
                  </a:lnTo>
                  <a:lnTo>
                    <a:pt x="0" y="185547"/>
                  </a:lnTo>
                  <a:moveTo>
                    <a:pt x="25400" y="185547"/>
                  </a:moveTo>
                  <a:lnTo>
                    <a:pt x="25400" y="559816"/>
                  </a:lnTo>
                  <a:lnTo>
                    <a:pt x="12700" y="559816"/>
                  </a:lnTo>
                  <a:lnTo>
                    <a:pt x="25400" y="559816"/>
                  </a:lnTo>
                  <a:cubicBezTo>
                    <a:pt x="25400" y="648208"/>
                    <a:pt x="97028" y="719963"/>
                    <a:pt x="185547" y="719963"/>
                  </a:cubicBezTo>
                  <a:lnTo>
                    <a:pt x="559816" y="719963"/>
                  </a:lnTo>
                  <a:cubicBezTo>
                    <a:pt x="648208" y="719963"/>
                    <a:pt x="719963" y="648335"/>
                    <a:pt x="719963" y="559816"/>
                  </a:cubicBezTo>
                  <a:lnTo>
                    <a:pt x="719963" y="185547"/>
                  </a:lnTo>
                  <a:lnTo>
                    <a:pt x="732663" y="185547"/>
                  </a:lnTo>
                  <a:lnTo>
                    <a:pt x="719963" y="185547"/>
                  </a:lnTo>
                  <a:cubicBezTo>
                    <a:pt x="719963" y="97028"/>
                    <a:pt x="648208" y="25400"/>
                    <a:pt x="559816" y="25400"/>
                  </a:cubicBezTo>
                  <a:lnTo>
                    <a:pt x="185547" y="25400"/>
                  </a:lnTo>
                  <a:lnTo>
                    <a:pt x="185547" y="12700"/>
                  </a:lnTo>
                  <a:lnTo>
                    <a:pt x="185547" y="25400"/>
                  </a:lnTo>
                  <a:cubicBezTo>
                    <a:pt x="97028" y="25400"/>
                    <a:pt x="25400" y="97028"/>
                    <a:pt x="25400" y="185547"/>
                  </a:cubicBezTo>
                  <a:close/>
                </a:path>
              </a:pathLst>
            </a:custGeom>
            <a:solidFill>
              <a:srgbClr val="BCDBD4"/>
            </a:solidFill>
          </p:spPr>
        </p:sp>
      </p:grpSp>
      <p:sp>
        <p:nvSpPr>
          <p:cNvPr id="14" name="TextBox 14"/>
          <p:cNvSpPr txBox="1"/>
          <p:nvPr/>
        </p:nvSpPr>
        <p:spPr>
          <a:xfrm>
            <a:off x="1388566" y="2419350"/>
            <a:ext cx="5648920" cy="1118832"/>
          </a:xfrm>
          <a:prstGeom prst="rect">
            <a:avLst/>
          </a:prstGeom>
        </p:spPr>
        <p:txBody>
          <a:bodyPr lIns="0" tIns="0" rIns="0" bIns="0" rtlCol="0" anchor="t">
            <a:spAutoFit/>
          </a:bodyPr>
          <a:lstStyle/>
          <a:p>
            <a:pPr algn="ctr">
              <a:lnSpc>
                <a:spcPts val="4499"/>
              </a:lnSpc>
            </a:pP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Huấn</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luyện</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an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endPar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15" name="TextBox 15"/>
          <p:cNvSpPr txBox="1"/>
          <p:nvPr/>
        </p:nvSpPr>
        <p:spPr>
          <a:xfrm>
            <a:off x="1388566" y="3751957"/>
            <a:ext cx="5648920" cy="946606"/>
          </a:xfrm>
          <a:prstGeom prst="rect">
            <a:avLst/>
          </a:prstGeom>
        </p:spPr>
        <p:txBody>
          <a:bodyPr lIns="0" tIns="0" rIns="0" bIns="0" rtlCol="0" anchor="t">
            <a:spAutoFit/>
          </a:bodyPr>
          <a:lstStyle/>
          <a:p>
            <a:pPr algn="ctr">
              <a:lnSpc>
                <a:spcPts val="3875"/>
              </a:lnSpc>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Tổ</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chức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khóa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huấn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luyện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an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toàn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lao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động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định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kỳ</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cho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công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nhân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grpSp>
        <p:nvGrpSpPr>
          <p:cNvPr id="16" name="Group 16"/>
          <p:cNvGrpSpPr/>
          <p:nvPr/>
        </p:nvGrpSpPr>
        <p:grpSpPr>
          <a:xfrm>
            <a:off x="7481144" y="6223546"/>
            <a:ext cx="38100" cy="1080046"/>
            <a:chOff x="0" y="0"/>
            <a:chExt cx="50800" cy="1440062"/>
          </a:xfrm>
        </p:grpSpPr>
        <p:sp>
          <p:nvSpPr>
            <p:cNvPr id="17" name="Freeform 17"/>
            <p:cNvSpPr/>
            <p:nvPr/>
          </p:nvSpPr>
          <p:spPr>
            <a:xfrm>
              <a:off x="0" y="0"/>
              <a:ext cx="50800" cy="1440053"/>
            </a:xfrm>
            <a:custGeom>
              <a:avLst/>
              <a:gdLst/>
              <a:ahLst/>
              <a:cxnLst/>
              <a:rect l="l" t="t" r="r" b="b"/>
              <a:pathLst>
                <a:path w="50800" h="1440053">
                  <a:moveTo>
                    <a:pt x="0" y="25400"/>
                  </a:moveTo>
                  <a:cubicBezTo>
                    <a:pt x="0" y="11430"/>
                    <a:pt x="11430" y="0"/>
                    <a:pt x="25400" y="0"/>
                  </a:cubicBezTo>
                  <a:cubicBezTo>
                    <a:pt x="39370" y="0"/>
                    <a:pt x="50800" y="11430"/>
                    <a:pt x="50800" y="25400"/>
                  </a:cubicBezTo>
                  <a:lnTo>
                    <a:pt x="50800" y="1414653"/>
                  </a:lnTo>
                  <a:cubicBezTo>
                    <a:pt x="50800" y="1428623"/>
                    <a:pt x="39370" y="1440053"/>
                    <a:pt x="25400" y="1440053"/>
                  </a:cubicBezTo>
                  <a:cubicBezTo>
                    <a:pt x="11430" y="1440053"/>
                    <a:pt x="0" y="1428623"/>
                    <a:pt x="0" y="1414653"/>
                  </a:cubicBezTo>
                  <a:close/>
                </a:path>
              </a:pathLst>
            </a:custGeom>
            <a:solidFill>
              <a:srgbClr val="BCDBD4"/>
            </a:solidFill>
          </p:spPr>
        </p:sp>
      </p:grpSp>
      <p:grpSp>
        <p:nvGrpSpPr>
          <p:cNvPr id="18" name="Group 18"/>
          <p:cNvGrpSpPr/>
          <p:nvPr/>
        </p:nvGrpSpPr>
        <p:grpSpPr>
          <a:xfrm>
            <a:off x="7220694" y="5944046"/>
            <a:ext cx="558999" cy="558999"/>
            <a:chOff x="0" y="0"/>
            <a:chExt cx="745332" cy="745332"/>
          </a:xfrm>
        </p:grpSpPr>
        <p:sp>
          <p:nvSpPr>
            <p:cNvPr id="19" name="Freeform 19"/>
            <p:cNvSpPr/>
            <p:nvPr/>
          </p:nvSpPr>
          <p:spPr>
            <a:xfrm>
              <a:off x="12700" y="12700"/>
              <a:ext cx="719963" cy="719963"/>
            </a:xfrm>
            <a:custGeom>
              <a:avLst/>
              <a:gdLst/>
              <a:ahLst/>
              <a:cxnLst/>
              <a:rect l="l" t="t" r="r" b="b"/>
              <a:pathLst>
                <a:path w="719963" h="719963">
                  <a:moveTo>
                    <a:pt x="0" y="172847"/>
                  </a:moveTo>
                  <a:cubicBezTo>
                    <a:pt x="0" y="77343"/>
                    <a:pt x="77343" y="0"/>
                    <a:pt x="172847" y="0"/>
                  </a:cubicBezTo>
                  <a:lnTo>
                    <a:pt x="547116" y="0"/>
                  </a:lnTo>
                  <a:cubicBezTo>
                    <a:pt x="642620" y="0"/>
                    <a:pt x="719963" y="77343"/>
                    <a:pt x="719963" y="172847"/>
                  </a:cubicBezTo>
                  <a:lnTo>
                    <a:pt x="719963" y="547116"/>
                  </a:lnTo>
                  <a:cubicBezTo>
                    <a:pt x="719963" y="642620"/>
                    <a:pt x="642620" y="719963"/>
                    <a:pt x="547116" y="719963"/>
                  </a:cubicBezTo>
                  <a:lnTo>
                    <a:pt x="172847" y="719963"/>
                  </a:lnTo>
                  <a:cubicBezTo>
                    <a:pt x="77343" y="719963"/>
                    <a:pt x="0" y="642620"/>
                    <a:pt x="0" y="547116"/>
                  </a:cubicBezTo>
                  <a:close/>
                </a:path>
              </a:pathLst>
            </a:custGeom>
            <a:solidFill>
              <a:srgbClr val="D6F5EE"/>
            </a:solidFill>
          </p:spPr>
        </p:sp>
        <p:sp>
          <p:nvSpPr>
            <p:cNvPr id="20" name="Freeform 20"/>
            <p:cNvSpPr/>
            <p:nvPr/>
          </p:nvSpPr>
          <p:spPr>
            <a:xfrm>
              <a:off x="0" y="0"/>
              <a:ext cx="745363" cy="745363"/>
            </a:xfrm>
            <a:custGeom>
              <a:avLst/>
              <a:gdLst/>
              <a:ahLst/>
              <a:cxnLst/>
              <a:rect l="l" t="t" r="r" b="b"/>
              <a:pathLst>
                <a:path w="745363" h="745363">
                  <a:moveTo>
                    <a:pt x="0" y="185547"/>
                  </a:moveTo>
                  <a:cubicBezTo>
                    <a:pt x="0" y="83058"/>
                    <a:pt x="83058" y="0"/>
                    <a:pt x="185547" y="0"/>
                  </a:cubicBezTo>
                  <a:lnTo>
                    <a:pt x="559816" y="0"/>
                  </a:lnTo>
                  <a:lnTo>
                    <a:pt x="559816" y="12700"/>
                  </a:lnTo>
                  <a:lnTo>
                    <a:pt x="559816" y="0"/>
                  </a:lnTo>
                  <a:lnTo>
                    <a:pt x="559816" y="12700"/>
                  </a:lnTo>
                  <a:lnTo>
                    <a:pt x="559816" y="0"/>
                  </a:lnTo>
                  <a:cubicBezTo>
                    <a:pt x="662305" y="0"/>
                    <a:pt x="745363" y="83058"/>
                    <a:pt x="745363" y="185547"/>
                  </a:cubicBezTo>
                  <a:lnTo>
                    <a:pt x="745363" y="559816"/>
                  </a:lnTo>
                  <a:lnTo>
                    <a:pt x="732663" y="559816"/>
                  </a:lnTo>
                  <a:lnTo>
                    <a:pt x="745363" y="559816"/>
                  </a:lnTo>
                  <a:cubicBezTo>
                    <a:pt x="745363" y="662305"/>
                    <a:pt x="662305" y="745363"/>
                    <a:pt x="559816" y="745363"/>
                  </a:cubicBezTo>
                  <a:lnTo>
                    <a:pt x="559816" y="732663"/>
                  </a:lnTo>
                  <a:lnTo>
                    <a:pt x="559816" y="745363"/>
                  </a:lnTo>
                  <a:lnTo>
                    <a:pt x="185547" y="745363"/>
                  </a:lnTo>
                  <a:lnTo>
                    <a:pt x="185547" y="732663"/>
                  </a:lnTo>
                  <a:lnTo>
                    <a:pt x="185547" y="745363"/>
                  </a:lnTo>
                  <a:cubicBezTo>
                    <a:pt x="83058" y="745363"/>
                    <a:pt x="0" y="662305"/>
                    <a:pt x="0" y="559816"/>
                  </a:cubicBezTo>
                  <a:lnTo>
                    <a:pt x="0" y="185547"/>
                  </a:lnTo>
                  <a:lnTo>
                    <a:pt x="12700" y="185547"/>
                  </a:lnTo>
                  <a:lnTo>
                    <a:pt x="0" y="185547"/>
                  </a:lnTo>
                  <a:moveTo>
                    <a:pt x="25400" y="185547"/>
                  </a:moveTo>
                  <a:lnTo>
                    <a:pt x="25400" y="559816"/>
                  </a:lnTo>
                  <a:lnTo>
                    <a:pt x="12700" y="559816"/>
                  </a:lnTo>
                  <a:lnTo>
                    <a:pt x="25400" y="559816"/>
                  </a:lnTo>
                  <a:cubicBezTo>
                    <a:pt x="25400" y="648208"/>
                    <a:pt x="97028" y="719963"/>
                    <a:pt x="185547" y="719963"/>
                  </a:cubicBezTo>
                  <a:lnTo>
                    <a:pt x="559816" y="719963"/>
                  </a:lnTo>
                  <a:cubicBezTo>
                    <a:pt x="648208" y="719963"/>
                    <a:pt x="719963" y="648335"/>
                    <a:pt x="719963" y="559816"/>
                  </a:cubicBezTo>
                  <a:lnTo>
                    <a:pt x="719963" y="185547"/>
                  </a:lnTo>
                  <a:lnTo>
                    <a:pt x="732663" y="185547"/>
                  </a:lnTo>
                  <a:lnTo>
                    <a:pt x="719963" y="185547"/>
                  </a:lnTo>
                  <a:cubicBezTo>
                    <a:pt x="719963" y="97028"/>
                    <a:pt x="648208" y="25400"/>
                    <a:pt x="559816" y="25400"/>
                  </a:cubicBezTo>
                  <a:lnTo>
                    <a:pt x="185547" y="25400"/>
                  </a:lnTo>
                  <a:lnTo>
                    <a:pt x="185547" y="12700"/>
                  </a:lnTo>
                  <a:lnTo>
                    <a:pt x="185547" y="25400"/>
                  </a:lnTo>
                  <a:cubicBezTo>
                    <a:pt x="97028" y="25400"/>
                    <a:pt x="25400" y="97028"/>
                    <a:pt x="25400" y="185547"/>
                  </a:cubicBezTo>
                  <a:close/>
                </a:path>
              </a:pathLst>
            </a:custGeom>
            <a:solidFill>
              <a:srgbClr val="BCDBD4"/>
            </a:solidFill>
          </p:spPr>
        </p:sp>
      </p:grpSp>
      <p:sp>
        <p:nvSpPr>
          <p:cNvPr id="21" name="TextBox 21"/>
          <p:cNvSpPr txBox="1"/>
          <p:nvPr/>
        </p:nvSpPr>
        <p:spPr>
          <a:xfrm>
            <a:off x="5185619" y="7526536"/>
            <a:ext cx="4629150" cy="541751"/>
          </a:xfrm>
          <a:prstGeom prst="rect">
            <a:avLst/>
          </a:prstGeom>
        </p:spPr>
        <p:txBody>
          <a:bodyPr lIns="0" tIns="0" rIns="0" bIns="0" rtlCol="0" anchor="t">
            <a:spAutoFit/>
          </a:bodyPr>
          <a:lstStyle/>
          <a:p>
            <a:pPr algn="ctr">
              <a:lnSpc>
                <a:spcPts val="4499"/>
              </a:lnSpc>
            </a:pP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Bảo</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trì</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thiết</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bị</a:t>
            </a:r>
            <a:endPar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22" name="TextBox 22"/>
          <p:cNvSpPr txBox="1"/>
          <p:nvPr/>
        </p:nvSpPr>
        <p:spPr>
          <a:xfrm>
            <a:off x="4675734" y="8280647"/>
            <a:ext cx="5649069" cy="946606"/>
          </a:xfrm>
          <a:prstGeom prst="rect">
            <a:avLst/>
          </a:prstGeom>
        </p:spPr>
        <p:txBody>
          <a:bodyPr lIns="0" tIns="0" rIns="0" bIns="0" rtlCol="0" anchor="t">
            <a:spAutoFit/>
          </a:bodyPr>
          <a:lstStyle/>
          <a:p>
            <a:pPr algn="ctr">
              <a:lnSpc>
                <a:spcPts val="3875"/>
              </a:lnSpc>
            </a:pP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Thường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xuyên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kiểm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tra</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dưỡng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máy</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móc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sản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xuất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grpSp>
        <p:nvGrpSpPr>
          <p:cNvPr id="23" name="Group 23"/>
          <p:cNvGrpSpPr/>
          <p:nvPr/>
        </p:nvGrpSpPr>
        <p:grpSpPr>
          <a:xfrm>
            <a:off x="10768459" y="5143500"/>
            <a:ext cx="38100" cy="1080046"/>
            <a:chOff x="0" y="0"/>
            <a:chExt cx="50800" cy="1440062"/>
          </a:xfrm>
        </p:grpSpPr>
        <p:sp>
          <p:nvSpPr>
            <p:cNvPr id="24" name="Freeform 24"/>
            <p:cNvSpPr/>
            <p:nvPr/>
          </p:nvSpPr>
          <p:spPr>
            <a:xfrm>
              <a:off x="0" y="0"/>
              <a:ext cx="50800" cy="1440053"/>
            </a:xfrm>
            <a:custGeom>
              <a:avLst/>
              <a:gdLst/>
              <a:ahLst/>
              <a:cxnLst/>
              <a:rect l="l" t="t" r="r" b="b"/>
              <a:pathLst>
                <a:path w="50800" h="1440053">
                  <a:moveTo>
                    <a:pt x="0" y="25400"/>
                  </a:moveTo>
                  <a:cubicBezTo>
                    <a:pt x="0" y="11430"/>
                    <a:pt x="11430" y="0"/>
                    <a:pt x="25400" y="0"/>
                  </a:cubicBezTo>
                  <a:cubicBezTo>
                    <a:pt x="39370" y="0"/>
                    <a:pt x="50800" y="11430"/>
                    <a:pt x="50800" y="25400"/>
                  </a:cubicBezTo>
                  <a:lnTo>
                    <a:pt x="50800" y="1414653"/>
                  </a:lnTo>
                  <a:cubicBezTo>
                    <a:pt x="50800" y="1428623"/>
                    <a:pt x="39370" y="1440053"/>
                    <a:pt x="25400" y="1440053"/>
                  </a:cubicBezTo>
                  <a:cubicBezTo>
                    <a:pt x="11430" y="1440053"/>
                    <a:pt x="0" y="1428623"/>
                    <a:pt x="0" y="1414653"/>
                  </a:cubicBezTo>
                  <a:close/>
                </a:path>
              </a:pathLst>
            </a:custGeom>
            <a:solidFill>
              <a:srgbClr val="BCDBD4"/>
            </a:solidFill>
          </p:spPr>
        </p:sp>
      </p:grpSp>
      <p:grpSp>
        <p:nvGrpSpPr>
          <p:cNvPr id="25" name="Group 25"/>
          <p:cNvGrpSpPr/>
          <p:nvPr/>
        </p:nvGrpSpPr>
        <p:grpSpPr>
          <a:xfrm>
            <a:off x="10508010" y="5944046"/>
            <a:ext cx="558999" cy="558999"/>
            <a:chOff x="0" y="0"/>
            <a:chExt cx="745332" cy="745332"/>
          </a:xfrm>
        </p:grpSpPr>
        <p:sp>
          <p:nvSpPr>
            <p:cNvPr id="26" name="Freeform 26"/>
            <p:cNvSpPr/>
            <p:nvPr/>
          </p:nvSpPr>
          <p:spPr>
            <a:xfrm>
              <a:off x="12700" y="12700"/>
              <a:ext cx="719963" cy="719963"/>
            </a:xfrm>
            <a:custGeom>
              <a:avLst/>
              <a:gdLst/>
              <a:ahLst/>
              <a:cxnLst/>
              <a:rect l="l" t="t" r="r" b="b"/>
              <a:pathLst>
                <a:path w="719963" h="719963">
                  <a:moveTo>
                    <a:pt x="0" y="172847"/>
                  </a:moveTo>
                  <a:cubicBezTo>
                    <a:pt x="0" y="77343"/>
                    <a:pt x="77343" y="0"/>
                    <a:pt x="172847" y="0"/>
                  </a:cubicBezTo>
                  <a:lnTo>
                    <a:pt x="547116" y="0"/>
                  </a:lnTo>
                  <a:cubicBezTo>
                    <a:pt x="642620" y="0"/>
                    <a:pt x="719963" y="77343"/>
                    <a:pt x="719963" y="172847"/>
                  </a:cubicBezTo>
                  <a:lnTo>
                    <a:pt x="719963" y="547116"/>
                  </a:lnTo>
                  <a:cubicBezTo>
                    <a:pt x="719963" y="642620"/>
                    <a:pt x="642620" y="719963"/>
                    <a:pt x="547116" y="719963"/>
                  </a:cubicBezTo>
                  <a:lnTo>
                    <a:pt x="172847" y="719963"/>
                  </a:lnTo>
                  <a:cubicBezTo>
                    <a:pt x="77343" y="719963"/>
                    <a:pt x="0" y="642620"/>
                    <a:pt x="0" y="547116"/>
                  </a:cubicBezTo>
                  <a:close/>
                </a:path>
              </a:pathLst>
            </a:custGeom>
            <a:solidFill>
              <a:srgbClr val="D6F5EE"/>
            </a:solidFill>
          </p:spPr>
        </p:sp>
        <p:sp>
          <p:nvSpPr>
            <p:cNvPr id="27" name="Freeform 27"/>
            <p:cNvSpPr/>
            <p:nvPr/>
          </p:nvSpPr>
          <p:spPr>
            <a:xfrm>
              <a:off x="0" y="0"/>
              <a:ext cx="745363" cy="745363"/>
            </a:xfrm>
            <a:custGeom>
              <a:avLst/>
              <a:gdLst/>
              <a:ahLst/>
              <a:cxnLst/>
              <a:rect l="l" t="t" r="r" b="b"/>
              <a:pathLst>
                <a:path w="745363" h="745363">
                  <a:moveTo>
                    <a:pt x="0" y="185547"/>
                  </a:moveTo>
                  <a:cubicBezTo>
                    <a:pt x="0" y="83058"/>
                    <a:pt x="83058" y="0"/>
                    <a:pt x="185547" y="0"/>
                  </a:cubicBezTo>
                  <a:lnTo>
                    <a:pt x="559816" y="0"/>
                  </a:lnTo>
                  <a:lnTo>
                    <a:pt x="559816" y="12700"/>
                  </a:lnTo>
                  <a:lnTo>
                    <a:pt x="559816" y="0"/>
                  </a:lnTo>
                  <a:lnTo>
                    <a:pt x="559816" y="12700"/>
                  </a:lnTo>
                  <a:lnTo>
                    <a:pt x="559816" y="0"/>
                  </a:lnTo>
                  <a:cubicBezTo>
                    <a:pt x="662305" y="0"/>
                    <a:pt x="745363" y="83058"/>
                    <a:pt x="745363" y="185547"/>
                  </a:cubicBezTo>
                  <a:lnTo>
                    <a:pt x="745363" y="559816"/>
                  </a:lnTo>
                  <a:lnTo>
                    <a:pt x="732663" y="559816"/>
                  </a:lnTo>
                  <a:lnTo>
                    <a:pt x="745363" y="559816"/>
                  </a:lnTo>
                  <a:cubicBezTo>
                    <a:pt x="745363" y="662305"/>
                    <a:pt x="662305" y="745363"/>
                    <a:pt x="559816" y="745363"/>
                  </a:cubicBezTo>
                  <a:lnTo>
                    <a:pt x="559816" y="732663"/>
                  </a:lnTo>
                  <a:lnTo>
                    <a:pt x="559816" y="745363"/>
                  </a:lnTo>
                  <a:lnTo>
                    <a:pt x="185547" y="745363"/>
                  </a:lnTo>
                  <a:lnTo>
                    <a:pt x="185547" y="732663"/>
                  </a:lnTo>
                  <a:lnTo>
                    <a:pt x="185547" y="745363"/>
                  </a:lnTo>
                  <a:cubicBezTo>
                    <a:pt x="83058" y="745363"/>
                    <a:pt x="0" y="662305"/>
                    <a:pt x="0" y="559816"/>
                  </a:cubicBezTo>
                  <a:lnTo>
                    <a:pt x="0" y="185547"/>
                  </a:lnTo>
                  <a:lnTo>
                    <a:pt x="12700" y="185547"/>
                  </a:lnTo>
                  <a:lnTo>
                    <a:pt x="0" y="185547"/>
                  </a:lnTo>
                  <a:moveTo>
                    <a:pt x="25400" y="185547"/>
                  </a:moveTo>
                  <a:lnTo>
                    <a:pt x="25400" y="559816"/>
                  </a:lnTo>
                  <a:lnTo>
                    <a:pt x="12700" y="559816"/>
                  </a:lnTo>
                  <a:lnTo>
                    <a:pt x="25400" y="559816"/>
                  </a:lnTo>
                  <a:cubicBezTo>
                    <a:pt x="25400" y="648208"/>
                    <a:pt x="97028" y="719963"/>
                    <a:pt x="185547" y="719963"/>
                  </a:cubicBezTo>
                  <a:lnTo>
                    <a:pt x="559816" y="719963"/>
                  </a:lnTo>
                  <a:cubicBezTo>
                    <a:pt x="648208" y="719963"/>
                    <a:pt x="719963" y="648335"/>
                    <a:pt x="719963" y="559816"/>
                  </a:cubicBezTo>
                  <a:lnTo>
                    <a:pt x="719963" y="185547"/>
                  </a:lnTo>
                  <a:lnTo>
                    <a:pt x="732663" y="185547"/>
                  </a:lnTo>
                  <a:lnTo>
                    <a:pt x="719963" y="185547"/>
                  </a:lnTo>
                  <a:cubicBezTo>
                    <a:pt x="719963" y="97028"/>
                    <a:pt x="648208" y="25400"/>
                    <a:pt x="559816" y="25400"/>
                  </a:cubicBezTo>
                  <a:lnTo>
                    <a:pt x="185547" y="25400"/>
                  </a:lnTo>
                  <a:lnTo>
                    <a:pt x="185547" y="12700"/>
                  </a:lnTo>
                  <a:lnTo>
                    <a:pt x="185547" y="25400"/>
                  </a:lnTo>
                  <a:cubicBezTo>
                    <a:pt x="97028" y="25400"/>
                    <a:pt x="25400" y="97028"/>
                    <a:pt x="25400" y="185547"/>
                  </a:cubicBezTo>
                  <a:close/>
                </a:path>
              </a:pathLst>
            </a:custGeom>
            <a:solidFill>
              <a:srgbClr val="BCDBD4"/>
            </a:solidFill>
          </p:spPr>
        </p:sp>
      </p:grpSp>
      <p:sp>
        <p:nvSpPr>
          <p:cNvPr id="28" name="TextBox 28"/>
          <p:cNvSpPr txBox="1"/>
          <p:nvPr/>
        </p:nvSpPr>
        <p:spPr>
          <a:xfrm>
            <a:off x="8472934" y="2997845"/>
            <a:ext cx="4629150" cy="541751"/>
          </a:xfrm>
          <a:prstGeom prst="rect">
            <a:avLst/>
          </a:prstGeom>
        </p:spPr>
        <p:txBody>
          <a:bodyPr lIns="0" tIns="0" rIns="0" bIns="0" rtlCol="0" anchor="t">
            <a:spAutoFit/>
          </a:bodyPr>
          <a:lstStyle/>
          <a:p>
            <a:pPr algn="ctr">
              <a:lnSpc>
                <a:spcPts val="4499"/>
              </a:lnSpc>
            </a:pP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Thiết</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bị</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bảo</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hộ</a:t>
            </a:r>
            <a:endPar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29" name="TextBox 29"/>
          <p:cNvSpPr txBox="1"/>
          <p:nvPr/>
        </p:nvSpPr>
        <p:spPr>
          <a:xfrm>
            <a:off x="7963049" y="3751957"/>
            <a:ext cx="5649069" cy="946606"/>
          </a:xfrm>
          <a:prstGeom prst="rect">
            <a:avLst/>
          </a:prstGeom>
        </p:spPr>
        <p:txBody>
          <a:bodyPr lIns="0" tIns="0" rIns="0" bIns="0" rtlCol="0" anchor="t">
            <a:spAutoFit/>
          </a:bodyPr>
          <a:lstStyle/>
          <a:p>
            <a:pPr algn="ctr">
              <a:lnSpc>
                <a:spcPts val="3875"/>
              </a:lnSpc>
            </a:pP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Cung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cấp</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đảm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sử</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dụng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đúng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thiết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bị</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bảo</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hộ</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cá</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nhân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grpSp>
        <p:nvGrpSpPr>
          <p:cNvPr id="30" name="Group 30"/>
          <p:cNvGrpSpPr/>
          <p:nvPr/>
        </p:nvGrpSpPr>
        <p:grpSpPr>
          <a:xfrm>
            <a:off x="14055775" y="6223546"/>
            <a:ext cx="38100" cy="1080046"/>
            <a:chOff x="0" y="0"/>
            <a:chExt cx="50800" cy="1440062"/>
          </a:xfrm>
        </p:grpSpPr>
        <p:sp>
          <p:nvSpPr>
            <p:cNvPr id="31" name="Freeform 31"/>
            <p:cNvSpPr/>
            <p:nvPr/>
          </p:nvSpPr>
          <p:spPr>
            <a:xfrm>
              <a:off x="0" y="0"/>
              <a:ext cx="50800" cy="1440053"/>
            </a:xfrm>
            <a:custGeom>
              <a:avLst/>
              <a:gdLst/>
              <a:ahLst/>
              <a:cxnLst/>
              <a:rect l="l" t="t" r="r" b="b"/>
              <a:pathLst>
                <a:path w="50800" h="1440053">
                  <a:moveTo>
                    <a:pt x="0" y="25400"/>
                  </a:moveTo>
                  <a:cubicBezTo>
                    <a:pt x="0" y="11430"/>
                    <a:pt x="11430" y="0"/>
                    <a:pt x="25400" y="0"/>
                  </a:cubicBezTo>
                  <a:cubicBezTo>
                    <a:pt x="39370" y="0"/>
                    <a:pt x="50800" y="11430"/>
                    <a:pt x="50800" y="25400"/>
                  </a:cubicBezTo>
                  <a:lnTo>
                    <a:pt x="50800" y="1414653"/>
                  </a:lnTo>
                  <a:cubicBezTo>
                    <a:pt x="50800" y="1428623"/>
                    <a:pt x="39370" y="1440053"/>
                    <a:pt x="25400" y="1440053"/>
                  </a:cubicBezTo>
                  <a:cubicBezTo>
                    <a:pt x="11430" y="1440053"/>
                    <a:pt x="0" y="1428623"/>
                    <a:pt x="0" y="1414653"/>
                  </a:cubicBezTo>
                  <a:close/>
                </a:path>
              </a:pathLst>
            </a:custGeom>
            <a:solidFill>
              <a:srgbClr val="BCDBD4"/>
            </a:solidFill>
          </p:spPr>
        </p:sp>
      </p:grpSp>
      <p:grpSp>
        <p:nvGrpSpPr>
          <p:cNvPr id="32" name="Group 32"/>
          <p:cNvGrpSpPr/>
          <p:nvPr/>
        </p:nvGrpSpPr>
        <p:grpSpPr>
          <a:xfrm>
            <a:off x="13795325" y="5944046"/>
            <a:ext cx="558999" cy="558999"/>
            <a:chOff x="0" y="0"/>
            <a:chExt cx="745332" cy="745332"/>
          </a:xfrm>
        </p:grpSpPr>
        <p:sp>
          <p:nvSpPr>
            <p:cNvPr id="33" name="Freeform 33"/>
            <p:cNvSpPr/>
            <p:nvPr/>
          </p:nvSpPr>
          <p:spPr>
            <a:xfrm>
              <a:off x="12700" y="12700"/>
              <a:ext cx="719963" cy="719963"/>
            </a:xfrm>
            <a:custGeom>
              <a:avLst/>
              <a:gdLst/>
              <a:ahLst/>
              <a:cxnLst/>
              <a:rect l="l" t="t" r="r" b="b"/>
              <a:pathLst>
                <a:path w="719963" h="719963">
                  <a:moveTo>
                    <a:pt x="0" y="172847"/>
                  </a:moveTo>
                  <a:cubicBezTo>
                    <a:pt x="0" y="77343"/>
                    <a:pt x="77343" y="0"/>
                    <a:pt x="172847" y="0"/>
                  </a:cubicBezTo>
                  <a:lnTo>
                    <a:pt x="547116" y="0"/>
                  </a:lnTo>
                  <a:cubicBezTo>
                    <a:pt x="642620" y="0"/>
                    <a:pt x="719963" y="77343"/>
                    <a:pt x="719963" y="172847"/>
                  </a:cubicBezTo>
                  <a:lnTo>
                    <a:pt x="719963" y="547116"/>
                  </a:lnTo>
                  <a:cubicBezTo>
                    <a:pt x="719963" y="642620"/>
                    <a:pt x="642620" y="719963"/>
                    <a:pt x="547116" y="719963"/>
                  </a:cubicBezTo>
                  <a:lnTo>
                    <a:pt x="172847" y="719963"/>
                  </a:lnTo>
                  <a:cubicBezTo>
                    <a:pt x="77343" y="719963"/>
                    <a:pt x="0" y="642620"/>
                    <a:pt x="0" y="547116"/>
                  </a:cubicBezTo>
                  <a:close/>
                </a:path>
              </a:pathLst>
            </a:custGeom>
            <a:solidFill>
              <a:srgbClr val="D6F5EE"/>
            </a:solidFill>
          </p:spPr>
        </p:sp>
        <p:sp>
          <p:nvSpPr>
            <p:cNvPr id="34" name="Freeform 34"/>
            <p:cNvSpPr/>
            <p:nvPr/>
          </p:nvSpPr>
          <p:spPr>
            <a:xfrm>
              <a:off x="0" y="0"/>
              <a:ext cx="745363" cy="745363"/>
            </a:xfrm>
            <a:custGeom>
              <a:avLst/>
              <a:gdLst/>
              <a:ahLst/>
              <a:cxnLst/>
              <a:rect l="l" t="t" r="r" b="b"/>
              <a:pathLst>
                <a:path w="745363" h="745363">
                  <a:moveTo>
                    <a:pt x="0" y="185547"/>
                  </a:moveTo>
                  <a:cubicBezTo>
                    <a:pt x="0" y="83058"/>
                    <a:pt x="83058" y="0"/>
                    <a:pt x="185547" y="0"/>
                  </a:cubicBezTo>
                  <a:lnTo>
                    <a:pt x="559816" y="0"/>
                  </a:lnTo>
                  <a:lnTo>
                    <a:pt x="559816" y="12700"/>
                  </a:lnTo>
                  <a:lnTo>
                    <a:pt x="559816" y="0"/>
                  </a:lnTo>
                  <a:lnTo>
                    <a:pt x="559816" y="12700"/>
                  </a:lnTo>
                  <a:lnTo>
                    <a:pt x="559816" y="0"/>
                  </a:lnTo>
                  <a:cubicBezTo>
                    <a:pt x="662305" y="0"/>
                    <a:pt x="745363" y="83058"/>
                    <a:pt x="745363" y="185547"/>
                  </a:cubicBezTo>
                  <a:lnTo>
                    <a:pt x="745363" y="559816"/>
                  </a:lnTo>
                  <a:lnTo>
                    <a:pt x="732663" y="559816"/>
                  </a:lnTo>
                  <a:lnTo>
                    <a:pt x="745363" y="559816"/>
                  </a:lnTo>
                  <a:cubicBezTo>
                    <a:pt x="745363" y="662305"/>
                    <a:pt x="662305" y="745363"/>
                    <a:pt x="559816" y="745363"/>
                  </a:cubicBezTo>
                  <a:lnTo>
                    <a:pt x="559816" y="732663"/>
                  </a:lnTo>
                  <a:lnTo>
                    <a:pt x="559816" y="745363"/>
                  </a:lnTo>
                  <a:lnTo>
                    <a:pt x="185547" y="745363"/>
                  </a:lnTo>
                  <a:lnTo>
                    <a:pt x="185547" y="732663"/>
                  </a:lnTo>
                  <a:lnTo>
                    <a:pt x="185547" y="745363"/>
                  </a:lnTo>
                  <a:cubicBezTo>
                    <a:pt x="83058" y="745363"/>
                    <a:pt x="0" y="662305"/>
                    <a:pt x="0" y="559816"/>
                  </a:cubicBezTo>
                  <a:lnTo>
                    <a:pt x="0" y="185547"/>
                  </a:lnTo>
                  <a:lnTo>
                    <a:pt x="12700" y="185547"/>
                  </a:lnTo>
                  <a:lnTo>
                    <a:pt x="0" y="185547"/>
                  </a:lnTo>
                  <a:moveTo>
                    <a:pt x="25400" y="185547"/>
                  </a:moveTo>
                  <a:lnTo>
                    <a:pt x="25400" y="559816"/>
                  </a:lnTo>
                  <a:lnTo>
                    <a:pt x="12700" y="559816"/>
                  </a:lnTo>
                  <a:lnTo>
                    <a:pt x="25400" y="559816"/>
                  </a:lnTo>
                  <a:cubicBezTo>
                    <a:pt x="25400" y="648208"/>
                    <a:pt x="97028" y="719963"/>
                    <a:pt x="185547" y="719963"/>
                  </a:cubicBezTo>
                  <a:lnTo>
                    <a:pt x="559816" y="719963"/>
                  </a:lnTo>
                  <a:cubicBezTo>
                    <a:pt x="648208" y="719963"/>
                    <a:pt x="719963" y="648335"/>
                    <a:pt x="719963" y="559816"/>
                  </a:cubicBezTo>
                  <a:lnTo>
                    <a:pt x="719963" y="185547"/>
                  </a:lnTo>
                  <a:lnTo>
                    <a:pt x="732663" y="185547"/>
                  </a:lnTo>
                  <a:lnTo>
                    <a:pt x="719963" y="185547"/>
                  </a:lnTo>
                  <a:cubicBezTo>
                    <a:pt x="719963" y="97028"/>
                    <a:pt x="648208" y="25400"/>
                    <a:pt x="559816" y="25400"/>
                  </a:cubicBezTo>
                  <a:lnTo>
                    <a:pt x="185547" y="25400"/>
                  </a:lnTo>
                  <a:lnTo>
                    <a:pt x="185547" y="12700"/>
                  </a:lnTo>
                  <a:lnTo>
                    <a:pt x="185547" y="25400"/>
                  </a:lnTo>
                  <a:cubicBezTo>
                    <a:pt x="97028" y="25400"/>
                    <a:pt x="25400" y="97028"/>
                    <a:pt x="25400" y="185547"/>
                  </a:cubicBezTo>
                  <a:close/>
                </a:path>
              </a:pathLst>
            </a:custGeom>
            <a:solidFill>
              <a:srgbClr val="BCDBD4"/>
            </a:solidFill>
          </p:spPr>
        </p:sp>
      </p:grpSp>
      <p:sp>
        <p:nvSpPr>
          <p:cNvPr id="35" name="TextBox 35"/>
          <p:cNvSpPr txBox="1"/>
          <p:nvPr/>
        </p:nvSpPr>
        <p:spPr>
          <a:xfrm>
            <a:off x="11760250" y="7526536"/>
            <a:ext cx="4629150" cy="541751"/>
          </a:xfrm>
          <a:prstGeom prst="rect">
            <a:avLst/>
          </a:prstGeom>
        </p:spPr>
        <p:txBody>
          <a:bodyPr lIns="0" tIns="0" rIns="0" bIns="0" rtlCol="0" anchor="t">
            <a:spAutoFit/>
          </a:bodyPr>
          <a:lstStyle/>
          <a:p>
            <a:pPr algn="ctr">
              <a:lnSpc>
                <a:spcPts val="4499"/>
              </a:lnSpc>
            </a:pP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Môi</a:t>
            </a:r>
            <a:r>
              <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625"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trường</a:t>
            </a:r>
            <a:endParaRPr lang="en-US" sz="3625"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36" name="TextBox 36"/>
          <p:cNvSpPr txBox="1"/>
          <p:nvPr/>
        </p:nvSpPr>
        <p:spPr>
          <a:xfrm>
            <a:off x="11250365" y="8280647"/>
            <a:ext cx="5649069" cy="946606"/>
          </a:xfrm>
          <a:prstGeom prst="rect">
            <a:avLst/>
          </a:prstGeom>
        </p:spPr>
        <p:txBody>
          <a:bodyPr lIns="0" tIns="0" rIns="0" bIns="0" rtlCol="0" anchor="t">
            <a:spAutoFit/>
          </a:bodyPr>
          <a:lstStyle/>
          <a:p>
            <a:pPr algn="ctr">
              <a:lnSpc>
                <a:spcPts val="3875"/>
              </a:lnSpc>
            </a:pP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Duy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trì</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không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gian</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làm</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việc</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sạch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sẽ</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thoáng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mát</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đủ</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ánh</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2375" dirty="0" err="1">
                <a:solidFill>
                  <a:srgbClr val="333F70"/>
                </a:solidFill>
                <a:latin typeface="Times New Roman" panose="02020603050405020304" pitchFamily="18" charset="0"/>
                <a:ea typeface="Open Sans"/>
                <a:cs typeface="Times New Roman" panose="02020603050405020304" pitchFamily="18" charset="0"/>
                <a:sym typeface="Open Sans"/>
              </a:rPr>
              <a:t>sáng</a:t>
            </a:r>
            <a:r>
              <a:rPr lang="en-US" sz="2375"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sp>
        <p:nvSpPr>
          <p:cNvPr id="37" name="TextBox 37"/>
          <p:cNvSpPr txBox="1"/>
          <p:nvPr/>
        </p:nvSpPr>
        <p:spPr>
          <a:xfrm>
            <a:off x="3949697" y="5977071"/>
            <a:ext cx="488559" cy="407225"/>
          </a:xfrm>
          <a:prstGeom prst="rect">
            <a:avLst/>
          </a:prstGeom>
        </p:spPr>
        <p:txBody>
          <a:bodyPr lIns="0" tIns="0" rIns="0" bIns="0" rtlCol="0" anchor="t">
            <a:spAutoFit/>
          </a:bodyPr>
          <a:lstStyle/>
          <a:p>
            <a:pPr algn="ctr">
              <a:lnSpc>
                <a:spcPts val="3474"/>
              </a:lnSpc>
            </a:pPr>
            <a:r>
              <a:rPr lang="en-US" sz="2129" b="1" dirty="0">
                <a:solidFill>
                  <a:srgbClr val="333F70"/>
                </a:solidFill>
                <a:latin typeface="Times New Roman" panose="02020603050405020304" pitchFamily="18" charset="0"/>
                <a:ea typeface="Open Sans Bold"/>
                <a:cs typeface="Times New Roman" panose="02020603050405020304" pitchFamily="18" charset="0"/>
                <a:sym typeface="Open Sans Bold"/>
              </a:rPr>
              <a:t>1</a:t>
            </a:r>
          </a:p>
        </p:txBody>
      </p:sp>
      <p:sp>
        <p:nvSpPr>
          <p:cNvPr id="38" name="TextBox 38"/>
          <p:cNvSpPr txBox="1"/>
          <p:nvPr/>
        </p:nvSpPr>
        <p:spPr>
          <a:xfrm>
            <a:off x="7255914" y="5977071"/>
            <a:ext cx="488559" cy="407225"/>
          </a:xfrm>
          <a:prstGeom prst="rect">
            <a:avLst/>
          </a:prstGeom>
        </p:spPr>
        <p:txBody>
          <a:bodyPr lIns="0" tIns="0" rIns="0" bIns="0" rtlCol="0" anchor="t">
            <a:spAutoFit/>
          </a:bodyPr>
          <a:lstStyle/>
          <a:p>
            <a:pPr algn="ctr">
              <a:lnSpc>
                <a:spcPts val="3474"/>
              </a:lnSpc>
            </a:pPr>
            <a:r>
              <a:rPr lang="en-US" sz="2129" b="1" dirty="0">
                <a:solidFill>
                  <a:srgbClr val="333F70"/>
                </a:solidFill>
                <a:latin typeface="Times New Roman" panose="02020603050405020304" pitchFamily="18" charset="0"/>
                <a:ea typeface="Open Sans Bold"/>
                <a:cs typeface="Times New Roman" panose="02020603050405020304" pitchFamily="18" charset="0"/>
                <a:sym typeface="Open Sans Bold"/>
              </a:rPr>
              <a:t>2</a:t>
            </a:r>
          </a:p>
        </p:txBody>
      </p:sp>
      <p:sp>
        <p:nvSpPr>
          <p:cNvPr id="39" name="TextBox 39"/>
          <p:cNvSpPr txBox="1"/>
          <p:nvPr/>
        </p:nvSpPr>
        <p:spPr>
          <a:xfrm>
            <a:off x="10578450" y="5977071"/>
            <a:ext cx="488559" cy="407225"/>
          </a:xfrm>
          <a:prstGeom prst="rect">
            <a:avLst/>
          </a:prstGeom>
        </p:spPr>
        <p:txBody>
          <a:bodyPr lIns="0" tIns="0" rIns="0" bIns="0" rtlCol="0" anchor="t">
            <a:spAutoFit/>
          </a:bodyPr>
          <a:lstStyle/>
          <a:p>
            <a:pPr algn="ctr">
              <a:lnSpc>
                <a:spcPts val="3474"/>
              </a:lnSpc>
            </a:pPr>
            <a:r>
              <a:rPr lang="en-US" sz="2129" b="1" dirty="0">
                <a:solidFill>
                  <a:srgbClr val="333F70"/>
                </a:solidFill>
                <a:latin typeface="Times New Roman" panose="02020603050405020304" pitchFamily="18" charset="0"/>
                <a:ea typeface="Open Sans Bold"/>
                <a:cs typeface="Times New Roman" panose="02020603050405020304" pitchFamily="18" charset="0"/>
                <a:sym typeface="Open Sans Bold"/>
              </a:rPr>
              <a:t>3</a:t>
            </a:r>
          </a:p>
        </p:txBody>
      </p:sp>
      <p:sp>
        <p:nvSpPr>
          <p:cNvPr id="40" name="TextBox 40"/>
          <p:cNvSpPr txBox="1"/>
          <p:nvPr/>
        </p:nvSpPr>
        <p:spPr>
          <a:xfrm>
            <a:off x="13867359" y="5996121"/>
            <a:ext cx="488559" cy="407225"/>
          </a:xfrm>
          <a:prstGeom prst="rect">
            <a:avLst/>
          </a:prstGeom>
        </p:spPr>
        <p:txBody>
          <a:bodyPr lIns="0" tIns="0" rIns="0" bIns="0" rtlCol="0" anchor="t">
            <a:spAutoFit/>
          </a:bodyPr>
          <a:lstStyle/>
          <a:p>
            <a:pPr algn="ctr">
              <a:lnSpc>
                <a:spcPts val="3474"/>
              </a:lnSpc>
            </a:pPr>
            <a:r>
              <a:rPr lang="en-US" sz="2129" b="1" dirty="0">
                <a:solidFill>
                  <a:srgbClr val="333F70"/>
                </a:solidFill>
                <a:latin typeface="Times New Roman" panose="02020603050405020304" pitchFamily="18" charset="0"/>
                <a:ea typeface="Open Sans Bold"/>
                <a:cs typeface="Times New Roman" panose="02020603050405020304" pitchFamily="18" charset="0"/>
                <a:sym typeface="Open Sans Bold"/>
              </a:rPr>
              <a:t>4</a:t>
            </a:r>
          </a:p>
        </p:txBody>
      </p:sp>
      <p:sp>
        <p:nvSpPr>
          <p:cNvPr id="41" name="Freeform 41"/>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3"/>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TextBox 6"/>
          <p:cNvSpPr txBox="1"/>
          <p:nvPr/>
        </p:nvSpPr>
        <p:spPr>
          <a:xfrm>
            <a:off x="5989290" y="772865"/>
            <a:ext cx="6309420" cy="744756"/>
          </a:xfrm>
          <a:prstGeom prst="rect">
            <a:avLst/>
          </a:prstGeom>
        </p:spPr>
        <p:txBody>
          <a:bodyPr lIns="0" tIns="0" rIns="0" bIns="0" rtlCol="0" anchor="t">
            <a:spAutoFit/>
          </a:bodyPr>
          <a:lstStyle/>
          <a:p>
            <a:pPr algn="ctr">
              <a:lnSpc>
                <a:spcPts val="6187"/>
              </a:lnSpc>
            </a:pPr>
            <a:r>
              <a:rPr lang="en-US" sz="49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Xử</a:t>
            </a:r>
            <a:r>
              <a:rPr lang="en-US" sz="4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49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lý</a:t>
            </a:r>
            <a:r>
              <a:rPr lang="en-US" sz="4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49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tình</a:t>
            </a:r>
            <a:r>
              <a:rPr lang="en-US" sz="4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49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huống</a:t>
            </a:r>
            <a:endParaRPr lang="en-US" sz="4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7" name="Freeform 7" descr="preencoded.png"/>
          <p:cNvSpPr/>
          <p:nvPr/>
        </p:nvSpPr>
        <p:spPr>
          <a:xfrm>
            <a:off x="7068890" y="2189857"/>
            <a:ext cx="4150221" cy="4150221"/>
          </a:xfrm>
          <a:custGeom>
            <a:avLst/>
            <a:gdLst/>
            <a:ahLst/>
            <a:cxnLst/>
            <a:rect l="l" t="t" r="r" b="b"/>
            <a:pathLst>
              <a:path w="4150221" h="4150221">
                <a:moveTo>
                  <a:pt x="0" y="0"/>
                </a:moveTo>
                <a:lnTo>
                  <a:pt x="4150221" y="0"/>
                </a:lnTo>
                <a:lnTo>
                  <a:pt x="4150221" y="4150222"/>
                </a:lnTo>
                <a:lnTo>
                  <a:pt x="0" y="4150222"/>
                </a:lnTo>
                <a:lnTo>
                  <a:pt x="0" y="0"/>
                </a:lnTo>
                <a:close/>
              </a:path>
            </a:pathLst>
          </a:custGeom>
          <a:blipFill>
            <a:blip r:embed="rId3"/>
            <a:stretch>
              <a:fillRect/>
            </a:stretch>
          </a:blipFill>
        </p:spPr>
      </p:sp>
      <p:grpSp>
        <p:nvGrpSpPr>
          <p:cNvPr id="8" name="Group 8"/>
          <p:cNvGrpSpPr/>
          <p:nvPr/>
        </p:nvGrpSpPr>
        <p:grpSpPr>
          <a:xfrm>
            <a:off x="883295" y="7002364"/>
            <a:ext cx="16521410" cy="28575"/>
            <a:chOff x="0" y="0"/>
            <a:chExt cx="22028547" cy="38100"/>
          </a:xfrm>
        </p:grpSpPr>
        <p:sp>
          <p:nvSpPr>
            <p:cNvPr id="9" name="Freeform 9"/>
            <p:cNvSpPr/>
            <p:nvPr/>
          </p:nvSpPr>
          <p:spPr>
            <a:xfrm>
              <a:off x="0" y="0"/>
              <a:ext cx="22028531" cy="38100"/>
            </a:xfrm>
            <a:custGeom>
              <a:avLst/>
              <a:gdLst/>
              <a:ahLst/>
              <a:cxnLst/>
              <a:rect l="l" t="t" r="r" b="b"/>
              <a:pathLst>
                <a:path w="22028531" h="38100">
                  <a:moveTo>
                    <a:pt x="0" y="19050"/>
                  </a:moveTo>
                  <a:cubicBezTo>
                    <a:pt x="0" y="8509"/>
                    <a:pt x="8509" y="0"/>
                    <a:pt x="19050" y="0"/>
                  </a:cubicBezTo>
                  <a:lnTo>
                    <a:pt x="22009481" y="0"/>
                  </a:lnTo>
                  <a:cubicBezTo>
                    <a:pt x="22020022" y="0"/>
                    <a:pt x="22028531" y="8509"/>
                    <a:pt x="22028531" y="19050"/>
                  </a:cubicBezTo>
                  <a:cubicBezTo>
                    <a:pt x="22028531" y="29591"/>
                    <a:pt x="22020022" y="38100"/>
                    <a:pt x="22009481" y="38100"/>
                  </a:cubicBezTo>
                  <a:lnTo>
                    <a:pt x="19050" y="38100"/>
                  </a:lnTo>
                  <a:cubicBezTo>
                    <a:pt x="8509" y="38100"/>
                    <a:pt x="0" y="29591"/>
                    <a:pt x="0" y="19050"/>
                  </a:cubicBezTo>
                  <a:close/>
                </a:path>
              </a:pathLst>
            </a:custGeom>
            <a:solidFill>
              <a:srgbClr val="BCDBD4"/>
            </a:solidFill>
          </p:spPr>
        </p:sp>
      </p:grpSp>
      <p:grpSp>
        <p:nvGrpSpPr>
          <p:cNvPr id="10" name="Group 10"/>
          <p:cNvGrpSpPr/>
          <p:nvPr/>
        </p:nvGrpSpPr>
        <p:grpSpPr>
          <a:xfrm>
            <a:off x="2565052" y="6713711"/>
            <a:ext cx="577304" cy="577304"/>
            <a:chOff x="0" y="0"/>
            <a:chExt cx="769738" cy="769738"/>
          </a:xfrm>
        </p:grpSpPr>
        <p:sp>
          <p:nvSpPr>
            <p:cNvPr id="11" name="Freeform 11"/>
            <p:cNvSpPr/>
            <p:nvPr/>
          </p:nvSpPr>
          <p:spPr>
            <a:xfrm>
              <a:off x="6350" y="6350"/>
              <a:ext cx="757047" cy="757047"/>
            </a:xfrm>
            <a:custGeom>
              <a:avLst/>
              <a:gdLst/>
              <a:ahLst/>
              <a:cxnLst/>
              <a:rect l="l" t="t" r="r" b="b"/>
              <a:pathLst>
                <a:path w="757047" h="757047">
                  <a:moveTo>
                    <a:pt x="0" y="141351"/>
                  </a:moveTo>
                  <a:cubicBezTo>
                    <a:pt x="0" y="63246"/>
                    <a:pt x="63246" y="0"/>
                    <a:pt x="141351" y="0"/>
                  </a:cubicBezTo>
                  <a:lnTo>
                    <a:pt x="615696" y="0"/>
                  </a:lnTo>
                  <a:cubicBezTo>
                    <a:pt x="693801" y="0"/>
                    <a:pt x="757047" y="63246"/>
                    <a:pt x="757047" y="141351"/>
                  </a:cubicBezTo>
                  <a:lnTo>
                    <a:pt x="757047" y="615696"/>
                  </a:lnTo>
                  <a:cubicBezTo>
                    <a:pt x="757047" y="693801"/>
                    <a:pt x="693801" y="757047"/>
                    <a:pt x="615696" y="757047"/>
                  </a:cubicBezTo>
                  <a:lnTo>
                    <a:pt x="141351" y="757047"/>
                  </a:lnTo>
                  <a:cubicBezTo>
                    <a:pt x="63246" y="757047"/>
                    <a:pt x="0" y="693801"/>
                    <a:pt x="0" y="615696"/>
                  </a:cubicBezTo>
                  <a:close/>
                </a:path>
              </a:pathLst>
            </a:custGeom>
            <a:solidFill>
              <a:srgbClr val="D6F5EE"/>
            </a:solidFill>
          </p:spPr>
        </p:sp>
        <p:sp>
          <p:nvSpPr>
            <p:cNvPr id="12" name="Freeform 12"/>
            <p:cNvSpPr/>
            <p:nvPr/>
          </p:nvSpPr>
          <p:spPr>
            <a:xfrm>
              <a:off x="0" y="0"/>
              <a:ext cx="769747" cy="769747"/>
            </a:xfrm>
            <a:custGeom>
              <a:avLst/>
              <a:gdLst/>
              <a:ahLst/>
              <a:cxnLst/>
              <a:rect l="l" t="t" r="r" b="b"/>
              <a:pathLst>
                <a:path w="769747" h="769747">
                  <a:moveTo>
                    <a:pt x="0" y="147701"/>
                  </a:moveTo>
                  <a:cubicBezTo>
                    <a:pt x="0" y="66167"/>
                    <a:pt x="66167" y="0"/>
                    <a:pt x="147701" y="0"/>
                  </a:cubicBezTo>
                  <a:lnTo>
                    <a:pt x="622046" y="0"/>
                  </a:lnTo>
                  <a:lnTo>
                    <a:pt x="622046" y="6350"/>
                  </a:lnTo>
                  <a:lnTo>
                    <a:pt x="622046" y="0"/>
                  </a:lnTo>
                  <a:cubicBezTo>
                    <a:pt x="703580" y="0"/>
                    <a:pt x="769747" y="66167"/>
                    <a:pt x="769747" y="147701"/>
                  </a:cubicBezTo>
                  <a:lnTo>
                    <a:pt x="763397" y="147701"/>
                  </a:lnTo>
                  <a:lnTo>
                    <a:pt x="769747" y="147701"/>
                  </a:lnTo>
                  <a:lnTo>
                    <a:pt x="769747" y="622046"/>
                  </a:lnTo>
                  <a:lnTo>
                    <a:pt x="763397" y="622046"/>
                  </a:lnTo>
                  <a:lnTo>
                    <a:pt x="769747" y="622046"/>
                  </a:lnTo>
                  <a:cubicBezTo>
                    <a:pt x="769747" y="703580"/>
                    <a:pt x="703580" y="769747"/>
                    <a:pt x="622046" y="769747"/>
                  </a:cubicBezTo>
                  <a:lnTo>
                    <a:pt x="622046" y="763397"/>
                  </a:lnTo>
                  <a:lnTo>
                    <a:pt x="622046" y="769747"/>
                  </a:lnTo>
                  <a:lnTo>
                    <a:pt x="147701" y="769747"/>
                  </a:lnTo>
                  <a:lnTo>
                    <a:pt x="147701" y="763397"/>
                  </a:lnTo>
                  <a:lnTo>
                    <a:pt x="147701" y="769747"/>
                  </a:lnTo>
                  <a:cubicBezTo>
                    <a:pt x="66167" y="769747"/>
                    <a:pt x="0" y="703580"/>
                    <a:pt x="0" y="622046"/>
                  </a:cubicBezTo>
                  <a:lnTo>
                    <a:pt x="0" y="147701"/>
                  </a:lnTo>
                  <a:lnTo>
                    <a:pt x="6350" y="147701"/>
                  </a:lnTo>
                  <a:lnTo>
                    <a:pt x="0" y="147701"/>
                  </a:lnTo>
                  <a:moveTo>
                    <a:pt x="12700" y="147701"/>
                  </a:moveTo>
                  <a:lnTo>
                    <a:pt x="12700" y="622046"/>
                  </a:lnTo>
                  <a:lnTo>
                    <a:pt x="6350" y="622046"/>
                  </a:lnTo>
                  <a:lnTo>
                    <a:pt x="12700" y="622046"/>
                  </a:lnTo>
                  <a:cubicBezTo>
                    <a:pt x="12700" y="696595"/>
                    <a:pt x="73152" y="757047"/>
                    <a:pt x="147701" y="757047"/>
                  </a:cubicBezTo>
                  <a:lnTo>
                    <a:pt x="622046" y="757047"/>
                  </a:lnTo>
                  <a:cubicBezTo>
                    <a:pt x="696595" y="757047"/>
                    <a:pt x="757047" y="696595"/>
                    <a:pt x="757047" y="622046"/>
                  </a:cubicBezTo>
                  <a:lnTo>
                    <a:pt x="757047" y="147701"/>
                  </a:lnTo>
                  <a:cubicBezTo>
                    <a:pt x="757047" y="73152"/>
                    <a:pt x="696595" y="12700"/>
                    <a:pt x="622046" y="12700"/>
                  </a:cubicBezTo>
                  <a:lnTo>
                    <a:pt x="147701" y="12700"/>
                  </a:lnTo>
                  <a:lnTo>
                    <a:pt x="147701" y="6350"/>
                  </a:lnTo>
                  <a:lnTo>
                    <a:pt x="147701" y="12700"/>
                  </a:lnTo>
                  <a:cubicBezTo>
                    <a:pt x="73152" y="12700"/>
                    <a:pt x="12700" y="73152"/>
                    <a:pt x="12700" y="147701"/>
                  </a:cubicBezTo>
                  <a:close/>
                </a:path>
              </a:pathLst>
            </a:custGeom>
            <a:solidFill>
              <a:srgbClr val="BCDBD4"/>
            </a:solidFill>
          </p:spPr>
        </p:sp>
      </p:grpSp>
      <p:sp>
        <p:nvSpPr>
          <p:cNvPr id="13" name="TextBox 13"/>
          <p:cNvSpPr txBox="1"/>
          <p:nvPr/>
        </p:nvSpPr>
        <p:spPr>
          <a:xfrm>
            <a:off x="2755255" y="6812980"/>
            <a:ext cx="196900" cy="371897"/>
          </a:xfrm>
          <a:prstGeom prst="rect">
            <a:avLst/>
          </a:prstGeom>
        </p:spPr>
        <p:txBody>
          <a:bodyPr lIns="0" tIns="0" rIns="0" bIns="0" rtlCol="0" anchor="t">
            <a:spAutoFit/>
          </a:bodyPr>
          <a:lstStyle/>
          <a:p>
            <a:pPr algn="ctr">
              <a:lnSpc>
                <a:spcPts val="2937"/>
              </a:lnSpc>
            </a:pPr>
            <a:r>
              <a:rPr lang="en-US" sz="2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1</a:t>
            </a:r>
          </a:p>
        </p:txBody>
      </p:sp>
      <p:sp>
        <p:nvSpPr>
          <p:cNvPr id="14" name="TextBox 14"/>
          <p:cNvSpPr txBox="1"/>
          <p:nvPr/>
        </p:nvSpPr>
        <p:spPr>
          <a:xfrm>
            <a:off x="1276499" y="7566571"/>
            <a:ext cx="3154710" cy="371384"/>
          </a:xfrm>
          <a:prstGeom prst="rect">
            <a:avLst/>
          </a:prstGeom>
        </p:spPr>
        <p:txBody>
          <a:bodyPr lIns="0" tIns="0" rIns="0" bIns="0" rtlCol="0" anchor="t">
            <a:spAutoFit/>
          </a:bodyPr>
          <a:lstStyle/>
          <a:p>
            <a:pPr algn="ctr">
              <a:lnSpc>
                <a:spcPts val="3062"/>
              </a:lnSpc>
            </a:pP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Ngắt</a:t>
            </a:r>
            <a:r>
              <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điện</a:t>
            </a:r>
            <a:endPar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15" name="TextBox 15"/>
          <p:cNvSpPr txBox="1"/>
          <p:nvPr/>
        </p:nvSpPr>
        <p:spPr>
          <a:xfrm>
            <a:off x="1135559" y="8093274"/>
            <a:ext cx="3436590" cy="753924"/>
          </a:xfrm>
          <a:prstGeom prst="rect">
            <a:avLst/>
          </a:prstGeom>
        </p:spPr>
        <p:txBody>
          <a:bodyPr lIns="0" tIns="0" rIns="0" bIns="0" rtlCol="0" anchor="t">
            <a:spAutoFit/>
          </a:bodyPr>
          <a:lstStyle/>
          <a:p>
            <a:pPr algn="ctr">
              <a:lnSpc>
                <a:spcPts val="3125"/>
              </a:lnSpc>
            </a:pP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Ngay</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lập</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tức</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ngắt</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nguồn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điện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khi</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xảy</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ra</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tai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nạn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liên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quan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đến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điện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grpSp>
        <p:nvGrpSpPr>
          <p:cNvPr id="16" name="Group 16"/>
          <p:cNvGrpSpPr/>
          <p:nvPr/>
        </p:nvGrpSpPr>
        <p:grpSpPr>
          <a:xfrm>
            <a:off x="6758434" y="6713711"/>
            <a:ext cx="577304" cy="577304"/>
            <a:chOff x="0" y="0"/>
            <a:chExt cx="769738" cy="769738"/>
          </a:xfrm>
        </p:grpSpPr>
        <p:sp>
          <p:nvSpPr>
            <p:cNvPr id="17" name="Freeform 17"/>
            <p:cNvSpPr/>
            <p:nvPr/>
          </p:nvSpPr>
          <p:spPr>
            <a:xfrm>
              <a:off x="6350" y="6350"/>
              <a:ext cx="757047" cy="757047"/>
            </a:xfrm>
            <a:custGeom>
              <a:avLst/>
              <a:gdLst/>
              <a:ahLst/>
              <a:cxnLst/>
              <a:rect l="l" t="t" r="r" b="b"/>
              <a:pathLst>
                <a:path w="757047" h="757047">
                  <a:moveTo>
                    <a:pt x="0" y="141351"/>
                  </a:moveTo>
                  <a:cubicBezTo>
                    <a:pt x="0" y="63246"/>
                    <a:pt x="63246" y="0"/>
                    <a:pt x="141351" y="0"/>
                  </a:cubicBezTo>
                  <a:lnTo>
                    <a:pt x="615696" y="0"/>
                  </a:lnTo>
                  <a:cubicBezTo>
                    <a:pt x="693801" y="0"/>
                    <a:pt x="757047" y="63246"/>
                    <a:pt x="757047" y="141351"/>
                  </a:cubicBezTo>
                  <a:lnTo>
                    <a:pt x="757047" y="615696"/>
                  </a:lnTo>
                  <a:cubicBezTo>
                    <a:pt x="757047" y="693801"/>
                    <a:pt x="693801" y="757047"/>
                    <a:pt x="615696" y="757047"/>
                  </a:cubicBezTo>
                  <a:lnTo>
                    <a:pt x="141351" y="757047"/>
                  </a:lnTo>
                  <a:cubicBezTo>
                    <a:pt x="63246" y="757047"/>
                    <a:pt x="0" y="693801"/>
                    <a:pt x="0" y="615696"/>
                  </a:cubicBezTo>
                  <a:close/>
                </a:path>
              </a:pathLst>
            </a:custGeom>
            <a:solidFill>
              <a:srgbClr val="D6F5EE"/>
            </a:solidFill>
          </p:spPr>
        </p:sp>
        <p:sp>
          <p:nvSpPr>
            <p:cNvPr id="18" name="Freeform 18"/>
            <p:cNvSpPr/>
            <p:nvPr/>
          </p:nvSpPr>
          <p:spPr>
            <a:xfrm>
              <a:off x="0" y="0"/>
              <a:ext cx="769747" cy="769747"/>
            </a:xfrm>
            <a:custGeom>
              <a:avLst/>
              <a:gdLst/>
              <a:ahLst/>
              <a:cxnLst/>
              <a:rect l="l" t="t" r="r" b="b"/>
              <a:pathLst>
                <a:path w="769747" h="769747">
                  <a:moveTo>
                    <a:pt x="0" y="147701"/>
                  </a:moveTo>
                  <a:cubicBezTo>
                    <a:pt x="0" y="66167"/>
                    <a:pt x="66167" y="0"/>
                    <a:pt x="147701" y="0"/>
                  </a:cubicBezTo>
                  <a:lnTo>
                    <a:pt x="622046" y="0"/>
                  </a:lnTo>
                  <a:lnTo>
                    <a:pt x="622046" y="6350"/>
                  </a:lnTo>
                  <a:lnTo>
                    <a:pt x="622046" y="0"/>
                  </a:lnTo>
                  <a:cubicBezTo>
                    <a:pt x="703580" y="0"/>
                    <a:pt x="769747" y="66167"/>
                    <a:pt x="769747" y="147701"/>
                  </a:cubicBezTo>
                  <a:lnTo>
                    <a:pt x="763397" y="147701"/>
                  </a:lnTo>
                  <a:lnTo>
                    <a:pt x="769747" y="147701"/>
                  </a:lnTo>
                  <a:lnTo>
                    <a:pt x="769747" y="622046"/>
                  </a:lnTo>
                  <a:lnTo>
                    <a:pt x="763397" y="622046"/>
                  </a:lnTo>
                  <a:lnTo>
                    <a:pt x="769747" y="622046"/>
                  </a:lnTo>
                  <a:cubicBezTo>
                    <a:pt x="769747" y="703580"/>
                    <a:pt x="703580" y="769747"/>
                    <a:pt x="622046" y="769747"/>
                  </a:cubicBezTo>
                  <a:lnTo>
                    <a:pt x="622046" y="763397"/>
                  </a:lnTo>
                  <a:lnTo>
                    <a:pt x="622046" y="769747"/>
                  </a:lnTo>
                  <a:lnTo>
                    <a:pt x="147701" y="769747"/>
                  </a:lnTo>
                  <a:lnTo>
                    <a:pt x="147701" y="763397"/>
                  </a:lnTo>
                  <a:lnTo>
                    <a:pt x="147701" y="769747"/>
                  </a:lnTo>
                  <a:cubicBezTo>
                    <a:pt x="66167" y="769747"/>
                    <a:pt x="0" y="703580"/>
                    <a:pt x="0" y="622046"/>
                  </a:cubicBezTo>
                  <a:lnTo>
                    <a:pt x="0" y="147701"/>
                  </a:lnTo>
                  <a:lnTo>
                    <a:pt x="6350" y="147701"/>
                  </a:lnTo>
                  <a:lnTo>
                    <a:pt x="0" y="147701"/>
                  </a:lnTo>
                  <a:moveTo>
                    <a:pt x="12700" y="147701"/>
                  </a:moveTo>
                  <a:lnTo>
                    <a:pt x="12700" y="622046"/>
                  </a:lnTo>
                  <a:lnTo>
                    <a:pt x="6350" y="622046"/>
                  </a:lnTo>
                  <a:lnTo>
                    <a:pt x="12700" y="622046"/>
                  </a:lnTo>
                  <a:cubicBezTo>
                    <a:pt x="12700" y="696595"/>
                    <a:pt x="73152" y="757047"/>
                    <a:pt x="147701" y="757047"/>
                  </a:cubicBezTo>
                  <a:lnTo>
                    <a:pt x="622046" y="757047"/>
                  </a:lnTo>
                  <a:cubicBezTo>
                    <a:pt x="696595" y="757047"/>
                    <a:pt x="757047" y="696595"/>
                    <a:pt x="757047" y="622046"/>
                  </a:cubicBezTo>
                  <a:lnTo>
                    <a:pt x="757047" y="147701"/>
                  </a:lnTo>
                  <a:cubicBezTo>
                    <a:pt x="757047" y="73152"/>
                    <a:pt x="696595" y="12700"/>
                    <a:pt x="622046" y="12700"/>
                  </a:cubicBezTo>
                  <a:lnTo>
                    <a:pt x="147701" y="12700"/>
                  </a:lnTo>
                  <a:lnTo>
                    <a:pt x="147701" y="6350"/>
                  </a:lnTo>
                  <a:lnTo>
                    <a:pt x="147701" y="12700"/>
                  </a:lnTo>
                  <a:cubicBezTo>
                    <a:pt x="73152" y="12700"/>
                    <a:pt x="12700" y="73152"/>
                    <a:pt x="12700" y="147701"/>
                  </a:cubicBezTo>
                  <a:close/>
                </a:path>
              </a:pathLst>
            </a:custGeom>
            <a:solidFill>
              <a:srgbClr val="BCDBD4"/>
            </a:solidFill>
          </p:spPr>
        </p:sp>
      </p:grpSp>
      <p:sp>
        <p:nvSpPr>
          <p:cNvPr id="19" name="TextBox 19"/>
          <p:cNvSpPr txBox="1"/>
          <p:nvPr/>
        </p:nvSpPr>
        <p:spPr>
          <a:xfrm>
            <a:off x="6888956" y="6812980"/>
            <a:ext cx="316111" cy="371897"/>
          </a:xfrm>
          <a:prstGeom prst="rect">
            <a:avLst/>
          </a:prstGeom>
        </p:spPr>
        <p:txBody>
          <a:bodyPr lIns="0" tIns="0" rIns="0" bIns="0" rtlCol="0" anchor="t">
            <a:spAutoFit/>
          </a:bodyPr>
          <a:lstStyle/>
          <a:p>
            <a:pPr algn="ctr">
              <a:lnSpc>
                <a:spcPts val="2937"/>
              </a:lnSpc>
            </a:pPr>
            <a:r>
              <a:rPr lang="en-US" sz="2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2</a:t>
            </a:r>
          </a:p>
        </p:txBody>
      </p:sp>
      <p:sp>
        <p:nvSpPr>
          <p:cNvPr id="20" name="TextBox 20"/>
          <p:cNvSpPr txBox="1"/>
          <p:nvPr/>
        </p:nvSpPr>
        <p:spPr>
          <a:xfrm>
            <a:off x="5469880" y="7566571"/>
            <a:ext cx="3154710" cy="371384"/>
          </a:xfrm>
          <a:prstGeom prst="rect">
            <a:avLst/>
          </a:prstGeom>
        </p:spPr>
        <p:txBody>
          <a:bodyPr lIns="0" tIns="0" rIns="0" bIns="0" rtlCol="0" anchor="t">
            <a:spAutoFit/>
          </a:bodyPr>
          <a:lstStyle/>
          <a:p>
            <a:pPr algn="ctr">
              <a:lnSpc>
                <a:spcPts val="3062"/>
              </a:lnSpc>
            </a:pP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Sơ</a:t>
            </a:r>
            <a:r>
              <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cứu</a:t>
            </a:r>
            <a:endPar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21" name="TextBox 21"/>
          <p:cNvSpPr txBox="1"/>
          <p:nvPr/>
        </p:nvSpPr>
        <p:spPr>
          <a:xfrm>
            <a:off x="5328940" y="8093274"/>
            <a:ext cx="3436590" cy="753924"/>
          </a:xfrm>
          <a:prstGeom prst="rect">
            <a:avLst/>
          </a:prstGeom>
        </p:spPr>
        <p:txBody>
          <a:bodyPr lIns="0" tIns="0" rIns="0" bIns="0" rtlCol="0" anchor="t">
            <a:spAutoFit/>
          </a:bodyPr>
          <a:lstStyle/>
          <a:p>
            <a:pPr algn="ctr">
              <a:lnSpc>
                <a:spcPts val="3125"/>
              </a:lnSpc>
            </a:pP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Tiến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hành</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sơ</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cứu</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nhanh</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chóng</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chính</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xác</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cho</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nạn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nhân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tại</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chỗ</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grpSp>
        <p:nvGrpSpPr>
          <p:cNvPr id="22" name="Group 22"/>
          <p:cNvGrpSpPr/>
          <p:nvPr/>
        </p:nvGrpSpPr>
        <p:grpSpPr>
          <a:xfrm>
            <a:off x="10951815" y="6713711"/>
            <a:ext cx="577304" cy="577304"/>
            <a:chOff x="0" y="0"/>
            <a:chExt cx="769738" cy="769738"/>
          </a:xfrm>
        </p:grpSpPr>
        <p:sp>
          <p:nvSpPr>
            <p:cNvPr id="23" name="Freeform 23"/>
            <p:cNvSpPr/>
            <p:nvPr/>
          </p:nvSpPr>
          <p:spPr>
            <a:xfrm>
              <a:off x="6350" y="6350"/>
              <a:ext cx="757047" cy="757047"/>
            </a:xfrm>
            <a:custGeom>
              <a:avLst/>
              <a:gdLst/>
              <a:ahLst/>
              <a:cxnLst/>
              <a:rect l="l" t="t" r="r" b="b"/>
              <a:pathLst>
                <a:path w="757047" h="757047">
                  <a:moveTo>
                    <a:pt x="0" y="141351"/>
                  </a:moveTo>
                  <a:cubicBezTo>
                    <a:pt x="0" y="63246"/>
                    <a:pt x="63246" y="0"/>
                    <a:pt x="141351" y="0"/>
                  </a:cubicBezTo>
                  <a:lnTo>
                    <a:pt x="615696" y="0"/>
                  </a:lnTo>
                  <a:cubicBezTo>
                    <a:pt x="693801" y="0"/>
                    <a:pt x="757047" y="63246"/>
                    <a:pt x="757047" y="141351"/>
                  </a:cubicBezTo>
                  <a:lnTo>
                    <a:pt x="757047" y="615696"/>
                  </a:lnTo>
                  <a:cubicBezTo>
                    <a:pt x="757047" y="693801"/>
                    <a:pt x="693801" y="757047"/>
                    <a:pt x="615696" y="757047"/>
                  </a:cubicBezTo>
                  <a:lnTo>
                    <a:pt x="141351" y="757047"/>
                  </a:lnTo>
                  <a:cubicBezTo>
                    <a:pt x="63246" y="757047"/>
                    <a:pt x="0" y="693801"/>
                    <a:pt x="0" y="615696"/>
                  </a:cubicBezTo>
                  <a:close/>
                </a:path>
              </a:pathLst>
            </a:custGeom>
            <a:solidFill>
              <a:srgbClr val="D6F5EE"/>
            </a:solidFill>
          </p:spPr>
        </p:sp>
        <p:sp>
          <p:nvSpPr>
            <p:cNvPr id="24" name="Freeform 24"/>
            <p:cNvSpPr/>
            <p:nvPr/>
          </p:nvSpPr>
          <p:spPr>
            <a:xfrm>
              <a:off x="0" y="0"/>
              <a:ext cx="769747" cy="769747"/>
            </a:xfrm>
            <a:custGeom>
              <a:avLst/>
              <a:gdLst/>
              <a:ahLst/>
              <a:cxnLst/>
              <a:rect l="l" t="t" r="r" b="b"/>
              <a:pathLst>
                <a:path w="769747" h="769747">
                  <a:moveTo>
                    <a:pt x="0" y="147701"/>
                  </a:moveTo>
                  <a:cubicBezTo>
                    <a:pt x="0" y="66167"/>
                    <a:pt x="66167" y="0"/>
                    <a:pt x="147701" y="0"/>
                  </a:cubicBezTo>
                  <a:lnTo>
                    <a:pt x="622046" y="0"/>
                  </a:lnTo>
                  <a:lnTo>
                    <a:pt x="622046" y="6350"/>
                  </a:lnTo>
                  <a:lnTo>
                    <a:pt x="622046" y="0"/>
                  </a:lnTo>
                  <a:cubicBezTo>
                    <a:pt x="703580" y="0"/>
                    <a:pt x="769747" y="66167"/>
                    <a:pt x="769747" y="147701"/>
                  </a:cubicBezTo>
                  <a:lnTo>
                    <a:pt x="763397" y="147701"/>
                  </a:lnTo>
                  <a:lnTo>
                    <a:pt x="769747" y="147701"/>
                  </a:lnTo>
                  <a:lnTo>
                    <a:pt x="769747" y="622046"/>
                  </a:lnTo>
                  <a:lnTo>
                    <a:pt x="763397" y="622046"/>
                  </a:lnTo>
                  <a:lnTo>
                    <a:pt x="769747" y="622046"/>
                  </a:lnTo>
                  <a:cubicBezTo>
                    <a:pt x="769747" y="703580"/>
                    <a:pt x="703580" y="769747"/>
                    <a:pt x="622046" y="769747"/>
                  </a:cubicBezTo>
                  <a:lnTo>
                    <a:pt x="622046" y="763397"/>
                  </a:lnTo>
                  <a:lnTo>
                    <a:pt x="622046" y="769747"/>
                  </a:lnTo>
                  <a:lnTo>
                    <a:pt x="147701" y="769747"/>
                  </a:lnTo>
                  <a:lnTo>
                    <a:pt x="147701" y="763397"/>
                  </a:lnTo>
                  <a:lnTo>
                    <a:pt x="147701" y="769747"/>
                  </a:lnTo>
                  <a:cubicBezTo>
                    <a:pt x="66167" y="769747"/>
                    <a:pt x="0" y="703580"/>
                    <a:pt x="0" y="622046"/>
                  </a:cubicBezTo>
                  <a:lnTo>
                    <a:pt x="0" y="147701"/>
                  </a:lnTo>
                  <a:lnTo>
                    <a:pt x="6350" y="147701"/>
                  </a:lnTo>
                  <a:lnTo>
                    <a:pt x="0" y="147701"/>
                  </a:lnTo>
                  <a:moveTo>
                    <a:pt x="12700" y="147701"/>
                  </a:moveTo>
                  <a:lnTo>
                    <a:pt x="12700" y="622046"/>
                  </a:lnTo>
                  <a:lnTo>
                    <a:pt x="6350" y="622046"/>
                  </a:lnTo>
                  <a:lnTo>
                    <a:pt x="12700" y="622046"/>
                  </a:lnTo>
                  <a:cubicBezTo>
                    <a:pt x="12700" y="696595"/>
                    <a:pt x="73152" y="757047"/>
                    <a:pt x="147701" y="757047"/>
                  </a:cubicBezTo>
                  <a:lnTo>
                    <a:pt x="622046" y="757047"/>
                  </a:lnTo>
                  <a:cubicBezTo>
                    <a:pt x="696595" y="757047"/>
                    <a:pt x="757047" y="696595"/>
                    <a:pt x="757047" y="622046"/>
                  </a:cubicBezTo>
                  <a:lnTo>
                    <a:pt x="757047" y="147701"/>
                  </a:lnTo>
                  <a:cubicBezTo>
                    <a:pt x="757047" y="73152"/>
                    <a:pt x="696595" y="12700"/>
                    <a:pt x="622046" y="12700"/>
                  </a:cubicBezTo>
                  <a:lnTo>
                    <a:pt x="147701" y="12700"/>
                  </a:lnTo>
                  <a:lnTo>
                    <a:pt x="147701" y="6350"/>
                  </a:lnTo>
                  <a:lnTo>
                    <a:pt x="147701" y="12700"/>
                  </a:lnTo>
                  <a:cubicBezTo>
                    <a:pt x="73152" y="12700"/>
                    <a:pt x="12700" y="73152"/>
                    <a:pt x="12700" y="147701"/>
                  </a:cubicBezTo>
                  <a:close/>
                </a:path>
              </a:pathLst>
            </a:custGeom>
            <a:solidFill>
              <a:srgbClr val="BCDBD4"/>
            </a:solidFill>
          </p:spPr>
        </p:sp>
      </p:grpSp>
      <p:sp>
        <p:nvSpPr>
          <p:cNvPr id="25" name="TextBox 25"/>
          <p:cNvSpPr txBox="1"/>
          <p:nvPr/>
        </p:nvSpPr>
        <p:spPr>
          <a:xfrm>
            <a:off x="11081594" y="6812980"/>
            <a:ext cx="317599" cy="371897"/>
          </a:xfrm>
          <a:prstGeom prst="rect">
            <a:avLst/>
          </a:prstGeom>
        </p:spPr>
        <p:txBody>
          <a:bodyPr lIns="0" tIns="0" rIns="0" bIns="0" rtlCol="0" anchor="t">
            <a:spAutoFit/>
          </a:bodyPr>
          <a:lstStyle/>
          <a:p>
            <a:pPr algn="ctr">
              <a:lnSpc>
                <a:spcPts val="2937"/>
              </a:lnSpc>
            </a:pPr>
            <a:r>
              <a:rPr lang="en-US" sz="2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3</a:t>
            </a:r>
          </a:p>
        </p:txBody>
      </p:sp>
      <p:sp>
        <p:nvSpPr>
          <p:cNvPr id="26" name="TextBox 26"/>
          <p:cNvSpPr txBox="1"/>
          <p:nvPr/>
        </p:nvSpPr>
        <p:spPr>
          <a:xfrm>
            <a:off x="9663261" y="7566571"/>
            <a:ext cx="3154710" cy="371384"/>
          </a:xfrm>
          <a:prstGeom prst="rect">
            <a:avLst/>
          </a:prstGeom>
        </p:spPr>
        <p:txBody>
          <a:bodyPr lIns="0" tIns="0" rIns="0" bIns="0" rtlCol="0" anchor="t">
            <a:spAutoFit/>
          </a:bodyPr>
          <a:lstStyle/>
          <a:p>
            <a:pPr algn="ctr">
              <a:lnSpc>
                <a:spcPts val="3062"/>
              </a:lnSpc>
            </a:pP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Báo</a:t>
            </a:r>
            <a:r>
              <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cáo</a:t>
            </a:r>
            <a:endPar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27" name="TextBox 27"/>
          <p:cNvSpPr txBox="1"/>
          <p:nvPr/>
        </p:nvSpPr>
        <p:spPr>
          <a:xfrm>
            <a:off x="9522321" y="8093274"/>
            <a:ext cx="3436590" cy="1151469"/>
          </a:xfrm>
          <a:prstGeom prst="rect">
            <a:avLst/>
          </a:prstGeom>
        </p:spPr>
        <p:txBody>
          <a:bodyPr lIns="0" tIns="0" rIns="0" bIns="0" rtlCol="0" anchor="t">
            <a:spAutoFit/>
          </a:bodyPr>
          <a:lstStyle/>
          <a:p>
            <a:pPr algn="ctr">
              <a:lnSpc>
                <a:spcPts val="3125"/>
              </a:lnSpc>
            </a:pP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Thông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báo</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ngay</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cho</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quản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lý</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đội</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ngũ</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y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tế</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để</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được</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hỗ</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trợ</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kịp</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thời</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grpSp>
        <p:nvGrpSpPr>
          <p:cNvPr id="28" name="Group 28"/>
          <p:cNvGrpSpPr/>
          <p:nvPr/>
        </p:nvGrpSpPr>
        <p:grpSpPr>
          <a:xfrm>
            <a:off x="15145345" y="6713711"/>
            <a:ext cx="577304" cy="577304"/>
            <a:chOff x="0" y="0"/>
            <a:chExt cx="769738" cy="769738"/>
          </a:xfrm>
        </p:grpSpPr>
        <p:sp>
          <p:nvSpPr>
            <p:cNvPr id="29" name="Freeform 29"/>
            <p:cNvSpPr/>
            <p:nvPr/>
          </p:nvSpPr>
          <p:spPr>
            <a:xfrm>
              <a:off x="6350" y="6350"/>
              <a:ext cx="757047" cy="757047"/>
            </a:xfrm>
            <a:custGeom>
              <a:avLst/>
              <a:gdLst/>
              <a:ahLst/>
              <a:cxnLst/>
              <a:rect l="l" t="t" r="r" b="b"/>
              <a:pathLst>
                <a:path w="757047" h="757047">
                  <a:moveTo>
                    <a:pt x="0" y="141351"/>
                  </a:moveTo>
                  <a:cubicBezTo>
                    <a:pt x="0" y="63246"/>
                    <a:pt x="63246" y="0"/>
                    <a:pt x="141351" y="0"/>
                  </a:cubicBezTo>
                  <a:lnTo>
                    <a:pt x="615696" y="0"/>
                  </a:lnTo>
                  <a:cubicBezTo>
                    <a:pt x="693801" y="0"/>
                    <a:pt x="757047" y="63246"/>
                    <a:pt x="757047" y="141351"/>
                  </a:cubicBezTo>
                  <a:lnTo>
                    <a:pt x="757047" y="615696"/>
                  </a:lnTo>
                  <a:cubicBezTo>
                    <a:pt x="757047" y="693801"/>
                    <a:pt x="693801" y="757047"/>
                    <a:pt x="615696" y="757047"/>
                  </a:cubicBezTo>
                  <a:lnTo>
                    <a:pt x="141351" y="757047"/>
                  </a:lnTo>
                  <a:cubicBezTo>
                    <a:pt x="63246" y="757047"/>
                    <a:pt x="0" y="693801"/>
                    <a:pt x="0" y="615696"/>
                  </a:cubicBezTo>
                  <a:close/>
                </a:path>
              </a:pathLst>
            </a:custGeom>
            <a:solidFill>
              <a:srgbClr val="D6F5EE"/>
            </a:solidFill>
          </p:spPr>
        </p:sp>
        <p:sp>
          <p:nvSpPr>
            <p:cNvPr id="30" name="Freeform 30"/>
            <p:cNvSpPr/>
            <p:nvPr/>
          </p:nvSpPr>
          <p:spPr>
            <a:xfrm>
              <a:off x="0" y="0"/>
              <a:ext cx="769747" cy="769747"/>
            </a:xfrm>
            <a:custGeom>
              <a:avLst/>
              <a:gdLst/>
              <a:ahLst/>
              <a:cxnLst/>
              <a:rect l="l" t="t" r="r" b="b"/>
              <a:pathLst>
                <a:path w="769747" h="769747">
                  <a:moveTo>
                    <a:pt x="0" y="147701"/>
                  </a:moveTo>
                  <a:cubicBezTo>
                    <a:pt x="0" y="66167"/>
                    <a:pt x="66167" y="0"/>
                    <a:pt x="147701" y="0"/>
                  </a:cubicBezTo>
                  <a:lnTo>
                    <a:pt x="622046" y="0"/>
                  </a:lnTo>
                  <a:lnTo>
                    <a:pt x="622046" y="6350"/>
                  </a:lnTo>
                  <a:lnTo>
                    <a:pt x="622046" y="0"/>
                  </a:lnTo>
                  <a:cubicBezTo>
                    <a:pt x="703580" y="0"/>
                    <a:pt x="769747" y="66167"/>
                    <a:pt x="769747" y="147701"/>
                  </a:cubicBezTo>
                  <a:lnTo>
                    <a:pt x="763397" y="147701"/>
                  </a:lnTo>
                  <a:lnTo>
                    <a:pt x="769747" y="147701"/>
                  </a:lnTo>
                  <a:lnTo>
                    <a:pt x="769747" y="622046"/>
                  </a:lnTo>
                  <a:lnTo>
                    <a:pt x="763397" y="622046"/>
                  </a:lnTo>
                  <a:lnTo>
                    <a:pt x="769747" y="622046"/>
                  </a:lnTo>
                  <a:cubicBezTo>
                    <a:pt x="769747" y="703580"/>
                    <a:pt x="703580" y="769747"/>
                    <a:pt x="622046" y="769747"/>
                  </a:cubicBezTo>
                  <a:lnTo>
                    <a:pt x="622046" y="763397"/>
                  </a:lnTo>
                  <a:lnTo>
                    <a:pt x="622046" y="769747"/>
                  </a:lnTo>
                  <a:lnTo>
                    <a:pt x="147701" y="769747"/>
                  </a:lnTo>
                  <a:lnTo>
                    <a:pt x="147701" y="763397"/>
                  </a:lnTo>
                  <a:lnTo>
                    <a:pt x="147701" y="769747"/>
                  </a:lnTo>
                  <a:cubicBezTo>
                    <a:pt x="66167" y="769747"/>
                    <a:pt x="0" y="703580"/>
                    <a:pt x="0" y="622046"/>
                  </a:cubicBezTo>
                  <a:lnTo>
                    <a:pt x="0" y="147701"/>
                  </a:lnTo>
                  <a:lnTo>
                    <a:pt x="6350" y="147701"/>
                  </a:lnTo>
                  <a:lnTo>
                    <a:pt x="0" y="147701"/>
                  </a:lnTo>
                  <a:moveTo>
                    <a:pt x="12700" y="147701"/>
                  </a:moveTo>
                  <a:lnTo>
                    <a:pt x="12700" y="622046"/>
                  </a:lnTo>
                  <a:lnTo>
                    <a:pt x="6350" y="622046"/>
                  </a:lnTo>
                  <a:lnTo>
                    <a:pt x="12700" y="622046"/>
                  </a:lnTo>
                  <a:cubicBezTo>
                    <a:pt x="12700" y="696595"/>
                    <a:pt x="73152" y="757047"/>
                    <a:pt x="147701" y="757047"/>
                  </a:cubicBezTo>
                  <a:lnTo>
                    <a:pt x="622046" y="757047"/>
                  </a:lnTo>
                  <a:cubicBezTo>
                    <a:pt x="696595" y="757047"/>
                    <a:pt x="757047" y="696595"/>
                    <a:pt x="757047" y="622046"/>
                  </a:cubicBezTo>
                  <a:lnTo>
                    <a:pt x="757047" y="147701"/>
                  </a:lnTo>
                  <a:cubicBezTo>
                    <a:pt x="757047" y="73152"/>
                    <a:pt x="696595" y="12700"/>
                    <a:pt x="622046" y="12700"/>
                  </a:cubicBezTo>
                  <a:lnTo>
                    <a:pt x="147701" y="12700"/>
                  </a:lnTo>
                  <a:lnTo>
                    <a:pt x="147701" y="6350"/>
                  </a:lnTo>
                  <a:lnTo>
                    <a:pt x="147701" y="12700"/>
                  </a:lnTo>
                  <a:cubicBezTo>
                    <a:pt x="73152" y="12700"/>
                    <a:pt x="12700" y="73152"/>
                    <a:pt x="12700" y="147701"/>
                  </a:cubicBezTo>
                  <a:close/>
                </a:path>
              </a:pathLst>
            </a:custGeom>
            <a:solidFill>
              <a:srgbClr val="BCDBD4"/>
            </a:solidFill>
          </p:spPr>
        </p:sp>
      </p:grpSp>
      <p:sp>
        <p:nvSpPr>
          <p:cNvPr id="31" name="TextBox 31"/>
          <p:cNvSpPr txBox="1"/>
          <p:nvPr/>
        </p:nvSpPr>
        <p:spPr>
          <a:xfrm>
            <a:off x="15270956" y="6812980"/>
            <a:ext cx="325934" cy="371897"/>
          </a:xfrm>
          <a:prstGeom prst="rect">
            <a:avLst/>
          </a:prstGeom>
        </p:spPr>
        <p:txBody>
          <a:bodyPr lIns="0" tIns="0" rIns="0" bIns="0" rtlCol="0" anchor="t">
            <a:spAutoFit/>
          </a:bodyPr>
          <a:lstStyle/>
          <a:p>
            <a:pPr algn="ctr">
              <a:lnSpc>
                <a:spcPts val="2937"/>
              </a:lnSpc>
            </a:pPr>
            <a:r>
              <a:rPr lang="en-US" sz="29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4</a:t>
            </a:r>
          </a:p>
        </p:txBody>
      </p:sp>
      <p:sp>
        <p:nvSpPr>
          <p:cNvPr id="32" name="TextBox 32"/>
          <p:cNvSpPr txBox="1"/>
          <p:nvPr/>
        </p:nvSpPr>
        <p:spPr>
          <a:xfrm>
            <a:off x="13856642" y="7566571"/>
            <a:ext cx="3154710" cy="371384"/>
          </a:xfrm>
          <a:prstGeom prst="rect">
            <a:avLst/>
          </a:prstGeom>
        </p:spPr>
        <p:txBody>
          <a:bodyPr lIns="0" tIns="0" rIns="0" bIns="0" rtlCol="0" anchor="t">
            <a:spAutoFit/>
          </a:bodyPr>
          <a:lstStyle/>
          <a:p>
            <a:pPr algn="ctr">
              <a:lnSpc>
                <a:spcPts val="3062"/>
              </a:lnSpc>
            </a:pP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Điều</a:t>
            </a:r>
            <a:r>
              <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2437"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tra</a:t>
            </a:r>
            <a:endParaRPr lang="en-US" sz="2437"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33" name="TextBox 33"/>
          <p:cNvSpPr txBox="1"/>
          <p:nvPr/>
        </p:nvSpPr>
        <p:spPr>
          <a:xfrm>
            <a:off x="13715702" y="8093274"/>
            <a:ext cx="3436739" cy="1151469"/>
          </a:xfrm>
          <a:prstGeom prst="rect">
            <a:avLst/>
          </a:prstGeom>
        </p:spPr>
        <p:txBody>
          <a:bodyPr lIns="0" tIns="0" rIns="0" bIns="0" rtlCol="0" anchor="t">
            <a:spAutoFit/>
          </a:bodyPr>
          <a:lstStyle/>
          <a:p>
            <a:pPr algn="ctr">
              <a:lnSpc>
                <a:spcPts val="3125"/>
              </a:lnSpc>
            </a:pP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Tiến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hành</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điều</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tra</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nguyên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nhân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và</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đề</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xuất</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biện</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pháp</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phòng</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ngừa</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trong</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tương</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 </a:t>
            </a:r>
            <a:r>
              <a:rPr lang="en-US" sz="1937" dirty="0" err="1">
                <a:solidFill>
                  <a:srgbClr val="333F70"/>
                </a:solidFill>
                <a:latin typeface="Times New Roman" panose="02020603050405020304" pitchFamily="18" charset="0"/>
                <a:ea typeface="Open Sans"/>
                <a:cs typeface="Times New Roman" panose="02020603050405020304" pitchFamily="18" charset="0"/>
                <a:sym typeface="Open Sans"/>
              </a:rPr>
              <a:t>lai</a:t>
            </a:r>
            <a:r>
              <a:rPr lang="en-US" sz="1937" dirty="0">
                <a:solidFill>
                  <a:srgbClr val="333F70"/>
                </a:solidFill>
                <a:latin typeface="Times New Roman" panose="02020603050405020304" pitchFamily="18" charset="0"/>
                <a:ea typeface="Open Sans"/>
                <a:cs typeface="Times New Roman" panose="02020603050405020304" pitchFamily="18" charset="0"/>
                <a:sym typeface="Open Sans"/>
              </a:rPr>
              <a:t>.</a:t>
            </a:r>
          </a:p>
        </p:txBody>
      </p:sp>
      <p:sp>
        <p:nvSpPr>
          <p:cNvPr id="34" name="Freeform 34"/>
          <p:cNvSpPr/>
          <p:nvPr/>
        </p:nvSpPr>
        <p:spPr>
          <a:xfrm>
            <a:off x="14110949" y="9073926"/>
            <a:ext cx="3911843" cy="1212671"/>
          </a:xfrm>
          <a:custGeom>
            <a:avLst/>
            <a:gdLst/>
            <a:ahLst/>
            <a:cxnLst/>
            <a:rect l="l" t="t" r="r" b="b"/>
            <a:pathLst>
              <a:path w="3911843" h="1212671">
                <a:moveTo>
                  <a:pt x="0" y="0"/>
                </a:moveTo>
                <a:lnTo>
                  <a:pt x="3911844" y="0"/>
                </a:lnTo>
                <a:lnTo>
                  <a:pt x="3911844" y="1212672"/>
                </a:lnTo>
                <a:lnTo>
                  <a:pt x="0" y="1212672"/>
                </a:lnTo>
                <a:lnTo>
                  <a:pt x="0" y="0"/>
                </a:lnTo>
                <a:close/>
              </a:path>
            </a:pathLst>
          </a:custGeom>
          <a:blipFill>
            <a:blip r:embed="rId4"/>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D6F5EE"/>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Freeform 6" descr="preencoded.png"/>
          <p:cNvSpPr/>
          <p:nvPr/>
        </p:nvSpPr>
        <p:spPr>
          <a:xfrm>
            <a:off x="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3"/>
            <a:stretch>
              <a:fillRect/>
            </a:stretch>
          </a:blipFill>
        </p:spPr>
      </p:sp>
      <p:grpSp>
        <p:nvGrpSpPr>
          <p:cNvPr id="7" name="Group 7"/>
          <p:cNvGrpSpPr/>
          <p:nvPr/>
        </p:nvGrpSpPr>
        <p:grpSpPr>
          <a:xfrm>
            <a:off x="7970341" y="2132113"/>
            <a:ext cx="9659489" cy="2811364"/>
            <a:chOff x="0" y="0"/>
            <a:chExt cx="12879318" cy="3748485"/>
          </a:xfrm>
        </p:grpSpPr>
        <p:sp>
          <p:nvSpPr>
            <p:cNvPr id="8" name="Freeform 8"/>
            <p:cNvSpPr/>
            <p:nvPr/>
          </p:nvSpPr>
          <p:spPr>
            <a:xfrm>
              <a:off x="13207" y="12700"/>
              <a:ext cx="12852921" cy="3723132"/>
            </a:xfrm>
            <a:custGeom>
              <a:avLst/>
              <a:gdLst/>
              <a:ahLst/>
              <a:cxnLst/>
              <a:rect l="l" t="t" r="r" b="b"/>
              <a:pathLst>
                <a:path w="12852921" h="3723132">
                  <a:moveTo>
                    <a:pt x="0" y="172847"/>
                  </a:moveTo>
                  <a:cubicBezTo>
                    <a:pt x="0" y="77343"/>
                    <a:pt x="80824" y="0"/>
                    <a:pt x="180534" y="0"/>
                  </a:cubicBezTo>
                  <a:lnTo>
                    <a:pt x="12672387" y="0"/>
                  </a:lnTo>
                  <a:cubicBezTo>
                    <a:pt x="12772096" y="0"/>
                    <a:pt x="12852921" y="77343"/>
                    <a:pt x="12852921" y="172847"/>
                  </a:cubicBezTo>
                  <a:lnTo>
                    <a:pt x="12852921" y="3550285"/>
                  </a:lnTo>
                  <a:cubicBezTo>
                    <a:pt x="12852921" y="3645789"/>
                    <a:pt x="12772096" y="3723132"/>
                    <a:pt x="12672387" y="3723132"/>
                  </a:cubicBezTo>
                  <a:lnTo>
                    <a:pt x="180534" y="3723132"/>
                  </a:lnTo>
                  <a:cubicBezTo>
                    <a:pt x="80824" y="3723132"/>
                    <a:pt x="0" y="3645662"/>
                    <a:pt x="0" y="3550285"/>
                  </a:cubicBezTo>
                  <a:close/>
                </a:path>
              </a:pathLst>
            </a:custGeom>
            <a:solidFill>
              <a:srgbClr val="D6F5EE"/>
            </a:solidFill>
          </p:spPr>
        </p:sp>
        <p:sp>
          <p:nvSpPr>
            <p:cNvPr id="9" name="Freeform 9"/>
            <p:cNvSpPr/>
            <p:nvPr/>
          </p:nvSpPr>
          <p:spPr>
            <a:xfrm>
              <a:off x="0" y="0"/>
              <a:ext cx="12879334" cy="3748532"/>
            </a:xfrm>
            <a:custGeom>
              <a:avLst/>
              <a:gdLst/>
              <a:ahLst/>
              <a:cxnLst/>
              <a:rect l="l" t="t" r="r" b="b"/>
              <a:pathLst>
                <a:path w="12879334" h="3748532">
                  <a:moveTo>
                    <a:pt x="0" y="185547"/>
                  </a:moveTo>
                  <a:cubicBezTo>
                    <a:pt x="0" y="83058"/>
                    <a:pt x="86767" y="0"/>
                    <a:pt x="193741" y="0"/>
                  </a:cubicBezTo>
                  <a:lnTo>
                    <a:pt x="12685594" y="0"/>
                  </a:lnTo>
                  <a:lnTo>
                    <a:pt x="12685594" y="12700"/>
                  </a:lnTo>
                  <a:lnTo>
                    <a:pt x="12685594" y="0"/>
                  </a:lnTo>
                  <a:cubicBezTo>
                    <a:pt x="12792567" y="0"/>
                    <a:pt x="12879334" y="83058"/>
                    <a:pt x="12879334" y="185547"/>
                  </a:cubicBezTo>
                  <a:lnTo>
                    <a:pt x="12866128" y="185547"/>
                  </a:lnTo>
                  <a:lnTo>
                    <a:pt x="12879334" y="185547"/>
                  </a:lnTo>
                  <a:lnTo>
                    <a:pt x="12879334" y="3562985"/>
                  </a:lnTo>
                  <a:lnTo>
                    <a:pt x="12866128" y="3562985"/>
                  </a:lnTo>
                  <a:lnTo>
                    <a:pt x="12879334" y="3562985"/>
                  </a:lnTo>
                  <a:cubicBezTo>
                    <a:pt x="12879334" y="3665474"/>
                    <a:pt x="12792567" y="3748532"/>
                    <a:pt x="12685594" y="3748532"/>
                  </a:cubicBezTo>
                  <a:lnTo>
                    <a:pt x="12685594" y="3735832"/>
                  </a:lnTo>
                  <a:lnTo>
                    <a:pt x="12685594" y="3748532"/>
                  </a:lnTo>
                  <a:lnTo>
                    <a:pt x="193741" y="3748532"/>
                  </a:lnTo>
                  <a:lnTo>
                    <a:pt x="193741" y="3735832"/>
                  </a:lnTo>
                  <a:lnTo>
                    <a:pt x="193741" y="3748532"/>
                  </a:lnTo>
                  <a:cubicBezTo>
                    <a:pt x="86767" y="3748532"/>
                    <a:pt x="0" y="3665474"/>
                    <a:pt x="0" y="3562985"/>
                  </a:cubicBezTo>
                  <a:lnTo>
                    <a:pt x="0" y="185547"/>
                  </a:lnTo>
                  <a:lnTo>
                    <a:pt x="13207" y="185547"/>
                  </a:lnTo>
                  <a:lnTo>
                    <a:pt x="0" y="185547"/>
                  </a:lnTo>
                  <a:moveTo>
                    <a:pt x="26413" y="185547"/>
                  </a:moveTo>
                  <a:lnTo>
                    <a:pt x="26413" y="3562985"/>
                  </a:lnTo>
                  <a:lnTo>
                    <a:pt x="13207" y="3562985"/>
                  </a:lnTo>
                  <a:lnTo>
                    <a:pt x="26413" y="3562985"/>
                  </a:lnTo>
                  <a:cubicBezTo>
                    <a:pt x="26413" y="3651377"/>
                    <a:pt x="101295" y="3723132"/>
                    <a:pt x="193741" y="3723132"/>
                  </a:cubicBezTo>
                  <a:lnTo>
                    <a:pt x="12685594" y="3723132"/>
                  </a:lnTo>
                  <a:cubicBezTo>
                    <a:pt x="12778040" y="3723132"/>
                    <a:pt x="12852921" y="3651377"/>
                    <a:pt x="12852921" y="3562985"/>
                  </a:cubicBezTo>
                  <a:lnTo>
                    <a:pt x="12852921" y="185547"/>
                  </a:lnTo>
                  <a:cubicBezTo>
                    <a:pt x="12852921" y="97155"/>
                    <a:pt x="12778040" y="25400"/>
                    <a:pt x="12685594" y="25400"/>
                  </a:cubicBezTo>
                  <a:lnTo>
                    <a:pt x="193741" y="25400"/>
                  </a:lnTo>
                  <a:lnTo>
                    <a:pt x="193741" y="12700"/>
                  </a:lnTo>
                  <a:lnTo>
                    <a:pt x="193741" y="25400"/>
                  </a:lnTo>
                  <a:cubicBezTo>
                    <a:pt x="101295" y="25400"/>
                    <a:pt x="26413" y="97155"/>
                    <a:pt x="26413" y="185547"/>
                  </a:cubicBezTo>
                  <a:close/>
                </a:path>
              </a:pathLst>
            </a:custGeom>
            <a:solidFill>
              <a:srgbClr val="BCDBD4"/>
            </a:solidFill>
          </p:spPr>
        </p:sp>
      </p:grpSp>
      <p:grpSp>
        <p:nvGrpSpPr>
          <p:cNvPr id="10" name="Group 10"/>
          <p:cNvGrpSpPr/>
          <p:nvPr/>
        </p:nvGrpSpPr>
        <p:grpSpPr>
          <a:xfrm>
            <a:off x="7970341" y="5232946"/>
            <a:ext cx="9288959" cy="1835349"/>
            <a:chOff x="0" y="0"/>
            <a:chExt cx="12385278" cy="2447132"/>
          </a:xfrm>
        </p:grpSpPr>
        <p:sp>
          <p:nvSpPr>
            <p:cNvPr id="11" name="Freeform 11"/>
            <p:cNvSpPr/>
            <p:nvPr/>
          </p:nvSpPr>
          <p:spPr>
            <a:xfrm>
              <a:off x="12700" y="12700"/>
              <a:ext cx="12359894" cy="2421763"/>
            </a:xfrm>
            <a:custGeom>
              <a:avLst/>
              <a:gdLst/>
              <a:ahLst/>
              <a:cxnLst/>
              <a:rect l="l" t="t" r="r" b="b"/>
              <a:pathLst>
                <a:path w="12359894" h="2421763">
                  <a:moveTo>
                    <a:pt x="0" y="172847"/>
                  </a:moveTo>
                  <a:cubicBezTo>
                    <a:pt x="0" y="77343"/>
                    <a:pt x="77978" y="0"/>
                    <a:pt x="174244" y="0"/>
                  </a:cubicBezTo>
                  <a:lnTo>
                    <a:pt x="12185650" y="0"/>
                  </a:lnTo>
                  <a:cubicBezTo>
                    <a:pt x="12281916" y="0"/>
                    <a:pt x="12359894" y="77343"/>
                    <a:pt x="12359894" y="172847"/>
                  </a:cubicBezTo>
                  <a:lnTo>
                    <a:pt x="12359894" y="2248916"/>
                  </a:lnTo>
                  <a:cubicBezTo>
                    <a:pt x="12359894" y="2344420"/>
                    <a:pt x="12281916" y="2421763"/>
                    <a:pt x="12185650" y="2421763"/>
                  </a:cubicBezTo>
                  <a:lnTo>
                    <a:pt x="174244" y="2421763"/>
                  </a:lnTo>
                  <a:cubicBezTo>
                    <a:pt x="77978" y="2421763"/>
                    <a:pt x="0" y="2344420"/>
                    <a:pt x="0" y="2248916"/>
                  </a:cubicBezTo>
                  <a:close/>
                </a:path>
              </a:pathLst>
            </a:custGeom>
            <a:solidFill>
              <a:srgbClr val="D6F5EE"/>
            </a:solidFill>
          </p:spPr>
        </p:sp>
        <p:sp>
          <p:nvSpPr>
            <p:cNvPr id="12" name="Freeform 12"/>
            <p:cNvSpPr/>
            <p:nvPr/>
          </p:nvSpPr>
          <p:spPr>
            <a:xfrm>
              <a:off x="0" y="0"/>
              <a:ext cx="12385294" cy="2447163"/>
            </a:xfrm>
            <a:custGeom>
              <a:avLst/>
              <a:gdLst/>
              <a:ahLst/>
              <a:cxnLst/>
              <a:rect l="l" t="t" r="r" b="b"/>
              <a:pathLst>
                <a:path w="12385294" h="2447163">
                  <a:moveTo>
                    <a:pt x="0" y="185547"/>
                  </a:moveTo>
                  <a:cubicBezTo>
                    <a:pt x="0" y="82931"/>
                    <a:pt x="83820" y="0"/>
                    <a:pt x="186944" y="0"/>
                  </a:cubicBezTo>
                  <a:lnTo>
                    <a:pt x="12198350" y="0"/>
                  </a:lnTo>
                  <a:lnTo>
                    <a:pt x="12198350" y="12700"/>
                  </a:lnTo>
                  <a:lnTo>
                    <a:pt x="12198350" y="0"/>
                  </a:lnTo>
                  <a:cubicBezTo>
                    <a:pt x="12301474" y="0"/>
                    <a:pt x="12385294" y="82931"/>
                    <a:pt x="12385294" y="185547"/>
                  </a:cubicBezTo>
                  <a:lnTo>
                    <a:pt x="12372594" y="185547"/>
                  </a:lnTo>
                  <a:lnTo>
                    <a:pt x="12385294" y="185547"/>
                  </a:lnTo>
                  <a:lnTo>
                    <a:pt x="12385294" y="2261616"/>
                  </a:lnTo>
                  <a:lnTo>
                    <a:pt x="12372594" y="2261616"/>
                  </a:lnTo>
                  <a:lnTo>
                    <a:pt x="12385294" y="2261616"/>
                  </a:lnTo>
                  <a:cubicBezTo>
                    <a:pt x="12385294" y="2364232"/>
                    <a:pt x="12301474" y="2447163"/>
                    <a:pt x="12198350" y="2447163"/>
                  </a:cubicBezTo>
                  <a:lnTo>
                    <a:pt x="12198350" y="2434463"/>
                  </a:lnTo>
                  <a:lnTo>
                    <a:pt x="12198350" y="2447163"/>
                  </a:lnTo>
                  <a:lnTo>
                    <a:pt x="186944" y="2447163"/>
                  </a:lnTo>
                  <a:lnTo>
                    <a:pt x="186944" y="2434463"/>
                  </a:lnTo>
                  <a:lnTo>
                    <a:pt x="186944" y="2447163"/>
                  </a:lnTo>
                  <a:cubicBezTo>
                    <a:pt x="83820" y="2447163"/>
                    <a:pt x="0" y="2364232"/>
                    <a:pt x="0" y="2261616"/>
                  </a:cubicBezTo>
                  <a:lnTo>
                    <a:pt x="0" y="185547"/>
                  </a:lnTo>
                  <a:lnTo>
                    <a:pt x="12700" y="185547"/>
                  </a:lnTo>
                  <a:lnTo>
                    <a:pt x="0" y="185547"/>
                  </a:lnTo>
                  <a:moveTo>
                    <a:pt x="25400" y="185547"/>
                  </a:moveTo>
                  <a:lnTo>
                    <a:pt x="25400" y="2261616"/>
                  </a:lnTo>
                  <a:lnTo>
                    <a:pt x="12700" y="2261616"/>
                  </a:lnTo>
                  <a:lnTo>
                    <a:pt x="25400" y="2261616"/>
                  </a:lnTo>
                  <a:cubicBezTo>
                    <a:pt x="25400" y="2350008"/>
                    <a:pt x="97663" y="2421763"/>
                    <a:pt x="186944" y="2421763"/>
                  </a:cubicBezTo>
                  <a:lnTo>
                    <a:pt x="12198350" y="2421763"/>
                  </a:lnTo>
                  <a:cubicBezTo>
                    <a:pt x="12287631" y="2421763"/>
                    <a:pt x="12359894" y="2350008"/>
                    <a:pt x="12359894" y="2261616"/>
                  </a:cubicBezTo>
                  <a:lnTo>
                    <a:pt x="12359894" y="185547"/>
                  </a:lnTo>
                  <a:cubicBezTo>
                    <a:pt x="12359894" y="97155"/>
                    <a:pt x="12287631" y="25400"/>
                    <a:pt x="12198350" y="25400"/>
                  </a:cubicBezTo>
                  <a:lnTo>
                    <a:pt x="186944" y="25400"/>
                  </a:lnTo>
                  <a:lnTo>
                    <a:pt x="186944" y="12700"/>
                  </a:lnTo>
                  <a:lnTo>
                    <a:pt x="186944" y="25400"/>
                  </a:lnTo>
                  <a:cubicBezTo>
                    <a:pt x="97663" y="25400"/>
                    <a:pt x="25400" y="97155"/>
                    <a:pt x="25400" y="185547"/>
                  </a:cubicBezTo>
                  <a:close/>
                </a:path>
              </a:pathLst>
            </a:custGeom>
            <a:solidFill>
              <a:srgbClr val="BCDBD4"/>
            </a:solidFill>
          </p:spPr>
        </p:sp>
      </p:grpSp>
      <p:grpSp>
        <p:nvGrpSpPr>
          <p:cNvPr id="13" name="Group 13"/>
          <p:cNvGrpSpPr/>
          <p:nvPr/>
        </p:nvGrpSpPr>
        <p:grpSpPr>
          <a:xfrm>
            <a:off x="7970341" y="7357765"/>
            <a:ext cx="9288959" cy="2329160"/>
            <a:chOff x="0" y="0"/>
            <a:chExt cx="12385278" cy="3105547"/>
          </a:xfrm>
        </p:grpSpPr>
        <p:sp>
          <p:nvSpPr>
            <p:cNvPr id="14" name="Freeform 14"/>
            <p:cNvSpPr/>
            <p:nvPr/>
          </p:nvSpPr>
          <p:spPr>
            <a:xfrm>
              <a:off x="12700" y="12700"/>
              <a:ext cx="12359894" cy="3080131"/>
            </a:xfrm>
            <a:custGeom>
              <a:avLst/>
              <a:gdLst/>
              <a:ahLst/>
              <a:cxnLst/>
              <a:rect l="l" t="t" r="r" b="b"/>
              <a:pathLst>
                <a:path w="12359894" h="3080131">
                  <a:moveTo>
                    <a:pt x="0" y="172847"/>
                  </a:moveTo>
                  <a:cubicBezTo>
                    <a:pt x="0" y="77343"/>
                    <a:pt x="77851" y="0"/>
                    <a:pt x="173863" y="0"/>
                  </a:cubicBezTo>
                  <a:lnTo>
                    <a:pt x="12186031" y="0"/>
                  </a:lnTo>
                  <a:cubicBezTo>
                    <a:pt x="12282043" y="0"/>
                    <a:pt x="12359894" y="77343"/>
                    <a:pt x="12359894" y="172847"/>
                  </a:cubicBezTo>
                  <a:lnTo>
                    <a:pt x="12359894" y="2907284"/>
                  </a:lnTo>
                  <a:cubicBezTo>
                    <a:pt x="12359894" y="3002788"/>
                    <a:pt x="12282043" y="3080131"/>
                    <a:pt x="12186031" y="3080131"/>
                  </a:cubicBezTo>
                  <a:lnTo>
                    <a:pt x="173863" y="3080131"/>
                  </a:lnTo>
                  <a:cubicBezTo>
                    <a:pt x="77851" y="3080131"/>
                    <a:pt x="0" y="3002788"/>
                    <a:pt x="0" y="2907284"/>
                  </a:cubicBezTo>
                  <a:close/>
                </a:path>
              </a:pathLst>
            </a:custGeom>
            <a:solidFill>
              <a:srgbClr val="D6F5EE"/>
            </a:solidFill>
          </p:spPr>
        </p:sp>
        <p:sp>
          <p:nvSpPr>
            <p:cNvPr id="15" name="Freeform 15"/>
            <p:cNvSpPr/>
            <p:nvPr/>
          </p:nvSpPr>
          <p:spPr>
            <a:xfrm>
              <a:off x="0" y="0"/>
              <a:ext cx="12385294" cy="3105531"/>
            </a:xfrm>
            <a:custGeom>
              <a:avLst/>
              <a:gdLst/>
              <a:ahLst/>
              <a:cxnLst/>
              <a:rect l="l" t="t" r="r" b="b"/>
              <a:pathLst>
                <a:path w="12385294" h="3105531">
                  <a:moveTo>
                    <a:pt x="0" y="185547"/>
                  </a:moveTo>
                  <a:cubicBezTo>
                    <a:pt x="0" y="82931"/>
                    <a:pt x="83566" y="0"/>
                    <a:pt x="186563" y="0"/>
                  </a:cubicBezTo>
                  <a:lnTo>
                    <a:pt x="12198731" y="0"/>
                  </a:lnTo>
                  <a:lnTo>
                    <a:pt x="12198731" y="12700"/>
                  </a:lnTo>
                  <a:lnTo>
                    <a:pt x="12198731" y="0"/>
                  </a:lnTo>
                  <a:cubicBezTo>
                    <a:pt x="12301728" y="0"/>
                    <a:pt x="12385294" y="82931"/>
                    <a:pt x="12385294" y="185547"/>
                  </a:cubicBezTo>
                  <a:lnTo>
                    <a:pt x="12372594" y="185547"/>
                  </a:lnTo>
                  <a:lnTo>
                    <a:pt x="12385294" y="185547"/>
                  </a:lnTo>
                  <a:lnTo>
                    <a:pt x="12385294" y="2919984"/>
                  </a:lnTo>
                  <a:lnTo>
                    <a:pt x="12372594" y="2919984"/>
                  </a:lnTo>
                  <a:lnTo>
                    <a:pt x="12385294" y="2919984"/>
                  </a:lnTo>
                  <a:cubicBezTo>
                    <a:pt x="12385294" y="3022473"/>
                    <a:pt x="12301728" y="3105531"/>
                    <a:pt x="12198731" y="3105531"/>
                  </a:cubicBezTo>
                  <a:lnTo>
                    <a:pt x="12198731" y="3092831"/>
                  </a:lnTo>
                  <a:lnTo>
                    <a:pt x="12198731" y="3105531"/>
                  </a:lnTo>
                  <a:lnTo>
                    <a:pt x="186563" y="3105531"/>
                  </a:lnTo>
                  <a:lnTo>
                    <a:pt x="186563" y="3092831"/>
                  </a:lnTo>
                  <a:lnTo>
                    <a:pt x="186563" y="3105531"/>
                  </a:lnTo>
                  <a:cubicBezTo>
                    <a:pt x="83566" y="3105531"/>
                    <a:pt x="0" y="3022600"/>
                    <a:pt x="0" y="2919984"/>
                  </a:cubicBezTo>
                  <a:lnTo>
                    <a:pt x="0" y="185547"/>
                  </a:lnTo>
                  <a:lnTo>
                    <a:pt x="12700" y="185547"/>
                  </a:lnTo>
                  <a:lnTo>
                    <a:pt x="0" y="185547"/>
                  </a:lnTo>
                  <a:moveTo>
                    <a:pt x="25400" y="185547"/>
                  </a:moveTo>
                  <a:lnTo>
                    <a:pt x="25400" y="2919984"/>
                  </a:lnTo>
                  <a:lnTo>
                    <a:pt x="12700" y="2919984"/>
                  </a:lnTo>
                  <a:lnTo>
                    <a:pt x="25400" y="2919984"/>
                  </a:lnTo>
                  <a:cubicBezTo>
                    <a:pt x="25400" y="3008376"/>
                    <a:pt x="97536" y="3080131"/>
                    <a:pt x="186563" y="3080131"/>
                  </a:cubicBezTo>
                  <a:lnTo>
                    <a:pt x="12198731" y="3080131"/>
                  </a:lnTo>
                  <a:cubicBezTo>
                    <a:pt x="12287886" y="3080131"/>
                    <a:pt x="12359894" y="3008376"/>
                    <a:pt x="12359894" y="2919984"/>
                  </a:cubicBezTo>
                  <a:lnTo>
                    <a:pt x="12359894" y="185547"/>
                  </a:lnTo>
                  <a:cubicBezTo>
                    <a:pt x="12359894" y="97155"/>
                    <a:pt x="12287758" y="25400"/>
                    <a:pt x="12198731" y="25400"/>
                  </a:cubicBezTo>
                  <a:lnTo>
                    <a:pt x="186563" y="25400"/>
                  </a:lnTo>
                  <a:lnTo>
                    <a:pt x="186563" y="12700"/>
                  </a:lnTo>
                  <a:lnTo>
                    <a:pt x="186563" y="25400"/>
                  </a:lnTo>
                  <a:cubicBezTo>
                    <a:pt x="97536" y="25400"/>
                    <a:pt x="25400" y="97155"/>
                    <a:pt x="25400" y="185547"/>
                  </a:cubicBezTo>
                  <a:close/>
                </a:path>
              </a:pathLst>
            </a:custGeom>
            <a:solidFill>
              <a:srgbClr val="BCDBD4"/>
            </a:solidFill>
          </p:spPr>
        </p:sp>
      </p:grpSp>
      <p:sp>
        <p:nvSpPr>
          <p:cNvPr id="16" name="Freeform 16"/>
          <p:cNvSpPr/>
          <p:nvPr/>
        </p:nvSpPr>
        <p:spPr>
          <a:xfrm>
            <a:off x="169548" y="4553696"/>
            <a:ext cx="7491207" cy="1835346"/>
          </a:xfrm>
          <a:custGeom>
            <a:avLst/>
            <a:gdLst/>
            <a:ahLst/>
            <a:cxnLst/>
            <a:rect l="l" t="t" r="r" b="b"/>
            <a:pathLst>
              <a:path w="7491207" h="1835346">
                <a:moveTo>
                  <a:pt x="0" y="0"/>
                </a:moveTo>
                <a:lnTo>
                  <a:pt x="7491208" y="0"/>
                </a:lnTo>
                <a:lnTo>
                  <a:pt x="7491208" y="1835346"/>
                </a:lnTo>
                <a:lnTo>
                  <a:pt x="0" y="1835346"/>
                </a:lnTo>
                <a:lnTo>
                  <a:pt x="0" y="0"/>
                </a:lnTo>
                <a:close/>
              </a:path>
            </a:pathLst>
          </a:custGeom>
          <a:blipFill>
            <a:blip r:embed="rId4"/>
            <a:stretch>
              <a:fillRect/>
            </a:stretch>
          </a:blipFill>
        </p:spPr>
      </p:sp>
      <p:sp>
        <p:nvSpPr>
          <p:cNvPr id="17" name="Freeform 17"/>
          <p:cNvSpPr/>
          <p:nvPr/>
        </p:nvSpPr>
        <p:spPr>
          <a:xfrm>
            <a:off x="13717987" y="9080589"/>
            <a:ext cx="3911843" cy="1212671"/>
          </a:xfrm>
          <a:custGeom>
            <a:avLst/>
            <a:gdLst/>
            <a:ahLst/>
            <a:cxnLst/>
            <a:rect l="l" t="t" r="r" b="b"/>
            <a:pathLst>
              <a:path w="3911843" h="1212671">
                <a:moveTo>
                  <a:pt x="0" y="0"/>
                </a:moveTo>
                <a:lnTo>
                  <a:pt x="3911843" y="0"/>
                </a:lnTo>
                <a:lnTo>
                  <a:pt x="3911843" y="1212672"/>
                </a:lnTo>
                <a:lnTo>
                  <a:pt x="0" y="1212672"/>
                </a:lnTo>
                <a:lnTo>
                  <a:pt x="0" y="0"/>
                </a:lnTo>
                <a:close/>
              </a:path>
            </a:pathLst>
          </a:custGeom>
          <a:blipFill>
            <a:blip r:embed="rId5"/>
            <a:stretch>
              <a:fillRect/>
            </a:stretch>
          </a:blipFill>
        </p:spPr>
      </p:sp>
      <p:sp>
        <p:nvSpPr>
          <p:cNvPr id="18" name="TextBox 18"/>
          <p:cNvSpPr txBox="1"/>
          <p:nvPr/>
        </p:nvSpPr>
        <p:spPr>
          <a:xfrm>
            <a:off x="8307436" y="2393008"/>
            <a:ext cx="8614768" cy="446020"/>
          </a:xfrm>
          <a:prstGeom prst="rect">
            <a:avLst/>
          </a:prstGeom>
        </p:spPr>
        <p:txBody>
          <a:bodyPr lIns="0" tIns="0" rIns="0" bIns="0" rtlCol="0" anchor="t">
            <a:spAutoFit/>
          </a:bodyPr>
          <a:lstStyle/>
          <a:p>
            <a:pPr algn="l">
              <a:lnSpc>
                <a:spcPts val="3749"/>
              </a:lnSpc>
            </a:pP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Trắc</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nghiệm</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an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toàn</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lao</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động</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nhóm</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3</a:t>
            </a:r>
          </a:p>
        </p:txBody>
      </p:sp>
      <p:sp>
        <p:nvSpPr>
          <p:cNvPr id="19" name="TextBox 19"/>
          <p:cNvSpPr txBox="1"/>
          <p:nvPr/>
        </p:nvSpPr>
        <p:spPr>
          <a:xfrm>
            <a:off x="8307436" y="3523506"/>
            <a:ext cx="9195968" cy="450916"/>
          </a:xfrm>
          <a:prstGeom prst="rect">
            <a:avLst/>
          </a:prstGeom>
        </p:spPr>
        <p:txBody>
          <a:bodyPr lIns="0" tIns="0" rIns="0" bIns="0" rtlCol="0" anchor="t">
            <a:spAutoFit/>
          </a:bodyPr>
          <a:lstStyle/>
          <a:p>
            <a:pPr algn="l">
              <a:lnSpc>
                <a:spcPts val="3875"/>
              </a:lnSpc>
            </a:pP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Kiểm</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tra</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kiến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thức</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an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toàn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lao</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động</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với</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các</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câu</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hỏi</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trắc</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nghiệm</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6" tooltip="https://antoannamviet.com/bai-kiem-tra-an-toan-lao-dong-nhom-3/"/>
              </a:rPr>
              <a:t>.</a:t>
            </a:r>
          </a:p>
        </p:txBody>
      </p:sp>
      <p:sp>
        <p:nvSpPr>
          <p:cNvPr id="20" name="TextBox 20"/>
          <p:cNvSpPr txBox="1"/>
          <p:nvPr/>
        </p:nvSpPr>
        <p:spPr>
          <a:xfrm>
            <a:off x="8307436" y="5493841"/>
            <a:ext cx="6331149" cy="446020"/>
          </a:xfrm>
          <a:prstGeom prst="rect">
            <a:avLst/>
          </a:prstGeom>
        </p:spPr>
        <p:txBody>
          <a:bodyPr lIns="0" tIns="0" rIns="0" bIns="0" rtlCol="0" anchor="t">
            <a:spAutoFit/>
          </a:bodyPr>
          <a:lstStyle/>
          <a:p>
            <a:pPr algn="l">
              <a:lnSpc>
                <a:spcPts val="3749"/>
              </a:lnSpc>
            </a:pP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Báo</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giá</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dịch</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vụ</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huấn</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luyện</a:t>
            </a:r>
            <a:endPar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21" name="TextBox 21"/>
          <p:cNvSpPr txBox="1"/>
          <p:nvPr/>
        </p:nvSpPr>
        <p:spPr>
          <a:xfrm>
            <a:off x="8307436" y="6142138"/>
            <a:ext cx="8614768" cy="450916"/>
          </a:xfrm>
          <a:prstGeom prst="rect">
            <a:avLst/>
          </a:prstGeom>
        </p:spPr>
        <p:txBody>
          <a:bodyPr lIns="0" tIns="0" rIns="0" bIns="0" rtlCol="0" anchor="t">
            <a:spAutoFit/>
          </a:bodyPr>
          <a:lstStyle/>
          <a:p>
            <a:pPr algn="l">
              <a:lnSpc>
                <a:spcPts val="3875"/>
              </a:lnSpc>
            </a:pP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Xem</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bảng</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báo</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giá</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dịch</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vụ</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huấn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luyện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an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toàn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lao</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động</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7" tooltip="https://antoannamviet.com/bao-gia-huan-luyen-an-toan-lao-dong/"/>
              </a:rPr>
              <a:t>.</a:t>
            </a:r>
          </a:p>
        </p:txBody>
      </p:sp>
      <p:sp>
        <p:nvSpPr>
          <p:cNvPr id="22" name="TextBox 22"/>
          <p:cNvSpPr txBox="1"/>
          <p:nvPr/>
        </p:nvSpPr>
        <p:spPr>
          <a:xfrm>
            <a:off x="8307436" y="7618661"/>
            <a:ext cx="4324499" cy="446020"/>
          </a:xfrm>
          <a:prstGeom prst="rect">
            <a:avLst/>
          </a:prstGeom>
        </p:spPr>
        <p:txBody>
          <a:bodyPr lIns="0" tIns="0" rIns="0" bIns="0" rtlCol="0" anchor="t">
            <a:spAutoFit/>
          </a:bodyPr>
          <a:lstStyle/>
          <a:p>
            <a:pPr algn="l">
              <a:lnSpc>
                <a:spcPts val="3749"/>
              </a:lnSpc>
            </a:pP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Tài</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liệu</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hướng</a:t>
            </a:r>
            <a:r>
              <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3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dẫn</a:t>
            </a:r>
            <a:endParaRPr lang="en-US" sz="3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23" name="TextBox 23"/>
          <p:cNvSpPr txBox="1"/>
          <p:nvPr/>
        </p:nvSpPr>
        <p:spPr>
          <a:xfrm>
            <a:off x="8307436" y="8266956"/>
            <a:ext cx="8614768" cy="446469"/>
          </a:xfrm>
          <a:prstGeom prst="rect">
            <a:avLst/>
          </a:prstGeom>
        </p:spPr>
        <p:txBody>
          <a:bodyPr lIns="0" tIns="0" rIns="0" bIns="0" rtlCol="0" anchor="t">
            <a:spAutoFit/>
          </a:bodyPr>
          <a:lstStyle/>
          <a:p>
            <a:pPr algn="l">
              <a:lnSpc>
                <a:spcPts val="3875"/>
              </a:lnSpc>
            </a:pP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Tải</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về</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tài</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liệu</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hướng</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dẫn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an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toàn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lao</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động</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sản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xuất</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máy</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dao </a:t>
            </a:r>
            <a:r>
              <a:rPr lang="en-US" sz="2375" u="sng" dirty="0" err="1">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tiện</a:t>
            </a:r>
            <a:r>
              <a:rPr lang="en-US" sz="2375" u="sng" dirty="0">
                <a:solidFill>
                  <a:srgbClr val="333F70"/>
                </a:solidFill>
                <a:latin typeface="Times New Roman" panose="02020603050405020304" pitchFamily="18" charset="0"/>
                <a:ea typeface="Open Sans"/>
                <a:cs typeface="Times New Roman" panose="02020603050405020304" pitchFamily="18" charset="0"/>
                <a:sym typeface="Open Sans"/>
                <a:hlinkClick r:id="rId8" tooltip="https://antoannamviet.com/tai-lieu-an-toan-lao-dong-san-xuat-dao-tien-cnc/"/>
              </a:rPr>
              <a:t> CNC</a:t>
            </a:r>
          </a:p>
        </p:txBody>
      </p:sp>
      <p:sp>
        <p:nvSpPr>
          <p:cNvPr id="24" name="TextBox 24"/>
          <p:cNvSpPr txBox="1"/>
          <p:nvPr/>
        </p:nvSpPr>
        <p:spPr>
          <a:xfrm>
            <a:off x="420424" y="798679"/>
            <a:ext cx="8614768" cy="901722"/>
          </a:xfrm>
          <a:prstGeom prst="rect">
            <a:avLst/>
          </a:prstGeom>
        </p:spPr>
        <p:txBody>
          <a:bodyPr lIns="0" tIns="0" rIns="0" bIns="0" rtlCol="0" anchor="t">
            <a:spAutoFit/>
          </a:bodyPr>
          <a:lstStyle/>
          <a:p>
            <a:pPr algn="l">
              <a:lnSpc>
                <a:spcPts val="7499"/>
              </a:lnSpc>
            </a:pPr>
            <a:r>
              <a:rPr lang="en-US" sz="6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Tài</a:t>
            </a:r>
            <a:r>
              <a:rPr lang="en-US" sz="6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liệu</a:t>
            </a:r>
            <a:r>
              <a:rPr lang="en-US" sz="6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tham</a:t>
            </a:r>
            <a:r>
              <a:rPr lang="en-US" sz="6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rPr>
              <a:t> </a:t>
            </a:r>
            <a:r>
              <a:rPr lang="en-US" sz="6000" b="1" dirty="0" err="1">
                <a:solidFill>
                  <a:srgbClr val="333F70"/>
                </a:solidFill>
                <a:latin typeface="Times New Roman" panose="02020603050405020304" pitchFamily="18" charset="0"/>
                <a:ea typeface="Times New Roman Bold"/>
                <a:cs typeface="Times New Roman" panose="02020603050405020304" pitchFamily="18" charset="0"/>
                <a:sym typeface="Times New Roman Bold"/>
              </a:rPr>
              <a:t>khảo</a:t>
            </a:r>
            <a:endParaRPr lang="en-US" sz="6000" b="1" dirty="0">
              <a:solidFill>
                <a:srgbClr val="333F70"/>
              </a:solidFill>
              <a:latin typeface="Times New Roman" panose="02020603050405020304" pitchFamily="18" charset="0"/>
              <a:ea typeface="Times New Roman Bold"/>
              <a:cs typeface="Times New Roman" panose="02020603050405020304" pitchFamily="18" charset="0"/>
              <a:sym typeface="Times New Roman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996</Words>
  <Application>Microsoft Office PowerPoint</Application>
  <PresentationFormat>Custom</PresentationFormat>
  <Paragraphs>128</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Giáo trình huấn luyện an toàn lao động sản xuất máy lọc nước</dc:title>
  <cp:lastModifiedBy>Nhan Van</cp:lastModifiedBy>
  <cp:revision>3</cp:revision>
  <dcterms:created xsi:type="dcterms:W3CDTF">2006-08-16T00:00:00Z</dcterms:created>
  <dcterms:modified xsi:type="dcterms:W3CDTF">2024-11-04T08:16:31Z</dcterms:modified>
  <dc:identifier>DAGVf7N0lUo</dc:identifier>
</cp:coreProperties>
</file>