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4630400" cy="8229600"/>
  <p:notesSz cx="8229600" cy="14630400"/>
  <p:embeddedFontLst>
    <p:embeddedFont>
      <p:font typeface="Fraunces Extra Bold" panose="020B0604020202020204" charset="0"/>
      <p:regular r:id="rId15"/>
    </p:embeddedFont>
    <p:embeddedFont>
      <p:font typeface="Posterama" panose="020B0504020200020000" pitchFamily="34" charset="0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4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8211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antoannamviet.com/tai-lieu-an-toan-lao-dong-san-xuat-gao/" TargetMode="External"/><Relationship Id="rId5" Type="http://schemas.openxmlformats.org/officeDocument/2006/relationships/hyperlink" Target="https://antoannamviet.com/bao-gia-huan-luyen-an-toan-lao-dong/" TargetMode="External"/><Relationship Id="rId4" Type="http://schemas.openxmlformats.org/officeDocument/2006/relationships/hyperlink" Target="https://antoannamviet.com/bai-kiem-tra-an-toan-lao-dong-nhom-3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9964" y="1987407"/>
            <a:ext cx="6041826" cy="453137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71657" y="1891252"/>
            <a:ext cx="6451163" cy="32682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8350"/>
              </a:lnSpc>
            </a:pPr>
            <a:r>
              <a:rPr lang="en-US" sz="67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An toàn lao động </a:t>
            </a:r>
            <a:r>
              <a:rPr lang="en-US" sz="67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trong</a:t>
            </a:r>
            <a:r>
              <a:rPr lang="en-US" sz="67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</a:p>
          <a:p>
            <a:pPr>
              <a:lnSpc>
                <a:spcPts val="8350"/>
              </a:lnSpc>
            </a:pPr>
            <a:r>
              <a:rPr lang="en-US" sz="67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Sản</a:t>
            </a:r>
            <a:r>
              <a:rPr lang="en-US" sz="67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  <a:r>
              <a:rPr lang="en-US" sz="67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Xuất</a:t>
            </a:r>
            <a:r>
              <a:rPr lang="en-US" sz="67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  <a:r>
              <a:rPr lang="en-US" sz="67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Gạo</a:t>
            </a:r>
            <a:endParaRPr lang="en-US" sz="6700" dirty="0"/>
          </a:p>
          <a:p>
            <a:pPr marL="0" indent="0">
              <a:lnSpc>
                <a:spcPts val="8350"/>
              </a:lnSpc>
              <a:buNone/>
            </a:pPr>
            <a:endParaRPr lang="en-US" sz="6700" dirty="0"/>
          </a:p>
        </p:txBody>
      </p:sp>
      <p:sp>
        <p:nvSpPr>
          <p:cNvPr id="5" name="Text 1"/>
          <p:cNvSpPr/>
          <p:nvPr/>
        </p:nvSpPr>
        <p:spPr>
          <a:xfrm>
            <a:off x="864037" y="4094798"/>
            <a:ext cx="7415927" cy="10646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8350"/>
              </a:lnSpc>
              <a:buNone/>
            </a:pPr>
            <a:endParaRPr lang="en-US" sz="6700" dirty="0"/>
          </a:p>
        </p:txBody>
      </p:sp>
      <p:sp>
        <p:nvSpPr>
          <p:cNvPr id="7" name="Shape 3"/>
          <p:cNvSpPr/>
          <p:nvPr/>
        </p:nvSpPr>
        <p:spPr>
          <a:xfrm>
            <a:off x="864037" y="6220897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657" y="6228517"/>
            <a:ext cx="379690" cy="37969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382316" y="6202442"/>
            <a:ext cx="3298984" cy="431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400" b="1" dirty="0" err="1">
                <a:solidFill>
                  <a:srgbClr val="405449"/>
                </a:solidFill>
                <a:latin typeface="Fraunces Extra Bold" panose="020B0604020202020204" charset="0"/>
                <a:ea typeface="Nobile Bold" pitchFamily="34" charset="-122"/>
                <a:cs typeface="Nobile Bold" pitchFamily="34" charset="-120"/>
              </a:rPr>
              <a:t>Bản</a:t>
            </a:r>
            <a:r>
              <a:rPr lang="en-US" sz="2400" b="1" dirty="0">
                <a:solidFill>
                  <a:srgbClr val="405449"/>
                </a:solidFill>
                <a:latin typeface="Fraunces Extra Bold" panose="020B0604020202020204" charset="0"/>
                <a:ea typeface="Nobile Bold" pitchFamily="34" charset="-122"/>
                <a:cs typeface="Nobile Bold" pitchFamily="34" charset="-120"/>
              </a:rPr>
              <a:t> </a:t>
            </a:r>
            <a:r>
              <a:rPr lang="en-US" sz="2400" b="1" dirty="0" err="1">
                <a:solidFill>
                  <a:srgbClr val="405449"/>
                </a:solidFill>
                <a:latin typeface="Fraunces Extra Bold" panose="020B0604020202020204" charset="0"/>
                <a:ea typeface="Nobile Bold" pitchFamily="34" charset="-122"/>
                <a:cs typeface="Nobile Bold" pitchFamily="34" charset="-120"/>
              </a:rPr>
              <a:t>quyền</a:t>
            </a:r>
            <a:r>
              <a:rPr lang="en-US" sz="2400" b="1" dirty="0">
                <a:solidFill>
                  <a:srgbClr val="405449"/>
                </a:solidFill>
                <a:latin typeface="Fraunces Extra Bold" panose="020B0604020202020204" charset="0"/>
                <a:ea typeface="Nobile Bold" pitchFamily="34" charset="-122"/>
                <a:cs typeface="Nobile Bold" pitchFamily="34" charset="-120"/>
              </a:rPr>
              <a:t> </a:t>
            </a:r>
            <a:r>
              <a:rPr lang="en-US" sz="2400" b="1" dirty="0" err="1">
                <a:solidFill>
                  <a:srgbClr val="405449"/>
                </a:solidFill>
                <a:latin typeface="Fraunces Extra Bold" panose="020B0604020202020204" charset="0"/>
                <a:ea typeface="Nobile Bold" pitchFamily="34" charset="-122"/>
                <a:cs typeface="Nobile Bold" pitchFamily="34" charset="-120"/>
              </a:rPr>
              <a:t>thuộc</a:t>
            </a:r>
            <a:r>
              <a:rPr lang="en-US" sz="2400" b="1" dirty="0">
                <a:solidFill>
                  <a:srgbClr val="405449"/>
                </a:solidFill>
                <a:latin typeface="Fraunces Extra Bold" panose="020B0604020202020204" charset="0"/>
                <a:ea typeface="Nobile Bold" pitchFamily="34" charset="-122"/>
                <a:cs typeface="Nobile Bold" pitchFamily="34" charset="-120"/>
              </a:rPr>
              <a:t> An Toàn Nam Việt</a:t>
            </a:r>
            <a:endParaRPr lang="en-US" sz="2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6B4FDAB-E01C-BC5D-595F-F2185D4254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87107" y="7365442"/>
            <a:ext cx="2790734" cy="86415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 t="4493" b="19225"/>
          <a:stretch/>
        </p:blipFill>
        <p:spPr>
          <a:xfrm>
            <a:off x="9033468" y="3575355"/>
            <a:ext cx="5006849" cy="329142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64037" y="903923"/>
            <a:ext cx="8068948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I. Tình hình tai nạn lao động</a:t>
            </a:r>
            <a:endParaRPr lang="en-US" sz="4850" dirty="0"/>
          </a:p>
        </p:txBody>
      </p:sp>
      <p:sp>
        <p:nvSpPr>
          <p:cNvPr id="5" name="Shape 1"/>
          <p:cNvSpPr/>
          <p:nvPr/>
        </p:nvSpPr>
        <p:spPr>
          <a:xfrm>
            <a:off x="864037" y="2817197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6" name="Text 2"/>
          <p:cNvSpPr/>
          <p:nvPr/>
        </p:nvSpPr>
        <p:spPr>
          <a:xfrm>
            <a:off x="1049298" y="2909708"/>
            <a:ext cx="18478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900" dirty="0"/>
          </a:p>
        </p:txBody>
      </p:sp>
      <p:sp>
        <p:nvSpPr>
          <p:cNvPr id="7" name="Text 3"/>
          <p:cNvSpPr/>
          <p:nvPr/>
        </p:nvSpPr>
        <p:spPr>
          <a:xfrm>
            <a:off x="1666280" y="2817197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Số vụ tai nạn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1666280" y="3351073"/>
            <a:ext cx="661368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6 tháng đầu năm 2024 xảy ra 3.201 vụ, giảm 7,09% so với cùng kỳ 2023.</a:t>
            </a:r>
            <a:endParaRPr lang="en-US" sz="1900" dirty="0"/>
          </a:p>
        </p:txBody>
      </p:sp>
      <p:sp>
        <p:nvSpPr>
          <p:cNvPr id="9" name="Shape 5"/>
          <p:cNvSpPr/>
          <p:nvPr/>
        </p:nvSpPr>
        <p:spPr>
          <a:xfrm>
            <a:off x="864037" y="4665642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0" name="Text 6"/>
          <p:cNvSpPr/>
          <p:nvPr/>
        </p:nvSpPr>
        <p:spPr>
          <a:xfrm>
            <a:off x="1020723" y="4758153"/>
            <a:ext cx="242054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900" dirty="0"/>
          </a:p>
        </p:txBody>
      </p:sp>
      <p:sp>
        <p:nvSpPr>
          <p:cNvPr id="11" name="Text 7"/>
          <p:cNvSpPr/>
          <p:nvPr/>
        </p:nvSpPr>
        <p:spPr>
          <a:xfrm>
            <a:off x="1666280" y="466564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Số người bị nạn</a:t>
            </a:r>
            <a:endParaRPr lang="en-US" sz="2400" dirty="0"/>
          </a:p>
        </p:txBody>
      </p:sp>
      <p:sp>
        <p:nvSpPr>
          <p:cNvPr id="12" name="Text 8"/>
          <p:cNvSpPr/>
          <p:nvPr/>
        </p:nvSpPr>
        <p:spPr>
          <a:xfrm>
            <a:off x="1666280" y="5199518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3.065 người bị nạn, giảm 6,04% so với cùng kỳ 2023.</a:t>
            </a:r>
            <a:endParaRPr lang="en-US" sz="1900" dirty="0"/>
          </a:p>
        </p:txBody>
      </p:sp>
      <p:sp>
        <p:nvSpPr>
          <p:cNvPr id="13" name="Shape 9"/>
          <p:cNvSpPr/>
          <p:nvPr/>
        </p:nvSpPr>
        <p:spPr>
          <a:xfrm>
            <a:off x="864037" y="6119038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4" name="Text 10"/>
          <p:cNvSpPr/>
          <p:nvPr/>
        </p:nvSpPr>
        <p:spPr>
          <a:xfrm>
            <a:off x="1029891" y="6211549"/>
            <a:ext cx="22371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900" dirty="0"/>
          </a:p>
        </p:txBody>
      </p:sp>
      <p:sp>
        <p:nvSpPr>
          <p:cNvPr id="15" name="Text 11"/>
          <p:cNvSpPr/>
          <p:nvPr/>
        </p:nvSpPr>
        <p:spPr>
          <a:xfrm>
            <a:off x="1666280" y="6119038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Số vụ chết người</a:t>
            </a:r>
            <a:endParaRPr lang="en-US" sz="2400" dirty="0"/>
          </a:p>
        </p:txBody>
      </p:sp>
      <p:sp>
        <p:nvSpPr>
          <p:cNvPr id="16" name="Text 12"/>
          <p:cNvSpPr/>
          <p:nvPr/>
        </p:nvSpPr>
        <p:spPr>
          <a:xfrm>
            <a:off x="1666280" y="6652914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320 vụ, giảm 7,25% so với cùng kỳ 2023.</a:t>
            </a:r>
            <a:endParaRPr lang="en-US" sz="19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0D3EA28-0AF9-F158-4BB6-BDAE130CC3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7107" y="7365442"/>
            <a:ext cx="2790734" cy="86415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304931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9642" y="230386"/>
            <a:ext cx="3211116" cy="1844159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5319" y="2812613"/>
            <a:ext cx="10859333" cy="576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II. Tai nạn trong nhà máy                      sản xuất gạo</a:t>
            </a:r>
            <a:endParaRPr lang="en-US" sz="3600" dirty="0"/>
          </a:p>
        </p:txBody>
      </p:sp>
      <p:sp>
        <p:nvSpPr>
          <p:cNvPr id="5" name="Shape 1"/>
          <p:cNvSpPr/>
          <p:nvPr/>
        </p:nvSpPr>
        <p:spPr>
          <a:xfrm>
            <a:off x="7303770" y="3665458"/>
            <a:ext cx="22860" cy="4056340"/>
          </a:xfrm>
          <a:prstGeom prst="roundRect">
            <a:avLst>
              <a:gd name="adj" fmla="val 725972"/>
            </a:avLst>
          </a:prstGeom>
          <a:solidFill>
            <a:srgbClr val="CED9CE"/>
          </a:solidFill>
          <a:ln/>
        </p:spPr>
      </p:sp>
      <p:sp>
        <p:nvSpPr>
          <p:cNvPr id="6" name="Shape 2"/>
          <p:cNvSpPr/>
          <p:nvPr/>
        </p:nvSpPr>
        <p:spPr>
          <a:xfrm>
            <a:off x="6485334" y="4068842"/>
            <a:ext cx="645319" cy="22860"/>
          </a:xfrm>
          <a:prstGeom prst="roundRect">
            <a:avLst>
              <a:gd name="adj" fmla="val 725972"/>
            </a:avLst>
          </a:prstGeom>
          <a:solidFill>
            <a:srgbClr val="CED9CE"/>
          </a:solidFill>
          <a:ln/>
        </p:spPr>
      </p:sp>
      <p:sp>
        <p:nvSpPr>
          <p:cNvPr id="7" name="Shape 3"/>
          <p:cNvSpPr/>
          <p:nvPr/>
        </p:nvSpPr>
        <p:spPr>
          <a:xfrm>
            <a:off x="7107793" y="3872865"/>
            <a:ext cx="414814" cy="414814"/>
          </a:xfrm>
          <a:prstGeom prst="roundRect">
            <a:avLst>
              <a:gd name="adj" fmla="val 40008"/>
            </a:avLst>
          </a:prstGeom>
          <a:solidFill>
            <a:srgbClr val="E8F3E8"/>
          </a:solidFill>
          <a:ln/>
        </p:spPr>
      </p:sp>
      <p:sp>
        <p:nvSpPr>
          <p:cNvPr id="8" name="Text 4"/>
          <p:cNvSpPr/>
          <p:nvPr/>
        </p:nvSpPr>
        <p:spPr>
          <a:xfrm>
            <a:off x="7246144" y="3941921"/>
            <a:ext cx="137993" cy="276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150" dirty="0"/>
          </a:p>
        </p:txBody>
      </p:sp>
      <p:sp>
        <p:nvSpPr>
          <p:cNvPr id="9" name="Text 5"/>
          <p:cNvSpPr/>
          <p:nvPr/>
        </p:nvSpPr>
        <p:spPr>
          <a:xfrm>
            <a:off x="3996095" y="3849767"/>
            <a:ext cx="2304931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Tai nạn máy móc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645319" y="4248507"/>
            <a:ext cx="5655707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Công nhân bị cuốn vào máy xay xát gạo do sơ suất vận hành.</a:t>
            </a:r>
            <a:endParaRPr lang="en-US" sz="1450" dirty="0"/>
          </a:p>
        </p:txBody>
      </p:sp>
      <p:sp>
        <p:nvSpPr>
          <p:cNvPr id="11" name="Shape 7"/>
          <p:cNvSpPr/>
          <p:nvPr/>
        </p:nvSpPr>
        <p:spPr>
          <a:xfrm>
            <a:off x="7499747" y="4990624"/>
            <a:ext cx="645319" cy="22860"/>
          </a:xfrm>
          <a:prstGeom prst="roundRect">
            <a:avLst>
              <a:gd name="adj" fmla="val 725972"/>
            </a:avLst>
          </a:prstGeom>
          <a:solidFill>
            <a:srgbClr val="CED9CE"/>
          </a:solidFill>
          <a:ln/>
        </p:spPr>
      </p:sp>
      <p:sp>
        <p:nvSpPr>
          <p:cNvPr id="12" name="Shape 8"/>
          <p:cNvSpPr/>
          <p:nvPr/>
        </p:nvSpPr>
        <p:spPr>
          <a:xfrm>
            <a:off x="7107793" y="4794647"/>
            <a:ext cx="414814" cy="414814"/>
          </a:xfrm>
          <a:prstGeom prst="roundRect">
            <a:avLst>
              <a:gd name="adj" fmla="val 40008"/>
            </a:avLst>
          </a:prstGeom>
          <a:solidFill>
            <a:srgbClr val="E8F3E8"/>
          </a:solidFill>
          <a:ln/>
        </p:spPr>
      </p:sp>
      <p:sp>
        <p:nvSpPr>
          <p:cNvPr id="13" name="Text 9"/>
          <p:cNvSpPr/>
          <p:nvPr/>
        </p:nvSpPr>
        <p:spPr>
          <a:xfrm>
            <a:off x="7224832" y="4863703"/>
            <a:ext cx="180737" cy="276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150" dirty="0"/>
          </a:p>
        </p:txBody>
      </p:sp>
      <p:sp>
        <p:nvSpPr>
          <p:cNvPr id="14" name="Text 10"/>
          <p:cNvSpPr/>
          <p:nvPr/>
        </p:nvSpPr>
        <p:spPr>
          <a:xfrm>
            <a:off x="8329374" y="4771549"/>
            <a:ext cx="2304931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Điện giật</a:t>
            </a:r>
            <a:endParaRPr lang="en-US" sz="1800" dirty="0"/>
          </a:p>
        </p:txBody>
      </p:sp>
      <p:sp>
        <p:nvSpPr>
          <p:cNvPr id="15" name="Text 11"/>
          <p:cNvSpPr/>
          <p:nvPr/>
        </p:nvSpPr>
        <p:spPr>
          <a:xfrm>
            <a:off x="8329374" y="5170289"/>
            <a:ext cx="5655707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Công nhân chạm vào dây điện trần khi bảo dưỡng thiết bị.</a:t>
            </a:r>
            <a:endParaRPr lang="en-US" sz="1450" dirty="0"/>
          </a:p>
        </p:txBody>
      </p:sp>
      <p:sp>
        <p:nvSpPr>
          <p:cNvPr id="16" name="Shape 12"/>
          <p:cNvSpPr/>
          <p:nvPr/>
        </p:nvSpPr>
        <p:spPr>
          <a:xfrm>
            <a:off x="6485334" y="5820251"/>
            <a:ext cx="645319" cy="22860"/>
          </a:xfrm>
          <a:prstGeom prst="roundRect">
            <a:avLst>
              <a:gd name="adj" fmla="val 725972"/>
            </a:avLst>
          </a:prstGeom>
          <a:solidFill>
            <a:srgbClr val="CED9CE"/>
          </a:solidFill>
          <a:ln/>
        </p:spPr>
      </p:sp>
      <p:sp>
        <p:nvSpPr>
          <p:cNvPr id="17" name="Shape 13"/>
          <p:cNvSpPr/>
          <p:nvPr/>
        </p:nvSpPr>
        <p:spPr>
          <a:xfrm>
            <a:off x="7107793" y="5624274"/>
            <a:ext cx="414814" cy="414814"/>
          </a:xfrm>
          <a:prstGeom prst="roundRect">
            <a:avLst>
              <a:gd name="adj" fmla="val 40008"/>
            </a:avLst>
          </a:prstGeom>
          <a:solidFill>
            <a:srgbClr val="E8F3E8"/>
          </a:solidFill>
          <a:ln/>
        </p:spPr>
      </p:sp>
      <p:sp>
        <p:nvSpPr>
          <p:cNvPr id="18" name="Text 14"/>
          <p:cNvSpPr/>
          <p:nvPr/>
        </p:nvSpPr>
        <p:spPr>
          <a:xfrm>
            <a:off x="7231618" y="5693331"/>
            <a:ext cx="167045" cy="276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150" dirty="0"/>
          </a:p>
        </p:txBody>
      </p:sp>
      <p:sp>
        <p:nvSpPr>
          <p:cNvPr id="19" name="Text 15"/>
          <p:cNvSpPr/>
          <p:nvPr/>
        </p:nvSpPr>
        <p:spPr>
          <a:xfrm>
            <a:off x="3996095" y="5601176"/>
            <a:ext cx="2304931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Trượt ngã</a:t>
            </a:r>
            <a:endParaRPr lang="en-US" sz="1800" dirty="0"/>
          </a:p>
        </p:txBody>
      </p:sp>
      <p:sp>
        <p:nvSpPr>
          <p:cNvPr id="20" name="Text 16"/>
          <p:cNvSpPr/>
          <p:nvPr/>
        </p:nvSpPr>
        <p:spPr>
          <a:xfrm>
            <a:off x="645319" y="5999917"/>
            <a:ext cx="5655707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Công nhân trượt ngã do sàn nhà trơn từ bụi gạo và nước.</a:t>
            </a:r>
            <a:endParaRPr lang="en-US" sz="1450" dirty="0"/>
          </a:p>
        </p:txBody>
      </p:sp>
      <p:sp>
        <p:nvSpPr>
          <p:cNvPr id="21" name="Shape 17"/>
          <p:cNvSpPr/>
          <p:nvPr/>
        </p:nvSpPr>
        <p:spPr>
          <a:xfrm>
            <a:off x="7499747" y="6649998"/>
            <a:ext cx="645319" cy="22860"/>
          </a:xfrm>
          <a:prstGeom prst="roundRect">
            <a:avLst>
              <a:gd name="adj" fmla="val 725972"/>
            </a:avLst>
          </a:prstGeom>
          <a:solidFill>
            <a:srgbClr val="CED9CE"/>
          </a:solidFill>
          <a:ln/>
        </p:spPr>
      </p:sp>
      <p:sp>
        <p:nvSpPr>
          <p:cNvPr id="22" name="Shape 18"/>
          <p:cNvSpPr/>
          <p:nvPr/>
        </p:nvSpPr>
        <p:spPr>
          <a:xfrm>
            <a:off x="7107793" y="6454021"/>
            <a:ext cx="414814" cy="414814"/>
          </a:xfrm>
          <a:prstGeom prst="roundRect">
            <a:avLst>
              <a:gd name="adj" fmla="val 40008"/>
            </a:avLst>
          </a:prstGeom>
          <a:solidFill>
            <a:srgbClr val="E8F3E8"/>
          </a:solidFill>
          <a:ln/>
        </p:spPr>
      </p:sp>
      <p:sp>
        <p:nvSpPr>
          <p:cNvPr id="23" name="Text 19"/>
          <p:cNvSpPr/>
          <p:nvPr/>
        </p:nvSpPr>
        <p:spPr>
          <a:xfrm>
            <a:off x="7221260" y="6523077"/>
            <a:ext cx="187881" cy="276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4</a:t>
            </a:r>
            <a:endParaRPr lang="en-US" sz="2150" dirty="0"/>
          </a:p>
        </p:txBody>
      </p:sp>
      <p:sp>
        <p:nvSpPr>
          <p:cNvPr id="24" name="Text 20"/>
          <p:cNvSpPr/>
          <p:nvPr/>
        </p:nvSpPr>
        <p:spPr>
          <a:xfrm>
            <a:off x="8329374" y="6430923"/>
            <a:ext cx="2304931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Cháy nổ</a:t>
            </a:r>
            <a:endParaRPr lang="en-US" sz="1800" dirty="0"/>
          </a:p>
        </p:txBody>
      </p:sp>
      <p:sp>
        <p:nvSpPr>
          <p:cNvPr id="25" name="Text 21"/>
          <p:cNvSpPr/>
          <p:nvPr/>
        </p:nvSpPr>
        <p:spPr>
          <a:xfrm>
            <a:off x="8329374" y="6829663"/>
            <a:ext cx="5655707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Hệ thống hút bụi bị chập điện gây nổ lớn.</a:t>
            </a:r>
            <a:endParaRPr lang="en-US" sz="145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6F91D9C-DB34-3E73-CE07-4104A72CEB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87107" y="7365442"/>
            <a:ext cx="2790734" cy="86415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26823" y="508677"/>
            <a:ext cx="12435959" cy="583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550"/>
              </a:lnSpc>
              <a:buNone/>
            </a:pPr>
            <a:r>
              <a:rPr lang="en-US" sz="36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III. An toàn khi thu hoạch </a:t>
            </a:r>
            <a:r>
              <a:rPr lang="en-US" sz="365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và</a:t>
            </a:r>
            <a:r>
              <a:rPr lang="en-US" sz="36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  <a:r>
              <a:rPr lang="en-US" sz="365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vận</a:t>
            </a:r>
            <a:r>
              <a:rPr lang="en-US" sz="36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chuyển lúa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653891" y="1565553"/>
            <a:ext cx="2335530" cy="291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Thu hoạch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53891" y="2044303"/>
            <a:ext cx="4136469" cy="5976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Cần xác định đúng thời điểm thu </a:t>
            </a:r>
            <a:r>
              <a:rPr lang="en-US" sz="1450" dirty="0" err="1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hoạch</a:t>
            </a:r>
            <a:r>
              <a:rPr lang="en-US" sz="14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 </a:t>
            </a:r>
          </a:p>
          <a:p>
            <a:pPr marL="0" indent="0">
              <a:lnSpc>
                <a:spcPts val="2350"/>
              </a:lnSpc>
              <a:buNone/>
            </a:pPr>
            <a:r>
              <a:rPr lang="en-US" sz="1450" dirty="0" err="1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để</a:t>
            </a:r>
            <a:r>
              <a:rPr lang="en-US" sz="14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 đảm bảo chất lượng gạo tốt nhất.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5253752" y="1565553"/>
            <a:ext cx="2335530" cy="291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Vận chuyển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253752" y="2044303"/>
            <a:ext cx="4136469" cy="5976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Vận chuyển nhanh chóng và </a:t>
            </a:r>
            <a:r>
              <a:rPr lang="en-US" sz="1450" dirty="0" err="1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cẩn</a:t>
            </a:r>
            <a:r>
              <a:rPr lang="en-US" sz="14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 </a:t>
            </a:r>
            <a:r>
              <a:rPr lang="en-US" sz="1450" dirty="0" err="1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thận</a:t>
            </a:r>
            <a:endParaRPr lang="en-US" sz="1450" dirty="0">
              <a:solidFill>
                <a:srgbClr val="405449"/>
              </a:solidFill>
              <a:latin typeface="Posterama" panose="020B0504020200020000" pitchFamily="34" charset="0"/>
              <a:ea typeface="Nobile" pitchFamily="34" charset="-122"/>
              <a:cs typeface="Posterama" panose="020B0504020200020000" pitchFamily="34" charset="0"/>
            </a:endParaRPr>
          </a:p>
          <a:p>
            <a:pPr marL="0" indent="0">
              <a:lnSpc>
                <a:spcPts val="235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 để tránh làm hư hại hạt lúa.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9853613" y="1565553"/>
            <a:ext cx="2335530" cy="291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An toàn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853613" y="2044303"/>
            <a:ext cx="4136469" cy="5976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Áp dụng các biện pháp an toàn lao </a:t>
            </a:r>
            <a:r>
              <a:rPr lang="en-US" sz="1450" dirty="0" err="1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động</a:t>
            </a:r>
            <a:r>
              <a:rPr lang="en-US" sz="14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 </a:t>
            </a:r>
          </a:p>
          <a:p>
            <a:pPr marL="0" indent="0">
              <a:lnSpc>
                <a:spcPts val="2350"/>
              </a:lnSpc>
              <a:buNone/>
            </a:pPr>
            <a:r>
              <a:rPr lang="en-US" sz="1450" dirty="0" err="1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trong</a:t>
            </a:r>
            <a:r>
              <a:rPr lang="en-US" sz="14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 cả hai quá trình.</a:t>
            </a:r>
            <a:endParaRPr lang="en-US" sz="145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826" y="3174628"/>
            <a:ext cx="7905551" cy="4540026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6F00493-E146-9DF8-C3B4-D3022B1F5378}"/>
              </a:ext>
            </a:extLst>
          </p:cNvPr>
          <p:cNvCxnSpPr/>
          <p:nvPr/>
        </p:nvCxnSpPr>
        <p:spPr>
          <a:xfrm>
            <a:off x="4953837" y="1446963"/>
            <a:ext cx="0" cy="11950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2EF9488-E7E9-0FEF-3B81-DAAA42D9DF40}"/>
              </a:ext>
            </a:extLst>
          </p:cNvPr>
          <p:cNvCxnSpPr/>
          <p:nvPr/>
        </p:nvCxnSpPr>
        <p:spPr>
          <a:xfrm>
            <a:off x="9587802" y="1446786"/>
            <a:ext cx="0" cy="11950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95730912-92BA-5B4E-9A6F-0DB245D81D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7107" y="7365442"/>
            <a:ext cx="2790734" cy="86415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432" y="3138309"/>
            <a:ext cx="4980027" cy="332005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195298" y="692229"/>
            <a:ext cx="7726204" cy="1265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950"/>
              </a:lnSpc>
              <a:buNone/>
            </a:pPr>
            <a:r>
              <a:rPr lang="en-US" sz="39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Phòng tránh tai nạn </a:t>
            </a:r>
            <a:r>
              <a:rPr lang="en-US" sz="395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khi</a:t>
            </a:r>
            <a:r>
              <a:rPr lang="en-US" sz="39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</a:p>
          <a:p>
            <a:pPr marL="0" indent="0">
              <a:lnSpc>
                <a:spcPts val="4950"/>
              </a:lnSpc>
              <a:buNone/>
            </a:pPr>
            <a:r>
              <a:rPr lang="en-US" sz="395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thu</a:t>
            </a:r>
            <a:r>
              <a:rPr lang="en-US" sz="39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  <a:r>
              <a:rPr lang="en-US" sz="395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hoạch</a:t>
            </a:r>
            <a:r>
              <a:rPr lang="en-US" sz="39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  <a:r>
              <a:rPr lang="en-US" sz="395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và</a:t>
            </a:r>
            <a:r>
              <a:rPr lang="en-US" sz="39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  <a:r>
              <a:rPr lang="en-US" sz="395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vận</a:t>
            </a:r>
            <a:r>
              <a:rPr lang="en-US" sz="39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chuyển</a:t>
            </a:r>
            <a:endParaRPr lang="en-US" sz="3950" dirty="0"/>
          </a:p>
        </p:txBody>
      </p:sp>
      <p:sp>
        <p:nvSpPr>
          <p:cNvPr id="5" name="Shape 1"/>
          <p:cNvSpPr/>
          <p:nvPr/>
        </p:nvSpPr>
        <p:spPr>
          <a:xfrm>
            <a:off x="6195298" y="2261949"/>
            <a:ext cx="7726204" cy="1166932"/>
          </a:xfrm>
          <a:prstGeom prst="roundRect">
            <a:avLst>
              <a:gd name="adj" fmla="val 15623"/>
            </a:avLst>
          </a:prstGeom>
          <a:solidFill>
            <a:srgbClr val="E8F3E8"/>
          </a:solidFill>
          <a:ln/>
        </p:spPr>
      </p:sp>
      <p:sp>
        <p:nvSpPr>
          <p:cNvPr id="6" name="Text 2"/>
          <p:cNvSpPr/>
          <p:nvPr/>
        </p:nvSpPr>
        <p:spPr>
          <a:xfrm>
            <a:off x="6397823" y="2464475"/>
            <a:ext cx="2531983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Huấn luyện</a:t>
            </a:r>
            <a:endParaRPr lang="en-US" sz="1950" dirty="0"/>
          </a:p>
        </p:txBody>
      </p:sp>
      <p:sp>
        <p:nvSpPr>
          <p:cNvPr id="7" name="Text 3"/>
          <p:cNvSpPr/>
          <p:nvPr/>
        </p:nvSpPr>
        <p:spPr>
          <a:xfrm>
            <a:off x="6397823" y="2902387"/>
            <a:ext cx="7321153" cy="323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Đào tạo người lao động về cách sử dụng an toàn các công cụ thu hoạch.</a:t>
            </a:r>
            <a:endParaRPr lang="en-US" sz="1550" dirty="0"/>
          </a:p>
        </p:txBody>
      </p:sp>
      <p:sp>
        <p:nvSpPr>
          <p:cNvPr id="8" name="Shape 4"/>
          <p:cNvSpPr/>
          <p:nvPr/>
        </p:nvSpPr>
        <p:spPr>
          <a:xfrm>
            <a:off x="6195298" y="3631406"/>
            <a:ext cx="7726204" cy="1166932"/>
          </a:xfrm>
          <a:prstGeom prst="roundRect">
            <a:avLst>
              <a:gd name="adj" fmla="val 15623"/>
            </a:avLst>
          </a:prstGeom>
          <a:solidFill>
            <a:srgbClr val="E8F3E8"/>
          </a:solidFill>
          <a:ln/>
        </p:spPr>
      </p:sp>
      <p:sp>
        <p:nvSpPr>
          <p:cNvPr id="9" name="Text 5"/>
          <p:cNvSpPr/>
          <p:nvPr/>
        </p:nvSpPr>
        <p:spPr>
          <a:xfrm>
            <a:off x="6397823" y="3833932"/>
            <a:ext cx="2531983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Bảo trì</a:t>
            </a:r>
            <a:endParaRPr lang="en-US" sz="1950" dirty="0"/>
          </a:p>
        </p:txBody>
      </p:sp>
      <p:sp>
        <p:nvSpPr>
          <p:cNvPr id="10" name="Text 6"/>
          <p:cNvSpPr/>
          <p:nvPr/>
        </p:nvSpPr>
        <p:spPr>
          <a:xfrm>
            <a:off x="6397823" y="4271843"/>
            <a:ext cx="7321153" cy="323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Kiểm tra và bảo dưỡng phương tiện vận chuyển định kỳ.</a:t>
            </a:r>
            <a:endParaRPr lang="en-US" sz="1550" dirty="0"/>
          </a:p>
        </p:txBody>
      </p:sp>
      <p:sp>
        <p:nvSpPr>
          <p:cNvPr id="11" name="Shape 7"/>
          <p:cNvSpPr/>
          <p:nvPr/>
        </p:nvSpPr>
        <p:spPr>
          <a:xfrm>
            <a:off x="6195298" y="5000863"/>
            <a:ext cx="7726204" cy="1166932"/>
          </a:xfrm>
          <a:prstGeom prst="roundRect">
            <a:avLst>
              <a:gd name="adj" fmla="val 15623"/>
            </a:avLst>
          </a:prstGeom>
          <a:solidFill>
            <a:srgbClr val="E8F3E8"/>
          </a:solidFill>
          <a:ln/>
        </p:spPr>
      </p:sp>
      <p:sp>
        <p:nvSpPr>
          <p:cNvPr id="12" name="Text 8"/>
          <p:cNvSpPr/>
          <p:nvPr/>
        </p:nvSpPr>
        <p:spPr>
          <a:xfrm>
            <a:off x="6397823" y="5203388"/>
            <a:ext cx="2531983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Trang bị</a:t>
            </a:r>
            <a:endParaRPr lang="en-US" sz="1950" dirty="0"/>
          </a:p>
        </p:txBody>
      </p:sp>
      <p:sp>
        <p:nvSpPr>
          <p:cNvPr id="13" name="Text 9"/>
          <p:cNvSpPr/>
          <p:nvPr/>
        </p:nvSpPr>
        <p:spPr>
          <a:xfrm>
            <a:off x="6397823" y="5641300"/>
            <a:ext cx="7321153" cy="323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Cung cấp đầy đủ thiết bị bảo hộ cá nhân cho người lao động.</a:t>
            </a:r>
            <a:endParaRPr lang="en-US" sz="1550" dirty="0"/>
          </a:p>
        </p:txBody>
      </p:sp>
      <p:sp>
        <p:nvSpPr>
          <p:cNvPr id="14" name="Shape 10"/>
          <p:cNvSpPr/>
          <p:nvPr/>
        </p:nvSpPr>
        <p:spPr>
          <a:xfrm>
            <a:off x="6195298" y="6370320"/>
            <a:ext cx="7726204" cy="1166932"/>
          </a:xfrm>
          <a:prstGeom prst="roundRect">
            <a:avLst>
              <a:gd name="adj" fmla="val 15623"/>
            </a:avLst>
          </a:prstGeom>
          <a:solidFill>
            <a:srgbClr val="E8F3E8"/>
          </a:solidFill>
          <a:ln/>
        </p:spPr>
      </p:sp>
      <p:sp>
        <p:nvSpPr>
          <p:cNvPr id="15" name="Text 11"/>
          <p:cNvSpPr/>
          <p:nvPr/>
        </p:nvSpPr>
        <p:spPr>
          <a:xfrm>
            <a:off x="6397823" y="6572845"/>
            <a:ext cx="2531983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Giám sát</a:t>
            </a:r>
            <a:endParaRPr lang="en-US" sz="1950" dirty="0"/>
          </a:p>
        </p:txBody>
      </p:sp>
      <p:sp>
        <p:nvSpPr>
          <p:cNvPr id="16" name="Text 12"/>
          <p:cNvSpPr/>
          <p:nvPr/>
        </p:nvSpPr>
        <p:spPr>
          <a:xfrm>
            <a:off x="6397823" y="7010757"/>
            <a:ext cx="7321153" cy="323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Thường xuyên đánh giá và cải thiện quy trình làm việc.</a:t>
            </a:r>
            <a:endParaRPr lang="en-US" sz="155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BBD11D7-EF44-C63C-2869-D08548A8A9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7107" y="7365442"/>
            <a:ext cx="2790734" cy="86415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866893"/>
            <a:ext cx="8218646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IV. An toàn khi sấy khô lúa</a:t>
            </a:r>
            <a:endParaRPr lang="en-US" sz="48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37" y="2480905"/>
            <a:ext cx="4053840" cy="25054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64037" y="5294948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Máy sấy hiện đại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864037" y="5828824"/>
            <a:ext cx="4053840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Sử dụng hệ thống sấy khô hiện đại để kiểm soát nhiệt độ và luồng khí.</a:t>
            </a:r>
            <a:endParaRPr lang="en-US" sz="19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8161" y="2480905"/>
            <a:ext cx="4053959" cy="250543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88161" y="5294948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Kiểm soát độ ẩm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5288161" y="5828824"/>
            <a:ext cx="4053959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Giảm độ ẩm của lúa xuống khoảng 14% để bảo quản lâu dài.</a:t>
            </a:r>
            <a:endParaRPr lang="en-US" sz="19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2404" y="2480905"/>
            <a:ext cx="4053840" cy="250543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2404" y="5294948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Trang bị bảo hộ</a:t>
            </a:r>
            <a:endParaRPr lang="en-US" sz="2400" dirty="0"/>
          </a:p>
        </p:txBody>
      </p:sp>
      <p:sp>
        <p:nvSpPr>
          <p:cNvPr id="11" name="Text 6"/>
          <p:cNvSpPr/>
          <p:nvPr/>
        </p:nvSpPr>
        <p:spPr>
          <a:xfrm>
            <a:off x="9712404" y="5828824"/>
            <a:ext cx="405384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Người vận hành cần sử dụng đầy đủ thiết bị bảo hộ cá nhân.</a:t>
            </a:r>
            <a:endParaRPr lang="en-US" sz="19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A7C3A1A-525D-3EDA-0F27-ECC4A2CF1E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87107" y="7365442"/>
            <a:ext cx="2790734" cy="86415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290" y="2657594"/>
            <a:ext cx="5031819" cy="291429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122789" y="785217"/>
            <a:ext cx="7284363" cy="5681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Phòng tránh tai nạn khi sấy khô</a:t>
            </a:r>
            <a:endParaRPr lang="en-US" sz="3550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2789" y="1626037"/>
            <a:ext cx="909042" cy="1454587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304484" y="1807845"/>
            <a:ext cx="2272784" cy="2840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Huấn luyện</a:t>
            </a:r>
            <a:endParaRPr lang="en-US" sz="1750" dirty="0"/>
          </a:p>
        </p:txBody>
      </p:sp>
      <p:sp>
        <p:nvSpPr>
          <p:cNvPr id="7" name="Text 2"/>
          <p:cNvSpPr/>
          <p:nvPr/>
        </p:nvSpPr>
        <p:spPr>
          <a:xfrm>
            <a:off x="7304484" y="2200989"/>
            <a:ext cx="6689527" cy="290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Đào tạo người lao động về quy trình vận hành an toàn máy sấy.</a:t>
            </a:r>
            <a:endParaRPr lang="en-US" sz="14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2789" y="3080623"/>
            <a:ext cx="909042" cy="1454587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7304484" y="3262432"/>
            <a:ext cx="2272784" cy="2840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Bảo trì</a:t>
            </a:r>
            <a:endParaRPr lang="en-US" sz="1750" dirty="0"/>
          </a:p>
        </p:txBody>
      </p:sp>
      <p:sp>
        <p:nvSpPr>
          <p:cNvPr id="10" name="Text 4"/>
          <p:cNvSpPr/>
          <p:nvPr/>
        </p:nvSpPr>
        <p:spPr>
          <a:xfrm>
            <a:off x="7304484" y="3655576"/>
            <a:ext cx="6689527" cy="290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Kiểm tra và bảo dưỡng định kỳ hệ thống sấy khô.</a:t>
            </a:r>
            <a:endParaRPr lang="en-US" sz="14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2789" y="4535210"/>
            <a:ext cx="909042" cy="1454587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7304484" y="4717018"/>
            <a:ext cx="2272784" cy="2840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Thông gió</a:t>
            </a:r>
            <a:endParaRPr lang="en-US" sz="1750" dirty="0"/>
          </a:p>
        </p:txBody>
      </p:sp>
      <p:sp>
        <p:nvSpPr>
          <p:cNvPr id="13" name="Text 6"/>
          <p:cNvSpPr/>
          <p:nvPr/>
        </p:nvSpPr>
        <p:spPr>
          <a:xfrm>
            <a:off x="7304484" y="5110163"/>
            <a:ext cx="6689527" cy="290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Lắp đặt hệ thống thông gió hiệu quả để giảm thiểu bụi.</a:t>
            </a:r>
            <a:endParaRPr lang="en-US" sz="1400" dirty="0"/>
          </a:p>
        </p:txBody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2789" y="5989796"/>
            <a:ext cx="909042" cy="1454587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304484" y="6171605"/>
            <a:ext cx="2272784" cy="2840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Giám sát</a:t>
            </a:r>
            <a:endParaRPr lang="en-US" sz="1750" dirty="0"/>
          </a:p>
        </p:txBody>
      </p:sp>
      <p:sp>
        <p:nvSpPr>
          <p:cNvPr id="16" name="Text 8"/>
          <p:cNvSpPr/>
          <p:nvPr/>
        </p:nvSpPr>
        <p:spPr>
          <a:xfrm>
            <a:off x="7304484" y="6564749"/>
            <a:ext cx="6689527" cy="290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Thường xuyên đánh giá và cải thiện quy trình làm việc.</a:t>
            </a:r>
            <a:endParaRPr lang="en-US" sz="14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2ABAD07-CC1B-924E-5C49-7412BC94AA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87107" y="7365442"/>
            <a:ext cx="2790734" cy="86415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6890" y="854273"/>
            <a:ext cx="7470219" cy="1494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850"/>
              </a:lnSpc>
              <a:buNone/>
            </a:pPr>
            <a:r>
              <a:rPr lang="en-US" sz="47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V. An toàn </a:t>
            </a:r>
            <a:r>
              <a:rPr lang="en-US" sz="47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khi</a:t>
            </a:r>
            <a:r>
              <a:rPr lang="en-US" sz="47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  <a:r>
              <a:rPr lang="en-US" sz="47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xay</a:t>
            </a:r>
            <a:r>
              <a:rPr lang="en-US" sz="47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xát lúa</a:t>
            </a:r>
            <a:endParaRPr lang="en-US" sz="4700" dirty="0"/>
          </a:p>
        </p:txBody>
      </p:sp>
      <p:sp>
        <p:nvSpPr>
          <p:cNvPr id="4" name="Shape 1"/>
          <p:cNvSpPr/>
          <p:nvPr/>
        </p:nvSpPr>
        <p:spPr>
          <a:xfrm>
            <a:off x="836890" y="2707362"/>
            <a:ext cx="7470219" cy="4667964"/>
          </a:xfrm>
          <a:prstGeom prst="roundRect">
            <a:avLst>
              <a:gd name="adj" fmla="val 4611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44510" y="2714982"/>
            <a:ext cx="7454146" cy="106751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084659" y="2866073"/>
            <a:ext cx="2002393" cy="3826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Công đoạn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3572828" y="2866073"/>
            <a:ext cx="1998583" cy="3826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Nguy cơ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6057186" y="2866073"/>
            <a:ext cx="2002393" cy="765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Biện pháp phòng ngừa</a:t>
            </a:r>
            <a:endParaRPr lang="en-US" sz="1850" dirty="0"/>
          </a:p>
        </p:txBody>
      </p:sp>
      <p:sp>
        <p:nvSpPr>
          <p:cNvPr id="9" name="Shape 6"/>
          <p:cNvSpPr/>
          <p:nvPr/>
        </p:nvSpPr>
        <p:spPr>
          <a:xfrm>
            <a:off x="844510" y="3782497"/>
            <a:ext cx="7454146" cy="106751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1084659" y="3933587"/>
            <a:ext cx="2002393" cy="3826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Tách vỏ trấu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3572828" y="3933587"/>
            <a:ext cx="1998583" cy="3826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Kẹt tay vào máy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6057186" y="3933587"/>
            <a:ext cx="2002393" cy="765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Lắp đặt nắp chắn bảo vệ</a:t>
            </a:r>
            <a:endParaRPr lang="en-US" sz="1850" dirty="0"/>
          </a:p>
        </p:txBody>
      </p:sp>
      <p:sp>
        <p:nvSpPr>
          <p:cNvPr id="13" name="Shape 10"/>
          <p:cNvSpPr/>
          <p:nvPr/>
        </p:nvSpPr>
        <p:spPr>
          <a:xfrm>
            <a:off x="844510" y="4850011"/>
            <a:ext cx="7454146" cy="145018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1084659" y="5001101"/>
            <a:ext cx="2002393" cy="765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Làm sạch vỏ trấu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3572828" y="5001101"/>
            <a:ext cx="1998583" cy="3826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Hít phải bụi mịn</a:t>
            </a:r>
            <a:endParaRPr lang="en-US" sz="1850" dirty="0"/>
          </a:p>
        </p:txBody>
      </p:sp>
      <p:sp>
        <p:nvSpPr>
          <p:cNvPr id="16" name="Text 13"/>
          <p:cNvSpPr/>
          <p:nvPr/>
        </p:nvSpPr>
        <p:spPr>
          <a:xfrm>
            <a:off x="6057186" y="5001101"/>
            <a:ext cx="2002393" cy="1148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Sử dụng khẩu trang, thông gió tốt</a:t>
            </a:r>
            <a:endParaRPr lang="en-US" sz="1850" dirty="0"/>
          </a:p>
        </p:txBody>
      </p:sp>
      <p:sp>
        <p:nvSpPr>
          <p:cNvPr id="17" name="Shape 14"/>
          <p:cNvSpPr/>
          <p:nvPr/>
        </p:nvSpPr>
        <p:spPr>
          <a:xfrm>
            <a:off x="844510" y="6300192"/>
            <a:ext cx="7454146" cy="106751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1084659" y="6451283"/>
            <a:ext cx="2002393" cy="3826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Vận chuyển gạo</a:t>
            </a:r>
            <a:endParaRPr lang="en-US" sz="1850" dirty="0"/>
          </a:p>
        </p:txBody>
      </p:sp>
      <p:sp>
        <p:nvSpPr>
          <p:cNvPr id="19" name="Text 16"/>
          <p:cNvSpPr/>
          <p:nvPr/>
        </p:nvSpPr>
        <p:spPr>
          <a:xfrm>
            <a:off x="3572828" y="6451283"/>
            <a:ext cx="1998583" cy="3826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Trượt ngã</a:t>
            </a:r>
            <a:endParaRPr lang="en-US" sz="1850" dirty="0"/>
          </a:p>
        </p:txBody>
      </p:sp>
      <p:sp>
        <p:nvSpPr>
          <p:cNvPr id="20" name="Text 17"/>
          <p:cNvSpPr/>
          <p:nvPr/>
        </p:nvSpPr>
        <p:spPr>
          <a:xfrm>
            <a:off x="6057186" y="6451283"/>
            <a:ext cx="2002393" cy="765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Giữ sàn sạch, không trơn trượt</a:t>
            </a:r>
            <a:endParaRPr lang="en-US" sz="1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1006" y="383751"/>
            <a:ext cx="5404723" cy="304021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32485" y="3998714"/>
            <a:ext cx="12965430" cy="761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VI. An toàn khi xát trắng </a:t>
            </a:r>
            <a:r>
              <a:rPr lang="en-US" sz="465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và</a:t>
            </a:r>
            <a:r>
              <a:rPr lang="en-US" sz="46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  <a:r>
              <a:rPr lang="en-US" sz="465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đánh</a:t>
            </a:r>
            <a:r>
              <a:rPr lang="en-US" sz="46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bóng gạo</a:t>
            </a:r>
            <a:endParaRPr lang="en-US" sz="4650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784" y="5015390"/>
            <a:ext cx="594598" cy="594598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1129784" y="5847755"/>
            <a:ext cx="2973110" cy="3715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Bảo hộ lao động</a:t>
            </a:r>
            <a:endParaRPr lang="en-US" sz="2300" dirty="0"/>
          </a:p>
        </p:txBody>
      </p:sp>
      <p:sp>
        <p:nvSpPr>
          <p:cNvPr id="7" name="Text 2"/>
          <p:cNvSpPr/>
          <p:nvPr/>
        </p:nvSpPr>
        <p:spPr>
          <a:xfrm>
            <a:off x="1129784" y="6361986"/>
            <a:ext cx="4083963" cy="761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Sử dụng đầy đủ thiết bị bảo hộ cá nhân khi làm việc.</a:t>
            </a:r>
            <a:endParaRPr lang="en-US" sz="185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0458" y="5015390"/>
            <a:ext cx="594598" cy="594598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5570458" y="5847755"/>
            <a:ext cx="2973110" cy="3715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Bảo trì máy móc</a:t>
            </a:r>
            <a:endParaRPr lang="en-US" sz="2300" dirty="0"/>
          </a:p>
        </p:txBody>
      </p:sp>
      <p:sp>
        <p:nvSpPr>
          <p:cNvPr id="10" name="Text 4"/>
          <p:cNvSpPr/>
          <p:nvPr/>
        </p:nvSpPr>
        <p:spPr>
          <a:xfrm>
            <a:off x="5570458" y="6361986"/>
            <a:ext cx="4083963" cy="761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Kiểm tra và bảo dưỡng định kỳ máy xát và đánh bóng.</a:t>
            </a:r>
            <a:endParaRPr lang="en-US" sz="185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1132" y="5015390"/>
            <a:ext cx="594598" cy="594598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10011132" y="5847755"/>
            <a:ext cx="2973110" cy="3715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Thông gió</a:t>
            </a:r>
            <a:endParaRPr lang="en-US" sz="2300" dirty="0"/>
          </a:p>
        </p:txBody>
      </p:sp>
      <p:sp>
        <p:nvSpPr>
          <p:cNvPr id="13" name="Text 6"/>
          <p:cNvSpPr/>
          <p:nvPr/>
        </p:nvSpPr>
        <p:spPr>
          <a:xfrm>
            <a:off x="10011132" y="6361986"/>
            <a:ext cx="4083963" cy="761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Đảm bảo hệ thống thông gió tốt để giảm thiểu bụi.</a:t>
            </a:r>
            <a:endParaRPr lang="en-US" sz="185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9D0870D-200C-67A0-20FB-B8B38C2D9D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7107" y="7365442"/>
            <a:ext cx="2790734" cy="86415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8365" y="3535442"/>
            <a:ext cx="4876800" cy="324612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43069" y="728901"/>
            <a:ext cx="7657862" cy="1326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VII. An toàn khi phân loại và đóng gói gạo</a:t>
            </a:r>
            <a:endParaRPr lang="en-US" sz="4150" dirty="0"/>
          </a:p>
        </p:txBody>
      </p:sp>
      <p:sp>
        <p:nvSpPr>
          <p:cNvPr id="5" name="Shape 1"/>
          <p:cNvSpPr/>
          <p:nvPr/>
        </p:nvSpPr>
        <p:spPr>
          <a:xfrm>
            <a:off x="743069" y="2700457"/>
            <a:ext cx="477679" cy="477679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6" name="Text 2"/>
          <p:cNvSpPr/>
          <p:nvPr/>
        </p:nvSpPr>
        <p:spPr>
          <a:xfrm>
            <a:off x="902375" y="2779990"/>
            <a:ext cx="158948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500" dirty="0"/>
          </a:p>
        </p:txBody>
      </p:sp>
      <p:sp>
        <p:nvSpPr>
          <p:cNvPr id="7" name="Text 3"/>
          <p:cNvSpPr/>
          <p:nvPr/>
        </p:nvSpPr>
        <p:spPr>
          <a:xfrm>
            <a:off x="1433036" y="2700457"/>
            <a:ext cx="2654141" cy="331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Máy phân loại</a:t>
            </a:r>
            <a:endParaRPr lang="en-US" sz="2050" dirty="0"/>
          </a:p>
        </p:txBody>
      </p:sp>
      <p:sp>
        <p:nvSpPr>
          <p:cNvPr id="8" name="Text 4"/>
          <p:cNvSpPr/>
          <p:nvPr/>
        </p:nvSpPr>
        <p:spPr>
          <a:xfrm>
            <a:off x="1433036" y="3108007"/>
            <a:ext cx="6967895" cy="679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Sử dụng máy sàng và hệ thống phân loại tự động để tách riêng gạo.</a:t>
            </a:r>
            <a:endParaRPr lang="en-US" sz="1650" dirty="0"/>
          </a:p>
        </p:txBody>
      </p:sp>
      <p:sp>
        <p:nvSpPr>
          <p:cNvPr id="9" name="Shape 5"/>
          <p:cNvSpPr/>
          <p:nvPr/>
        </p:nvSpPr>
        <p:spPr>
          <a:xfrm>
            <a:off x="743069" y="3950256"/>
            <a:ext cx="477679" cy="477679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0" name="Text 6"/>
          <p:cNvSpPr/>
          <p:nvPr/>
        </p:nvSpPr>
        <p:spPr>
          <a:xfrm>
            <a:off x="877848" y="4029790"/>
            <a:ext cx="208121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500" dirty="0"/>
          </a:p>
        </p:txBody>
      </p:sp>
      <p:sp>
        <p:nvSpPr>
          <p:cNvPr id="11" name="Text 7"/>
          <p:cNvSpPr/>
          <p:nvPr/>
        </p:nvSpPr>
        <p:spPr>
          <a:xfrm>
            <a:off x="1433036" y="3950256"/>
            <a:ext cx="2654141" cy="331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Đóng gói</a:t>
            </a:r>
            <a:endParaRPr lang="en-US" sz="2050" dirty="0"/>
          </a:p>
        </p:txBody>
      </p:sp>
      <p:sp>
        <p:nvSpPr>
          <p:cNvPr id="12" name="Text 8"/>
          <p:cNvSpPr/>
          <p:nvPr/>
        </p:nvSpPr>
        <p:spPr>
          <a:xfrm>
            <a:off x="1433036" y="4409361"/>
            <a:ext cx="6967895" cy="339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Sử dụng bao bì chống ẩm và chắc chắn để bảo vệ gạo.</a:t>
            </a:r>
            <a:endParaRPr lang="en-US" sz="1650" dirty="0"/>
          </a:p>
        </p:txBody>
      </p:sp>
      <p:sp>
        <p:nvSpPr>
          <p:cNvPr id="13" name="Shape 9"/>
          <p:cNvSpPr/>
          <p:nvPr/>
        </p:nvSpPr>
        <p:spPr>
          <a:xfrm>
            <a:off x="743069" y="5200055"/>
            <a:ext cx="477679" cy="477679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4" name="Text 10"/>
          <p:cNvSpPr/>
          <p:nvPr/>
        </p:nvSpPr>
        <p:spPr>
          <a:xfrm>
            <a:off x="885706" y="5279589"/>
            <a:ext cx="192405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500" dirty="0"/>
          </a:p>
        </p:txBody>
      </p:sp>
      <p:sp>
        <p:nvSpPr>
          <p:cNvPr id="15" name="Text 11"/>
          <p:cNvSpPr/>
          <p:nvPr/>
        </p:nvSpPr>
        <p:spPr>
          <a:xfrm>
            <a:off x="1433036" y="5200055"/>
            <a:ext cx="2654141" cy="331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An toàn</a:t>
            </a:r>
            <a:endParaRPr lang="en-US" sz="2050" dirty="0"/>
          </a:p>
        </p:txBody>
      </p:sp>
      <p:sp>
        <p:nvSpPr>
          <p:cNvPr id="16" name="Text 12"/>
          <p:cNvSpPr/>
          <p:nvPr/>
        </p:nvSpPr>
        <p:spPr>
          <a:xfrm>
            <a:off x="1433036" y="5659160"/>
            <a:ext cx="6967895" cy="339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Tuân thủ quy trình an toàn khi vận hành máy móc và đóng gói.</a:t>
            </a:r>
            <a:endParaRPr lang="en-US" sz="1650" dirty="0"/>
          </a:p>
        </p:txBody>
      </p:sp>
      <p:sp>
        <p:nvSpPr>
          <p:cNvPr id="17" name="Shape 13"/>
          <p:cNvSpPr/>
          <p:nvPr/>
        </p:nvSpPr>
        <p:spPr>
          <a:xfrm>
            <a:off x="743069" y="6449854"/>
            <a:ext cx="477679" cy="477679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8" name="Text 14"/>
          <p:cNvSpPr/>
          <p:nvPr/>
        </p:nvSpPr>
        <p:spPr>
          <a:xfrm>
            <a:off x="873681" y="6529388"/>
            <a:ext cx="216337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4</a:t>
            </a:r>
            <a:endParaRPr lang="en-US" sz="2500" dirty="0"/>
          </a:p>
        </p:txBody>
      </p:sp>
      <p:sp>
        <p:nvSpPr>
          <p:cNvPr id="19" name="Text 15"/>
          <p:cNvSpPr/>
          <p:nvPr/>
        </p:nvSpPr>
        <p:spPr>
          <a:xfrm>
            <a:off x="1433036" y="6449854"/>
            <a:ext cx="2654141" cy="331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Huấn luyện</a:t>
            </a:r>
            <a:endParaRPr lang="en-US" sz="2050" dirty="0"/>
          </a:p>
        </p:txBody>
      </p:sp>
      <p:sp>
        <p:nvSpPr>
          <p:cNvPr id="20" name="Text 16"/>
          <p:cNvSpPr/>
          <p:nvPr/>
        </p:nvSpPr>
        <p:spPr>
          <a:xfrm>
            <a:off x="1433036" y="6908959"/>
            <a:ext cx="6967895" cy="339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Đào tạo người lao động về quy trình vận hành an toàn và hiệu quả.</a:t>
            </a:r>
            <a:endParaRPr lang="en-US" sz="165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13C96E8-C976-6A10-704E-C9727EBAC3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7107" y="7365442"/>
            <a:ext cx="2790734" cy="86415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7015" y="2567989"/>
            <a:ext cx="5285185" cy="3519933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9500" y="1789939"/>
            <a:ext cx="617220" cy="6172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2104501" y="1933039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Quy định về:</a:t>
            </a:r>
            <a:endParaRPr lang="en-US" sz="2400" dirty="0"/>
          </a:p>
        </p:txBody>
      </p:sp>
      <p:sp>
        <p:nvSpPr>
          <p:cNvPr id="6" name="Text 1"/>
          <p:cNvSpPr/>
          <p:nvPr/>
        </p:nvSpPr>
        <p:spPr>
          <a:xfrm>
            <a:off x="2616720" y="2626204"/>
            <a:ext cx="74159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Bảo trì, Vận hành máy móc, thiết bị</a:t>
            </a:r>
            <a:endParaRPr lang="en-US" sz="1900" dirty="0"/>
          </a:p>
        </p:txBody>
      </p:sp>
      <p:sp>
        <p:nvSpPr>
          <p:cNvPr id="7" name="Text 2"/>
          <p:cNvSpPr/>
          <p:nvPr/>
        </p:nvSpPr>
        <p:spPr>
          <a:xfrm>
            <a:off x="2616719" y="3021253"/>
            <a:ext cx="74159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Môi trường làm việc</a:t>
            </a:r>
            <a:endParaRPr lang="en-US" sz="1900" dirty="0"/>
          </a:p>
        </p:txBody>
      </p:sp>
      <p:sp>
        <p:nvSpPr>
          <p:cNvPr id="8" name="Text 3"/>
          <p:cNvSpPr/>
          <p:nvPr/>
        </p:nvSpPr>
        <p:spPr>
          <a:xfrm>
            <a:off x="2616720" y="3442152"/>
            <a:ext cx="74159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Thiết bị bảo hộ lao động</a:t>
            </a:r>
            <a:endParaRPr lang="en-US" sz="190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9499" y="4327956"/>
            <a:ext cx="617220" cy="61722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2747596" y="4535428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Xử lý tình huống</a:t>
            </a:r>
            <a:endParaRPr lang="en-US" sz="2400" dirty="0"/>
          </a:p>
        </p:txBody>
      </p:sp>
      <p:sp>
        <p:nvSpPr>
          <p:cNvPr id="11" name="Text 5"/>
          <p:cNvSpPr/>
          <p:nvPr/>
        </p:nvSpPr>
        <p:spPr>
          <a:xfrm>
            <a:off x="2616720" y="5146430"/>
            <a:ext cx="7415927" cy="12195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Dừng hoạt </a:t>
            </a:r>
            <a:r>
              <a:rPr lang="en-US" sz="1900" dirty="0" err="1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động</a:t>
            </a: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 </a:t>
            </a:r>
          </a:p>
          <a:p>
            <a:pPr marL="342900" indent="-342900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en-US" sz="1900" dirty="0" err="1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Tiến</a:t>
            </a: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 hành sơ cấp cứu ( nếu có người </a:t>
            </a:r>
            <a:r>
              <a:rPr lang="en-US" sz="1900" dirty="0" err="1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bị</a:t>
            </a: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 </a:t>
            </a:r>
            <a:r>
              <a:rPr lang="en-US" sz="1900" dirty="0" err="1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thương</a:t>
            </a: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)</a:t>
            </a:r>
          </a:p>
          <a:p>
            <a:pPr marL="342900" indent="-342900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en-US" sz="1900" dirty="0" err="1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Báo</a:t>
            </a: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 cáo, kiểm tra và khắc phục sự cố</a:t>
            </a:r>
            <a:endParaRPr lang="en-US" sz="19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A901B13-FF71-A7C5-7909-503AF3A8B9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87107" y="7365442"/>
            <a:ext cx="2790734" cy="86415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8898" y="290274"/>
            <a:ext cx="7492484" cy="232267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40" y="3543062"/>
            <a:ext cx="6748463" cy="4354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400"/>
              </a:lnSpc>
              <a:buNone/>
            </a:pPr>
            <a:r>
              <a:rPr lang="en-US" sz="27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1. Bài kiểm tra an toàn lao động nhóm 3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812840" y="4210645"/>
            <a:ext cx="13004721" cy="3715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800" b="1" u="sng" dirty="0">
                <a:solidFill>
                  <a:srgbClr val="438951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Trắc nghiệm an toàn lao động nhóm 3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812840" y="4930616"/>
            <a:ext cx="8854083" cy="4354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400"/>
              </a:lnSpc>
              <a:buNone/>
            </a:pPr>
            <a:r>
              <a:rPr lang="en-US" sz="27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2. Bảng báo giá dịch vụ huấn luyện an toàn lao động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812840" y="5714405"/>
            <a:ext cx="13004721" cy="3715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800" b="1" u="sng" dirty="0">
                <a:solidFill>
                  <a:srgbClr val="438951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Xem chi tiết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812840" y="6434376"/>
            <a:ext cx="4709279" cy="4354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400"/>
              </a:lnSpc>
              <a:buNone/>
            </a:pPr>
            <a:r>
              <a:rPr lang="en-US" sz="27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3. Tải về tài liệu (download)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812840" y="7218164"/>
            <a:ext cx="13004721" cy="3715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800" b="1" u="sng" dirty="0">
                <a:solidFill>
                  <a:srgbClr val="438951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tài liệu huấn luyện an toàn lao động sản xuất gạo</a:t>
            </a:r>
            <a:endParaRPr lang="en-US" sz="18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0B201C0-37A4-01AC-C175-13BB574A75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7107" y="7365442"/>
            <a:ext cx="2790734" cy="8641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756</Words>
  <Application>Microsoft Office PowerPoint</Application>
  <PresentationFormat>Custom</PresentationFormat>
  <Paragraphs>121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Posterama</vt:lpstr>
      <vt:lpstr>Fraunces Extra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Nhan Van</cp:lastModifiedBy>
  <cp:revision>3</cp:revision>
  <dcterms:created xsi:type="dcterms:W3CDTF">2024-10-31T04:38:26Z</dcterms:created>
  <dcterms:modified xsi:type="dcterms:W3CDTF">2024-10-31T06:22:06Z</dcterms:modified>
</cp:coreProperties>
</file>