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4630400" cy="8229600"/>
  <p:notesSz cx="8229600" cy="14630400"/>
  <p:embeddedFontLst>
    <p:embeddedFont>
      <p:font typeface="DM Sans" pitchFamily="2" charset="0"/>
      <p:regular r:id="rId11"/>
      <p:bold r:id="rId12"/>
    </p:embeddedFont>
    <p:embeddedFont>
      <p:font typeface="DM Sans Bold" pitchFamily="2" charset="0"/>
      <p:bold r:id="rId13"/>
    </p:embeddedFont>
    <p:embeddedFont>
      <p:font typeface="PT Serif" panose="020A0603040505020204" pitchFamily="18" charset="0"/>
      <p:regular r:id="rId14"/>
      <p:bold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font" Target="fonts/font5.fntdata"/><Relationship Id="rId10" Type="http://schemas.openxmlformats.org/officeDocument/2006/relationships/notesMaster" Target="notesMasters/notesMaster1.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787739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hyperlink" Target="https://antoannamviet.com/bai-kiem-tra-an-toan-lao-dong-nhom-3/" TargetMode="External"/><Relationship Id="rId7"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10.png"/><Relationship Id="rId5" Type="http://schemas.openxmlformats.org/officeDocument/2006/relationships/hyperlink" Target="https://antoannamviet.com/tai-lieu-an-toan-lao-dong-san-xuat-ghe-massage/" TargetMode="External"/><Relationship Id="rId4" Type="http://schemas.openxmlformats.org/officeDocument/2006/relationships/hyperlink" Target="https://antoannamviet.com/bao-gia-huan-luyen-an-toan-lao-do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279964" y="1989113"/>
            <a:ext cx="5710604" cy="5710604"/>
          </a:xfrm>
          <a:prstGeom prst="rect">
            <a:avLst/>
          </a:prstGeom>
        </p:spPr>
      </p:pic>
      <p:sp>
        <p:nvSpPr>
          <p:cNvPr id="3" name="Text 0"/>
          <p:cNvSpPr/>
          <p:nvPr/>
        </p:nvSpPr>
        <p:spPr>
          <a:xfrm>
            <a:off x="864037" y="1305282"/>
            <a:ext cx="7415927" cy="3353991"/>
          </a:xfrm>
          <a:prstGeom prst="rect">
            <a:avLst/>
          </a:prstGeom>
          <a:noFill/>
          <a:ln/>
        </p:spPr>
        <p:txBody>
          <a:bodyPr wrap="square" lIns="0" tIns="0" rIns="0" bIns="0" rtlCol="0" anchor="t"/>
          <a:lstStyle/>
          <a:p>
            <a:pPr marL="0" indent="0">
              <a:lnSpc>
                <a:spcPts val="8800"/>
              </a:lnSpc>
              <a:buNone/>
            </a:pPr>
            <a:r>
              <a:rPr lang="en-US" sz="7000" dirty="0">
                <a:solidFill>
                  <a:srgbClr val="020202"/>
                </a:solidFill>
                <a:latin typeface="PT Serif" pitchFamily="34" charset="0"/>
                <a:ea typeface="PT Serif" pitchFamily="34" charset="-122"/>
                <a:cs typeface="PT Serif" pitchFamily="34" charset="-120"/>
              </a:rPr>
              <a:t>An Toàn Lao Động Trong Sản Xuất </a:t>
            </a:r>
            <a:r>
              <a:rPr lang="en-US" sz="7000" b="1" dirty="0">
                <a:solidFill>
                  <a:srgbClr val="020202"/>
                </a:solidFill>
                <a:latin typeface="PT Serif" pitchFamily="34" charset="0"/>
                <a:ea typeface="PT Serif" pitchFamily="34" charset="-122"/>
                <a:cs typeface="PT Serif" pitchFamily="34" charset="-120"/>
              </a:rPr>
              <a:t>Ghế Massage</a:t>
            </a:r>
            <a:endParaRPr lang="en-US" sz="7000" b="1" dirty="0"/>
          </a:p>
        </p:txBody>
      </p:sp>
      <p:sp>
        <p:nvSpPr>
          <p:cNvPr id="4" name="Text 1"/>
          <p:cNvSpPr/>
          <p:nvPr/>
        </p:nvSpPr>
        <p:spPr>
          <a:xfrm>
            <a:off x="864037" y="5029557"/>
            <a:ext cx="7415927" cy="1185148"/>
          </a:xfrm>
          <a:prstGeom prst="rect">
            <a:avLst/>
          </a:prstGeom>
          <a:noFill/>
          <a:ln/>
        </p:spPr>
        <p:txBody>
          <a:bodyPr wrap="square" lIns="0" tIns="0" rIns="0" bIns="0" rtlCol="0" anchor="t"/>
          <a:lstStyle/>
          <a:p>
            <a:pPr marL="0" indent="0">
              <a:lnSpc>
                <a:spcPts val="3100"/>
              </a:lnSpc>
              <a:buNone/>
            </a:pPr>
            <a:r>
              <a:rPr lang="en-US" sz="1900" dirty="0" err="1">
                <a:solidFill>
                  <a:srgbClr val="383838"/>
                </a:solidFill>
                <a:latin typeface="DM Sans" pitchFamily="34" charset="0"/>
                <a:ea typeface="DM Sans" pitchFamily="34" charset="-122"/>
                <a:cs typeface="DM Sans" pitchFamily="34" charset="-120"/>
              </a:rPr>
              <a:t>Bài</a:t>
            </a:r>
            <a:r>
              <a:rPr lang="en-US" sz="1900" dirty="0">
                <a:solidFill>
                  <a:srgbClr val="383838"/>
                </a:solidFill>
                <a:latin typeface="DM Sans" pitchFamily="34" charset="0"/>
                <a:ea typeface="DM Sans" pitchFamily="34" charset="-122"/>
                <a:cs typeface="DM Sans" pitchFamily="34" charset="-120"/>
              </a:rPr>
              <a:t> </a:t>
            </a:r>
            <a:r>
              <a:rPr lang="en-US" sz="1900" dirty="0" err="1">
                <a:solidFill>
                  <a:srgbClr val="383838"/>
                </a:solidFill>
                <a:latin typeface="DM Sans" pitchFamily="34" charset="0"/>
                <a:ea typeface="DM Sans" pitchFamily="34" charset="-122"/>
                <a:cs typeface="DM Sans" pitchFamily="34" charset="-120"/>
              </a:rPr>
              <a:t>giảng</a:t>
            </a:r>
            <a:r>
              <a:rPr lang="en-US" sz="1900" dirty="0">
                <a:solidFill>
                  <a:srgbClr val="383838"/>
                </a:solidFill>
                <a:latin typeface="DM Sans" pitchFamily="34" charset="0"/>
                <a:ea typeface="DM Sans" pitchFamily="34" charset="-122"/>
                <a:cs typeface="DM Sans" pitchFamily="34" charset="-120"/>
              </a:rPr>
              <a:t> này cung cấp thông tin về an toàn lao động trong ngành sản xuất ghế Massage, bao gồm các nguy cơ tiềm ẩn, biện pháp phòng ngừa và xử lý tình huống khẩn cấp.</a:t>
            </a:r>
            <a:endParaRPr lang="en-US" sz="1900" dirty="0"/>
          </a:p>
        </p:txBody>
      </p:sp>
      <p:sp>
        <p:nvSpPr>
          <p:cNvPr id="5" name="Shape 2"/>
          <p:cNvSpPr/>
          <p:nvPr/>
        </p:nvSpPr>
        <p:spPr>
          <a:xfrm>
            <a:off x="864037" y="6510814"/>
            <a:ext cx="394930" cy="394930"/>
          </a:xfrm>
          <a:prstGeom prst="roundRect">
            <a:avLst>
              <a:gd name="adj" fmla="val 23151155"/>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871657" y="6518434"/>
            <a:ext cx="379690" cy="379690"/>
          </a:xfrm>
          <a:prstGeom prst="rect">
            <a:avLst/>
          </a:prstGeom>
        </p:spPr>
      </p:pic>
      <p:sp>
        <p:nvSpPr>
          <p:cNvPr id="7" name="Text 3"/>
          <p:cNvSpPr/>
          <p:nvPr/>
        </p:nvSpPr>
        <p:spPr>
          <a:xfrm>
            <a:off x="1382316" y="6492359"/>
            <a:ext cx="3104317" cy="431959"/>
          </a:xfrm>
          <a:prstGeom prst="rect">
            <a:avLst/>
          </a:prstGeom>
          <a:noFill/>
          <a:ln/>
        </p:spPr>
        <p:txBody>
          <a:bodyPr wrap="none" lIns="0" tIns="0" rIns="0" bIns="0" rtlCol="0" anchor="t"/>
          <a:lstStyle/>
          <a:p>
            <a:pPr marL="0" indent="0" algn="l">
              <a:lnSpc>
                <a:spcPts val="3400"/>
              </a:lnSpc>
              <a:buNone/>
            </a:pPr>
            <a:r>
              <a:rPr lang="en-US" sz="2400" b="1" dirty="0" err="1">
                <a:solidFill>
                  <a:srgbClr val="383838"/>
                </a:solidFill>
                <a:latin typeface="DM Sans Bold" pitchFamily="34" charset="0"/>
                <a:ea typeface="DM Sans Bold" pitchFamily="34" charset="-122"/>
                <a:cs typeface="DM Sans Bold" pitchFamily="34" charset="-120"/>
              </a:rPr>
              <a:t>Bản</a:t>
            </a:r>
            <a:r>
              <a:rPr lang="en-US" sz="2400" b="1" dirty="0">
                <a:solidFill>
                  <a:srgbClr val="383838"/>
                </a:solidFill>
                <a:latin typeface="DM Sans Bold" pitchFamily="34" charset="0"/>
                <a:ea typeface="DM Sans Bold" pitchFamily="34" charset="-122"/>
                <a:cs typeface="DM Sans Bold" pitchFamily="34" charset="-120"/>
              </a:rPr>
              <a:t> </a:t>
            </a:r>
            <a:r>
              <a:rPr lang="en-US" sz="2400" b="1" dirty="0" err="1">
                <a:solidFill>
                  <a:srgbClr val="383838"/>
                </a:solidFill>
                <a:latin typeface="DM Sans Bold" pitchFamily="34" charset="0"/>
                <a:ea typeface="DM Sans Bold" pitchFamily="34" charset="-122"/>
                <a:cs typeface="DM Sans Bold" pitchFamily="34" charset="-120"/>
              </a:rPr>
              <a:t>quyền</a:t>
            </a:r>
            <a:r>
              <a:rPr lang="en-US" sz="2400" b="1" dirty="0">
                <a:solidFill>
                  <a:srgbClr val="383838"/>
                </a:solidFill>
                <a:latin typeface="DM Sans Bold" pitchFamily="34" charset="0"/>
                <a:ea typeface="DM Sans Bold" pitchFamily="34" charset="-122"/>
                <a:cs typeface="DM Sans Bold" pitchFamily="34" charset="-120"/>
              </a:rPr>
              <a:t> </a:t>
            </a:r>
            <a:r>
              <a:rPr lang="en-US" sz="2400" b="1" dirty="0" err="1">
                <a:solidFill>
                  <a:srgbClr val="383838"/>
                </a:solidFill>
                <a:latin typeface="DM Sans Bold" pitchFamily="34" charset="0"/>
                <a:ea typeface="DM Sans Bold" pitchFamily="34" charset="-122"/>
                <a:cs typeface="DM Sans Bold" pitchFamily="34" charset="-120"/>
              </a:rPr>
              <a:t>thuộc</a:t>
            </a:r>
            <a:r>
              <a:rPr lang="en-US" sz="2400" b="1" dirty="0">
                <a:solidFill>
                  <a:srgbClr val="383838"/>
                </a:solidFill>
                <a:latin typeface="DM Sans Bold" pitchFamily="34" charset="0"/>
                <a:ea typeface="DM Sans Bold" pitchFamily="34" charset="-122"/>
                <a:cs typeface="DM Sans Bold" pitchFamily="34" charset="-120"/>
              </a:rPr>
              <a:t> An Toàn Nam Việt</a:t>
            </a:r>
            <a:endParaRPr lang="en-US" sz="2400" dirty="0"/>
          </a:p>
        </p:txBody>
      </p:sp>
      <p:pic>
        <p:nvPicPr>
          <p:cNvPr id="8" name="Picture 7">
            <a:extLst>
              <a:ext uri="{FF2B5EF4-FFF2-40B4-BE49-F238E27FC236}">
                <a16:creationId xmlns:a16="http://schemas.microsoft.com/office/drawing/2014/main" id="{6A4FBDA7-C57D-E960-0398-D1E239AC2BF7}"/>
              </a:ext>
            </a:extLst>
          </p:cNvPr>
          <p:cNvPicPr>
            <a:picLocks noChangeAspect="1"/>
          </p:cNvPicPr>
          <p:nvPr/>
        </p:nvPicPr>
        <p:blipFill>
          <a:blip r:embed="rId5"/>
          <a:stretch>
            <a:fillRect/>
          </a:stretch>
        </p:blipFill>
        <p:spPr>
          <a:xfrm>
            <a:off x="11522716" y="7323873"/>
            <a:ext cx="2924979" cy="90572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262232" y="4065542"/>
            <a:ext cx="4460101" cy="2536746"/>
          </a:xfrm>
          <a:prstGeom prst="rect">
            <a:avLst/>
          </a:prstGeom>
        </p:spPr>
      </p:pic>
      <p:sp>
        <p:nvSpPr>
          <p:cNvPr id="3" name="Text 0"/>
          <p:cNvSpPr/>
          <p:nvPr/>
        </p:nvSpPr>
        <p:spPr>
          <a:xfrm>
            <a:off x="1547607" y="1325588"/>
            <a:ext cx="8018264" cy="731401"/>
          </a:xfrm>
          <a:prstGeom prst="rect">
            <a:avLst/>
          </a:prstGeom>
          <a:noFill/>
          <a:ln/>
        </p:spPr>
        <p:txBody>
          <a:bodyPr wrap="none" lIns="0" tIns="0" rIns="0" bIns="0" rtlCol="0" anchor="t"/>
          <a:lstStyle/>
          <a:p>
            <a:pPr marL="0" indent="0">
              <a:lnSpc>
                <a:spcPts val="5750"/>
              </a:lnSpc>
              <a:buNone/>
            </a:pPr>
            <a:r>
              <a:rPr lang="en-US" sz="5400" b="1" dirty="0">
                <a:solidFill>
                  <a:srgbClr val="020202"/>
                </a:solidFill>
                <a:latin typeface="PT Serif" pitchFamily="34" charset="0"/>
                <a:ea typeface="PT Serif" pitchFamily="34" charset="-122"/>
                <a:cs typeface="PT Serif" pitchFamily="34" charset="-120"/>
              </a:rPr>
              <a:t>Thực Trạng An Toàn Lao Động</a:t>
            </a:r>
            <a:endParaRPr lang="en-US" sz="5400" b="1" dirty="0"/>
          </a:p>
        </p:txBody>
      </p:sp>
      <p:sp>
        <p:nvSpPr>
          <p:cNvPr id="4" name="Shape 1"/>
          <p:cNvSpPr/>
          <p:nvPr/>
        </p:nvSpPr>
        <p:spPr>
          <a:xfrm>
            <a:off x="1829871" y="3181053"/>
            <a:ext cx="501610" cy="501610"/>
          </a:xfrm>
          <a:prstGeom prst="roundRect">
            <a:avLst>
              <a:gd name="adj" fmla="val 6667"/>
            </a:avLst>
          </a:prstGeom>
          <a:solidFill>
            <a:srgbClr val="F2EEEE"/>
          </a:solidFill>
          <a:ln/>
        </p:spPr>
      </p:sp>
      <p:sp>
        <p:nvSpPr>
          <p:cNvPr id="5" name="Text 2"/>
          <p:cNvSpPr/>
          <p:nvPr/>
        </p:nvSpPr>
        <p:spPr>
          <a:xfrm>
            <a:off x="1987033" y="3256301"/>
            <a:ext cx="187166" cy="351115"/>
          </a:xfrm>
          <a:prstGeom prst="rect">
            <a:avLst/>
          </a:prstGeom>
          <a:noFill/>
          <a:ln/>
        </p:spPr>
        <p:txBody>
          <a:bodyPr wrap="none" lIns="0" tIns="0" rIns="0" bIns="0" rtlCol="0" anchor="t"/>
          <a:lstStyle/>
          <a:p>
            <a:pPr marL="0" indent="0" algn="ctr">
              <a:lnSpc>
                <a:spcPts val="2750"/>
              </a:lnSpc>
              <a:buNone/>
            </a:pPr>
            <a:r>
              <a:rPr lang="en-US" sz="2750" dirty="0">
                <a:solidFill>
                  <a:srgbClr val="383838"/>
                </a:solidFill>
                <a:latin typeface="PT Serif" pitchFamily="34" charset="0"/>
                <a:ea typeface="PT Serif" pitchFamily="34" charset="-122"/>
                <a:cs typeface="PT Serif" pitchFamily="34" charset="-120"/>
              </a:rPr>
              <a:t>1</a:t>
            </a:r>
            <a:endParaRPr lang="en-US" sz="2750" dirty="0"/>
          </a:p>
        </p:txBody>
      </p:sp>
      <p:sp>
        <p:nvSpPr>
          <p:cNvPr id="6" name="Text 3"/>
          <p:cNvSpPr/>
          <p:nvPr/>
        </p:nvSpPr>
        <p:spPr>
          <a:xfrm>
            <a:off x="2488643" y="3181053"/>
            <a:ext cx="2926080" cy="365760"/>
          </a:xfrm>
          <a:prstGeom prst="rect">
            <a:avLst/>
          </a:prstGeom>
          <a:noFill/>
          <a:ln/>
        </p:spPr>
        <p:txBody>
          <a:bodyPr wrap="none" lIns="0" tIns="0" rIns="0" bIns="0" rtlCol="0" anchor="t"/>
          <a:lstStyle/>
          <a:p>
            <a:endParaRPr lang="vi-VN" sz="2400" b="1" dirty="0"/>
          </a:p>
        </p:txBody>
      </p:sp>
      <p:sp>
        <p:nvSpPr>
          <p:cNvPr id="7" name="Text 4"/>
          <p:cNvSpPr/>
          <p:nvPr/>
        </p:nvSpPr>
        <p:spPr>
          <a:xfrm>
            <a:off x="2518646" y="4582272"/>
            <a:ext cx="5699046" cy="713184"/>
          </a:xfrm>
          <a:prstGeom prst="rect">
            <a:avLst/>
          </a:prstGeom>
          <a:noFill/>
          <a:ln/>
        </p:spPr>
        <p:txBody>
          <a:bodyPr wrap="square" lIns="0" tIns="0" rIns="0" bIns="0" rtlCol="0" anchor="t"/>
          <a:lstStyle/>
          <a:p>
            <a:endParaRPr lang="vi-VN" sz="1600" dirty="0"/>
          </a:p>
        </p:txBody>
      </p:sp>
      <p:sp>
        <p:nvSpPr>
          <p:cNvPr id="8" name="Shape 5"/>
          <p:cNvSpPr/>
          <p:nvPr/>
        </p:nvSpPr>
        <p:spPr>
          <a:xfrm>
            <a:off x="1764148" y="4608886"/>
            <a:ext cx="501610" cy="501610"/>
          </a:xfrm>
          <a:prstGeom prst="roundRect">
            <a:avLst>
              <a:gd name="adj" fmla="val 6667"/>
            </a:avLst>
          </a:prstGeom>
          <a:solidFill>
            <a:srgbClr val="F2EEEE"/>
          </a:solidFill>
          <a:ln/>
        </p:spPr>
      </p:sp>
      <p:sp>
        <p:nvSpPr>
          <p:cNvPr id="9" name="Text 6"/>
          <p:cNvSpPr/>
          <p:nvPr/>
        </p:nvSpPr>
        <p:spPr>
          <a:xfrm>
            <a:off x="1921311" y="4684134"/>
            <a:ext cx="187166" cy="351115"/>
          </a:xfrm>
          <a:prstGeom prst="rect">
            <a:avLst/>
          </a:prstGeom>
          <a:noFill/>
          <a:ln/>
        </p:spPr>
        <p:txBody>
          <a:bodyPr wrap="none" lIns="0" tIns="0" rIns="0" bIns="0" rtlCol="0" anchor="t"/>
          <a:lstStyle/>
          <a:p>
            <a:pPr marL="0" indent="0" algn="ctr">
              <a:lnSpc>
                <a:spcPts val="2750"/>
              </a:lnSpc>
              <a:buNone/>
            </a:pPr>
            <a:r>
              <a:rPr lang="en-US" sz="2750" dirty="0">
                <a:solidFill>
                  <a:srgbClr val="383838"/>
                </a:solidFill>
                <a:latin typeface="PT Serif" pitchFamily="34" charset="0"/>
                <a:ea typeface="PT Serif" pitchFamily="34" charset="-122"/>
                <a:cs typeface="PT Serif" pitchFamily="34" charset="-120"/>
              </a:rPr>
              <a:t>2</a:t>
            </a:r>
            <a:endParaRPr lang="en-US" sz="2750" dirty="0"/>
          </a:p>
        </p:txBody>
      </p:sp>
      <p:sp>
        <p:nvSpPr>
          <p:cNvPr id="10" name="Text 7"/>
          <p:cNvSpPr/>
          <p:nvPr/>
        </p:nvSpPr>
        <p:spPr>
          <a:xfrm>
            <a:off x="2422921" y="4608886"/>
            <a:ext cx="2926080" cy="365760"/>
          </a:xfrm>
          <a:prstGeom prst="rect">
            <a:avLst/>
          </a:prstGeom>
          <a:noFill/>
          <a:ln/>
        </p:spPr>
        <p:txBody>
          <a:bodyPr wrap="none" lIns="0" tIns="0" rIns="0" bIns="0" rtlCol="0" anchor="t"/>
          <a:lstStyle/>
          <a:p>
            <a:r>
              <a:rPr lang="vi-VN" sz="2400" b="1" dirty="0"/>
              <a:t>Số người chết</a:t>
            </a:r>
          </a:p>
        </p:txBody>
      </p:sp>
      <p:sp>
        <p:nvSpPr>
          <p:cNvPr id="11" name="Text 8"/>
          <p:cNvSpPr/>
          <p:nvPr/>
        </p:nvSpPr>
        <p:spPr>
          <a:xfrm>
            <a:off x="2488643" y="4963779"/>
            <a:ext cx="5699046" cy="713184"/>
          </a:xfrm>
          <a:prstGeom prst="rect">
            <a:avLst/>
          </a:prstGeom>
          <a:noFill/>
          <a:ln/>
        </p:spPr>
        <p:txBody>
          <a:bodyPr wrap="square" lIns="0" tIns="0" rIns="0" bIns="0" rtlCol="0" anchor="t"/>
          <a:lstStyle/>
          <a:p>
            <a:pPr marL="0" indent="0">
              <a:lnSpc>
                <a:spcPts val="2800"/>
              </a:lnSpc>
              <a:buNone/>
            </a:pPr>
            <a:r>
              <a:rPr lang="vi-VN" sz="1750" dirty="0">
                <a:solidFill>
                  <a:srgbClr val="383838"/>
                </a:solidFill>
                <a:latin typeface="DM Sans" pitchFamily="34" charset="0"/>
                <a:ea typeface="DM Sans" pitchFamily="34" charset="-122"/>
                <a:cs typeface="DM Sans" pitchFamily="34" charset="-120"/>
              </a:rPr>
              <a:t>346 người, giảm 1,98% so với cùng kỳ năm 2023.</a:t>
            </a:r>
          </a:p>
        </p:txBody>
      </p:sp>
      <p:sp>
        <p:nvSpPr>
          <p:cNvPr id="12" name="Shape 9"/>
          <p:cNvSpPr/>
          <p:nvPr/>
        </p:nvSpPr>
        <p:spPr>
          <a:xfrm>
            <a:off x="1764148" y="6247395"/>
            <a:ext cx="501610" cy="501610"/>
          </a:xfrm>
          <a:prstGeom prst="roundRect">
            <a:avLst>
              <a:gd name="adj" fmla="val 6667"/>
            </a:avLst>
          </a:prstGeom>
          <a:solidFill>
            <a:srgbClr val="F2EEEE"/>
          </a:solidFill>
          <a:ln/>
        </p:spPr>
      </p:sp>
      <p:sp>
        <p:nvSpPr>
          <p:cNvPr id="13" name="Text 10"/>
          <p:cNvSpPr/>
          <p:nvPr/>
        </p:nvSpPr>
        <p:spPr>
          <a:xfrm>
            <a:off x="1921310" y="6322643"/>
            <a:ext cx="187166" cy="351115"/>
          </a:xfrm>
          <a:prstGeom prst="rect">
            <a:avLst/>
          </a:prstGeom>
          <a:noFill/>
          <a:ln/>
        </p:spPr>
        <p:txBody>
          <a:bodyPr wrap="none" lIns="0" tIns="0" rIns="0" bIns="0" rtlCol="0" anchor="t"/>
          <a:lstStyle/>
          <a:p>
            <a:pPr marL="0" indent="0" algn="ctr">
              <a:lnSpc>
                <a:spcPts val="2750"/>
              </a:lnSpc>
              <a:buNone/>
            </a:pPr>
            <a:r>
              <a:rPr lang="en-US" sz="2750" dirty="0">
                <a:solidFill>
                  <a:srgbClr val="383838"/>
                </a:solidFill>
                <a:latin typeface="PT Serif" pitchFamily="34" charset="0"/>
                <a:ea typeface="PT Serif" pitchFamily="34" charset="-122"/>
                <a:cs typeface="PT Serif" pitchFamily="34" charset="-120"/>
              </a:rPr>
              <a:t>3</a:t>
            </a:r>
            <a:endParaRPr lang="en-US" sz="2750" dirty="0"/>
          </a:p>
        </p:txBody>
      </p:sp>
      <p:sp>
        <p:nvSpPr>
          <p:cNvPr id="14" name="Text 11"/>
          <p:cNvSpPr/>
          <p:nvPr/>
        </p:nvSpPr>
        <p:spPr>
          <a:xfrm>
            <a:off x="2488643" y="6247395"/>
            <a:ext cx="3766661" cy="365760"/>
          </a:xfrm>
          <a:prstGeom prst="rect">
            <a:avLst/>
          </a:prstGeom>
          <a:noFill/>
          <a:ln/>
        </p:spPr>
        <p:txBody>
          <a:bodyPr wrap="none" lIns="0" tIns="0" rIns="0" bIns="0" rtlCol="0" anchor="t"/>
          <a:lstStyle/>
          <a:p>
            <a:pPr marL="0" indent="0">
              <a:lnSpc>
                <a:spcPts val="2850"/>
              </a:lnSpc>
              <a:buNone/>
            </a:pPr>
            <a:r>
              <a:rPr lang="vi-VN" sz="2300" b="1" dirty="0">
                <a:solidFill>
                  <a:srgbClr val="383838"/>
                </a:solidFill>
                <a:latin typeface="PT Serif" pitchFamily="34" charset="0"/>
                <a:ea typeface="PT Serif" pitchFamily="34" charset="-122"/>
                <a:cs typeface="PT Serif" pitchFamily="34" charset="-120"/>
              </a:rPr>
              <a:t>Số người bị nạn</a:t>
            </a:r>
          </a:p>
        </p:txBody>
      </p:sp>
      <p:sp>
        <p:nvSpPr>
          <p:cNvPr id="15" name="Text 12"/>
          <p:cNvSpPr/>
          <p:nvPr/>
        </p:nvSpPr>
        <p:spPr>
          <a:xfrm>
            <a:off x="2488642" y="6602288"/>
            <a:ext cx="5699046" cy="713184"/>
          </a:xfrm>
          <a:prstGeom prst="rect">
            <a:avLst/>
          </a:prstGeom>
          <a:noFill/>
          <a:ln/>
        </p:spPr>
        <p:txBody>
          <a:bodyPr wrap="square" lIns="0" tIns="0" rIns="0" bIns="0" rtlCol="0" anchor="t"/>
          <a:lstStyle/>
          <a:p>
            <a:pPr marL="0" indent="0">
              <a:lnSpc>
                <a:spcPts val="2800"/>
              </a:lnSpc>
              <a:buNone/>
            </a:pPr>
            <a:r>
              <a:rPr lang="vi-VN" sz="1750" dirty="0">
                <a:solidFill>
                  <a:srgbClr val="383838"/>
                </a:solidFill>
                <a:latin typeface="DM Sans" pitchFamily="34" charset="0"/>
                <a:ea typeface="DM Sans" pitchFamily="34" charset="-122"/>
                <a:cs typeface="DM Sans" pitchFamily="34" charset="-120"/>
              </a:rPr>
              <a:t>3.065 người, giảm 6,04% so với cùng kỳ năm 2023.</a:t>
            </a:r>
          </a:p>
        </p:txBody>
      </p:sp>
      <p:sp>
        <p:nvSpPr>
          <p:cNvPr id="26" name="Text 11">
            <a:extLst>
              <a:ext uri="{FF2B5EF4-FFF2-40B4-BE49-F238E27FC236}">
                <a16:creationId xmlns:a16="http://schemas.microsoft.com/office/drawing/2014/main" id="{4F040410-029B-7EE2-6796-965C9E7F4A10}"/>
              </a:ext>
            </a:extLst>
          </p:cNvPr>
          <p:cNvSpPr/>
          <p:nvPr/>
        </p:nvSpPr>
        <p:spPr>
          <a:xfrm>
            <a:off x="2554365" y="3160748"/>
            <a:ext cx="3766661" cy="365760"/>
          </a:xfrm>
          <a:prstGeom prst="rect">
            <a:avLst/>
          </a:prstGeom>
          <a:noFill/>
          <a:ln/>
        </p:spPr>
        <p:txBody>
          <a:bodyPr wrap="none" lIns="0" tIns="0" rIns="0" bIns="0" rtlCol="0" anchor="t"/>
          <a:lstStyle/>
          <a:p>
            <a:pPr marL="0" indent="0">
              <a:lnSpc>
                <a:spcPts val="2850"/>
              </a:lnSpc>
              <a:buNone/>
            </a:pPr>
            <a:r>
              <a:rPr lang="vi-VN" sz="2300" b="1" dirty="0">
                <a:solidFill>
                  <a:srgbClr val="383838"/>
                </a:solidFill>
                <a:latin typeface="PT Serif" pitchFamily="34" charset="0"/>
                <a:ea typeface="PT Serif" pitchFamily="34" charset="-122"/>
                <a:cs typeface="PT Serif" pitchFamily="34" charset="-120"/>
              </a:rPr>
              <a:t>Số vụ tai nạn</a:t>
            </a:r>
          </a:p>
        </p:txBody>
      </p:sp>
      <p:sp>
        <p:nvSpPr>
          <p:cNvPr id="27" name="Text 12">
            <a:extLst>
              <a:ext uri="{FF2B5EF4-FFF2-40B4-BE49-F238E27FC236}">
                <a16:creationId xmlns:a16="http://schemas.microsoft.com/office/drawing/2014/main" id="{165EEA59-D67F-3A62-6D6E-3F9A860E2AC4}"/>
              </a:ext>
            </a:extLst>
          </p:cNvPr>
          <p:cNvSpPr/>
          <p:nvPr/>
        </p:nvSpPr>
        <p:spPr>
          <a:xfrm>
            <a:off x="2543531" y="3493890"/>
            <a:ext cx="5699046" cy="713184"/>
          </a:xfrm>
          <a:prstGeom prst="rect">
            <a:avLst/>
          </a:prstGeom>
          <a:noFill/>
          <a:ln/>
        </p:spPr>
        <p:txBody>
          <a:bodyPr wrap="square" lIns="0" tIns="0" rIns="0" bIns="0" rtlCol="0" anchor="t"/>
          <a:lstStyle/>
          <a:p>
            <a:pPr marL="0" indent="0">
              <a:lnSpc>
                <a:spcPts val="2800"/>
              </a:lnSpc>
              <a:buNone/>
            </a:pPr>
            <a:r>
              <a:rPr lang="vi-VN" sz="1750" dirty="0">
                <a:solidFill>
                  <a:srgbClr val="383838"/>
                </a:solidFill>
                <a:latin typeface="DM Sans" pitchFamily="34" charset="0"/>
                <a:ea typeface="DM Sans" pitchFamily="34" charset="-122"/>
                <a:cs typeface="DM Sans" pitchFamily="34" charset="-120"/>
              </a:rPr>
              <a:t>3.201 vụ, giảm 7,09% so với cùng kỳ năm 2023.</a:t>
            </a:r>
          </a:p>
        </p:txBody>
      </p:sp>
      <p:pic>
        <p:nvPicPr>
          <p:cNvPr id="28" name="Picture 27">
            <a:extLst>
              <a:ext uri="{FF2B5EF4-FFF2-40B4-BE49-F238E27FC236}">
                <a16:creationId xmlns:a16="http://schemas.microsoft.com/office/drawing/2014/main" id="{23CAA940-ADC3-5602-34C3-75EFF31E7498}"/>
              </a:ext>
            </a:extLst>
          </p:cNvPr>
          <p:cNvPicPr>
            <a:picLocks noChangeAspect="1"/>
          </p:cNvPicPr>
          <p:nvPr/>
        </p:nvPicPr>
        <p:blipFill>
          <a:blip r:embed="rId4"/>
          <a:stretch>
            <a:fillRect/>
          </a:stretch>
        </p:blipFill>
        <p:spPr>
          <a:xfrm>
            <a:off x="11522716" y="7323873"/>
            <a:ext cx="2924979" cy="905727"/>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899303" y="392430"/>
            <a:ext cx="4831794" cy="468273"/>
          </a:xfrm>
          <a:prstGeom prst="rect">
            <a:avLst/>
          </a:prstGeom>
          <a:noFill/>
          <a:ln/>
        </p:spPr>
        <p:txBody>
          <a:bodyPr wrap="none" lIns="0" tIns="0" rIns="0" bIns="0" rtlCol="0" anchor="t"/>
          <a:lstStyle/>
          <a:p>
            <a:pPr marL="0" indent="0" algn="ctr">
              <a:lnSpc>
                <a:spcPts val="3650"/>
              </a:lnSpc>
              <a:buNone/>
            </a:pPr>
            <a:r>
              <a:rPr lang="en-US" sz="3600" b="1" dirty="0">
                <a:solidFill>
                  <a:srgbClr val="020202"/>
                </a:solidFill>
                <a:latin typeface="PT Serif" pitchFamily="34" charset="0"/>
                <a:ea typeface="PT Serif" pitchFamily="34" charset="-122"/>
                <a:cs typeface="PT Serif" pitchFamily="34" charset="-120"/>
              </a:rPr>
              <a:t>Một số vụ tai nạn lao động</a:t>
            </a:r>
            <a:endParaRPr lang="en-US" sz="3600" dirty="0"/>
          </a:p>
        </p:txBody>
      </p:sp>
      <p:pic>
        <p:nvPicPr>
          <p:cNvPr id="3" name="Image 0" descr="preencoded.png"/>
          <p:cNvPicPr>
            <a:picLocks noChangeAspect="1"/>
          </p:cNvPicPr>
          <p:nvPr/>
        </p:nvPicPr>
        <p:blipFill>
          <a:blip r:embed="rId3"/>
          <a:stretch>
            <a:fillRect/>
          </a:stretch>
        </p:blipFill>
        <p:spPr>
          <a:xfrm>
            <a:off x="6023964" y="1135153"/>
            <a:ext cx="2738199" cy="2413029"/>
          </a:xfrm>
          <a:prstGeom prst="rect">
            <a:avLst/>
          </a:prstGeom>
        </p:spPr>
      </p:pic>
      <p:sp>
        <p:nvSpPr>
          <p:cNvPr id="4" name="Shape 1"/>
          <p:cNvSpPr/>
          <p:nvPr/>
        </p:nvSpPr>
        <p:spPr>
          <a:xfrm>
            <a:off x="572095" y="4138995"/>
            <a:ext cx="321112" cy="321112"/>
          </a:xfrm>
          <a:prstGeom prst="roundRect">
            <a:avLst>
              <a:gd name="adj" fmla="val 6667"/>
            </a:avLst>
          </a:prstGeom>
          <a:solidFill>
            <a:srgbClr val="F2EEEE"/>
          </a:solidFill>
          <a:ln/>
        </p:spPr>
      </p:sp>
      <p:sp>
        <p:nvSpPr>
          <p:cNvPr id="5" name="Text 2"/>
          <p:cNvSpPr/>
          <p:nvPr/>
        </p:nvSpPr>
        <p:spPr>
          <a:xfrm>
            <a:off x="672703" y="4187097"/>
            <a:ext cx="119896" cy="224790"/>
          </a:xfrm>
          <a:prstGeom prst="rect">
            <a:avLst/>
          </a:prstGeom>
          <a:noFill/>
          <a:ln/>
        </p:spPr>
        <p:txBody>
          <a:bodyPr wrap="none" lIns="0" tIns="0" rIns="0" bIns="0" rtlCol="0" anchor="t"/>
          <a:lstStyle/>
          <a:p>
            <a:pPr marL="0" indent="0" algn="ctr">
              <a:lnSpc>
                <a:spcPts val="1750"/>
              </a:lnSpc>
              <a:buNone/>
            </a:pPr>
            <a:r>
              <a:rPr lang="en-US" sz="1750" dirty="0">
                <a:solidFill>
                  <a:srgbClr val="383838"/>
                </a:solidFill>
                <a:latin typeface="PT Serif" pitchFamily="34" charset="0"/>
                <a:ea typeface="PT Serif" pitchFamily="34" charset="-122"/>
                <a:cs typeface="PT Serif" pitchFamily="34" charset="-120"/>
              </a:rPr>
              <a:t>1</a:t>
            </a:r>
            <a:endParaRPr lang="en-US" sz="1750" dirty="0"/>
          </a:p>
        </p:txBody>
      </p:sp>
      <p:sp>
        <p:nvSpPr>
          <p:cNvPr id="6" name="Text 3"/>
          <p:cNvSpPr/>
          <p:nvPr/>
        </p:nvSpPr>
        <p:spPr>
          <a:xfrm>
            <a:off x="1035844" y="4138995"/>
            <a:ext cx="13022461" cy="561975"/>
          </a:xfrm>
          <a:prstGeom prst="rect">
            <a:avLst/>
          </a:prstGeom>
          <a:noFill/>
          <a:ln/>
        </p:spPr>
        <p:txBody>
          <a:bodyPr wrap="square" lIns="0" tIns="0" rIns="0" bIns="0" rtlCol="0" anchor="t"/>
          <a:lstStyle/>
          <a:p>
            <a:pPr marL="0" indent="0" algn="just">
              <a:lnSpc>
                <a:spcPts val="2200"/>
              </a:lnSpc>
              <a:buNone/>
            </a:pPr>
            <a:r>
              <a:rPr lang="en-US" sz="1750" b="1" dirty="0">
                <a:solidFill>
                  <a:srgbClr val="383838"/>
                </a:solidFill>
                <a:latin typeface="PT Serif" pitchFamily="34" charset="0"/>
                <a:ea typeface="PT Serif" pitchFamily="34" charset="-122"/>
                <a:cs typeface="PT Serif" pitchFamily="34" charset="-120"/>
              </a:rPr>
              <a:t>Chấn thương do tiếp xúc với máy móc:</a:t>
            </a:r>
            <a:r>
              <a:rPr lang="en-US" sz="1750" dirty="0">
                <a:solidFill>
                  <a:srgbClr val="383838"/>
                </a:solidFill>
                <a:latin typeface="PT Serif" pitchFamily="34" charset="0"/>
                <a:ea typeface="PT Serif" pitchFamily="34" charset="-122"/>
                <a:cs typeface="PT Serif" pitchFamily="34" charset="-120"/>
              </a:rPr>
              <a:t> </a:t>
            </a:r>
            <a:r>
              <a:rPr lang="en-US" sz="1750" dirty="0">
                <a:solidFill>
                  <a:schemeClr val="accent3">
                    <a:lumMod val="50000"/>
                  </a:schemeClr>
                </a:solidFill>
                <a:latin typeface="PT Serif" pitchFamily="34" charset="0"/>
                <a:ea typeface="PT Serif" pitchFamily="34" charset="-122"/>
                <a:cs typeface="PT Serif" pitchFamily="34" charset="-120"/>
              </a:rPr>
              <a:t>Nhiều công nhân bị thương do tiếp xúc với các bộ phận của máy móc trong quá trình vận hành hoặc bảo trì.</a:t>
            </a:r>
            <a:endParaRPr lang="en-US" sz="1750" dirty="0">
              <a:solidFill>
                <a:schemeClr val="accent3">
                  <a:lumMod val="50000"/>
                </a:schemeClr>
              </a:solidFill>
            </a:endParaRPr>
          </a:p>
        </p:txBody>
      </p:sp>
      <p:sp>
        <p:nvSpPr>
          <p:cNvPr id="7" name="Shape 4"/>
          <p:cNvSpPr/>
          <p:nvPr/>
        </p:nvSpPr>
        <p:spPr>
          <a:xfrm>
            <a:off x="572095" y="5004104"/>
            <a:ext cx="321112" cy="321112"/>
          </a:xfrm>
          <a:prstGeom prst="roundRect">
            <a:avLst>
              <a:gd name="adj" fmla="val 6667"/>
            </a:avLst>
          </a:prstGeom>
          <a:solidFill>
            <a:srgbClr val="F2EEEE"/>
          </a:solidFill>
          <a:ln/>
        </p:spPr>
      </p:sp>
      <p:sp>
        <p:nvSpPr>
          <p:cNvPr id="8" name="Text 5"/>
          <p:cNvSpPr/>
          <p:nvPr/>
        </p:nvSpPr>
        <p:spPr>
          <a:xfrm>
            <a:off x="672703" y="5052205"/>
            <a:ext cx="119896" cy="224790"/>
          </a:xfrm>
          <a:prstGeom prst="rect">
            <a:avLst/>
          </a:prstGeom>
          <a:noFill/>
          <a:ln/>
        </p:spPr>
        <p:txBody>
          <a:bodyPr wrap="none" lIns="0" tIns="0" rIns="0" bIns="0" rtlCol="0" anchor="t"/>
          <a:lstStyle/>
          <a:p>
            <a:pPr marL="0" indent="0" algn="ctr">
              <a:lnSpc>
                <a:spcPts val="1750"/>
              </a:lnSpc>
              <a:buNone/>
            </a:pPr>
            <a:r>
              <a:rPr lang="en-US" sz="1750" dirty="0">
                <a:solidFill>
                  <a:srgbClr val="383838"/>
                </a:solidFill>
                <a:latin typeface="PT Serif" pitchFamily="34" charset="0"/>
                <a:ea typeface="PT Serif" pitchFamily="34" charset="-122"/>
                <a:cs typeface="PT Serif" pitchFamily="34" charset="-120"/>
              </a:rPr>
              <a:t>2</a:t>
            </a:r>
            <a:endParaRPr lang="en-US" sz="1750" dirty="0"/>
          </a:p>
        </p:txBody>
      </p:sp>
      <p:sp>
        <p:nvSpPr>
          <p:cNvPr id="9" name="Text 6"/>
          <p:cNvSpPr/>
          <p:nvPr/>
        </p:nvSpPr>
        <p:spPr>
          <a:xfrm>
            <a:off x="1035844" y="5004104"/>
            <a:ext cx="13022461" cy="561975"/>
          </a:xfrm>
          <a:prstGeom prst="rect">
            <a:avLst/>
          </a:prstGeom>
          <a:noFill/>
          <a:ln/>
        </p:spPr>
        <p:txBody>
          <a:bodyPr wrap="square" lIns="0" tIns="0" rIns="0" bIns="0" rtlCol="0" anchor="t"/>
          <a:lstStyle/>
          <a:p>
            <a:pPr marL="0" indent="0" algn="just">
              <a:lnSpc>
                <a:spcPts val="2200"/>
              </a:lnSpc>
              <a:buNone/>
            </a:pPr>
            <a:r>
              <a:rPr lang="en-US" sz="1750" b="1" dirty="0">
                <a:solidFill>
                  <a:srgbClr val="383838"/>
                </a:solidFill>
                <a:latin typeface="PT Serif" pitchFamily="34" charset="0"/>
                <a:ea typeface="PT Serif" pitchFamily="34" charset="-122"/>
                <a:cs typeface="PT Serif" pitchFamily="34" charset="-120"/>
              </a:rPr>
              <a:t>Chấn thương do vật liệu</a:t>
            </a:r>
            <a:r>
              <a:rPr lang="en-US" sz="1750" dirty="0">
                <a:solidFill>
                  <a:srgbClr val="383838"/>
                </a:solidFill>
                <a:latin typeface="PT Serif" pitchFamily="34" charset="0"/>
                <a:ea typeface="PT Serif" pitchFamily="34" charset="-122"/>
                <a:cs typeface="PT Serif" pitchFamily="34" charset="-120"/>
              </a:rPr>
              <a:t>: </a:t>
            </a:r>
            <a:r>
              <a:rPr lang="en-US" sz="1750" dirty="0">
                <a:solidFill>
                  <a:schemeClr val="accent3">
                    <a:lumMod val="50000"/>
                  </a:schemeClr>
                </a:solidFill>
                <a:latin typeface="PT Serif" pitchFamily="34" charset="0"/>
                <a:ea typeface="PT Serif" pitchFamily="34" charset="-122"/>
                <a:cs typeface="PT Serif" pitchFamily="34" charset="-120"/>
              </a:rPr>
              <a:t>Trong quá trình làm việc với các vật liệu cứng hoặc sắc nhọn, người lao động có thể gặp phải các chấn thương như cắt xé da hoặc gãy xương.</a:t>
            </a:r>
            <a:endParaRPr lang="en-US" sz="1750" dirty="0">
              <a:solidFill>
                <a:schemeClr val="accent3">
                  <a:lumMod val="50000"/>
                </a:schemeClr>
              </a:solidFill>
            </a:endParaRPr>
          </a:p>
        </p:txBody>
      </p:sp>
      <p:sp>
        <p:nvSpPr>
          <p:cNvPr id="10" name="Shape 7"/>
          <p:cNvSpPr/>
          <p:nvPr/>
        </p:nvSpPr>
        <p:spPr>
          <a:xfrm>
            <a:off x="572095" y="5869212"/>
            <a:ext cx="321112" cy="321112"/>
          </a:xfrm>
          <a:prstGeom prst="roundRect">
            <a:avLst>
              <a:gd name="adj" fmla="val 6667"/>
            </a:avLst>
          </a:prstGeom>
          <a:solidFill>
            <a:srgbClr val="F2EEEE"/>
          </a:solidFill>
          <a:ln/>
        </p:spPr>
      </p:sp>
      <p:sp>
        <p:nvSpPr>
          <p:cNvPr id="11" name="Text 8"/>
          <p:cNvSpPr/>
          <p:nvPr/>
        </p:nvSpPr>
        <p:spPr>
          <a:xfrm>
            <a:off x="672703" y="5917313"/>
            <a:ext cx="119896" cy="224790"/>
          </a:xfrm>
          <a:prstGeom prst="rect">
            <a:avLst/>
          </a:prstGeom>
          <a:noFill/>
          <a:ln/>
        </p:spPr>
        <p:txBody>
          <a:bodyPr wrap="none" lIns="0" tIns="0" rIns="0" bIns="0" rtlCol="0" anchor="t"/>
          <a:lstStyle/>
          <a:p>
            <a:pPr marL="0" indent="0" algn="ctr">
              <a:lnSpc>
                <a:spcPts val="1750"/>
              </a:lnSpc>
              <a:buNone/>
            </a:pPr>
            <a:r>
              <a:rPr lang="en-US" sz="1750" dirty="0">
                <a:solidFill>
                  <a:srgbClr val="383838"/>
                </a:solidFill>
                <a:latin typeface="PT Serif" pitchFamily="34" charset="0"/>
                <a:ea typeface="PT Serif" pitchFamily="34" charset="-122"/>
                <a:cs typeface="PT Serif" pitchFamily="34" charset="-120"/>
              </a:rPr>
              <a:t>3</a:t>
            </a:r>
            <a:endParaRPr lang="en-US" sz="1750" dirty="0"/>
          </a:p>
        </p:txBody>
      </p:sp>
      <p:sp>
        <p:nvSpPr>
          <p:cNvPr id="12" name="Text 9"/>
          <p:cNvSpPr/>
          <p:nvPr/>
        </p:nvSpPr>
        <p:spPr>
          <a:xfrm>
            <a:off x="1035844" y="5869212"/>
            <a:ext cx="13022461" cy="561975"/>
          </a:xfrm>
          <a:prstGeom prst="rect">
            <a:avLst/>
          </a:prstGeom>
          <a:noFill/>
          <a:ln/>
        </p:spPr>
        <p:txBody>
          <a:bodyPr wrap="square" lIns="0" tIns="0" rIns="0" bIns="0" rtlCol="0" anchor="t"/>
          <a:lstStyle/>
          <a:p>
            <a:pPr marL="0" indent="0" algn="just">
              <a:lnSpc>
                <a:spcPts val="2200"/>
              </a:lnSpc>
              <a:buNone/>
            </a:pPr>
            <a:r>
              <a:rPr lang="en-US" sz="1750" b="1" dirty="0">
                <a:solidFill>
                  <a:srgbClr val="383838"/>
                </a:solidFill>
                <a:latin typeface="PT Serif" pitchFamily="34" charset="0"/>
                <a:ea typeface="PT Serif" pitchFamily="34" charset="-122"/>
                <a:cs typeface="PT Serif" pitchFamily="34" charset="-120"/>
              </a:rPr>
              <a:t>Sự cố liên quan đến điện:</a:t>
            </a:r>
            <a:r>
              <a:rPr lang="en-US" sz="1750" dirty="0">
                <a:solidFill>
                  <a:srgbClr val="383838"/>
                </a:solidFill>
                <a:latin typeface="PT Serif" pitchFamily="34" charset="0"/>
                <a:ea typeface="PT Serif" pitchFamily="34" charset="-122"/>
                <a:cs typeface="PT Serif" pitchFamily="34" charset="-120"/>
              </a:rPr>
              <a:t> </a:t>
            </a:r>
            <a:r>
              <a:rPr lang="en-US" sz="1750" dirty="0">
                <a:solidFill>
                  <a:schemeClr val="accent3">
                    <a:lumMod val="50000"/>
                  </a:schemeClr>
                </a:solidFill>
                <a:latin typeface="PT Serif" pitchFamily="34" charset="0"/>
                <a:ea typeface="PT Serif" pitchFamily="34" charset="-122"/>
                <a:cs typeface="PT Serif" pitchFamily="34" charset="-120"/>
              </a:rPr>
              <a:t>Các vấn đề về hệ thống điện, như rò rỉ điện hoặc sự cố điện áp, có thể dẫn đến các vụ tai nạn nghiêm trọng, bao gồm bị điện giật hoặc cháy nổ.</a:t>
            </a:r>
            <a:endParaRPr lang="en-US" sz="1750" dirty="0">
              <a:solidFill>
                <a:schemeClr val="accent3">
                  <a:lumMod val="50000"/>
                </a:schemeClr>
              </a:solidFill>
            </a:endParaRPr>
          </a:p>
        </p:txBody>
      </p:sp>
      <p:sp>
        <p:nvSpPr>
          <p:cNvPr id="13" name="Shape 10"/>
          <p:cNvSpPr/>
          <p:nvPr/>
        </p:nvSpPr>
        <p:spPr>
          <a:xfrm>
            <a:off x="572095" y="6734320"/>
            <a:ext cx="321112" cy="321112"/>
          </a:xfrm>
          <a:prstGeom prst="roundRect">
            <a:avLst>
              <a:gd name="adj" fmla="val 6667"/>
            </a:avLst>
          </a:prstGeom>
          <a:solidFill>
            <a:srgbClr val="F2EEEE"/>
          </a:solidFill>
          <a:ln/>
        </p:spPr>
      </p:sp>
      <p:sp>
        <p:nvSpPr>
          <p:cNvPr id="14" name="Text 11"/>
          <p:cNvSpPr/>
          <p:nvPr/>
        </p:nvSpPr>
        <p:spPr>
          <a:xfrm>
            <a:off x="672703" y="6782421"/>
            <a:ext cx="119896" cy="224790"/>
          </a:xfrm>
          <a:prstGeom prst="rect">
            <a:avLst/>
          </a:prstGeom>
          <a:noFill/>
          <a:ln/>
        </p:spPr>
        <p:txBody>
          <a:bodyPr wrap="none" lIns="0" tIns="0" rIns="0" bIns="0" rtlCol="0" anchor="t"/>
          <a:lstStyle/>
          <a:p>
            <a:pPr marL="0" indent="0" algn="ctr">
              <a:lnSpc>
                <a:spcPts val="1750"/>
              </a:lnSpc>
              <a:buNone/>
            </a:pPr>
            <a:r>
              <a:rPr lang="en-US" sz="1750" dirty="0">
                <a:solidFill>
                  <a:srgbClr val="383838"/>
                </a:solidFill>
                <a:latin typeface="PT Serif" pitchFamily="34" charset="0"/>
                <a:ea typeface="PT Serif" pitchFamily="34" charset="-122"/>
                <a:cs typeface="PT Serif" pitchFamily="34" charset="-120"/>
              </a:rPr>
              <a:t>4</a:t>
            </a:r>
            <a:endParaRPr lang="en-US" sz="1750" dirty="0"/>
          </a:p>
        </p:txBody>
      </p:sp>
      <p:sp>
        <p:nvSpPr>
          <p:cNvPr id="15" name="Text 12"/>
          <p:cNvSpPr/>
          <p:nvPr/>
        </p:nvSpPr>
        <p:spPr>
          <a:xfrm>
            <a:off x="1035844" y="6734320"/>
            <a:ext cx="13022461" cy="561975"/>
          </a:xfrm>
          <a:prstGeom prst="rect">
            <a:avLst/>
          </a:prstGeom>
          <a:noFill/>
          <a:ln/>
        </p:spPr>
        <p:txBody>
          <a:bodyPr wrap="square" lIns="0" tIns="0" rIns="0" bIns="0" rtlCol="0" anchor="t"/>
          <a:lstStyle/>
          <a:p>
            <a:pPr marL="0" indent="0" algn="just">
              <a:lnSpc>
                <a:spcPts val="2200"/>
              </a:lnSpc>
              <a:buNone/>
            </a:pPr>
            <a:r>
              <a:rPr lang="en-US" sz="1750" b="1" dirty="0">
                <a:solidFill>
                  <a:srgbClr val="383838"/>
                </a:solidFill>
                <a:latin typeface="PT Serif" pitchFamily="34" charset="0"/>
                <a:ea typeface="PT Serif" pitchFamily="34" charset="-122"/>
                <a:cs typeface="PT Serif" pitchFamily="34" charset="-120"/>
              </a:rPr>
              <a:t>Ngã và trượt: </a:t>
            </a:r>
            <a:r>
              <a:rPr lang="en-US" sz="1750" dirty="0">
                <a:solidFill>
                  <a:schemeClr val="accent3">
                    <a:lumMod val="50000"/>
                  </a:schemeClr>
                </a:solidFill>
                <a:latin typeface="PT Serif" pitchFamily="34" charset="0"/>
                <a:ea typeface="PT Serif" pitchFamily="34" charset="-122"/>
                <a:cs typeface="PT Serif" pitchFamily="34" charset="-120"/>
              </a:rPr>
              <a:t>Sàn nhà không được vệ sinh đúng cách hoặc không có các biện pháp phòng ngừa thích hợp có thể gây ra các vụ ngã hoặc trượt, dẫn đến chấn thương nghiêm trọng.</a:t>
            </a:r>
            <a:endParaRPr lang="en-US" sz="1750" dirty="0">
              <a:solidFill>
                <a:schemeClr val="accent3">
                  <a:lumMod val="50000"/>
                </a:schemeClr>
              </a:solidFill>
            </a:endParaRPr>
          </a:p>
        </p:txBody>
      </p:sp>
      <p:pic>
        <p:nvPicPr>
          <p:cNvPr id="16" name="Picture 15">
            <a:extLst>
              <a:ext uri="{FF2B5EF4-FFF2-40B4-BE49-F238E27FC236}">
                <a16:creationId xmlns:a16="http://schemas.microsoft.com/office/drawing/2014/main" id="{702B3AB1-8594-C42E-9EE2-1681ECBBF35C}"/>
              </a:ext>
            </a:extLst>
          </p:cNvPr>
          <p:cNvPicPr>
            <a:picLocks noChangeAspect="1"/>
          </p:cNvPicPr>
          <p:nvPr/>
        </p:nvPicPr>
        <p:blipFill>
          <a:blip r:embed="rId4"/>
          <a:stretch>
            <a:fillRect/>
          </a:stretch>
        </p:blipFill>
        <p:spPr>
          <a:xfrm>
            <a:off x="11522716" y="7323873"/>
            <a:ext cx="2924979" cy="905727"/>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132421" y="353139"/>
            <a:ext cx="6365558" cy="421481"/>
          </a:xfrm>
          <a:prstGeom prst="rect">
            <a:avLst/>
          </a:prstGeom>
          <a:noFill/>
          <a:ln/>
        </p:spPr>
        <p:txBody>
          <a:bodyPr wrap="none" lIns="0" tIns="0" rIns="0" bIns="0" rtlCol="0" anchor="t"/>
          <a:lstStyle/>
          <a:p>
            <a:pPr marL="0" indent="0" algn="ctr">
              <a:lnSpc>
                <a:spcPts val="3300"/>
              </a:lnSpc>
              <a:buNone/>
            </a:pPr>
            <a:r>
              <a:rPr lang="en-US" sz="3200" b="1" dirty="0">
                <a:solidFill>
                  <a:srgbClr val="020202"/>
                </a:solidFill>
                <a:latin typeface="PT Serif" pitchFamily="34" charset="0"/>
                <a:ea typeface="PT Serif" pitchFamily="34" charset="-122"/>
                <a:cs typeface="PT Serif" pitchFamily="34" charset="-120"/>
              </a:rPr>
              <a:t>Các công đoạn sản xuất trong nhà máy </a:t>
            </a:r>
            <a:endParaRPr lang="en-US" sz="3200" dirty="0"/>
          </a:p>
        </p:txBody>
      </p:sp>
      <p:pic>
        <p:nvPicPr>
          <p:cNvPr id="3" name="Image 0" descr="preencoded.png"/>
          <p:cNvPicPr>
            <a:picLocks noChangeAspect="1"/>
          </p:cNvPicPr>
          <p:nvPr/>
        </p:nvPicPr>
        <p:blipFill>
          <a:blip r:embed="rId3"/>
          <a:stretch>
            <a:fillRect/>
          </a:stretch>
        </p:blipFill>
        <p:spPr>
          <a:xfrm>
            <a:off x="5888117" y="851653"/>
            <a:ext cx="2854166" cy="1900118"/>
          </a:xfrm>
          <a:prstGeom prst="rect">
            <a:avLst/>
          </a:prstGeom>
        </p:spPr>
      </p:pic>
      <p:sp>
        <p:nvSpPr>
          <p:cNvPr id="4" name="Shape 1"/>
          <p:cNvSpPr/>
          <p:nvPr/>
        </p:nvSpPr>
        <p:spPr>
          <a:xfrm>
            <a:off x="757118" y="3075980"/>
            <a:ext cx="15240" cy="4800362"/>
          </a:xfrm>
          <a:prstGeom prst="roundRect">
            <a:avLst>
              <a:gd name="adj" fmla="val 126416"/>
            </a:avLst>
          </a:prstGeom>
          <a:solidFill>
            <a:srgbClr val="D8D4D4"/>
          </a:solidFill>
          <a:ln/>
        </p:spPr>
      </p:sp>
      <p:sp>
        <p:nvSpPr>
          <p:cNvPr id="5" name="Shape 2"/>
          <p:cNvSpPr/>
          <p:nvPr/>
        </p:nvSpPr>
        <p:spPr>
          <a:xfrm>
            <a:off x="620256" y="3220403"/>
            <a:ext cx="288965" cy="288965"/>
          </a:xfrm>
          <a:prstGeom prst="roundRect">
            <a:avLst>
              <a:gd name="adj" fmla="val 6667"/>
            </a:avLst>
          </a:prstGeom>
          <a:solidFill>
            <a:srgbClr val="F2EEEE"/>
          </a:solidFill>
          <a:ln/>
        </p:spPr>
      </p:sp>
      <p:sp>
        <p:nvSpPr>
          <p:cNvPr id="6" name="Text 3"/>
          <p:cNvSpPr/>
          <p:nvPr/>
        </p:nvSpPr>
        <p:spPr>
          <a:xfrm>
            <a:off x="710744" y="3263741"/>
            <a:ext cx="107871" cy="202287"/>
          </a:xfrm>
          <a:prstGeom prst="rect">
            <a:avLst/>
          </a:prstGeom>
          <a:noFill/>
          <a:ln/>
        </p:spPr>
        <p:txBody>
          <a:bodyPr wrap="none" lIns="0" tIns="0" rIns="0" bIns="0" rtlCol="0" anchor="t"/>
          <a:lstStyle/>
          <a:p>
            <a:pPr marL="0" indent="0" algn="ctr">
              <a:lnSpc>
                <a:spcPts val="1550"/>
              </a:lnSpc>
              <a:buNone/>
            </a:pPr>
            <a:r>
              <a:rPr lang="en-US" sz="1550" dirty="0">
                <a:solidFill>
                  <a:srgbClr val="383838"/>
                </a:solidFill>
                <a:latin typeface="PT Serif" pitchFamily="34" charset="0"/>
                <a:ea typeface="PT Serif" pitchFamily="34" charset="-122"/>
                <a:cs typeface="PT Serif" pitchFamily="34" charset="-120"/>
              </a:rPr>
              <a:t>1</a:t>
            </a:r>
            <a:endParaRPr lang="en-US" sz="1550" dirty="0"/>
          </a:p>
        </p:txBody>
      </p:sp>
      <p:sp>
        <p:nvSpPr>
          <p:cNvPr id="7" name="Text 4"/>
          <p:cNvSpPr/>
          <p:nvPr/>
        </p:nvSpPr>
        <p:spPr>
          <a:xfrm>
            <a:off x="1021556" y="3204329"/>
            <a:ext cx="1685687" cy="210741"/>
          </a:xfrm>
          <a:prstGeom prst="rect">
            <a:avLst/>
          </a:prstGeom>
          <a:noFill/>
          <a:ln/>
        </p:spPr>
        <p:txBody>
          <a:bodyPr wrap="none" lIns="0" tIns="0" rIns="0" bIns="0" rtlCol="0" anchor="t"/>
          <a:lstStyle/>
          <a:p>
            <a:pPr marL="0" indent="0">
              <a:lnSpc>
                <a:spcPts val="1650"/>
              </a:lnSpc>
              <a:buNone/>
            </a:pPr>
            <a:r>
              <a:rPr lang="en-US" sz="2200" b="1" dirty="0">
                <a:solidFill>
                  <a:srgbClr val="383838"/>
                </a:solidFill>
                <a:latin typeface="PT Serif" pitchFamily="34" charset="0"/>
                <a:ea typeface="PT Serif" pitchFamily="34" charset="-122"/>
                <a:cs typeface="PT Serif" pitchFamily="34" charset="-120"/>
              </a:rPr>
              <a:t>Cắt và May vỏ ghế</a:t>
            </a:r>
            <a:endParaRPr lang="en-US" sz="2200" dirty="0"/>
          </a:p>
        </p:txBody>
      </p:sp>
      <p:sp>
        <p:nvSpPr>
          <p:cNvPr id="8" name="Text 5"/>
          <p:cNvSpPr/>
          <p:nvPr/>
        </p:nvSpPr>
        <p:spPr>
          <a:xfrm>
            <a:off x="1021556" y="3492103"/>
            <a:ext cx="13036748" cy="411004"/>
          </a:xfrm>
          <a:prstGeom prst="rect">
            <a:avLst/>
          </a:prstGeom>
          <a:noFill/>
          <a:ln/>
        </p:spPr>
        <p:txBody>
          <a:bodyPr wrap="square" lIns="0" tIns="0" rIns="0" bIns="0" rtlCol="0" anchor="t"/>
          <a:lstStyle/>
          <a:p>
            <a:pPr marL="0" indent="0" algn="l">
              <a:lnSpc>
                <a:spcPts val="1600"/>
              </a:lnSpc>
              <a:buNone/>
            </a:pPr>
            <a:r>
              <a:rPr lang="en-US" sz="1200" dirty="0">
                <a:solidFill>
                  <a:srgbClr val="383838"/>
                </a:solidFill>
                <a:latin typeface="DM Sans" pitchFamily="34" charset="0"/>
                <a:ea typeface="DM Sans" pitchFamily="34" charset="-122"/>
                <a:cs typeface="DM Sans" pitchFamily="34" charset="-120"/>
              </a:rPr>
              <a:t>các công nhân sử dụng máy cắt chính xác để tách các miếng vải hoặc da theo các kích thước và hình dạng đã được thiết kế trước. </a:t>
            </a:r>
          </a:p>
          <a:p>
            <a:pPr marL="0" indent="0" algn="l">
              <a:lnSpc>
                <a:spcPts val="1600"/>
              </a:lnSpc>
              <a:buNone/>
            </a:pPr>
            <a:r>
              <a:rPr lang="en-US" sz="1200" dirty="0">
                <a:solidFill>
                  <a:srgbClr val="383838"/>
                </a:solidFill>
                <a:latin typeface="DM Sans" pitchFamily="34" charset="0"/>
                <a:ea typeface="DM Sans" pitchFamily="34" charset="-122"/>
                <a:cs typeface="DM Sans" pitchFamily="34" charset="-120"/>
              </a:rPr>
              <a:t>Sau khi các miếng vải hoặc da được cắt, chúng sẽ được đưa vào quy trình may để tạo thành các bộ phận của vỏ ghế.</a:t>
            </a:r>
            <a:endParaRPr lang="en-US" sz="1200" dirty="0"/>
          </a:p>
        </p:txBody>
      </p:sp>
      <p:sp>
        <p:nvSpPr>
          <p:cNvPr id="9" name="Shape 6"/>
          <p:cNvSpPr/>
          <p:nvPr/>
        </p:nvSpPr>
        <p:spPr>
          <a:xfrm>
            <a:off x="620256" y="4304228"/>
            <a:ext cx="288965" cy="288965"/>
          </a:xfrm>
          <a:prstGeom prst="roundRect">
            <a:avLst>
              <a:gd name="adj" fmla="val 6667"/>
            </a:avLst>
          </a:prstGeom>
          <a:solidFill>
            <a:srgbClr val="F2EEEE"/>
          </a:solidFill>
          <a:ln/>
        </p:spPr>
      </p:sp>
      <p:sp>
        <p:nvSpPr>
          <p:cNvPr id="10" name="Text 7"/>
          <p:cNvSpPr/>
          <p:nvPr/>
        </p:nvSpPr>
        <p:spPr>
          <a:xfrm>
            <a:off x="710744" y="4347567"/>
            <a:ext cx="107871" cy="202287"/>
          </a:xfrm>
          <a:prstGeom prst="rect">
            <a:avLst/>
          </a:prstGeom>
          <a:noFill/>
          <a:ln/>
        </p:spPr>
        <p:txBody>
          <a:bodyPr wrap="none" lIns="0" tIns="0" rIns="0" bIns="0" rtlCol="0" anchor="t"/>
          <a:lstStyle/>
          <a:p>
            <a:pPr marL="0" indent="0" algn="ctr">
              <a:lnSpc>
                <a:spcPts val="1550"/>
              </a:lnSpc>
              <a:buNone/>
            </a:pPr>
            <a:r>
              <a:rPr lang="en-US" sz="1550" dirty="0">
                <a:solidFill>
                  <a:srgbClr val="383838"/>
                </a:solidFill>
                <a:latin typeface="PT Serif" pitchFamily="34" charset="0"/>
                <a:ea typeface="PT Serif" pitchFamily="34" charset="-122"/>
                <a:cs typeface="PT Serif" pitchFamily="34" charset="-120"/>
              </a:rPr>
              <a:t>2</a:t>
            </a:r>
            <a:endParaRPr lang="en-US" sz="1550" dirty="0"/>
          </a:p>
        </p:txBody>
      </p:sp>
      <p:sp>
        <p:nvSpPr>
          <p:cNvPr id="11" name="Text 8"/>
          <p:cNvSpPr/>
          <p:nvPr/>
        </p:nvSpPr>
        <p:spPr>
          <a:xfrm>
            <a:off x="1021556" y="4288155"/>
            <a:ext cx="2022872" cy="252770"/>
          </a:xfrm>
          <a:prstGeom prst="rect">
            <a:avLst/>
          </a:prstGeom>
          <a:noFill/>
          <a:ln/>
        </p:spPr>
        <p:txBody>
          <a:bodyPr wrap="none" lIns="0" tIns="0" rIns="0" bIns="0" rtlCol="0" anchor="t"/>
          <a:lstStyle/>
          <a:p>
            <a:pPr marL="0" indent="0">
              <a:lnSpc>
                <a:spcPts val="1950"/>
              </a:lnSpc>
              <a:buNone/>
            </a:pPr>
            <a:r>
              <a:rPr lang="en-US" sz="2200" b="1" dirty="0">
                <a:solidFill>
                  <a:srgbClr val="383838"/>
                </a:solidFill>
                <a:latin typeface="PT Serif" pitchFamily="34" charset="0"/>
                <a:ea typeface="PT Serif" pitchFamily="34" charset="-122"/>
                <a:cs typeface="PT Serif" pitchFamily="34" charset="-120"/>
              </a:rPr>
              <a:t>Lắp ráp khung ghế</a:t>
            </a:r>
            <a:endParaRPr lang="en-US" sz="2200" dirty="0"/>
          </a:p>
        </p:txBody>
      </p:sp>
      <p:sp>
        <p:nvSpPr>
          <p:cNvPr id="12" name="Text 9"/>
          <p:cNvSpPr/>
          <p:nvPr/>
        </p:nvSpPr>
        <p:spPr>
          <a:xfrm>
            <a:off x="1021556" y="4617958"/>
            <a:ext cx="13036748" cy="411004"/>
          </a:xfrm>
          <a:prstGeom prst="rect">
            <a:avLst/>
          </a:prstGeom>
          <a:noFill/>
          <a:ln/>
        </p:spPr>
        <p:txBody>
          <a:bodyPr wrap="square" lIns="0" tIns="0" rIns="0" bIns="0" rtlCol="0" anchor="t"/>
          <a:lstStyle/>
          <a:p>
            <a:pPr marL="0" indent="0" algn="l">
              <a:lnSpc>
                <a:spcPts val="1600"/>
              </a:lnSpc>
              <a:buNone/>
            </a:pPr>
            <a:r>
              <a:rPr lang="en-US" sz="1200" dirty="0">
                <a:solidFill>
                  <a:srgbClr val="383838"/>
                </a:solidFill>
                <a:latin typeface="DM Sans" pitchFamily="34" charset="0"/>
                <a:ea typeface="DM Sans" pitchFamily="34" charset="-122"/>
                <a:cs typeface="DM Sans" pitchFamily="34" charset="-120"/>
              </a:rPr>
              <a:t>Sử dụng các máy móc chuyên dụng để gia công và lắp ráp các bộ phận khung ghế từ vật liệu kim loại hoặc nhựa. </a:t>
            </a:r>
          </a:p>
          <a:p>
            <a:pPr marL="0" indent="0" algn="l">
              <a:lnSpc>
                <a:spcPts val="1600"/>
              </a:lnSpc>
              <a:buNone/>
            </a:pPr>
            <a:r>
              <a:rPr lang="en-US" sz="1200" dirty="0" err="1">
                <a:solidFill>
                  <a:srgbClr val="383838"/>
                </a:solidFill>
                <a:latin typeface="DM Sans" pitchFamily="34" charset="0"/>
                <a:ea typeface="DM Sans" pitchFamily="34" charset="-122"/>
                <a:cs typeface="DM Sans" pitchFamily="34" charset="-120"/>
              </a:rPr>
              <a:t>Máy</a:t>
            </a:r>
            <a:r>
              <a:rPr lang="en-US" sz="1200" dirty="0">
                <a:solidFill>
                  <a:srgbClr val="383838"/>
                </a:solidFill>
                <a:latin typeface="DM Sans" pitchFamily="34" charset="0"/>
                <a:ea typeface="DM Sans" pitchFamily="34" charset="-122"/>
                <a:cs typeface="DM Sans" pitchFamily="34" charset="-120"/>
              </a:rPr>
              <a:t> móc như máy cắt, máy uốn và máy hàn được sử dụng để đảm bảo các bộ phận khung ghế có kích thước chính xác và độ bền cao.</a:t>
            </a:r>
            <a:endParaRPr lang="en-US" sz="1200" dirty="0"/>
          </a:p>
        </p:txBody>
      </p:sp>
      <p:sp>
        <p:nvSpPr>
          <p:cNvPr id="13" name="Shape 10"/>
          <p:cNvSpPr/>
          <p:nvPr/>
        </p:nvSpPr>
        <p:spPr>
          <a:xfrm>
            <a:off x="620256" y="5430083"/>
            <a:ext cx="288965" cy="288965"/>
          </a:xfrm>
          <a:prstGeom prst="roundRect">
            <a:avLst>
              <a:gd name="adj" fmla="val 6667"/>
            </a:avLst>
          </a:prstGeom>
          <a:solidFill>
            <a:srgbClr val="F2EEEE"/>
          </a:solidFill>
          <a:ln/>
        </p:spPr>
      </p:sp>
      <p:sp>
        <p:nvSpPr>
          <p:cNvPr id="14" name="Text 11"/>
          <p:cNvSpPr/>
          <p:nvPr/>
        </p:nvSpPr>
        <p:spPr>
          <a:xfrm>
            <a:off x="710744" y="5473422"/>
            <a:ext cx="107871" cy="202287"/>
          </a:xfrm>
          <a:prstGeom prst="rect">
            <a:avLst/>
          </a:prstGeom>
          <a:noFill/>
          <a:ln/>
        </p:spPr>
        <p:txBody>
          <a:bodyPr wrap="none" lIns="0" tIns="0" rIns="0" bIns="0" rtlCol="0" anchor="t"/>
          <a:lstStyle/>
          <a:p>
            <a:pPr marL="0" indent="0" algn="ctr">
              <a:lnSpc>
                <a:spcPts val="1550"/>
              </a:lnSpc>
              <a:buNone/>
            </a:pPr>
            <a:r>
              <a:rPr lang="en-US" sz="1550" dirty="0">
                <a:solidFill>
                  <a:srgbClr val="383838"/>
                </a:solidFill>
                <a:latin typeface="PT Serif" pitchFamily="34" charset="0"/>
                <a:ea typeface="PT Serif" pitchFamily="34" charset="-122"/>
                <a:cs typeface="PT Serif" pitchFamily="34" charset="-120"/>
              </a:rPr>
              <a:t>3</a:t>
            </a:r>
            <a:endParaRPr lang="en-US" sz="1550" dirty="0"/>
          </a:p>
        </p:txBody>
      </p:sp>
      <p:sp>
        <p:nvSpPr>
          <p:cNvPr id="15" name="Text 12"/>
          <p:cNvSpPr/>
          <p:nvPr/>
        </p:nvSpPr>
        <p:spPr>
          <a:xfrm>
            <a:off x="1021556" y="5414010"/>
            <a:ext cx="2536388" cy="252770"/>
          </a:xfrm>
          <a:prstGeom prst="rect">
            <a:avLst/>
          </a:prstGeom>
          <a:noFill/>
          <a:ln/>
        </p:spPr>
        <p:txBody>
          <a:bodyPr wrap="none" lIns="0" tIns="0" rIns="0" bIns="0" rtlCol="0" anchor="t"/>
          <a:lstStyle/>
          <a:p>
            <a:pPr marL="0" indent="0">
              <a:lnSpc>
                <a:spcPts val="1950"/>
              </a:lnSpc>
              <a:buNone/>
            </a:pPr>
            <a:r>
              <a:rPr lang="en-US" sz="2200" b="1" dirty="0">
                <a:solidFill>
                  <a:srgbClr val="383838"/>
                </a:solidFill>
                <a:latin typeface="PT Serif" pitchFamily="34" charset="0"/>
                <a:ea typeface="PT Serif" pitchFamily="34" charset="-122"/>
                <a:cs typeface="PT Serif" pitchFamily="34" charset="-120"/>
              </a:rPr>
              <a:t>Lắp đặt hệ thống massage</a:t>
            </a:r>
            <a:endParaRPr lang="en-US" sz="2200" dirty="0"/>
          </a:p>
        </p:txBody>
      </p:sp>
      <p:sp>
        <p:nvSpPr>
          <p:cNvPr id="16" name="Text 13"/>
          <p:cNvSpPr/>
          <p:nvPr/>
        </p:nvSpPr>
        <p:spPr>
          <a:xfrm>
            <a:off x="1021556" y="5743813"/>
            <a:ext cx="13036748" cy="205502"/>
          </a:xfrm>
          <a:prstGeom prst="rect">
            <a:avLst/>
          </a:prstGeom>
          <a:noFill/>
          <a:ln/>
        </p:spPr>
        <p:txBody>
          <a:bodyPr wrap="none" lIns="0" tIns="0" rIns="0" bIns="0" rtlCol="0" anchor="t"/>
          <a:lstStyle/>
          <a:p>
            <a:pPr marL="0" indent="0" algn="l">
              <a:lnSpc>
                <a:spcPts val="1600"/>
              </a:lnSpc>
              <a:buNone/>
            </a:pPr>
            <a:r>
              <a:rPr lang="en-US" sz="1200" dirty="0">
                <a:solidFill>
                  <a:srgbClr val="383838"/>
                </a:solidFill>
                <a:latin typeface="DM Sans" pitchFamily="34" charset="0"/>
                <a:ea typeface="DM Sans" pitchFamily="34" charset="-122"/>
                <a:cs typeface="DM Sans" pitchFamily="34" charset="-120"/>
              </a:rPr>
              <a:t>Chủ yếu bao gồm việc cài đặt các động cơ và hệ thống massage vào khung ghế đã được lắp ráp hoàn chỉnh.</a:t>
            </a:r>
            <a:endParaRPr lang="en-US" sz="1200" dirty="0"/>
          </a:p>
        </p:txBody>
      </p:sp>
      <p:sp>
        <p:nvSpPr>
          <p:cNvPr id="17" name="Shape 14"/>
          <p:cNvSpPr/>
          <p:nvPr/>
        </p:nvSpPr>
        <p:spPr>
          <a:xfrm>
            <a:off x="620256" y="6350437"/>
            <a:ext cx="288965" cy="288965"/>
          </a:xfrm>
          <a:prstGeom prst="roundRect">
            <a:avLst>
              <a:gd name="adj" fmla="val 6667"/>
            </a:avLst>
          </a:prstGeom>
          <a:solidFill>
            <a:srgbClr val="F2EEEE"/>
          </a:solidFill>
          <a:ln/>
        </p:spPr>
      </p:sp>
      <p:sp>
        <p:nvSpPr>
          <p:cNvPr id="18" name="Text 15"/>
          <p:cNvSpPr/>
          <p:nvPr/>
        </p:nvSpPr>
        <p:spPr>
          <a:xfrm>
            <a:off x="710744" y="6393775"/>
            <a:ext cx="107871" cy="202287"/>
          </a:xfrm>
          <a:prstGeom prst="rect">
            <a:avLst/>
          </a:prstGeom>
          <a:noFill/>
          <a:ln/>
        </p:spPr>
        <p:txBody>
          <a:bodyPr wrap="none" lIns="0" tIns="0" rIns="0" bIns="0" rtlCol="0" anchor="t"/>
          <a:lstStyle/>
          <a:p>
            <a:pPr marL="0" indent="0" algn="ctr">
              <a:lnSpc>
                <a:spcPts val="1550"/>
              </a:lnSpc>
              <a:buNone/>
            </a:pPr>
            <a:r>
              <a:rPr lang="en-US" sz="1550" dirty="0">
                <a:solidFill>
                  <a:srgbClr val="383838"/>
                </a:solidFill>
                <a:latin typeface="PT Serif" pitchFamily="34" charset="0"/>
                <a:ea typeface="PT Serif" pitchFamily="34" charset="-122"/>
                <a:cs typeface="PT Serif" pitchFamily="34" charset="-120"/>
              </a:rPr>
              <a:t>4</a:t>
            </a:r>
            <a:endParaRPr lang="en-US" sz="1550" dirty="0"/>
          </a:p>
        </p:txBody>
      </p:sp>
      <p:sp>
        <p:nvSpPr>
          <p:cNvPr id="19" name="Text 16"/>
          <p:cNvSpPr/>
          <p:nvPr/>
        </p:nvSpPr>
        <p:spPr>
          <a:xfrm>
            <a:off x="1021556" y="6334363"/>
            <a:ext cx="2022872" cy="252770"/>
          </a:xfrm>
          <a:prstGeom prst="rect">
            <a:avLst/>
          </a:prstGeom>
          <a:noFill/>
          <a:ln/>
        </p:spPr>
        <p:txBody>
          <a:bodyPr wrap="none" lIns="0" tIns="0" rIns="0" bIns="0" rtlCol="0" anchor="t"/>
          <a:lstStyle/>
          <a:p>
            <a:pPr marL="0" indent="0">
              <a:lnSpc>
                <a:spcPts val="1950"/>
              </a:lnSpc>
              <a:buNone/>
            </a:pPr>
            <a:r>
              <a:rPr lang="en-US" sz="2200" b="1" dirty="0">
                <a:solidFill>
                  <a:srgbClr val="383838"/>
                </a:solidFill>
                <a:latin typeface="PT Serif" pitchFamily="34" charset="0"/>
                <a:ea typeface="PT Serif" pitchFamily="34" charset="-122"/>
                <a:cs typeface="PT Serif" pitchFamily="34" charset="-120"/>
              </a:rPr>
              <a:t>Lắp ráp hoàn chỉnh</a:t>
            </a:r>
            <a:endParaRPr lang="en-US" sz="2200" dirty="0"/>
          </a:p>
        </p:txBody>
      </p:sp>
      <p:sp>
        <p:nvSpPr>
          <p:cNvPr id="20" name="Text 17"/>
          <p:cNvSpPr/>
          <p:nvPr/>
        </p:nvSpPr>
        <p:spPr>
          <a:xfrm>
            <a:off x="1021556" y="6664166"/>
            <a:ext cx="13036748" cy="205502"/>
          </a:xfrm>
          <a:prstGeom prst="rect">
            <a:avLst/>
          </a:prstGeom>
          <a:noFill/>
          <a:ln/>
        </p:spPr>
        <p:txBody>
          <a:bodyPr wrap="none" lIns="0" tIns="0" rIns="0" bIns="0" rtlCol="0" anchor="t"/>
          <a:lstStyle/>
          <a:p>
            <a:pPr marL="0" indent="0" algn="l">
              <a:lnSpc>
                <a:spcPts val="1600"/>
              </a:lnSpc>
              <a:buNone/>
            </a:pPr>
            <a:r>
              <a:rPr lang="en-US" sz="1200" dirty="0">
                <a:solidFill>
                  <a:srgbClr val="383838"/>
                </a:solidFill>
                <a:latin typeface="DM Sans" pitchFamily="34" charset="0"/>
                <a:ea typeface="DM Sans" pitchFamily="34" charset="-122"/>
                <a:cs typeface="DM Sans" pitchFamily="34" charset="-120"/>
              </a:rPr>
              <a:t>Kết hợp các bộ phận như vỏ ghế, khung, hệ thống massage và hệ thống điện</a:t>
            </a:r>
            <a:endParaRPr lang="en-US" sz="1200" dirty="0"/>
          </a:p>
        </p:txBody>
      </p:sp>
      <p:sp>
        <p:nvSpPr>
          <p:cNvPr id="21" name="Shape 18"/>
          <p:cNvSpPr/>
          <p:nvPr/>
        </p:nvSpPr>
        <p:spPr>
          <a:xfrm>
            <a:off x="620256" y="7270790"/>
            <a:ext cx="288965" cy="288965"/>
          </a:xfrm>
          <a:prstGeom prst="roundRect">
            <a:avLst>
              <a:gd name="adj" fmla="val 6667"/>
            </a:avLst>
          </a:prstGeom>
          <a:solidFill>
            <a:srgbClr val="F2EEEE"/>
          </a:solidFill>
          <a:ln/>
        </p:spPr>
      </p:sp>
      <p:sp>
        <p:nvSpPr>
          <p:cNvPr id="22" name="Text 19"/>
          <p:cNvSpPr/>
          <p:nvPr/>
        </p:nvSpPr>
        <p:spPr>
          <a:xfrm>
            <a:off x="710744" y="7314128"/>
            <a:ext cx="107871" cy="202287"/>
          </a:xfrm>
          <a:prstGeom prst="rect">
            <a:avLst/>
          </a:prstGeom>
          <a:noFill/>
          <a:ln/>
        </p:spPr>
        <p:txBody>
          <a:bodyPr wrap="none" lIns="0" tIns="0" rIns="0" bIns="0" rtlCol="0" anchor="t"/>
          <a:lstStyle/>
          <a:p>
            <a:pPr marL="0" indent="0" algn="ctr">
              <a:lnSpc>
                <a:spcPts val="1550"/>
              </a:lnSpc>
              <a:buNone/>
            </a:pPr>
            <a:r>
              <a:rPr lang="en-US" sz="1550" dirty="0">
                <a:solidFill>
                  <a:srgbClr val="383838"/>
                </a:solidFill>
                <a:latin typeface="PT Serif" pitchFamily="34" charset="0"/>
                <a:ea typeface="PT Serif" pitchFamily="34" charset="-122"/>
                <a:cs typeface="PT Serif" pitchFamily="34" charset="-120"/>
              </a:rPr>
              <a:t>5</a:t>
            </a:r>
            <a:endParaRPr lang="en-US" sz="1550" dirty="0"/>
          </a:p>
        </p:txBody>
      </p:sp>
      <p:sp>
        <p:nvSpPr>
          <p:cNvPr id="23" name="Text 20"/>
          <p:cNvSpPr/>
          <p:nvPr/>
        </p:nvSpPr>
        <p:spPr>
          <a:xfrm>
            <a:off x="1021556" y="7254716"/>
            <a:ext cx="1685687" cy="210741"/>
          </a:xfrm>
          <a:prstGeom prst="rect">
            <a:avLst/>
          </a:prstGeom>
          <a:noFill/>
          <a:ln/>
        </p:spPr>
        <p:txBody>
          <a:bodyPr wrap="none" lIns="0" tIns="0" rIns="0" bIns="0" rtlCol="0" anchor="t"/>
          <a:lstStyle/>
          <a:p>
            <a:pPr marL="0" indent="0">
              <a:lnSpc>
                <a:spcPts val="1650"/>
              </a:lnSpc>
              <a:buNone/>
            </a:pPr>
            <a:r>
              <a:rPr lang="en-US" sz="2200" b="1" dirty="0">
                <a:solidFill>
                  <a:srgbClr val="383838"/>
                </a:solidFill>
                <a:latin typeface="PT Serif" pitchFamily="34" charset="0"/>
                <a:ea typeface="PT Serif" pitchFamily="34" charset="-122"/>
                <a:cs typeface="PT Serif" pitchFamily="34" charset="-120"/>
              </a:rPr>
              <a:t>Kiểm tra an toàn</a:t>
            </a:r>
            <a:endParaRPr lang="en-US" sz="2200" dirty="0"/>
          </a:p>
        </p:txBody>
      </p:sp>
      <p:sp>
        <p:nvSpPr>
          <p:cNvPr id="24" name="Text 21"/>
          <p:cNvSpPr/>
          <p:nvPr/>
        </p:nvSpPr>
        <p:spPr>
          <a:xfrm>
            <a:off x="1021556" y="7542490"/>
            <a:ext cx="13036748" cy="205502"/>
          </a:xfrm>
          <a:prstGeom prst="rect">
            <a:avLst/>
          </a:prstGeom>
          <a:noFill/>
          <a:ln/>
        </p:spPr>
        <p:txBody>
          <a:bodyPr wrap="none" lIns="0" tIns="0" rIns="0" bIns="0" rtlCol="0" anchor="t"/>
          <a:lstStyle/>
          <a:p>
            <a:pPr marL="0" indent="0" algn="l">
              <a:lnSpc>
                <a:spcPts val="1600"/>
              </a:lnSpc>
              <a:buNone/>
            </a:pPr>
            <a:r>
              <a:rPr lang="en-US" sz="1200" dirty="0">
                <a:solidFill>
                  <a:srgbClr val="383838"/>
                </a:solidFill>
                <a:latin typeface="DM Sans" pitchFamily="34" charset="0"/>
                <a:ea typeface="DM Sans" pitchFamily="34" charset="-122"/>
                <a:cs typeface="DM Sans" pitchFamily="34" charset="-120"/>
              </a:rPr>
              <a:t>Xác minh rằng tất cả các bộ phận của ghế, từ khung, hệ thống massage đến hệ thống điện, đều hoạt động đúng cách và không có lỗi kỹ thuật.</a:t>
            </a:r>
            <a:endParaRPr lang="en-US" sz="1200" dirty="0"/>
          </a:p>
        </p:txBody>
      </p:sp>
      <p:pic>
        <p:nvPicPr>
          <p:cNvPr id="25" name="Picture 24">
            <a:extLst>
              <a:ext uri="{FF2B5EF4-FFF2-40B4-BE49-F238E27FC236}">
                <a16:creationId xmlns:a16="http://schemas.microsoft.com/office/drawing/2014/main" id="{C1F486FA-BCE9-1B68-5432-A4F617863E8B}"/>
              </a:ext>
            </a:extLst>
          </p:cNvPr>
          <p:cNvPicPr>
            <a:picLocks noChangeAspect="1"/>
          </p:cNvPicPr>
          <p:nvPr/>
        </p:nvPicPr>
        <p:blipFill>
          <a:blip r:embed="rId4"/>
          <a:stretch>
            <a:fillRect/>
          </a:stretch>
        </p:blipFill>
        <p:spPr>
          <a:xfrm>
            <a:off x="11522716" y="7323873"/>
            <a:ext cx="2924979" cy="905727"/>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2507159" y="492323"/>
            <a:ext cx="9616083" cy="586978"/>
          </a:xfrm>
          <a:prstGeom prst="rect">
            <a:avLst/>
          </a:prstGeom>
          <a:noFill/>
          <a:ln/>
        </p:spPr>
        <p:txBody>
          <a:bodyPr wrap="none" lIns="0" tIns="0" rIns="0" bIns="0" rtlCol="0" anchor="t"/>
          <a:lstStyle/>
          <a:p>
            <a:pPr marL="0" indent="0" algn="ctr">
              <a:lnSpc>
                <a:spcPts val="4600"/>
              </a:lnSpc>
              <a:buNone/>
            </a:pPr>
            <a:r>
              <a:rPr lang="en-US" sz="4400" b="1" dirty="0">
                <a:solidFill>
                  <a:srgbClr val="020202"/>
                </a:solidFill>
                <a:latin typeface="PT Serif" pitchFamily="34" charset="0"/>
                <a:ea typeface="PT Serif" pitchFamily="34" charset="-122"/>
                <a:cs typeface="PT Serif" pitchFamily="34" charset="-120"/>
              </a:rPr>
              <a:t>Nguyên </a:t>
            </a:r>
            <a:r>
              <a:rPr lang="en-US" sz="4800" b="1" dirty="0">
                <a:solidFill>
                  <a:srgbClr val="020202"/>
                </a:solidFill>
                <a:latin typeface="PT Serif" pitchFamily="34" charset="0"/>
                <a:ea typeface="PT Serif" pitchFamily="34" charset="-122"/>
                <a:cs typeface="PT Serif" pitchFamily="34" charset="-120"/>
              </a:rPr>
              <a:t>nhân</a:t>
            </a:r>
            <a:r>
              <a:rPr lang="en-US" sz="4400" b="1" dirty="0">
                <a:solidFill>
                  <a:srgbClr val="020202"/>
                </a:solidFill>
                <a:latin typeface="PT Serif" pitchFamily="34" charset="0"/>
                <a:ea typeface="PT Serif" pitchFamily="34" charset="-122"/>
                <a:cs typeface="PT Serif" pitchFamily="34" charset="-120"/>
              </a:rPr>
              <a:t> dẫn đến tai nạn khi sản xuất</a:t>
            </a:r>
            <a:endParaRPr lang="en-US" sz="4400" dirty="0"/>
          </a:p>
        </p:txBody>
      </p:sp>
      <p:pic>
        <p:nvPicPr>
          <p:cNvPr id="3" name="Image 0" descr="preencoded.png"/>
          <p:cNvPicPr>
            <a:picLocks noChangeAspect="1"/>
          </p:cNvPicPr>
          <p:nvPr/>
        </p:nvPicPr>
        <p:blipFill>
          <a:blip r:embed="rId3"/>
          <a:stretch>
            <a:fillRect/>
          </a:stretch>
        </p:blipFill>
        <p:spPr>
          <a:xfrm>
            <a:off x="4616887" y="1437084"/>
            <a:ext cx="5396627" cy="3083719"/>
          </a:xfrm>
          <a:prstGeom prst="rect">
            <a:avLst/>
          </a:prstGeom>
        </p:spPr>
      </p:pic>
      <p:sp>
        <p:nvSpPr>
          <p:cNvPr id="4" name="Shape 1"/>
          <p:cNvSpPr/>
          <p:nvPr/>
        </p:nvSpPr>
        <p:spPr>
          <a:xfrm>
            <a:off x="1252061" y="5098882"/>
            <a:ext cx="402431" cy="402431"/>
          </a:xfrm>
          <a:prstGeom prst="roundRect">
            <a:avLst>
              <a:gd name="adj" fmla="val 6668"/>
            </a:avLst>
          </a:prstGeom>
          <a:solidFill>
            <a:srgbClr val="F2EEEE"/>
          </a:solidFill>
          <a:ln/>
        </p:spPr>
      </p:sp>
      <p:sp>
        <p:nvSpPr>
          <p:cNvPr id="5" name="Text 2"/>
          <p:cNvSpPr/>
          <p:nvPr/>
        </p:nvSpPr>
        <p:spPr>
          <a:xfrm>
            <a:off x="1378148" y="5159247"/>
            <a:ext cx="150257" cy="281702"/>
          </a:xfrm>
          <a:prstGeom prst="rect">
            <a:avLst/>
          </a:prstGeom>
          <a:noFill/>
          <a:ln/>
        </p:spPr>
        <p:txBody>
          <a:bodyPr wrap="none" lIns="0" tIns="0" rIns="0" bIns="0" rtlCol="0" anchor="t"/>
          <a:lstStyle/>
          <a:p>
            <a:pPr marL="0" indent="0" algn="ctr">
              <a:lnSpc>
                <a:spcPts val="2200"/>
              </a:lnSpc>
              <a:buNone/>
            </a:pPr>
            <a:r>
              <a:rPr lang="en-US" sz="2200" dirty="0">
                <a:solidFill>
                  <a:srgbClr val="383838"/>
                </a:solidFill>
                <a:latin typeface="PT Serif" pitchFamily="34" charset="0"/>
                <a:ea typeface="PT Serif" pitchFamily="34" charset="-122"/>
                <a:cs typeface="PT Serif" pitchFamily="34" charset="-120"/>
              </a:rPr>
              <a:t>1</a:t>
            </a:r>
            <a:endParaRPr lang="en-US" sz="2200" dirty="0"/>
          </a:p>
        </p:txBody>
      </p:sp>
      <p:sp>
        <p:nvSpPr>
          <p:cNvPr id="6" name="Text 3"/>
          <p:cNvSpPr/>
          <p:nvPr/>
        </p:nvSpPr>
        <p:spPr>
          <a:xfrm>
            <a:off x="1833324" y="5098882"/>
            <a:ext cx="2347912" cy="293489"/>
          </a:xfrm>
          <a:prstGeom prst="rect">
            <a:avLst/>
          </a:prstGeom>
          <a:noFill/>
          <a:ln/>
        </p:spPr>
        <p:txBody>
          <a:bodyPr wrap="none" lIns="0" tIns="0" rIns="0" bIns="0" rtlCol="0" anchor="t"/>
          <a:lstStyle/>
          <a:p>
            <a:pPr marL="0" indent="0">
              <a:lnSpc>
                <a:spcPts val="2300"/>
              </a:lnSpc>
              <a:buNone/>
            </a:pPr>
            <a:r>
              <a:rPr lang="en-US" sz="1800" b="1" dirty="0">
                <a:solidFill>
                  <a:srgbClr val="383838"/>
                </a:solidFill>
                <a:latin typeface="PT Serif" pitchFamily="34" charset="0"/>
                <a:ea typeface="PT Serif" pitchFamily="34" charset="-122"/>
                <a:cs typeface="PT Serif" pitchFamily="34" charset="-120"/>
              </a:rPr>
              <a:t>Thiếu thiết bị bảo hộ</a:t>
            </a:r>
            <a:endParaRPr lang="en-US" sz="1800" b="1" dirty="0"/>
          </a:p>
        </p:txBody>
      </p:sp>
      <p:sp>
        <p:nvSpPr>
          <p:cNvPr id="7" name="Text 4"/>
          <p:cNvSpPr/>
          <p:nvPr/>
        </p:nvSpPr>
        <p:spPr>
          <a:xfrm>
            <a:off x="1866092" y="5381179"/>
            <a:ext cx="3758922" cy="572453"/>
          </a:xfrm>
          <a:prstGeom prst="rect">
            <a:avLst/>
          </a:prstGeom>
          <a:noFill/>
          <a:ln/>
        </p:spPr>
        <p:txBody>
          <a:bodyPr wrap="square" lIns="0" tIns="0" rIns="0" bIns="0" rtlCol="0" anchor="t"/>
          <a:lstStyle/>
          <a:p>
            <a:pPr marL="0" indent="0">
              <a:lnSpc>
                <a:spcPts val="2250"/>
              </a:lnSpc>
              <a:buNone/>
            </a:pPr>
            <a:r>
              <a:rPr lang="en-US" sz="1400" dirty="0">
                <a:solidFill>
                  <a:srgbClr val="383838"/>
                </a:solidFill>
                <a:latin typeface="DM Sans" pitchFamily="34" charset="0"/>
                <a:ea typeface="DM Sans" pitchFamily="34" charset="-122"/>
                <a:cs typeface="DM Sans" pitchFamily="34" charset="-120"/>
              </a:rPr>
              <a:t>Công nhân không sử dụng thiết </a:t>
            </a:r>
            <a:r>
              <a:rPr lang="en-US" sz="1400" dirty="0" err="1">
                <a:solidFill>
                  <a:srgbClr val="383838"/>
                </a:solidFill>
                <a:latin typeface="DM Sans" pitchFamily="34" charset="0"/>
                <a:ea typeface="DM Sans" pitchFamily="34" charset="-122"/>
                <a:cs typeface="DM Sans" pitchFamily="34" charset="-120"/>
              </a:rPr>
              <a:t>bị</a:t>
            </a:r>
            <a:r>
              <a:rPr lang="en-US" sz="1400" dirty="0">
                <a:solidFill>
                  <a:srgbClr val="383838"/>
                </a:solidFill>
                <a:latin typeface="DM Sans" pitchFamily="34" charset="0"/>
                <a:ea typeface="DM Sans" pitchFamily="34" charset="-122"/>
                <a:cs typeface="DM Sans" pitchFamily="34" charset="-120"/>
              </a:rPr>
              <a:t> </a:t>
            </a:r>
          </a:p>
          <a:p>
            <a:pPr marL="0" indent="0">
              <a:lnSpc>
                <a:spcPts val="2250"/>
              </a:lnSpc>
              <a:buNone/>
            </a:pPr>
            <a:r>
              <a:rPr lang="en-US" sz="1400" dirty="0" err="1">
                <a:solidFill>
                  <a:srgbClr val="383838"/>
                </a:solidFill>
                <a:latin typeface="DM Sans" pitchFamily="34" charset="0"/>
                <a:ea typeface="DM Sans" pitchFamily="34" charset="-122"/>
                <a:cs typeface="DM Sans" pitchFamily="34" charset="-120"/>
              </a:rPr>
              <a:t>bảo</a:t>
            </a:r>
            <a:r>
              <a:rPr lang="en-US" sz="1400" dirty="0">
                <a:solidFill>
                  <a:srgbClr val="383838"/>
                </a:solidFill>
                <a:latin typeface="DM Sans" pitchFamily="34" charset="0"/>
                <a:ea typeface="DM Sans" pitchFamily="34" charset="-122"/>
                <a:cs typeface="DM Sans" pitchFamily="34" charset="-120"/>
              </a:rPr>
              <a:t> hộ cá nhân đúng cách.</a:t>
            </a:r>
            <a:endParaRPr lang="en-US" sz="1400" dirty="0"/>
          </a:p>
        </p:txBody>
      </p:sp>
      <p:sp>
        <p:nvSpPr>
          <p:cNvPr id="8" name="Shape 5"/>
          <p:cNvSpPr/>
          <p:nvPr/>
        </p:nvSpPr>
        <p:spPr>
          <a:xfrm>
            <a:off x="5771078" y="5098882"/>
            <a:ext cx="402431" cy="402431"/>
          </a:xfrm>
          <a:prstGeom prst="roundRect">
            <a:avLst>
              <a:gd name="adj" fmla="val 6668"/>
            </a:avLst>
          </a:prstGeom>
          <a:solidFill>
            <a:srgbClr val="F2EEEE"/>
          </a:solidFill>
          <a:ln/>
        </p:spPr>
      </p:sp>
      <p:sp>
        <p:nvSpPr>
          <p:cNvPr id="9" name="Text 6"/>
          <p:cNvSpPr/>
          <p:nvPr/>
        </p:nvSpPr>
        <p:spPr>
          <a:xfrm>
            <a:off x="5897165" y="5159247"/>
            <a:ext cx="150257" cy="281702"/>
          </a:xfrm>
          <a:prstGeom prst="rect">
            <a:avLst/>
          </a:prstGeom>
          <a:noFill/>
          <a:ln/>
        </p:spPr>
        <p:txBody>
          <a:bodyPr wrap="none" lIns="0" tIns="0" rIns="0" bIns="0" rtlCol="0" anchor="t"/>
          <a:lstStyle/>
          <a:p>
            <a:pPr marL="0" indent="0" algn="ctr">
              <a:lnSpc>
                <a:spcPts val="2200"/>
              </a:lnSpc>
              <a:buNone/>
            </a:pPr>
            <a:r>
              <a:rPr lang="en-US" sz="2200" dirty="0">
                <a:solidFill>
                  <a:srgbClr val="383838"/>
                </a:solidFill>
                <a:latin typeface="PT Serif" pitchFamily="34" charset="0"/>
                <a:ea typeface="PT Serif" pitchFamily="34" charset="-122"/>
                <a:cs typeface="PT Serif" pitchFamily="34" charset="-120"/>
              </a:rPr>
              <a:t>2</a:t>
            </a:r>
            <a:endParaRPr lang="en-US" sz="2200" dirty="0"/>
          </a:p>
        </p:txBody>
      </p:sp>
      <p:sp>
        <p:nvSpPr>
          <p:cNvPr id="10" name="Text 7"/>
          <p:cNvSpPr/>
          <p:nvPr/>
        </p:nvSpPr>
        <p:spPr>
          <a:xfrm>
            <a:off x="6352341" y="5098882"/>
            <a:ext cx="2347912" cy="293489"/>
          </a:xfrm>
          <a:prstGeom prst="rect">
            <a:avLst/>
          </a:prstGeom>
          <a:noFill/>
          <a:ln/>
        </p:spPr>
        <p:txBody>
          <a:bodyPr wrap="none" lIns="0" tIns="0" rIns="0" bIns="0" rtlCol="0" anchor="t"/>
          <a:lstStyle/>
          <a:p>
            <a:pPr marL="0" indent="0">
              <a:lnSpc>
                <a:spcPts val="2300"/>
              </a:lnSpc>
              <a:buNone/>
            </a:pPr>
            <a:r>
              <a:rPr lang="en-US" sz="1800" b="1" dirty="0">
                <a:solidFill>
                  <a:srgbClr val="383838"/>
                </a:solidFill>
                <a:latin typeface="PT Serif" pitchFamily="34" charset="0"/>
                <a:ea typeface="PT Serif" pitchFamily="34" charset="-122"/>
                <a:cs typeface="PT Serif" pitchFamily="34" charset="-120"/>
              </a:rPr>
              <a:t>Hư hỏng thiết bị</a:t>
            </a:r>
            <a:endParaRPr lang="en-US" sz="1800" b="1" dirty="0"/>
          </a:p>
        </p:txBody>
      </p:sp>
      <p:sp>
        <p:nvSpPr>
          <p:cNvPr id="11" name="Text 8"/>
          <p:cNvSpPr/>
          <p:nvPr/>
        </p:nvSpPr>
        <p:spPr>
          <a:xfrm>
            <a:off x="6385109" y="5381179"/>
            <a:ext cx="3758922" cy="572453"/>
          </a:xfrm>
          <a:prstGeom prst="rect">
            <a:avLst/>
          </a:prstGeom>
          <a:noFill/>
          <a:ln/>
        </p:spPr>
        <p:txBody>
          <a:bodyPr wrap="square" lIns="0" tIns="0" rIns="0" bIns="0" rtlCol="0" anchor="t"/>
          <a:lstStyle/>
          <a:p>
            <a:pPr marL="0" indent="0">
              <a:lnSpc>
                <a:spcPts val="2250"/>
              </a:lnSpc>
              <a:buNone/>
            </a:pPr>
            <a:r>
              <a:rPr lang="en-US" sz="1400" dirty="0">
                <a:solidFill>
                  <a:srgbClr val="383838"/>
                </a:solidFill>
                <a:latin typeface="DM Sans" pitchFamily="34" charset="0"/>
                <a:ea typeface="DM Sans" pitchFamily="34" charset="-122"/>
                <a:cs typeface="DM Sans" pitchFamily="34" charset="-120"/>
              </a:rPr>
              <a:t>Máy móc bị hỏng hoặc </a:t>
            </a:r>
            <a:r>
              <a:rPr lang="en-US" sz="1400" dirty="0" err="1">
                <a:solidFill>
                  <a:srgbClr val="383838"/>
                </a:solidFill>
                <a:latin typeface="DM Sans" pitchFamily="34" charset="0"/>
                <a:ea typeface="DM Sans" pitchFamily="34" charset="-122"/>
                <a:cs typeface="DM Sans" pitchFamily="34" charset="-120"/>
              </a:rPr>
              <a:t>không</a:t>
            </a:r>
            <a:r>
              <a:rPr lang="en-US" sz="1400" dirty="0">
                <a:solidFill>
                  <a:srgbClr val="383838"/>
                </a:solidFill>
                <a:latin typeface="DM Sans" pitchFamily="34" charset="0"/>
                <a:ea typeface="DM Sans" pitchFamily="34" charset="-122"/>
                <a:cs typeface="DM Sans" pitchFamily="34" charset="-120"/>
              </a:rPr>
              <a:t> </a:t>
            </a:r>
          </a:p>
          <a:p>
            <a:pPr marL="0" indent="0">
              <a:lnSpc>
                <a:spcPts val="2250"/>
              </a:lnSpc>
              <a:buNone/>
            </a:pPr>
            <a:r>
              <a:rPr lang="en-US" sz="1400" dirty="0" err="1">
                <a:solidFill>
                  <a:srgbClr val="383838"/>
                </a:solidFill>
                <a:latin typeface="DM Sans" pitchFamily="34" charset="0"/>
                <a:ea typeface="DM Sans" pitchFamily="34" charset="-122"/>
                <a:cs typeface="DM Sans" pitchFamily="34" charset="-120"/>
              </a:rPr>
              <a:t>được</a:t>
            </a:r>
            <a:r>
              <a:rPr lang="en-US" sz="1400" dirty="0">
                <a:solidFill>
                  <a:srgbClr val="383838"/>
                </a:solidFill>
                <a:latin typeface="DM Sans" pitchFamily="34" charset="0"/>
                <a:ea typeface="DM Sans" pitchFamily="34" charset="-122"/>
                <a:cs typeface="DM Sans" pitchFamily="34" charset="-120"/>
              </a:rPr>
              <a:t> bảo trì định kỳ.</a:t>
            </a:r>
            <a:endParaRPr lang="en-US" sz="1400" dirty="0"/>
          </a:p>
        </p:txBody>
      </p:sp>
      <p:sp>
        <p:nvSpPr>
          <p:cNvPr id="12" name="Shape 9"/>
          <p:cNvSpPr/>
          <p:nvPr/>
        </p:nvSpPr>
        <p:spPr>
          <a:xfrm>
            <a:off x="10290095" y="5098882"/>
            <a:ext cx="402431" cy="402431"/>
          </a:xfrm>
          <a:prstGeom prst="roundRect">
            <a:avLst>
              <a:gd name="adj" fmla="val 6668"/>
            </a:avLst>
          </a:prstGeom>
          <a:solidFill>
            <a:srgbClr val="F2EEEE"/>
          </a:solidFill>
          <a:ln/>
        </p:spPr>
      </p:sp>
      <p:sp>
        <p:nvSpPr>
          <p:cNvPr id="13" name="Text 10"/>
          <p:cNvSpPr/>
          <p:nvPr/>
        </p:nvSpPr>
        <p:spPr>
          <a:xfrm>
            <a:off x="10416182" y="5159247"/>
            <a:ext cx="150257" cy="281702"/>
          </a:xfrm>
          <a:prstGeom prst="rect">
            <a:avLst/>
          </a:prstGeom>
          <a:noFill/>
          <a:ln/>
        </p:spPr>
        <p:txBody>
          <a:bodyPr wrap="none" lIns="0" tIns="0" rIns="0" bIns="0" rtlCol="0" anchor="t"/>
          <a:lstStyle/>
          <a:p>
            <a:pPr marL="0" indent="0" algn="ctr">
              <a:lnSpc>
                <a:spcPts val="2200"/>
              </a:lnSpc>
              <a:buNone/>
            </a:pPr>
            <a:r>
              <a:rPr lang="en-US" sz="2200" dirty="0">
                <a:solidFill>
                  <a:srgbClr val="383838"/>
                </a:solidFill>
                <a:latin typeface="PT Serif" pitchFamily="34" charset="0"/>
                <a:ea typeface="PT Serif" pitchFamily="34" charset="-122"/>
                <a:cs typeface="PT Serif" pitchFamily="34" charset="-120"/>
              </a:rPr>
              <a:t>3</a:t>
            </a:r>
            <a:endParaRPr lang="en-US" sz="2200" dirty="0"/>
          </a:p>
        </p:txBody>
      </p:sp>
      <p:sp>
        <p:nvSpPr>
          <p:cNvPr id="14" name="Text 11"/>
          <p:cNvSpPr/>
          <p:nvPr/>
        </p:nvSpPr>
        <p:spPr>
          <a:xfrm>
            <a:off x="10871358" y="5098882"/>
            <a:ext cx="2347912" cy="293489"/>
          </a:xfrm>
          <a:prstGeom prst="rect">
            <a:avLst/>
          </a:prstGeom>
          <a:noFill/>
          <a:ln/>
        </p:spPr>
        <p:txBody>
          <a:bodyPr wrap="none" lIns="0" tIns="0" rIns="0" bIns="0" rtlCol="0" anchor="t"/>
          <a:lstStyle/>
          <a:p>
            <a:pPr marL="0" indent="0">
              <a:lnSpc>
                <a:spcPts val="2300"/>
              </a:lnSpc>
              <a:buNone/>
            </a:pPr>
            <a:r>
              <a:rPr lang="en-US" sz="1800" b="1" dirty="0">
                <a:solidFill>
                  <a:srgbClr val="383838"/>
                </a:solidFill>
                <a:latin typeface="PT Serif" pitchFamily="34" charset="0"/>
                <a:ea typeface="PT Serif" pitchFamily="34" charset="-122"/>
                <a:cs typeface="PT Serif" pitchFamily="34" charset="-120"/>
              </a:rPr>
              <a:t>Thiếu đào tạo</a:t>
            </a:r>
            <a:endParaRPr lang="en-US" sz="1800" b="1" dirty="0"/>
          </a:p>
        </p:txBody>
      </p:sp>
      <p:sp>
        <p:nvSpPr>
          <p:cNvPr id="15" name="Text 12"/>
          <p:cNvSpPr/>
          <p:nvPr/>
        </p:nvSpPr>
        <p:spPr>
          <a:xfrm>
            <a:off x="10871478" y="5392372"/>
            <a:ext cx="3758922" cy="572453"/>
          </a:xfrm>
          <a:prstGeom prst="rect">
            <a:avLst/>
          </a:prstGeom>
          <a:noFill/>
          <a:ln/>
        </p:spPr>
        <p:txBody>
          <a:bodyPr wrap="square" lIns="0" tIns="0" rIns="0" bIns="0" rtlCol="0" anchor="t"/>
          <a:lstStyle/>
          <a:p>
            <a:pPr marL="0" indent="0">
              <a:lnSpc>
                <a:spcPts val="2250"/>
              </a:lnSpc>
              <a:buNone/>
            </a:pPr>
            <a:r>
              <a:rPr lang="en-US" sz="1400" dirty="0">
                <a:solidFill>
                  <a:srgbClr val="383838"/>
                </a:solidFill>
                <a:latin typeface="DM Sans" pitchFamily="34" charset="0"/>
                <a:ea typeface="DM Sans" pitchFamily="34" charset="-122"/>
                <a:cs typeface="DM Sans" pitchFamily="34" charset="-120"/>
              </a:rPr>
              <a:t>Công nhân chưa được đào </a:t>
            </a:r>
            <a:r>
              <a:rPr lang="en-US" sz="1400" dirty="0" err="1">
                <a:solidFill>
                  <a:srgbClr val="383838"/>
                </a:solidFill>
                <a:latin typeface="DM Sans" pitchFamily="34" charset="0"/>
                <a:ea typeface="DM Sans" pitchFamily="34" charset="-122"/>
                <a:cs typeface="DM Sans" pitchFamily="34" charset="-120"/>
              </a:rPr>
              <a:t>tạo</a:t>
            </a:r>
            <a:r>
              <a:rPr lang="en-US" sz="1400" dirty="0">
                <a:solidFill>
                  <a:srgbClr val="383838"/>
                </a:solidFill>
                <a:latin typeface="DM Sans" pitchFamily="34" charset="0"/>
                <a:ea typeface="DM Sans" pitchFamily="34" charset="-122"/>
                <a:cs typeface="DM Sans" pitchFamily="34" charset="-120"/>
              </a:rPr>
              <a:t> </a:t>
            </a:r>
          </a:p>
          <a:p>
            <a:pPr marL="0" indent="0">
              <a:lnSpc>
                <a:spcPts val="2250"/>
              </a:lnSpc>
              <a:buNone/>
            </a:pPr>
            <a:r>
              <a:rPr lang="en-US" sz="1400" dirty="0" err="1">
                <a:solidFill>
                  <a:srgbClr val="383838"/>
                </a:solidFill>
                <a:latin typeface="DM Sans" pitchFamily="34" charset="0"/>
                <a:ea typeface="DM Sans" pitchFamily="34" charset="-122"/>
                <a:cs typeface="DM Sans" pitchFamily="34" charset="-120"/>
              </a:rPr>
              <a:t>đầy</a:t>
            </a:r>
            <a:r>
              <a:rPr lang="en-US" sz="1400" dirty="0">
                <a:solidFill>
                  <a:srgbClr val="383838"/>
                </a:solidFill>
                <a:latin typeface="DM Sans" pitchFamily="34" charset="0"/>
                <a:ea typeface="DM Sans" pitchFamily="34" charset="-122"/>
                <a:cs typeface="DM Sans" pitchFamily="34" charset="-120"/>
              </a:rPr>
              <a:t> đủ về quy trình làm việc an toàn.</a:t>
            </a:r>
            <a:endParaRPr lang="en-US" sz="1400" dirty="0"/>
          </a:p>
        </p:txBody>
      </p:sp>
      <p:sp>
        <p:nvSpPr>
          <p:cNvPr id="16" name="Shape 13"/>
          <p:cNvSpPr/>
          <p:nvPr/>
        </p:nvSpPr>
        <p:spPr>
          <a:xfrm>
            <a:off x="1252061" y="6452147"/>
            <a:ext cx="402431" cy="402431"/>
          </a:xfrm>
          <a:prstGeom prst="roundRect">
            <a:avLst>
              <a:gd name="adj" fmla="val 6668"/>
            </a:avLst>
          </a:prstGeom>
          <a:solidFill>
            <a:srgbClr val="F2EEEE"/>
          </a:solidFill>
          <a:ln/>
        </p:spPr>
      </p:sp>
      <p:sp>
        <p:nvSpPr>
          <p:cNvPr id="17" name="Text 14"/>
          <p:cNvSpPr/>
          <p:nvPr/>
        </p:nvSpPr>
        <p:spPr>
          <a:xfrm>
            <a:off x="1378148" y="6512511"/>
            <a:ext cx="150257" cy="281702"/>
          </a:xfrm>
          <a:prstGeom prst="rect">
            <a:avLst/>
          </a:prstGeom>
          <a:noFill/>
          <a:ln/>
        </p:spPr>
        <p:txBody>
          <a:bodyPr wrap="none" lIns="0" tIns="0" rIns="0" bIns="0" rtlCol="0" anchor="t"/>
          <a:lstStyle/>
          <a:p>
            <a:pPr marL="0" indent="0" algn="ctr">
              <a:lnSpc>
                <a:spcPts val="2200"/>
              </a:lnSpc>
              <a:buNone/>
            </a:pPr>
            <a:r>
              <a:rPr lang="en-US" sz="2200" dirty="0">
                <a:solidFill>
                  <a:srgbClr val="383838"/>
                </a:solidFill>
                <a:latin typeface="PT Serif" pitchFamily="34" charset="0"/>
                <a:ea typeface="PT Serif" pitchFamily="34" charset="-122"/>
                <a:cs typeface="PT Serif" pitchFamily="34" charset="-120"/>
              </a:rPr>
              <a:t>4</a:t>
            </a:r>
            <a:endParaRPr lang="en-US" sz="2200" dirty="0"/>
          </a:p>
        </p:txBody>
      </p:sp>
      <p:sp>
        <p:nvSpPr>
          <p:cNvPr id="18" name="Text 15"/>
          <p:cNvSpPr/>
          <p:nvPr/>
        </p:nvSpPr>
        <p:spPr>
          <a:xfrm>
            <a:off x="1833324" y="6452147"/>
            <a:ext cx="2665333" cy="293489"/>
          </a:xfrm>
          <a:prstGeom prst="rect">
            <a:avLst/>
          </a:prstGeom>
          <a:noFill/>
          <a:ln/>
        </p:spPr>
        <p:txBody>
          <a:bodyPr wrap="none" lIns="0" tIns="0" rIns="0" bIns="0" rtlCol="0" anchor="t"/>
          <a:lstStyle/>
          <a:p>
            <a:pPr marL="0" indent="0">
              <a:lnSpc>
                <a:spcPts val="2300"/>
              </a:lnSpc>
              <a:buNone/>
            </a:pPr>
            <a:r>
              <a:rPr lang="en-US" sz="1800" b="1" dirty="0">
                <a:solidFill>
                  <a:srgbClr val="383838"/>
                </a:solidFill>
                <a:latin typeface="PT Serif" pitchFamily="34" charset="0"/>
                <a:ea typeface="PT Serif" pitchFamily="34" charset="-122"/>
                <a:cs typeface="PT Serif" pitchFamily="34" charset="-120"/>
              </a:rPr>
              <a:t>Không tuân thủ quy trình</a:t>
            </a:r>
            <a:endParaRPr lang="en-US" sz="1800" b="1" dirty="0"/>
          </a:p>
        </p:txBody>
      </p:sp>
      <p:sp>
        <p:nvSpPr>
          <p:cNvPr id="19" name="Text 16"/>
          <p:cNvSpPr/>
          <p:nvPr/>
        </p:nvSpPr>
        <p:spPr>
          <a:xfrm>
            <a:off x="1886189" y="6745636"/>
            <a:ext cx="3758922" cy="572453"/>
          </a:xfrm>
          <a:prstGeom prst="rect">
            <a:avLst/>
          </a:prstGeom>
          <a:noFill/>
          <a:ln/>
        </p:spPr>
        <p:txBody>
          <a:bodyPr wrap="square" lIns="0" tIns="0" rIns="0" bIns="0" rtlCol="0" anchor="t"/>
          <a:lstStyle/>
          <a:p>
            <a:pPr marL="0" indent="0">
              <a:lnSpc>
                <a:spcPts val="2250"/>
              </a:lnSpc>
              <a:buNone/>
            </a:pPr>
            <a:r>
              <a:rPr lang="en-US" sz="1400" dirty="0">
                <a:solidFill>
                  <a:srgbClr val="383838"/>
                </a:solidFill>
                <a:latin typeface="DM Sans" pitchFamily="34" charset="0"/>
                <a:ea typeface="DM Sans" pitchFamily="34" charset="-122"/>
                <a:cs typeface="DM Sans" pitchFamily="34" charset="-120"/>
              </a:rPr>
              <a:t>Công nhân không được </a:t>
            </a:r>
            <a:r>
              <a:rPr lang="en-US" sz="1400" dirty="0" err="1">
                <a:solidFill>
                  <a:srgbClr val="383838"/>
                </a:solidFill>
                <a:latin typeface="DM Sans" pitchFamily="34" charset="0"/>
                <a:ea typeface="DM Sans" pitchFamily="34" charset="-122"/>
                <a:cs typeface="DM Sans" pitchFamily="34" charset="-120"/>
              </a:rPr>
              <a:t>đào</a:t>
            </a:r>
            <a:r>
              <a:rPr lang="en-US" sz="1400" dirty="0">
                <a:solidFill>
                  <a:srgbClr val="383838"/>
                </a:solidFill>
                <a:latin typeface="DM Sans" pitchFamily="34" charset="0"/>
                <a:ea typeface="DM Sans" pitchFamily="34" charset="-122"/>
                <a:cs typeface="DM Sans" pitchFamily="34" charset="-120"/>
              </a:rPr>
              <a:t> </a:t>
            </a:r>
            <a:r>
              <a:rPr lang="en-US" sz="1400" dirty="0" err="1">
                <a:solidFill>
                  <a:srgbClr val="383838"/>
                </a:solidFill>
                <a:latin typeface="DM Sans" pitchFamily="34" charset="0"/>
                <a:ea typeface="DM Sans" pitchFamily="34" charset="-122"/>
                <a:cs typeface="DM Sans" pitchFamily="34" charset="-120"/>
              </a:rPr>
              <a:t>tạo</a:t>
            </a:r>
            <a:endParaRPr lang="en-US" sz="1400" dirty="0">
              <a:solidFill>
                <a:srgbClr val="383838"/>
              </a:solidFill>
              <a:latin typeface="DM Sans" pitchFamily="34" charset="0"/>
              <a:ea typeface="DM Sans" pitchFamily="34" charset="-122"/>
              <a:cs typeface="DM Sans" pitchFamily="34" charset="-120"/>
            </a:endParaRPr>
          </a:p>
          <a:p>
            <a:pPr marL="0" indent="0">
              <a:lnSpc>
                <a:spcPts val="2250"/>
              </a:lnSpc>
              <a:buNone/>
            </a:pPr>
            <a:r>
              <a:rPr lang="en-US" sz="1400" dirty="0" err="1">
                <a:solidFill>
                  <a:srgbClr val="383838"/>
                </a:solidFill>
                <a:latin typeface="DM Sans" pitchFamily="34" charset="0"/>
                <a:ea typeface="DM Sans" pitchFamily="34" charset="-122"/>
                <a:cs typeface="DM Sans" pitchFamily="34" charset="-120"/>
              </a:rPr>
              <a:t>đầy</a:t>
            </a:r>
            <a:r>
              <a:rPr lang="en-US" sz="1400" dirty="0">
                <a:solidFill>
                  <a:srgbClr val="383838"/>
                </a:solidFill>
                <a:latin typeface="DM Sans" pitchFamily="34" charset="0"/>
                <a:ea typeface="DM Sans" pitchFamily="34" charset="-122"/>
                <a:cs typeface="DM Sans" pitchFamily="34" charset="-120"/>
              </a:rPr>
              <a:t> đủ về các quy trình an toàn.</a:t>
            </a:r>
            <a:endParaRPr lang="en-US" sz="1400" dirty="0"/>
          </a:p>
        </p:txBody>
      </p:sp>
      <p:sp>
        <p:nvSpPr>
          <p:cNvPr id="20" name="Shape 17"/>
          <p:cNvSpPr/>
          <p:nvPr/>
        </p:nvSpPr>
        <p:spPr>
          <a:xfrm>
            <a:off x="5771078" y="6452147"/>
            <a:ext cx="402431" cy="402431"/>
          </a:xfrm>
          <a:prstGeom prst="roundRect">
            <a:avLst>
              <a:gd name="adj" fmla="val 6668"/>
            </a:avLst>
          </a:prstGeom>
          <a:solidFill>
            <a:srgbClr val="F2EEEE"/>
          </a:solidFill>
          <a:ln/>
        </p:spPr>
      </p:sp>
      <p:sp>
        <p:nvSpPr>
          <p:cNvPr id="21" name="Text 18"/>
          <p:cNvSpPr/>
          <p:nvPr/>
        </p:nvSpPr>
        <p:spPr>
          <a:xfrm>
            <a:off x="5897165" y="6512511"/>
            <a:ext cx="150257" cy="281702"/>
          </a:xfrm>
          <a:prstGeom prst="rect">
            <a:avLst/>
          </a:prstGeom>
          <a:noFill/>
          <a:ln/>
        </p:spPr>
        <p:txBody>
          <a:bodyPr wrap="none" lIns="0" tIns="0" rIns="0" bIns="0" rtlCol="0" anchor="t"/>
          <a:lstStyle/>
          <a:p>
            <a:pPr marL="0" indent="0" algn="ctr">
              <a:lnSpc>
                <a:spcPts val="2200"/>
              </a:lnSpc>
              <a:buNone/>
            </a:pPr>
            <a:r>
              <a:rPr lang="en-US" sz="2200" dirty="0">
                <a:solidFill>
                  <a:srgbClr val="383838"/>
                </a:solidFill>
                <a:latin typeface="PT Serif" pitchFamily="34" charset="0"/>
                <a:ea typeface="PT Serif" pitchFamily="34" charset="-122"/>
                <a:cs typeface="PT Serif" pitchFamily="34" charset="-120"/>
              </a:rPr>
              <a:t>5</a:t>
            </a:r>
            <a:endParaRPr lang="en-US" sz="2200" dirty="0"/>
          </a:p>
        </p:txBody>
      </p:sp>
      <p:sp>
        <p:nvSpPr>
          <p:cNvPr id="22" name="Text 19"/>
          <p:cNvSpPr/>
          <p:nvPr/>
        </p:nvSpPr>
        <p:spPr>
          <a:xfrm>
            <a:off x="6352341" y="6452147"/>
            <a:ext cx="2873573" cy="293489"/>
          </a:xfrm>
          <a:prstGeom prst="rect">
            <a:avLst/>
          </a:prstGeom>
          <a:noFill/>
          <a:ln/>
        </p:spPr>
        <p:txBody>
          <a:bodyPr wrap="none" lIns="0" tIns="0" rIns="0" bIns="0" rtlCol="0" anchor="t"/>
          <a:lstStyle/>
          <a:p>
            <a:pPr marL="0" indent="0">
              <a:lnSpc>
                <a:spcPts val="2300"/>
              </a:lnSpc>
              <a:buNone/>
            </a:pPr>
            <a:r>
              <a:rPr lang="en-US" sz="1800" b="1" dirty="0">
                <a:solidFill>
                  <a:srgbClr val="383838"/>
                </a:solidFill>
                <a:latin typeface="PT Serif" pitchFamily="34" charset="0"/>
                <a:ea typeface="PT Serif" pitchFamily="34" charset="-122"/>
                <a:cs typeface="PT Serif" pitchFamily="34" charset="-120"/>
              </a:rPr>
              <a:t>Môi trường không đảm bảo</a:t>
            </a:r>
            <a:endParaRPr lang="en-US" sz="1800" b="1" dirty="0"/>
          </a:p>
        </p:txBody>
      </p:sp>
      <p:sp>
        <p:nvSpPr>
          <p:cNvPr id="23" name="Text 20"/>
          <p:cNvSpPr/>
          <p:nvPr/>
        </p:nvSpPr>
        <p:spPr>
          <a:xfrm>
            <a:off x="6352461" y="6745636"/>
            <a:ext cx="3758922" cy="572453"/>
          </a:xfrm>
          <a:prstGeom prst="rect">
            <a:avLst/>
          </a:prstGeom>
          <a:noFill/>
          <a:ln/>
        </p:spPr>
        <p:txBody>
          <a:bodyPr wrap="square" lIns="0" tIns="0" rIns="0" bIns="0" rtlCol="0" anchor="t"/>
          <a:lstStyle/>
          <a:p>
            <a:pPr marL="0" indent="0">
              <a:lnSpc>
                <a:spcPts val="2250"/>
              </a:lnSpc>
              <a:buNone/>
            </a:pPr>
            <a:r>
              <a:rPr lang="en-US" sz="1400" dirty="0">
                <a:solidFill>
                  <a:srgbClr val="383838"/>
                </a:solidFill>
                <a:latin typeface="DM Sans" pitchFamily="34" charset="0"/>
                <a:ea typeface="DM Sans" pitchFamily="34" charset="-122"/>
                <a:cs typeface="DM Sans" pitchFamily="34" charset="-120"/>
              </a:rPr>
              <a:t>Ánh sáng, thông gió, mặt sàn ẩm ướt, … </a:t>
            </a:r>
          </a:p>
          <a:p>
            <a:pPr marL="0" indent="0">
              <a:lnSpc>
                <a:spcPts val="2250"/>
              </a:lnSpc>
              <a:buNone/>
            </a:pPr>
            <a:r>
              <a:rPr lang="en-US" sz="1400" dirty="0" err="1">
                <a:solidFill>
                  <a:srgbClr val="383838"/>
                </a:solidFill>
                <a:latin typeface="DM Sans" pitchFamily="34" charset="0"/>
                <a:ea typeface="DM Sans" pitchFamily="34" charset="-122"/>
                <a:cs typeface="DM Sans" pitchFamily="34" charset="-120"/>
              </a:rPr>
              <a:t>đều</a:t>
            </a:r>
            <a:r>
              <a:rPr lang="en-US" sz="1400" dirty="0">
                <a:solidFill>
                  <a:srgbClr val="383838"/>
                </a:solidFill>
                <a:latin typeface="DM Sans" pitchFamily="34" charset="0"/>
                <a:ea typeface="DM Sans" pitchFamily="34" charset="-122"/>
                <a:cs typeface="DM Sans" pitchFamily="34" charset="-120"/>
              </a:rPr>
              <a:t> có thể là nguyên nhân </a:t>
            </a:r>
            <a:endParaRPr lang="en-US" sz="1400" dirty="0"/>
          </a:p>
        </p:txBody>
      </p:sp>
      <p:sp>
        <p:nvSpPr>
          <p:cNvPr id="24" name="Shape 21"/>
          <p:cNvSpPr/>
          <p:nvPr/>
        </p:nvSpPr>
        <p:spPr>
          <a:xfrm>
            <a:off x="10290095" y="6452147"/>
            <a:ext cx="402431" cy="402431"/>
          </a:xfrm>
          <a:prstGeom prst="roundRect">
            <a:avLst>
              <a:gd name="adj" fmla="val 6668"/>
            </a:avLst>
          </a:prstGeom>
          <a:solidFill>
            <a:srgbClr val="F2EEEE"/>
          </a:solidFill>
          <a:ln/>
        </p:spPr>
      </p:sp>
      <p:sp>
        <p:nvSpPr>
          <p:cNvPr id="25" name="Text 22"/>
          <p:cNvSpPr/>
          <p:nvPr/>
        </p:nvSpPr>
        <p:spPr>
          <a:xfrm>
            <a:off x="10416182" y="6512511"/>
            <a:ext cx="150257" cy="281702"/>
          </a:xfrm>
          <a:prstGeom prst="rect">
            <a:avLst/>
          </a:prstGeom>
          <a:noFill/>
          <a:ln/>
        </p:spPr>
        <p:txBody>
          <a:bodyPr wrap="none" lIns="0" tIns="0" rIns="0" bIns="0" rtlCol="0" anchor="t"/>
          <a:lstStyle/>
          <a:p>
            <a:pPr marL="0" indent="0" algn="ctr">
              <a:lnSpc>
                <a:spcPts val="2200"/>
              </a:lnSpc>
              <a:buNone/>
            </a:pPr>
            <a:r>
              <a:rPr lang="en-US" sz="2200" dirty="0">
                <a:solidFill>
                  <a:srgbClr val="383838"/>
                </a:solidFill>
                <a:latin typeface="PT Serif" pitchFamily="34" charset="0"/>
                <a:ea typeface="PT Serif" pitchFamily="34" charset="-122"/>
                <a:cs typeface="PT Serif" pitchFamily="34" charset="-120"/>
              </a:rPr>
              <a:t>6</a:t>
            </a:r>
            <a:endParaRPr lang="en-US" sz="2200" dirty="0"/>
          </a:p>
        </p:txBody>
      </p:sp>
      <p:sp>
        <p:nvSpPr>
          <p:cNvPr id="26" name="Text 23"/>
          <p:cNvSpPr/>
          <p:nvPr/>
        </p:nvSpPr>
        <p:spPr>
          <a:xfrm>
            <a:off x="10871358" y="6452147"/>
            <a:ext cx="2347912" cy="293489"/>
          </a:xfrm>
          <a:prstGeom prst="rect">
            <a:avLst/>
          </a:prstGeom>
          <a:noFill/>
          <a:ln/>
        </p:spPr>
        <p:txBody>
          <a:bodyPr wrap="none" lIns="0" tIns="0" rIns="0" bIns="0" rtlCol="0" anchor="t"/>
          <a:lstStyle/>
          <a:p>
            <a:pPr marL="0" indent="0">
              <a:lnSpc>
                <a:spcPts val="2300"/>
              </a:lnSpc>
              <a:buNone/>
            </a:pPr>
            <a:r>
              <a:rPr lang="en-US" sz="1800" b="1" dirty="0">
                <a:solidFill>
                  <a:srgbClr val="383838"/>
                </a:solidFill>
                <a:latin typeface="PT Serif" pitchFamily="34" charset="0"/>
                <a:ea typeface="PT Serif" pitchFamily="34" charset="-122"/>
                <a:cs typeface="PT Serif" pitchFamily="34" charset="-120"/>
              </a:rPr>
              <a:t>Bệnh nghề nghiệp</a:t>
            </a:r>
            <a:endParaRPr lang="en-US" sz="1800" b="1" dirty="0"/>
          </a:p>
        </p:txBody>
      </p:sp>
      <p:sp>
        <p:nvSpPr>
          <p:cNvPr id="27" name="Text 24"/>
          <p:cNvSpPr/>
          <p:nvPr/>
        </p:nvSpPr>
        <p:spPr>
          <a:xfrm>
            <a:off x="10871478" y="6745636"/>
            <a:ext cx="3758922" cy="572453"/>
          </a:xfrm>
          <a:prstGeom prst="rect">
            <a:avLst/>
          </a:prstGeom>
          <a:noFill/>
          <a:ln/>
        </p:spPr>
        <p:txBody>
          <a:bodyPr wrap="square" lIns="0" tIns="0" rIns="0" bIns="0" rtlCol="0" anchor="t"/>
          <a:lstStyle/>
          <a:p>
            <a:pPr marL="0" indent="0">
              <a:lnSpc>
                <a:spcPts val="2250"/>
              </a:lnSpc>
              <a:buNone/>
            </a:pPr>
            <a:r>
              <a:rPr lang="en-US" sz="1400" dirty="0">
                <a:solidFill>
                  <a:srgbClr val="383838"/>
                </a:solidFill>
                <a:latin typeface="DM Sans" pitchFamily="34" charset="0"/>
                <a:ea typeface="DM Sans" pitchFamily="34" charset="-122"/>
                <a:cs typeface="DM Sans" pitchFamily="34" charset="-120"/>
              </a:rPr>
              <a:t>Giữ nguyên một tư thế trong thời </a:t>
            </a:r>
            <a:r>
              <a:rPr lang="en-US" sz="1400" dirty="0" err="1">
                <a:solidFill>
                  <a:srgbClr val="383838"/>
                </a:solidFill>
                <a:latin typeface="DM Sans" pitchFamily="34" charset="0"/>
                <a:ea typeface="DM Sans" pitchFamily="34" charset="-122"/>
                <a:cs typeface="DM Sans" pitchFamily="34" charset="-120"/>
              </a:rPr>
              <a:t>gian</a:t>
            </a:r>
            <a:r>
              <a:rPr lang="en-US" sz="1400" dirty="0">
                <a:solidFill>
                  <a:srgbClr val="383838"/>
                </a:solidFill>
                <a:latin typeface="DM Sans" pitchFamily="34" charset="0"/>
                <a:ea typeface="DM Sans" pitchFamily="34" charset="-122"/>
                <a:cs typeface="DM Sans" pitchFamily="34" charset="-120"/>
              </a:rPr>
              <a:t> </a:t>
            </a:r>
          </a:p>
          <a:p>
            <a:pPr marL="0" indent="0">
              <a:lnSpc>
                <a:spcPts val="2250"/>
              </a:lnSpc>
              <a:buNone/>
            </a:pPr>
            <a:r>
              <a:rPr lang="en-US" sz="1400" dirty="0" err="1">
                <a:solidFill>
                  <a:srgbClr val="383838"/>
                </a:solidFill>
                <a:latin typeface="DM Sans" pitchFamily="34" charset="0"/>
                <a:ea typeface="DM Sans" pitchFamily="34" charset="-122"/>
                <a:cs typeface="DM Sans" pitchFamily="34" charset="-120"/>
              </a:rPr>
              <a:t>dài</a:t>
            </a:r>
            <a:r>
              <a:rPr lang="en-US" sz="1400" dirty="0">
                <a:solidFill>
                  <a:srgbClr val="383838"/>
                </a:solidFill>
                <a:latin typeface="DM Sans" pitchFamily="34" charset="0"/>
                <a:ea typeface="DM Sans" pitchFamily="34" charset="-122"/>
                <a:cs typeface="DM Sans" pitchFamily="34" charset="-120"/>
              </a:rPr>
              <a:t> hay tiếp xúc với hóa chất </a:t>
            </a:r>
            <a:endParaRPr lang="en-US" sz="1400" dirty="0"/>
          </a:p>
        </p:txBody>
      </p:sp>
      <p:pic>
        <p:nvPicPr>
          <p:cNvPr id="29" name="Picture 28">
            <a:extLst>
              <a:ext uri="{FF2B5EF4-FFF2-40B4-BE49-F238E27FC236}">
                <a16:creationId xmlns:a16="http://schemas.microsoft.com/office/drawing/2014/main" id="{0713F889-F9C6-67D3-F80D-7EF2C36B2584}"/>
              </a:ext>
            </a:extLst>
          </p:cNvPr>
          <p:cNvPicPr>
            <a:picLocks noChangeAspect="1"/>
          </p:cNvPicPr>
          <p:nvPr/>
        </p:nvPicPr>
        <p:blipFill>
          <a:blip r:embed="rId4"/>
          <a:stretch>
            <a:fillRect/>
          </a:stretch>
        </p:blipFill>
        <p:spPr>
          <a:xfrm>
            <a:off x="11522716" y="7323873"/>
            <a:ext cx="2924979" cy="905727"/>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074795" y="684728"/>
            <a:ext cx="6480810" cy="809982"/>
          </a:xfrm>
          <a:prstGeom prst="rect">
            <a:avLst/>
          </a:prstGeom>
          <a:noFill/>
          <a:ln/>
        </p:spPr>
        <p:txBody>
          <a:bodyPr wrap="none" lIns="0" tIns="0" rIns="0" bIns="0" rtlCol="0" anchor="t"/>
          <a:lstStyle/>
          <a:p>
            <a:pPr marL="0" indent="0" algn="ctr">
              <a:lnSpc>
                <a:spcPts val="6350"/>
              </a:lnSpc>
              <a:buNone/>
            </a:pPr>
            <a:r>
              <a:rPr lang="en-US" sz="5400" b="1" dirty="0">
                <a:solidFill>
                  <a:srgbClr val="020202"/>
                </a:solidFill>
                <a:latin typeface="PT Serif" pitchFamily="34" charset="0"/>
                <a:ea typeface="PT Serif" pitchFamily="34" charset="-122"/>
                <a:cs typeface="PT Serif" pitchFamily="34" charset="-120"/>
              </a:rPr>
              <a:t>Quy định chung</a:t>
            </a:r>
            <a:endParaRPr lang="en-US" sz="5400" b="1" dirty="0"/>
          </a:p>
        </p:txBody>
      </p:sp>
      <p:sp>
        <p:nvSpPr>
          <p:cNvPr id="3" name="Shape 1"/>
          <p:cNvSpPr/>
          <p:nvPr/>
        </p:nvSpPr>
        <p:spPr>
          <a:xfrm>
            <a:off x="864037" y="5009674"/>
            <a:ext cx="12902327" cy="30480"/>
          </a:xfrm>
          <a:prstGeom prst="roundRect">
            <a:avLst>
              <a:gd name="adj" fmla="val 121500"/>
            </a:avLst>
          </a:prstGeom>
          <a:solidFill>
            <a:srgbClr val="D8D4D4"/>
          </a:solidFill>
          <a:ln/>
        </p:spPr>
      </p:sp>
      <p:sp>
        <p:nvSpPr>
          <p:cNvPr id="4" name="Shape 2"/>
          <p:cNvSpPr/>
          <p:nvPr/>
        </p:nvSpPr>
        <p:spPr>
          <a:xfrm>
            <a:off x="3355181" y="4145637"/>
            <a:ext cx="30480" cy="864037"/>
          </a:xfrm>
          <a:prstGeom prst="roundRect">
            <a:avLst>
              <a:gd name="adj" fmla="val 121500"/>
            </a:avLst>
          </a:prstGeom>
          <a:solidFill>
            <a:srgbClr val="D8D4D4"/>
          </a:solidFill>
          <a:ln/>
        </p:spPr>
      </p:sp>
      <p:sp>
        <p:nvSpPr>
          <p:cNvPr id="5" name="Shape 3"/>
          <p:cNvSpPr/>
          <p:nvPr/>
        </p:nvSpPr>
        <p:spPr>
          <a:xfrm>
            <a:off x="3154442" y="4793694"/>
            <a:ext cx="431959" cy="431959"/>
          </a:xfrm>
          <a:prstGeom prst="roundRect">
            <a:avLst>
              <a:gd name="adj" fmla="val 8573"/>
            </a:avLst>
          </a:prstGeom>
          <a:solidFill>
            <a:srgbClr val="F2EEEE"/>
          </a:solidFill>
          <a:ln/>
        </p:spPr>
      </p:sp>
      <p:sp>
        <p:nvSpPr>
          <p:cNvPr id="6" name="Text 4"/>
          <p:cNvSpPr/>
          <p:nvPr/>
        </p:nvSpPr>
        <p:spPr>
          <a:xfrm>
            <a:off x="1126093" y="2533575"/>
            <a:ext cx="4519136" cy="714544"/>
          </a:xfrm>
          <a:prstGeom prst="rect">
            <a:avLst/>
          </a:prstGeom>
          <a:noFill/>
          <a:ln/>
        </p:spPr>
        <p:txBody>
          <a:bodyPr wrap="square" lIns="0" tIns="0" rIns="0" bIns="0" rtlCol="0" anchor="t"/>
          <a:lstStyle/>
          <a:p>
            <a:pPr marL="0" indent="0" algn="ctr">
              <a:lnSpc>
                <a:spcPts val="3800"/>
              </a:lnSpc>
              <a:buNone/>
            </a:pPr>
            <a:r>
              <a:rPr lang="en-US" sz="3050" b="1" dirty="0">
                <a:solidFill>
                  <a:srgbClr val="383838"/>
                </a:solidFill>
                <a:latin typeface="PT Serif" pitchFamily="34" charset="0"/>
                <a:ea typeface="PT Serif" pitchFamily="34" charset="-122"/>
                <a:cs typeface="PT Serif" pitchFamily="34" charset="-120"/>
              </a:rPr>
              <a:t>Huấn </a:t>
            </a:r>
            <a:r>
              <a:rPr lang="en-US" sz="3050" b="1" dirty="0" err="1">
                <a:solidFill>
                  <a:srgbClr val="383838"/>
                </a:solidFill>
                <a:latin typeface="PT Serif" pitchFamily="34" charset="0"/>
                <a:ea typeface="PT Serif" pitchFamily="34" charset="-122"/>
                <a:cs typeface="PT Serif" pitchFamily="34" charset="-120"/>
              </a:rPr>
              <a:t>luyện</a:t>
            </a:r>
            <a:r>
              <a:rPr lang="en-US" sz="3050" b="1" dirty="0">
                <a:solidFill>
                  <a:srgbClr val="383838"/>
                </a:solidFill>
                <a:latin typeface="PT Serif" pitchFamily="34" charset="0"/>
                <a:ea typeface="PT Serif" pitchFamily="34" charset="-122"/>
                <a:cs typeface="PT Serif" pitchFamily="34" charset="-120"/>
              </a:rPr>
              <a:t> ATLD</a:t>
            </a:r>
            <a:endParaRPr lang="en-US" sz="3050" b="1" dirty="0"/>
          </a:p>
        </p:txBody>
      </p:sp>
      <p:sp>
        <p:nvSpPr>
          <p:cNvPr id="7" name="Text 5"/>
          <p:cNvSpPr/>
          <p:nvPr/>
        </p:nvSpPr>
        <p:spPr>
          <a:xfrm>
            <a:off x="1110853" y="3108603"/>
            <a:ext cx="4519136" cy="790099"/>
          </a:xfrm>
          <a:prstGeom prst="rect">
            <a:avLst/>
          </a:prstGeom>
          <a:noFill/>
          <a:ln/>
        </p:spPr>
        <p:txBody>
          <a:bodyPr wrap="square" lIns="0" tIns="0" rIns="0" bIns="0" rtlCol="0" anchor="t"/>
          <a:lstStyle/>
          <a:p>
            <a:pPr marL="0" indent="0" algn="ctr">
              <a:lnSpc>
                <a:spcPts val="3100"/>
              </a:lnSpc>
              <a:buNone/>
            </a:pPr>
            <a:r>
              <a:rPr lang="en-US" sz="1900" dirty="0">
                <a:solidFill>
                  <a:srgbClr val="383838"/>
                </a:solidFill>
                <a:latin typeface="DM Sans" pitchFamily="34" charset="0"/>
                <a:ea typeface="DM Sans" pitchFamily="34" charset="-122"/>
                <a:cs typeface="DM Sans" pitchFamily="34" charset="-120"/>
              </a:rPr>
              <a:t>Tổ chức các khóa huấn luyện an </a:t>
            </a:r>
            <a:r>
              <a:rPr lang="en-US" sz="1900" dirty="0" err="1">
                <a:solidFill>
                  <a:srgbClr val="383838"/>
                </a:solidFill>
                <a:latin typeface="DM Sans" pitchFamily="34" charset="0"/>
                <a:ea typeface="DM Sans" pitchFamily="34" charset="-122"/>
                <a:cs typeface="DM Sans" pitchFamily="34" charset="-120"/>
              </a:rPr>
              <a:t>toàn</a:t>
            </a:r>
            <a:r>
              <a:rPr lang="en-US" sz="1900" dirty="0">
                <a:solidFill>
                  <a:srgbClr val="383838"/>
                </a:solidFill>
                <a:latin typeface="DM Sans" pitchFamily="34" charset="0"/>
                <a:ea typeface="DM Sans" pitchFamily="34" charset="-122"/>
                <a:cs typeface="DM Sans" pitchFamily="34" charset="-120"/>
              </a:rPr>
              <a:t> </a:t>
            </a:r>
          </a:p>
          <a:p>
            <a:pPr marL="0" indent="0" algn="ctr">
              <a:lnSpc>
                <a:spcPts val="3100"/>
              </a:lnSpc>
              <a:buNone/>
            </a:pPr>
            <a:r>
              <a:rPr lang="en-US" sz="1900" dirty="0" err="1">
                <a:solidFill>
                  <a:srgbClr val="383838"/>
                </a:solidFill>
                <a:latin typeface="DM Sans" pitchFamily="34" charset="0"/>
                <a:ea typeface="DM Sans" pitchFamily="34" charset="-122"/>
                <a:cs typeface="DM Sans" pitchFamily="34" charset="-120"/>
              </a:rPr>
              <a:t>lao</a:t>
            </a:r>
            <a:r>
              <a:rPr lang="en-US" sz="1900" dirty="0">
                <a:solidFill>
                  <a:srgbClr val="383838"/>
                </a:solidFill>
                <a:latin typeface="DM Sans" pitchFamily="34" charset="0"/>
                <a:ea typeface="DM Sans" pitchFamily="34" charset="-122"/>
                <a:cs typeface="DM Sans" pitchFamily="34" charset="-120"/>
              </a:rPr>
              <a:t> động định kỳ cho công nhân.</a:t>
            </a:r>
            <a:endParaRPr lang="en-US" sz="1900" dirty="0"/>
          </a:p>
        </p:txBody>
      </p:sp>
      <p:sp>
        <p:nvSpPr>
          <p:cNvPr id="8" name="Shape 6"/>
          <p:cNvSpPr/>
          <p:nvPr/>
        </p:nvSpPr>
        <p:spPr>
          <a:xfrm>
            <a:off x="5984915" y="5009674"/>
            <a:ext cx="30480" cy="864037"/>
          </a:xfrm>
          <a:prstGeom prst="roundRect">
            <a:avLst>
              <a:gd name="adj" fmla="val 121500"/>
            </a:avLst>
          </a:prstGeom>
          <a:solidFill>
            <a:srgbClr val="D8D4D4"/>
          </a:solidFill>
          <a:ln/>
        </p:spPr>
      </p:sp>
      <p:sp>
        <p:nvSpPr>
          <p:cNvPr id="9" name="Shape 7"/>
          <p:cNvSpPr/>
          <p:nvPr/>
        </p:nvSpPr>
        <p:spPr>
          <a:xfrm>
            <a:off x="5784175" y="4793694"/>
            <a:ext cx="431959" cy="431959"/>
          </a:xfrm>
          <a:prstGeom prst="roundRect">
            <a:avLst>
              <a:gd name="adj" fmla="val 8573"/>
            </a:avLst>
          </a:prstGeom>
          <a:solidFill>
            <a:srgbClr val="F2EEEE"/>
          </a:solidFill>
          <a:ln/>
        </p:spPr>
      </p:sp>
      <p:sp>
        <p:nvSpPr>
          <p:cNvPr id="10" name="Text 8"/>
          <p:cNvSpPr/>
          <p:nvPr/>
        </p:nvSpPr>
        <p:spPr>
          <a:xfrm>
            <a:off x="4055983" y="6120646"/>
            <a:ext cx="3888462" cy="486013"/>
          </a:xfrm>
          <a:prstGeom prst="rect">
            <a:avLst/>
          </a:prstGeom>
          <a:noFill/>
          <a:ln/>
        </p:spPr>
        <p:txBody>
          <a:bodyPr wrap="none" lIns="0" tIns="0" rIns="0" bIns="0" rtlCol="0" anchor="t"/>
          <a:lstStyle/>
          <a:p>
            <a:pPr marL="0" indent="0" algn="ctr">
              <a:lnSpc>
                <a:spcPts val="3800"/>
              </a:lnSpc>
              <a:buNone/>
            </a:pPr>
            <a:r>
              <a:rPr lang="en-US" sz="3050" b="1" dirty="0">
                <a:solidFill>
                  <a:srgbClr val="383838"/>
                </a:solidFill>
                <a:latin typeface="PT Serif" pitchFamily="34" charset="0"/>
                <a:ea typeface="PT Serif" pitchFamily="34" charset="-122"/>
                <a:cs typeface="PT Serif" pitchFamily="34" charset="-120"/>
              </a:rPr>
              <a:t>Bảo trì thiết bị</a:t>
            </a:r>
            <a:endParaRPr lang="en-US" sz="3050" b="1" dirty="0"/>
          </a:p>
        </p:txBody>
      </p:sp>
      <p:sp>
        <p:nvSpPr>
          <p:cNvPr id="11" name="Text 9"/>
          <p:cNvSpPr/>
          <p:nvPr/>
        </p:nvSpPr>
        <p:spPr>
          <a:xfrm>
            <a:off x="3740587" y="6754773"/>
            <a:ext cx="4519255" cy="790099"/>
          </a:xfrm>
          <a:prstGeom prst="rect">
            <a:avLst/>
          </a:prstGeom>
          <a:noFill/>
          <a:ln/>
        </p:spPr>
        <p:txBody>
          <a:bodyPr wrap="square" lIns="0" tIns="0" rIns="0" bIns="0" rtlCol="0" anchor="t"/>
          <a:lstStyle/>
          <a:p>
            <a:pPr marL="0" indent="0" algn="ctr">
              <a:lnSpc>
                <a:spcPts val="3100"/>
              </a:lnSpc>
              <a:buNone/>
            </a:pPr>
            <a:r>
              <a:rPr lang="en-US" sz="1900" dirty="0">
                <a:solidFill>
                  <a:srgbClr val="383838"/>
                </a:solidFill>
                <a:latin typeface="DM Sans" pitchFamily="34" charset="0"/>
                <a:ea typeface="DM Sans" pitchFamily="34" charset="-122"/>
                <a:cs typeface="DM Sans" pitchFamily="34" charset="-120"/>
              </a:rPr>
              <a:t>Thường xuyên kiểm tra và bảo dưỡng máy móc, thiết bị sản xuất.</a:t>
            </a:r>
            <a:endParaRPr lang="en-US" sz="1900" dirty="0"/>
          </a:p>
        </p:txBody>
      </p:sp>
      <p:sp>
        <p:nvSpPr>
          <p:cNvPr id="12" name="Shape 10"/>
          <p:cNvSpPr/>
          <p:nvPr/>
        </p:nvSpPr>
        <p:spPr>
          <a:xfrm>
            <a:off x="8614767" y="4145637"/>
            <a:ext cx="30480" cy="864037"/>
          </a:xfrm>
          <a:prstGeom prst="roundRect">
            <a:avLst>
              <a:gd name="adj" fmla="val 121500"/>
            </a:avLst>
          </a:prstGeom>
          <a:solidFill>
            <a:srgbClr val="D8D4D4"/>
          </a:solidFill>
          <a:ln/>
        </p:spPr>
      </p:sp>
      <p:sp>
        <p:nvSpPr>
          <p:cNvPr id="13" name="Shape 11"/>
          <p:cNvSpPr/>
          <p:nvPr/>
        </p:nvSpPr>
        <p:spPr>
          <a:xfrm>
            <a:off x="8414028" y="4793694"/>
            <a:ext cx="431959" cy="431959"/>
          </a:xfrm>
          <a:prstGeom prst="roundRect">
            <a:avLst>
              <a:gd name="adj" fmla="val 8573"/>
            </a:avLst>
          </a:prstGeom>
          <a:solidFill>
            <a:srgbClr val="F2EEEE"/>
          </a:solidFill>
          <a:ln/>
        </p:spPr>
      </p:sp>
      <p:sp>
        <p:nvSpPr>
          <p:cNvPr id="14" name="Text 12"/>
          <p:cNvSpPr/>
          <p:nvPr/>
        </p:nvSpPr>
        <p:spPr>
          <a:xfrm>
            <a:off x="6685836" y="2474476"/>
            <a:ext cx="3888462" cy="486013"/>
          </a:xfrm>
          <a:prstGeom prst="rect">
            <a:avLst/>
          </a:prstGeom>
          <a:noFill/>
          <a:ln/>
        </p:spPr>
        <p:txBody>
          <a:bodyPr wrap="none" lIns="0" tIns="0" rIns="0" bIns="0" rtlCol="0" anchor="t"/>
          <a:lstStyle/>
          <a:p>
            <a:pPr marL="0" indent="0" algn="ctr">
              <a:lnSpc>
                <a:spcPts val="3800"/>
              </a:lnSpc>
              <a:buNone/>
            </a:pPr>
            <a:r>
              <a:rPr lang="en-US" sz="3050" b="1" dirty="0">
                <a:solidFill>
                  <a:srgbClr val="383838"/>
                </a:solidFill>
                <a:latin typeface="PT Serif" pitchFamily="34" charset="0"/>
                <a:ea typeface="PT Serif" pitchFamily="34" charset="-122"/>
                <a:cs typeface="PT Serif" pitchFamily="34" charset="-120"/>
              </a:rPr>
              <a:t>Thiết bị bảo hộ</a:t>
            </a:r>
            <a:endParaRPr lang="en-US" sz="3050" b="1" dirty="0"/>
          </a:p>
        </p:txBody>
      </p:sp>
      <p:sp>
        <p:nvSpPr>
          <p:cNvPr id="15" name="Text 13"/>
          <p:cNvSpPr/>
          <p:nvPr/>
        </p:nvSpPr>
        <p:spPr>
          <a:xfrm>
            <a:off x="6370439" y="3108603"/>
            <a:ext cx="4519255" cy="790099"/>
          </a:xfrm>
          <a:prstGeom prst="rect">
            <a:avLst/>
          </a:prstGeom>
          <a:noFill/>
          <a:ln/>
        </p:spPr>
        <p:txBody>
          <a:bodyPr wrap="square" lIns="0" tIns="0" rIns="0" bIns="0" rtlCol="0" anchor="t"/>
          <a:lstStyle/>
          <a:p>
            <a:pPr marL="0" indent="0" algn="ctr">
              <a:lnSpc>
                <a:spcPts val="3100"/>
              </a:lnSpc>
              <a:buNone/>
            </a:pPr>
            <a:r>
              <a:rPr lang="en-US" sz="1900" dirty="0">
                <a:solidFill>
                  <a:srgbClr val="383838"/>
                </a:solidFill>
                <a:latin typeface="DM Sans" pitchFamily="34" charset="0"/>
                <a:ea typeface="DM Sans" pitchFamily="34" charset="-122"/>
                <a:cs typeface="DM Sans" pitchFamily="34" charset="-120"/>
              </a:rPr>
              <a:t>Cung cấp và đảm bảo sử dụng </a:t>
            </a:r>
            <a:r>
              <a:rPr lang="en-US" sz="1900" dirty="0" err="1">
                <a:solidFill>
                  <a:srgbClr val="383838"/>
                </a:solidFill>
                <a:latin typeface="DM Sans" pitchFamily="34" charset="0"/>
                <a:ea typeface="DM Sans" pitchFamily="34" charset="-122"/>
                <a:cs typeface="DM Sans" pitchFamily="34" charset="-120"/>
              </a:rPr>
              <a:t>đúng</a:t>
            </a:r>
            <a:r>
              <a:rPr lang="en-US" sz="1900" dirty="0">
                <a:solidFill>
                  <a:srgbClr val="383838"/>
                </a:solidFill>
                <a:latin typeface="DM Sans" pitchFamily="34" charset="0"/>
                <a:ea typeface="DM Sans" pitchFamily="34" charset="-122"/>
                <a:cs typeface="DM Sans" pitchFamily="34" charset="-120"/>
              </a:rPr>
              <a:t> </a:t>
            </a:r>
          </a:p>
          <a:p>
            <a:pPr marL="0" indent="0" algn="ctr">
              <a:lnSpc>
                <a:spcPts val="3100"/>
              </a:lnSpc>
              <a:buNone/>
            </a:pPr>
            <a:r>
              <a:rPr lang="en-US" sz="1900" dirty="0" err="1">
                <a:solidFill>
                  <a:srgbClr val="383838"/>
                </a:solidFill>
                <a:latin typeface="DM Sans" pitchFamily="34" charset="0"/>
                <a:ea typeface="DM Sans" pitchFamily="34" charset="-122"/>
                <a:cs typeface="DM Sans" pitchFamily="34" charset="-120"/>
              </a:rPr>
              <a:t>các</a:t>
            </a:r>
            <a:r>
              <a:rPr lang="en-US" sz="1900" dirty="0">
                <a:solidFill>
                  <a:srgbClr val="383838"/>
                </a:solidFill>
                <a:latin typeface="DM Sans" pitchFamily="34" charset="0"/>
                <a:ea typeface="DM Sans" pitchFamily="34" charset="-122"/>
                <a:cs typeface="DM Sans" pitchFamily="34" charset="-120"/>
              </a:rPr>
              <a:t> thiết bị bảo hộ cá nhân.</a:t>
            </a:r>
            <a:endParaRPr lang="en-US" sz="1900" dirty="0"/>
          </a:p>
        </p:txBody>
      </p:sp>
      <p:sp>
        <p:nvSpPr>
          <p:cNvPr id="16" name="Shape 14"/>
          <p:cNvSpPr/>
          <p:nvPr/>
        </p:nvSpPr>
        <p:spPr>
          <a:xfrm>
            <a:off x="11244620" y="5009674"/>
            <a:ext cx="30480" cy="864037"/>
          </a:xfrm>
          <a:prstGeom prst="roundRect">
            <a:avLst>
              <a:gd name="adj" fmla="val 121500"/>
            </a:avLst>
          </a:prstGeom>
          <a:solidFill>
            <a:srgbClr val="D8D4D4"/>
          </a:solidFill>
          <a:ln/>
        </p:spPr>
      </p:sp>
      <p:sp>
        <p:nvSpPr>
          <p:cNvPr id="17" name="Shape 15"/>
          <p:cNvSpPr/>
          <p:nvPr/>
        </p:nvSpPr>
        <p:spPr>
          <a:xfrm>
            <a:off x="11043880" y="4793694"/>
            <a:ext cx="431959" cy="431959"/>
          </a:xfrm>
          <a:prstGeom prst="roundRect">
            <a:avLst>
              <a:gd name="adj" fmla="val 8573"/>
            </a:avLst>
          </a:prstGeom>
          <a:solidFill>
            <a:srgbClr val="F2EEEE"/>
          </a:solidFill>
          <a:ln/>
        </p:spPr>
      </p:sp>
      <p:sp>
        <p:nvSpPr>
          <p:cNvPr id="18" name="Text 16"/>
          <p:cNvSpPr/>
          <p:nvPr/>
        </p:nvSpPr>
        <p:spPr>
          <a:xfrm>
            <a:off x="9315688" y="6120646"/>
            <a:ext cx="3888462" cy="486013"/>
          </a:xfrm>
          <a:prstGeom prst="rect">
            <a:avLst/>
          </a:prstGeom>
          <a:noFill/>
          <a:ln/>
        </p:spPr>
        <p:txBody>
          <a:bodyPr wrap="none" lIns="0" tIns="0" rIns="0" bIns="0" rtlCol="0" anchor="t"/>
          <a:lstStyle/>
          <a:p>
            <a:pPr marL="0" indent="0" algn="ctr">
              <a:lnSpc>
                <a:spcPts val="3800"/>
              </a:lnSpc>
              <a:buNone/>
            </a:pPr>
            <a:r>
              <a:rPr lang="en-US" sz="3050" b="1" dirty="0">
                <a:solidFill>
                  <a:srgbClr val="383838"/>
                </a:solidFill>
                <a:latin typeface="PT Serif" pitchFamily="34" charset="0"/>
                <a:ea typeface="PT Serif" pitchFamily="34" charset="-122"/>
                <a:cs typeface="PT Serif" pitchFamily="34" charset="-120"/>
              </a:rPr>
              <a:t>Môi trường</a:t>
            </a:r>
            <a:endParaRPr lang="en-US" sz="3050" b="1" dirty="0"/>
          </a:p>
        </p:txBody>
      </p:sp>
      <p:sp>
        <p:nvSpPr>
          <p:cNvPr id="19" name="Text 17"/>
          <p:cNvSpPr/>
          <p:nvPr/>
        </p:nvSpPr>
        <p:spPr>
          <a:xfrm>
            <a:off x="9000292" y="6754773"/>
            <a:ext cx="4519255" cy="790099"/>
          </a:xfrm>
          <a:prstGeom prst="rect">
            <a:avLst/>
          </a:prstGeom>
          <a:noFill/>
          <a:ln/>
        </p:spPr>
        <p:txBody>
          <a:bodyPr wrap="square" lIns="0" tIns="0" rIns="0" bIns="0" rtlCol="0" anchor="t"/>
          <a:lstStyle/>
          <a:p>
            <a:pPr marL="0" indent="0" algn="ctr">
              <a:lnSpc>
                <a:spcPts val="3100"/>
              </a:lnSpc>
              <a:buNone/>
            </a:pPr>
            <a:r>
              <a:rPr lang="en-US" sz="1900" dirty="0">
                <a:solidFill>
                  <a:srgbClr val="383838"/>
                </a:solidFill>
                <a:latin typeface="DM Sans" pitchFamily="34" charset="0"/>
                <a:ea typeface="DM Sans" pitchFamily="34" charset="-122"/>
                <a:cs typeface="DM Sans" pitchFamily="34" charset="-120"/>
              </a:rPr>
              <a:t>Duy trì không gian làm việc sạch sẽ, thoáng mát và đủ ánh sáng.</a:t>
            </a:r>
            <a:endParaRPr lang="en-US" sz="1900" dirty="0"/>
          </a:p>
        </p:txBody>
      </p:sp>
      <p:pic>
        <p:nvPicPr>
          <p:cNvPr id="20" name="Picture 19">
            <a:extLst>
              <a:ext uri="{FF2B5EF4-FFF2-40B4-BE49-F238E27FC236}">
                <a16:creationId xmlns:a16="http://schemas.microsoft.com/office/drawing/2014/main" id="{CA128E5B-F8C2-63A1-2370-625F27C02F96}"/>
              </a:ext>
            </a:extLst>
          </p:cNvPr>
          <p:cNvPicPr>
            <a:picLocks noChangeAspect="1"/>
          </p:cNvPicPr>
          <p:nvPr/>
        </p:nvPicPr>
        <p:blipFill>
          <a:blip r:embed="rId3"/>
          <a:stretch>
            <a:fillRect/>
          </a:stretch>
        </p:blipFill>
        <p:spPr>
          <a:xfrm>
            <a:off x="11522716" y="7323873"/>
            <a:ext cx="2924979" cy="905727"/>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681210" y="2243018"/>
            <a:ext cx="4411980" cy="4411980"/>
          </a:xfrm>
          <a:prstGeom prst="rect">
            <a:avLst/>
          </a:prstGeom>
        </p:spPr>
      </p:pic>
      <p:sp>
        <p:nvSpPr>
          <p:cNvPr id="3" name="Text 0"/>
          <p:cNvSpPr/>
          <p:nvPr/>
        </p:nvSpPr>
        <p:spPr>
          <a:xfrm>
            <a:off x="702469" y="990005"/>
            <a:ext cx="6231493" cy="658535"/>
          </a:xfrm>
          <a:prstGeom prst="rect">
            <a:avLst/>
          </a:prstGeom>
          <a:noFill/>
          <a:ln/>
        </p:spPr>
        <p:txBody>
          <a:bodyPr wrap="none" lIns="0" tIns="0" rIns="0" bIns="0" rtlCol="0" anchor="t"/>
          <a:lstStyle/>
          <a:p>
            <a:pPr marL="0" indent="0">
              <a:lnSpc>
                <a:spcPts val="5150"/>
              </a:lnSpc>
              <a:buNone/>
            </a:pPr>
            <a:r>
              <a:rPr lang="en-US" sz="4800" b="1" dirty="0">
                <a:solidFill>
                  <a:srgbClr val="020202"/>
                </a:solidFill>
                <a:latin typeface="PT Serif" pitchFamily="34" charset="0"/>
                <a:ea typeface="PT Serif" pitchFamily="34" charset="-122"/>
                <a:cs typeface="PT Serif" pitchFamily="34" charset="-120"/>
              </a:rPr>
              <a:t>Xử lý tình huống khẩn cấp</a:t>
            </a:r>
            <a:endParaRPr lang="en-US" sz="4800" b="1" dirty="0"/>
          </a:p>
        </p:txBody>
      </p:sp>
      <p:sp>
        <p:nvSpPr>
          <p:cNvPr id="4" name="Shape 1"/>
          <p:cNvSpPr/>
          <p:nvPr/>
        </p:nvSpPr>
        <p:spPr>
          <a:xfrm>
            <a:off x="992029" y="1949529"/>
            <a:ext cx="22860" cy="5290066"/>
          </a:xfrm>
          <a:prstGeom prst="roundRect">
            <a:avLst>
              <a:gd name="adj" fmla="val 131708"/>
            </a:avLst>
          </a:prstGeom>
          <a:solidFill>
            <a:srgbClr val="D8D4D4"/>
          </a:solidFill>
          <a:ln/>
        </p:spPr>
      </p:sp>
      <p:sp>
        <p:nvSpPr>
          <p:cNvPr id="5" name="Shape 2"/>
          <p:cNvSpPr/>
          <p:nvPr/>
        </p:nvSpPr>
        <p:spPr>
          <a:xfrm>
            <a:off x="1206401" y="2535043"/>
            <a:ext cx="702469" cy="22860"/>
          </a:xfrm>
          <a:prstGeom prst="roundRect">
            <a:avLst>
              <a:gd name="adj" fmla="val 131708"/>
            </a:avLst>
          </a:prstGeom>
          <a:solidFill>
            <a:srgbClr val="D8D4D4"/>
          </a:solidFill>
          <a:ln/>
        </p:spPr>
      </p:sp>
      <p:sp>
        <p:nvSpPr>
          <p:cNvPr id="6" name="Shape 3"/>
          <p:cNvSpPr/>
          <p:nvPr/>
        </p:nvSpPr>
        <p:spPr>
          <a:xfrm>
            <a:off x="777657" y="2320731"/>
            <a:ext cx="451604" cy="451604"/>
          </a:xfrm>
          <a:prstGeom prst="roundRect">
            <a:avLst>
              <a:gd name="adj" fmla="val 6667"/>
            </a:avLst>
          </a:prstGeom>
          <a:solidFill>
            <a:srgbClr val="F2EEEE"/>
          </a:solidFill>
          <a:ln/>
        </p:spPr>
      </p:sp>
      <p:sp>
        <p:nvSpPr>
          <p:cNvPr id="7" name="Text 4"/>
          <p:cNvSpPr/>
          <p:nvPr/>
        </p:nvSpPr>
        <p:spPr>
          <a:xfrm>
            <a:off x="919222" y="2388477"/>
            <a:ext cx="168473" cy="316111"/>
          </a:xfrm>
          <a:prstGeom prst="rect">
            <a:avLst/>
          </a:prstGeom>
          <a:noFill/>
          <a:ln/>
        </p:spPr>
        <p:txBody>
          <a:bodyPr wrap="none" lIns="0" tIns="0" rIns="0" bIns="0" rtlCol="0" anchor="t"/>
          <a:lstStyle/>
          <a:p>
            <a:pPr marL="0" indent="0" algn="ctr">
              <a:lnSpc>
                <a:spcPts val="2450"/>
              </a:lnSpc>
              <a:buNone/>
            </a:pPr>
            <a:r>
              <a:rPr lang="en-US" sz="2450" dirty="0">
                <a:solidFill>
                  <a:srgbClr val="383838"/>
                </a:solidFill>
                <a:latin typeface="PT Serif" pitchFamily="34" charset="0"/>
                <a:ea typeface="PT Serif" pitchFamily="34" charset="-122"/>
                <a:cs typeface="PT Serif" pitchFamily="34" charset="-120"/>
              </a:rPr>
              <a:t>1</a:t>
            </a:r>
            <a:endParaRPr lang="en-US" sz="2450" dirty="0"/>
          </a:p>
        </p:txBody>
      </p:sp>
      <p:sp>
        <p:nvSpPr>
          <p:cNvPr id="8" name="Text 5"/>
          <p:cNvSpPr/>
          <p:nvPr/>
        </p:nvSpPr>
        <p:spPr>
          <a:xfrm>
            <a:off x="2107406" y="2295609"/>
            <a:ext cx="2634377" cy="329327"/>
          </a:xfrm>
          <a:prstGeom prst="rect">
            <a:avLst/>
          </a:prstGeom>
          <a:noFill/>
          <a:ln/>
        </p:spPr>
        <p:txBody>
          <a:bodyPr wrap="none" lIns="0" tIns="0" rIns="0" bIns="0" rtlCol="0" anchor="t"/>
          <a:lstStyle/>
          <a:p>
            <a:pPr marL="0" indent="0" algn="l">
              <a:lnSpc>
                <a:spcPts val="2550"/>
              </a:lnSpc>
              <a:buNone/>
            </a:pPr>
            <a:r>
              <a:rPr lang="en-US" sz="2050" b="1" dirty="0">
                <a:solidFill>
                  <a:srgbClr val="383838"/>
                </a:solidFill>
                <a:latin typeface="PT Serif" pitchFamily="34" charset="0"/>
                <a:ea typeface="PT Serif" pitchFamily="34" charset="-122"/>
                <a:cs typeface="PT Serif" pitchFamily="34" charset="-120"/>
              </a:rPr>
              <a:t>Dừng máy</a:t>
            </a:r>
            <a:endParaRPr lang="en-US" sz="2050" b="1" dirty="0"/>
          </a:p>
        </p:txBody>
      </p:sp>
      <p:sp>
        <p:nvSpPr>
          <p:cNvPr id="9" name="Text 6"/>
          <p:cNvSpPr/>
          <p:nvPr/>
        </p:nvSpPr>
        <p:spPr>
          <a:xfrm>
            <a:off x="2107406" y="2745308"/>
            <a:ext cx="6334125" cy="321112"/>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DM Sans" pitchFamily="34" charset="0"/>
                <a:ea typeface="DM Sans" pitchFamily="34" charset="-122"/>
                <a:cs typeface="DM Sans" pitchFamily="34" charset="-120"/>
              </a:rPr>
              <a:t>Ngay lập tức dừng hoạt động của máy móc khi xảy ra tai nạn.</a:t>
            </a:r>
            <a:endParaRPr lang="en-US" sz="1550" dirty="0"/>
          </a:p>
        </p:txBody>
      </p:sp>
      <p:sp>
        <p:nvSpPr>
          <p:cNvPr id="10" name="Shape 7"/>
          <p:cNvSpPr/>
          <p:nvPr/>
        </p:nvSpPr>
        <p:spPr>
          <a:xfrm>
            <a:off x="1206401" y="3907715"/>
            <a:ext cx="702469" cy="22860"/>
          </a:xfrm>
          <a:prstGeom prst="roundRect">
            <a:avLst>
              <a:gd name="adj" fmla="val 131708"/>
            </a:avLst>
          </a:prstGeom>
          <a:solidFill>
            <a:srgbClr val="D8D4D4"/>
          </a:solidFill>
          <a:ln/>
        </p:spPr>
      </p:sp>
      <p:sp>
        <p:nvSpPr>
          <p:cNvPr id="11" name="Shape 8"/>
          <p:cNvSpPr/>
          <p:nvPr/>
        </p:nvSpPr>
        <p:spPr>
          <a:xfrm>
            <a:off x="777657" y="3693402"/>
            <a:ext cx="451604" cy="451604"/>
          </a:xfrm>
          <a:prstGeom prst="roundRect">
            <a:avLst>
              <a:gd name="adj" fmla="val 6667"/>
            </a:avLst>
          </a:prstGeom>
          <a:solidFill>
            <a:srgbClr val="F2EEEE"/>
          </a:solidFill>
          <a:ln/>
        </p:spPr>
      </p:sp>
      <p:sp>
        <p:nvSpPr>
          <p:cNvPr id="12" name="Text 9"/>
          <p:cNvSpPr/>
          <p:nvPr/>
        </p:nvSpPr>
        <p:spPr>
          <a:xfrm>
            <a:off x="919222" y="3761149"/>
            <a:ext cx="168473" cy="316111"/>
          </a:xfrm>
          <a:prstGeom prst="rect">
            <a:avLst/>
          </a:prstGeom>
          <a:noFill/>
          <a:ln/>
        </p:spPr>
        <p:txBody>
          <a:bodyPr wrap="none" lIns="0" tIns="0" rIns="0" bIns="0" rtlCol="0" anchor="t"/>
          <a:lstStyle/>
          <a:p>
            <a:pPr marL="0" indent="0" algn="ctr">
              <a:lnSpc>
                <a:spcPts val="2450"/>
              </a:lnSpc>
              <a:buNone/>
            </a:pPr>
            <a:r>
              <a:rPr lang="en-US" sz="2450" dirty="0">
                <a:solidFill>
                  <a:srgbClr val="383838"/>
                </a:solidFill>
                <a:latin typeface="PT Serif" pitchFamily="34" charset="0"/>
                <a:ea typeface="PT Serif" pitchFamily="34" charset="-122"/>
                <a:cs typeface="PT Serif" pitchFamily="34" charset="-120"/>
              </a:rPr>
              <a:t>2</a:t>
            </a:r>
            <a:endParaRPr lang="en-US" sz="2450" dirty="0"/>
          </a:p>
        </p:txBody>
      </p:sp>
      <p:sp>
        <p:nvSpPr>
          <p:cNvPr id="13" name="Text 10"/>
          <p:cNvSpPr/>
          <p:nvPr/>
        </p:nvSpPr>
        <p:spPr>
          <a:xfrm>
            <a:off x="2107406" y="3668280"/>
            <a:ext cx="2634377" cy="329327"/>
          </a:xfrm>
          <a:prstGeom prst="rect">
            <a:avLst/>
          </a:prstGeom>
          <a:noFill/>
          <a:ln/>
        </p:spPr>
        <p:txBody>
          <a:bodyPr wrap="none" lIns="0" tIns="0" rIns="0" bIns="0" rtlCol="0" anchor="t"/>
          <a:lstStyle/>
          <a:p>
            <a:pPr marL="0" indent="0" algn="l">
              <a:lnSpc>
                <a:spcPts val="2550"/>
              </a:lnSpc>
              <a:buNone/>
            </a:pPr>
            <a:r>
              <a:rPr lang="en-US" sz="2050" b="1" dirty="0">
                <a:solidFill>
                  <a:srgbClr val="383838"/>
                </a:solidFill>
                <a:latin typeface="PT Serif" pitchFamily="34" charset="0"/>
                <a:ea typeface="PT Serif" pitchFamily="34" charset="-122"/>
                <a:cs typeface="PT Serif" pitchFamily="34" charset="-120"/>
              </a:rPr>
              <a:t>Sơ cứu</a:t>
            </a:r>
            <a:endParaRPr lang="en-US" sz="2050" b="1" dirty="0"/>
          </a:p>
        </p:txBody>
      </p:sp>
      <p:sp>
        <p:nvSpPr>
          <p:cNvPr id="14" name="Text 11"/>
          <p:cNvSpPr/>
          <p:nvPr/>
        </p:nvSpPr>
        <p:spPr>
          <a:xfrm>
            <a:off x="2107406" y="4117979"/>
            <a:ext cx="6334125" cy="321112"/>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DM Sans" pitchFamily="34" charset="0"/>
                <a:ea typeface="DM Sans" pitchFamily="34" charset="-122"/>
                <a:cs typeface="DM Sans" pitchFamily="34" charset="-120"/>
              </a:rPr>
              <a:t>Thực hiện sơ cứu ban đầu cho người bị nạn nếu cần thiết.</a:t>
            </a:r>
            <a:endParaRPr lang="en-US" sz="1550" dirty="0"/>
          </a:p>
        </p:txBody>
      </p:sp>
      <p:sp>
        <p:nvSpPr>
          <p:cNvPr id="15" name="Shape 12"/>
          <p:cNvSpPr/>
          <p:nvPr/>
        </p:nvSpPr>
        <p:spPr>
          <a:xfrm>
            <a:off x="1206401" y="5280387"/>
            <a:ext cx="702469" cy="22860"/>
          </a:xfrm>
          <a:prstGeom prst="roundRect">
            <a:avLst>
              <a:gd name="adj" fmla="val 131708"/>
            </a:avLst>
          </a:prstGeom>
          <a:solidFill>
            <a:srgbClr val="D8D4D4"/>
          </a:solidFill>
          <a:ln/>
        </p:spPr>
      </p:sp>
      <p:sp>
        <p:nvSpPr>
          <p:cNvPr id="16" name="Shape 13"/>
          <p:cNvSpPr/>
          <p:nvPr/>
        </p:nvSpPr>
        <p:spPr>
          <a:xfrm>
            <a:off x="777657" y="5066074"/>
            <a:ext cx="451604" cy="451604"/>
          </a:xfrm>
          <a:prstGeom prst="roundRect">
            <a:avLst>
              <a:gd name="adj" fmla="val 6667"/>
            </a:avLst>
          </a:prstGeom>
          <a:solidFill>
            <a:srgbClr val="F2EEEE"/>
          </a:solidFill>
          <a:ln/>
        </p:spPr>
      </p:sp>
      <p:sp>
        <p:nvSpPr>
          <p:cNvPr id="17" name="Text 14"/>
          <p:cNvSpPr/>
          <p:nvPr/>
        </p:nvSpPr>
        <p:spPr>
          <a:xfrm>
            <a:off x="919222" y="5133821"/>
            <a:ext cx="168473" cy="316111"/>
          </a:xfrm>
          <a:prstGeom prst="rect">
            <a:avLst/>
          </a:prstGeom>
          <a:noFill/>
          <a:ln/>
        </p:spPr>
        <p:txBody>
          <a:bodyPr wrap="none" lIns="0" tIns="0" rIns="0" bIns="0" rtlCol="0" anchor="t"/>
          <a:lstStyle/>
          <a:p>
            <a:pPr marL="0" indent="0" algn="ctr">
              <a:lnSpc>
                <a:spcPts val="2450"/>
              </a:lnSpc>
              <a:buNone/>
            </a:pPr>
            <a:r>
              <a:rPr lang="en-US" sz="2450" dirty="0">
                <a:solidFill>
                  <a:srgbClr val="383838"/>
                </a:solidFill>
                <a:latin typeface="PT Serif" pitchFamily="34" charset="0"/>
                <a:ea typeface="PT Serif" pitchFamily="34" charset="-122"/>
                <a:cs typeface="PT Serif" pitchFamily="34" charset="-120"/>
              </a:rPr>
              <a:t>3</a:t>
            </a:r>
            <a:endParaRPr lang="en-US" sz="2450" dirty="0"/>
          </a:p>
        </p:txBody>
      </p:sp>
      <p:sp>
        <p:nvSpPr>
          <p:cNvPr id="18" name="Text 15"/>
          <p:cNvSpPr/>
          <p:nvPr/>
        </p:nvSpPr>
        <p:spPr>
          <a:xfrm>
            <a:off x="2107406" y="5040952"/>
            <a:ext cx="2634377" cy="329327"/>
          </a:xfrm>
          <a:prstGeom prst="rect">
            <a:avLst/>
          </a:prstGeom>
          <a:noFill/>
          <a:ln/>
        </p:spPr>
        <p:txBody>
          <a:bodyPr wrap="none" lIns="0" tIns="0" rIns="0" bIns="0" rtlCol="0" anchor="t"/>
          <a:lstStyle/>
          <a:p>
            <a:pPr marL="0" indent="0" algn="l">
              <a:lnSpc>
                <a:spcPts val="2550"/>
              </a:lnSpc>
              <a:buNone/>
            </a:pPr>
            <a:r>
              <a:rPr lang="en-US" sz="2050" b="1" dirty="0">
                <a:solidFill>
                  <a:srgbClr val="383838"/>
                </a:solidFill>
                <a:latin typeface="PT Serif" pitchFamily="34" charset="0"/>
                <a:ea typeface="PT Serif" pitchFamily="34" charset="-122"/>
                <a:cs typeface="PT Serif" pitchFamily="34" charset="-120"/>
              </a:rPr>
              <a:t>Gọi cấp cứu</a:t>
            </a:r>
            <a:endParaRPr lang="en-US" sz="2050" b="1" dirty="0"/>
          </a:p>
        </p:txBody>
      </p:sp>
      <p:sp>
        <p:nvSpPr>
          <p:cNvPr id="19" name="Text 16"/>
          <p:cNvSpPr/>
          <p:nvPr/>
        </p:nvSpPr>
        <p:spPr>
          <a:xfrm>
            <a:off x="2107406" y="5490651"/>
            <a:ext cx="6334125" cy="321112"/>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DM Sans" pitchFamily="34" charset="0"/>
                <a:ea typeface="DM Sans" pitchFamily="34" charset="-122"/>
                <a:cs typeface="DM Sans" pitchFamily="34" charset="-120"/>
              </a:rPr>
              <a:t>Liên hệ dịch vụ y tế khẩn cấp nếu tình trạng nghiêm trọng.</a:t>
            </a:r>
            <a:endParaRPr lang="en-US" sz="1550" dirty="0"/>
          </a:p>
        </p:txBody>
      </p:sp>
      <p:sp>
        <p:nvSpPr>
          <p:cNvPr id="20" name="Shape 17"/>
          <p:cNvSpPr/>
          <p:nvPr/>
        </p:nvSpPr>
        <p:spPr>
          <a:xfrm>
            <a:off x="1206401" y="6653058"/>
            <a:ext cx="702469" cy="22860"/>
          </a:xfrm>
          <a:prstGeom prst="roundRect">
            <a:avLst>
              <a:gd name="adj" fmla="val 131708"/>
            </a:avLst>
          </a:prstGeom>
          <a:solidFill>
            <a:srgbClr val="D8D4D4"/>
          </a:solidFill>
          <a:ln/>
        </p:spPr>
      </p:sp>
      <p:sp>
        <p:nvSpPr>
          <p:cNvPr id="21" name="Shape 18"/>
          <p:cNvSpPr/>
          <p:nvPr/>
        </p:nvSpPr>
        <p:spPr>
          <a:xfrm>
            <a:off x="777657" y="6438746"/>
            <a:ext cx="451604" cy="451604"/>
          </a:xfrm>
          <a:prstGeom prst="roundRect">
            <a:avLst>
              <a:gd name="adj" fmla="val 6667"/>
            </a:avLst>
          </a:prstGeom>
          <a:solidFill>
            <a:srgbClr val="F2EEEE"/>
          </a:solidFill>
          <a:ln/>
        </p:spPr>
      </p:sp>
      <p:sp>
        <p:nvSpPr>
          <p:cNvPr id="22" name="Text 19"/>
          <p:cNvSpPr/>
          <p:nvPr/>
        </p:nvSpPr>
        <p:spPr>
          <a:xfrm>
            <a:off x="919222" y="6506492"/>
            <a:ext cx="168473" cy="316111"/>
          </a:xfrm>
          <a:prstGeom prst="rect">
            <a:avLst/>
          </a:prstGeom>
          <a:noFill/>
          <a:ln/>
        </p:spPr>
        <p:txBody>
          <a:bodyPr wrap="none" lIns="0" tIns="0" rIns="0" bIns="0" rtlCol="0" anchor="t"/>
          <a:lstStyle/>
          <a:p>
            <a:pPr marL="0" indent="0" algn="ctr">
              <a:lnSpc>
                <a:spcPts val="2450"/>
              </a:lnSpc>
              <a:buNone/>
            </a:pPr>
            <a:r>
              <a:rPr lang="en-US" sz="2450" dirty="0">
                <a:solidFill>
                  <a:srgbClr val="383838"/>
                </a:solidFill>
                <a:latin typeface="PT Serif" pitchFamily="34" charset="0"/>
                <a:ea typeface="PT Serif" pitchFamily="34" charset="-122"/>
                <a:cs typeface="PT Serif" pitchFamily="34" charset="-120"/>
              </a:rPr>
              <a:t>4</a:t>
            </a:r>
            <a:endParaRPr lang="en-US" sz="2450" dirty="0"/>
          </a:p>
        </p:txBody>
      </p:sp>
      <p:sp>
        <p:nvSpPr>
          <p:cNvPr id="23" name="Text 20"/>
          <p:cNvSpPr/>
          <p:nvPr/>
        </p:nvSpPr>
        <p:spPr>
          <a:xfrm>
            <a:off x="2107406" y="6413623"/>
            <a:ext cx="2634377" cy="329327"/>
          </a:xfrm>
          <a:prstGeom prst="rect">
            <a:avLst/>
          </a:prstGeom>
          <a:noFill/>
          <a:ln/>
        </p:spPr>
        <p:txBody>
          <a:bodyPr wrap="none" lIns="0" tIns="0" rIns="0" bIns="0" rtlCol="0" anchor="t"/>
          <a:lstStyle/>
          <a:p>
            <a:pPr marL="0" indent="0" algn="l">
              <a:lnSpc>
                <a:spcPts val="2550"/>
              </a:lnSpc>
              <a:buNone/>
            </a:pPr>
            <a:r>
              <a:rPr lang="en-US" sz="2050" b="1" dirty="0">
                <a:solidFill>
                  <a:srgbClr val="383838"/>
                </a:solidFill>
                <a:latin typeface="PT Serif" pitchFamily="34" charset="0"/>
                <a:ea typeface="PT Serif" pitchFamily="34" charset="-122"/>
                <a:cs typeface="PT Serif" pitchFamily="34" charset="-120"/>
              </a:rPr>
              <a:t>Báo cáo</a:t>
            </a:r>
            <a:endParaRPr lang="en-US" sz="2050" b="1" dirty="0"/>
          </a:p>
        </p:txBody>
      </p:sp>
      <p:sp>
        <p:nvSpPr>
          <p:cNvPr id="24" name="Text 21"/>
          <p:cNvSpPr/>
          <p:nvPr/>
        </p:nvSpPr>
        <p:spPr>
          <a:xfrm>
            <a:off x="2107406" y="6863322"/>
            <a:ext cx="6334125" cy="321112"/>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DM Sans" pitchFamily="34" charset="0"/>
                <a:ea typeface="DM Sans" pitchFamily="34" charset="-122"/>
                <a:cs typeface="DM Sans" pitchFamily="34" charset="-120"/>
              </a:rPr>
              <a:t>Thông báo cho quản lý và lập báo cáo chi tiết về sự cố.</a:t>
            </a:r>
            <a:endParaRPr lang="en-US" sz="1550" dirty="0"/>
          </a:p>
        </p:txBody>
      </p:sp>
      <p:pic>
        <p:nvPicPr>
          <p:cNvPr id="25" name="Picture 24">
            <a:extLst>
              <a:ext uri="{FF2B5EF4-FFF2-40B4-BE49-F238E27FC236}">
                <a16:creationId xmlns:a16="http://schemas.microsoft.com/office/drawing/2014/main" id="{753F8B90-AAED-4193-2633-36139816B55F}"/>
              </a:ext>
            </a:extLst>
          </p:cNvPr>
          <p:cNvPicPr>
            <a:picLocks noChangeAspect="1"/>
          </p:cNvPicPr>
          <p:nvPr/>
        </p:nvPicPr>
        <p:blipFill>
          <a:blip r:embed="rId4"/>
          <a:stretch>
            <a:fillRect/>
          </a:stretch>
        </p:blipFill>
        <p:spPr>
          <a:xfrm>
            <a:off x="11522716" y="7323873"/>
            <a:ext cx="2924979" cy="905727"/>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99884" y="660261"/>
            <a:ext cx="6480810" cy="809982"/>
          </a:xfrm>
          <a:prstGeom prst="rect">
            <a:avLst/>
          </a:prstGeom>
          <a:noFill/>
          <a:ln/>
        </p:spPr>
        <p:txBody>
          <a:bodyPr wrap="none" lIns="0" tIns="0" rIns="0" bIns="0" rtlCol="0" anchor="t"/>
          <a:lstStyle/>
          <a:p>
            <a:pPr marL="0" indent="0" algn="ctr">
              <a:lnSpc>
                <a:spcPts val="6350"/>
              </a:lnSpc>
              <a:buNone/>
            </a:pPr>
            <a:r>
              <a:rPr lang="en-US" sz="5100" b="1" dirty="0" err="1">
                <a:solidFill>
                  <a:srgbClr val="020202"/>
                </a:solidFill>
                <a:latin typeface="PT Serif" pitchFamily="34" charset="0"/>
                <a:ea typeface="PT Serif" pitchFamily="34" charset="-122"/>
                <a:cs typeface="PT Serif" pitchFamily="34" charset="-120"/>
              </a:rPr>
              <a:t>Tài</a:t>
            </a:r>
            <a:r>
              <a:rPr lang="en-US" sz="5100" b="1" dirty="0">
                <a:solidFill>
                  <a:srgbClr val="020202"/>
                </a:solidFill>
                <a:latin typeface="PT Serif" pitchFamily="34" charset="0"/>
                <a:ea typeface="PT Serif" pitchFamily="34" charset="-122"/>
                <a:cs typeface="PT Serif" pitchFamily="34" charset="-120"/>
              </a:rPr>
              <a:t> </a:t>
            </a:r>
            <a:r>
              <a:rPr lang="en-US" sz="5100" b="1" dirty="0" err="1">
                <a:solidFill>
                  <a:srgbClr val="020202"/>
                </a:solidFill>
                <a:latin typeface="PT Serif" pitchFamily="34" charset="0"/>
                <a:ea typeface="PT Serif" pitchFamily="34" charset="-122"/>
                <a:cs typeface="PT Serif" pitchFamily="34" charset="-120"/>
              </a:rPr>
              <a:t>liệu</a:t>
            </a:r>
            <a:r>
              <a:rPr lang="en-US" sz="5100" b="1" dirty="0">
                <a:solidFill>
                  <a:srgbClr val="020202"/>
                </a:solidFill>
                <a:latin typeface="PT Serif" pitchFamily="34" charset="0"/>
                <a:ea typeface="PT Serif" pitchFamily="34" charset="-122"/>
                <a:cs typeface="PT Serif" pitchFamily="34" charset="-120"/>
              </a:rPr>
              <a:t> </a:t>
            </a:r>
            <a:r>
              <a:rPr lang="en-US" sz="5100" b="1" dirty="0" err="1">
                <a:solidFill>
                  <a:srgbClr val="020202"/>
                </a:solidFill>
                <a:latin typeface="PT Serif" pitchFamily="34" charset="0"/>
                <a:ea typeface="PT Serif" pitchFamily="34" charset="-122"/>
                <a:cs typeface="PT Serif" pitchFamily="34" charset="-120"/>
              </a:rPr>
              <a:t>tham</a:t>
            </a:r>
            <a:r>
              <a:rPr lang="en-US" sz="5100" b="1" dirty="0">
                <a:solidFill>
                  <a:srgbClr val="020202"/>
                </a:solidFill>
                <a:latin typeface="PT Serif" pitchFamily="34" charset="0"/>
                <a:ea typeface="PT Serif" pitchFamily="34" charset="-122"/>
                <a:cs typeface="PT Serif" pitchFamily="34" charset="-120"/>
              </a:rPr>
              <a:t> </a:t>
            </a:r>
            <a:r>
              <a:rPr lang="en-US" sz="5100" b="1" dirty="0" err="1">
                <a:solidFill>
                  <a:srgbClr val="020202"/>
                </a:solidFill>
                <a:latin typeface="PT Serif" pitchFamily="34" charset="0"/>
                <a:ea typeface="PT Serif" pitchFamily="34" charset="-122"/>
                <a:cs typeface="PT Serif" pitchFamily="34" charset="-120"/>
              </a:rPr>
              <a:t>khảo</a:t>
            </a:r>
            <a:endParaRPr lang="en-US" sz="5100" b="1" dirty="0"/>
          </a:p>
        </p:txBody>
      </p:sp>
      <p:sp>
        <p:nvSpPr>
          <p:cNvPr id="3" name="Text 1"/>
          <p:cNvSpPr/>
          <p:nvPr/>
        </p:nvSpPr>
        <p:spPr>
          <a:xfrm>
            <a:off x="856535" y="2948562"/>
            <a:ext cx="6690122" cy="972026"/>
          </a:xfrm>
          <a:prstGeom prst="rect">
            <a:avLst/>
          </a:prstGeom>
          <a:noFill/>
          <a:ln/>
        </p:spPr>
        <p:txBody>
          <a:bodyPr wrap="square" lIns="0" tIns="0" rIns="0" bIns="0" rtlCol="0" anchor="t"/>
          <a:lstStyle/>
          <a:p>
            <a:pPr marL="0" indent="0">
              <a:lnSpc>
                <a:spcPts val="3800"/>
              </a:lnSpc>
              <a:buNone/>
            </a:pPr>
            <a:r>
              <a:rPr lang="en-US" sz="3050" b="1" dirty="0">
                <a:solidFill>
                  <a:srgbClr val="020202"/>
                </a:solidFill>
                <a:latin typeface="PT Serif" pitchFamily="34" charset="0"/>
                <a:ea typeface="PT Serif" pitchFamily="34" charset="-122"/>
                <a:cs typeface="PT Serif" pitchFamily="34" charset="-120"/>
              </a:rPr>
              <a:t>Bài kiểm </a:t>
            </a:r>
            <a:r>
              <a:rPr lang="en-US" sz="3050" b="1" dirty="0" err="1">
                <a:solidFill>
                  <a:srgbClr val="020202"/>
                </a:solidFill>
                <a:latin typeface="PT Serif" pitchFamily="34" charset="0"/>
                <a:ea typeface="PT Serif" pitchFamily="34" charset="-122"/>
                <a:cs typeface="PT Serif" pitchFamily="34" charset="-120"/>
              </a:rPr>
              <a:t>tra</a:t>
            </a:r>
            <a:r>
              <a:rPr lang="en-US" sz="3050" b="1" dirty="0">
                <a:solidFill>
                  <a:srgbClr val="020202"/>
                </a:solidFill>
                <a:latin typeface="PT Serif" pitchFamily="34" charset="0"/>
                <a:ea typeface="PT Serif" pitchFamily="34" charset="-122"/>
                <a:cs typeface="PT Serif" pitchFamily="34" charset="-120"/>
              </a:rPr>
              <a:t> ATLD </a:t>
            </a:r>
            <a:r>
              <a:rPr lang="en-US" sz="3050" b="1" dirty="0" err="1">
                <a:solidFill>
                  <a:srgbClr val="020202"/>
                </a:solidFill>
                <a:latin typeface="PT Serif" pitchFamily="34" charset="0"/>
                <a:ea typeface="PT Serif" pitchFamily="34" charset="-122"/>
                <a:cs typeface="PT Serif" pitchFamily="34" charset="-120"/>
              </a:rPr>
              <a:t>nhóm</a:t>
            </a:r>
            <a:r>
              <a:rPr lang="en-US" sz="3050" b="1" dirty="0">
                <a:solidFill>
                  <a:srgbClr val="020202"/>
                </a:solidFill>
                <a:latin typeface="PT Serif" pitchFamily="34" charset="0"/>
                <a:ea typeface="PT Serif" pitchFamily="34" charset="-122"/>
                <a:cs typeface="PT Serif" pitchFamily="34" charset="-120"/>
              </a:rPr>
              <a:t> 3</a:t>
            </a:r>
            <a:endParaRPr lang="en-US" sz="3050" dirty="0"/>
          </a:p>
        </p:txBody>
      </p:sp>
      <p:sp>
        <p:nvSpPr>
          <p:cNvPr id="4" name="Text 2"/>
          <p:cNvSpPr/>
          <p:nvPr/>
        </p:nvSpPr>
        <p:spPr>
          <a:xfrm>
            <a:off x="849033" y="3382395"/>
            <a:ext cx="6690122" cy="395049"/>
          </a:xfrm>
          <a:prstGeom prst="rect">
            <a:avLst/>
          </a:prstGeom>
          <a:noFill/>
          <a:ln/>
        </p:spPr>
        <p:txBody>
          <a:bodyPr wrap="none" lIns="0" tIns="0" rIns="0" bIns="0" rtlCol="0" anchor="t"/>
          <a:lstStyle/>
          <a:p>
            <a:pPr marL="342900" indent="-342900" algn="l">
              <a:lnSpc>
                <a:spcPts val="3100"/>
              </a:lnSpc>
              <a:buSzPct val="100000"/>
              <a:buChar char="•"/>
            </a:pPr>
            <a:r>
              <a:rPr lang="en-US" sz="1900" b="1" u="sng" dirty="0">
                <a:solidFill>
                  <a:srgbClr val="E04F00"/>
                </a:solidFill>
                <a:latin typeface="DM Sans" pitchFamily="34" charset="0"/>
                <a:ea typeface="DM Sans" pitchFamily="34" charset="-122"/>
                <a:cs typeface="DM Sans" pitchFamily="34" charset="-120"/>
                <a:hlinkClick r:id="rId3">
                  <a:extLst>
                    <a:ext uri="{A12FA001-AC4F-418D-AE19-62706E023703}">
                      <ahyp:hlinkClr xmlns:ahyp="http://schemas.microsoft.com/office/drawing/2018/hyperlinkcolor" val="tx"/>
                    </a:ext>
                  </a:extLst>
                </a:hlinkClick>
              </a:rPr>
              <a:t>Trắc nghiệm an toàn lao động nhóm 3</a:t>
            </a:r>
            <a:endParaRPr lang="en-US" sz="1900" dirty="0"/>
          </a:p>
        </p:txBody>
      </p:sp>
      <p:sp>
        <p:nvSpPr>
          <p:cNvPr id="5" name="Text 3"/>
          <p:cNvSpPr/>
          <p:nvPr/>
        </p:nvSpPr>
        <p:spPr>
          <a:xfrm>
            <a:off x="864037" y="4266724"/>
            <a:ext cx="5752505" cy="486013"/>
          </a:xfrm>
          <a:prstGeom prst="rect">
            <a:avLst/>
          </a:prstGeom>
          <a:noFill/>
          <a:ln/>
        </p:spPr>
        <p:txBody>
          <a:bodyPr wrap="none" lIns="0" tIns="0" rIns="0" bIns="0" rtlCol="0" anchor="t"/>
          <a:lstStyle/>
          <a:p>
            <a:pPr marL="0" indent="0">
              <a:lnSpc>
                <a:spcPts val="3800"/>
              </a:lnSpc>
              <a:buNone/>
            </a:pPr>
            <a:r>
              <a:rPr lang="en-US" sz="3050" b="1" dirty="0">
                <a:solidFill>
                  <a:srgbClr val="020202"/>
                </a:solidFill>
                <a:latin typeface="PT Serif" pitchFamily="34" charset="0"/>
                <a:ea typeface="PT Serif" pitchFamily="34" charset="-122"/>
                <a:cs typeface="PT Serif" pitchFamily="34" charset="-120"/>
              </a:rPr>
              <a:t>Bảng báo giá huấn luyện ATLD</a:t>
            </a:r>
            <a:endParaRPr lang="en-US" sz="3050" dirty="0"/>
          </a:p>
        </p:txBody>
      </p:sp>
      <p:sp>
        <p:nvSpPr>
          <p:cNvPr id="6" name="Text 4"/>
          <p:cNvSpPr/>
          <p:nvPr/>
        </p:nvSpPr>
        <p:spPr>
          <a:xfrm>
            <a:off x="864037" y="4678620"/>
            <a:ext cx="6690122" cy="395049"/>
          </a:xfrm>
          <a:prstGeom prst="rect">
            <a:avLst/>
          </a:prstGeom>
          <a:noFill/>
          <a:ln/>
        </p:spPr>
        <p:txBody>
          <a:bodyPr wrap="none" lIns="0" tIns="0" rIns="0" bIns="0" rtlCol="0" anchor="t"/>
          <a:lstStyle/>
          <a:p>
            <a:pPr marL="342900" indent="-342900" algn="l">
              <a:lnSpc>
                <a:spcPts val="3100"/>
              </a:lnSpc>
              <a:buSzPct val="100000"/>
              <a:buChar char="•"/>
            </a:pPr>
            <a:r>
              <a:rPr lang="en-US" sz="1900" b="1" u="sng" dirty="0">
                <a:solidFill>
                  <a:srgbClr val="E04F00"/>
                </a:solidFill>
                <a:latin typeface="DM Sans" pitchFamily="34" charset="0"/>
                <a:ea typeface="DM Sans" pitchFamily="34" charset="-122"/>
                <a:cs typeface="DM Sans" pitchFamily="34" charset="-120"/>
                <a:hlinkClick r:id="rId4">
                  <a:extLst>
                    <a:ext uri="{A12FA001-AC4F-418D-AE19-62706E023703}">
                      <ahyp:hlinkClr xmlns:ahyp="http://schemas.microsoft.com/office/drawing/2018/hyperlinkcolor" val="tx"/>
                    </a:ext>
                  </a:extLst>
                </a:hlinkClick>
              </a:rPr>
              <a:t>Xem chi tiết</a:t>
            </a:r>
            <a:endParaRPr lang="en-US" sz="1900" dirty="0"/>
          </a:p>
        </p:txBody>
      </p:sp>
      <p:sp>
        <p:nvSpPr>
          <p:cNvPr id="7" name="Text 5"/>
          <p:cNvSpPr/>
          <p:nvPr/>
        </p:nvSpPr>
        <p:spPr>
          <a:xfrm>
            <a:off x="849033" y="5588694"/>
            <a:ext cx="4827627" cy="486013"/>
          </a:xfrm>
          <a:prstGeom prst="rect">
            <a:avLst/>
          </a:prstGeom>
          <a:noFill/>
          <a:ln/>
        </p:spPr>
        <p:txBody>
          <a:bodyPr wrap="none" lIns="0" tIns="0" rIns="0" bIns="0" rtlCol="0" anchor="t"/>
          <a:lstStyle/>
          <a:p>
            <a:pPr marL="0" indent="0">
              <a:lnSpc>
                <a:spcPts val="3800"/>
              </a:lnSpc>
              <a:buNone/>
            </a:pPr>
            <a:r>
              <a:rPr lang="en-US" sz="3050" b="1" dirty="0">
                <a:solidFill>
                  <a:srgbClr val="020202"/>
                </a:solidFill>
                <a:latin typeface="PT Serif" pitchFamily="34" charset="0"/>
                <a:ea typeface="PT Serif" pitchFamily="34" charset="-122"/>
                <a:cs typeface="PT Serif" pitchFamily="34" charset="-120"/>
              </a:rPr>
              <a:t>Tải về tài liệu (download)</a:t>
            </a:r>
            <a:endParaRPr lang="en-US" sz="3050" dirty="0"/>
          </a:p>
        </p:txBody>
      </p:sp>
      <p:sp>
        <p:nvSpPr>
          <p:cNvPr id="8" name="Text 6"/>
          <p:cNvSpPr/>
          <p:nvPr/>
        </p:nvSpPr>
        <p:spPr>
          <a:xfrm>
            <a:off x="849033" y="6044435"/>
            <a:ext cx="6690122" cy="790099"/>
          </a:xfrm>
          <a:prstGeom prst="rect">
            <a:avLst/>
          </a:prstGeom>
          <a:noFill/>
          <a:ln/>
        </p:spPr>
        <p:txBody>
          <a:bodyPr wrap="square" lIns="0" tIns="0" rIns="0" bIns="0" rtlCol="0" anchor="t"/>
          <a:lstStyle/>
          <a:p>
            <a:pPr marL="342900" indent="-342900" algn="l">
              <a:lnSpc>
                <a:spcPts val="3100"/>
              </a:lnSpc>
              <a:buSzPct val="100000"/>
              <a:buChar char="•"/>
            </a:pPr>
            <a:r>
              <a:rPr lang="en-US" sz="1900" b="1" u="sng" dirty="0">
                <a:solidFill>
                  <a:srgbClr val="E04F00"/>
                </a:solidFill>
                <a:latin typeface="DM Sans" pitchFamily="34" charset="0"/>
                <a:ea typeface="DM Sans" pitchFamily="34" charset="-122"/>
                <a:cs typeface="DM Sans" pitchFamily="34" charset="-120"/>
                <a:hlinkClick r:id="rId5">
                  <a:extLst>
                    <a:ext uri="{A12FA001-AC4F-418D-AE19-62706E023703}">
                      <ahyp:hlinkClr xmlns:ahyp="http://schemas.microsoft.com/office/drawing/2018/hyperlinkcolor" val="tx"/>
                    </a:ext>
                  </a:extLst>
                </a:hlinkClick>
              </a:rPr>
              <a:t>Download tài liệu huấn luyện an toàn lao động sản xuất Ghế Massage</a:t>
            </a:r>
            <a:endParaRPr lang="en-US" sz="1900" dirty="0"/>
          </a:p>
        </p:txBody>
      </p:sp>
      <p:pic>
        <p:nvPicPr>
          <p:cNvPr id="9" name="Image 0" descr="preencoded.png"/>
          <p:cNvPicPr>
            <a:picLocks noChangeAspect="1"/>
          </p:cNvPicPr>
          <p:nvPr/>
        </p:nvPicPr>
        <p:blipFill>
          <a:blip r:embed="rId6"/>
          <a:stretch>
            <a:fillRect/>
          </a:stretch>
        </p:blipFill>
        <p:spPr>
          <a:xfrm>
            <a:off x="8156495" y="3810535"/>
            <a:ext cx="5609868" cy="1736169"/>
          </a:xfrm>
          <a:prstGeom prst="rect">
            <a:avLst/>
          </a:prstGeom>
        </p:spPr>
      </p:pic>
      <p:pic>
        <p:nvPicPr>
          <p:cNvPr id="13" name="Picture 12">
            <a:extLst>
              <a:ext uri="{FF2B5EF4-FFF2-40B4-BE49-F238E27FC236}">
                <a16:creationId xmlns:a16="http://schemas.microsoft.com/office/drawing/2014/main" id="{38280C9B-6B04-20B4-5408-9A95AAE19285}"/>
              </a:ext>
            </a:extLst>
          </p:cNvPr>
          <p:cNvPicPr>
            <a:picLocks noChangeAspect="1"/>
          </p:cNvPicPr>
          <p:nvPr/>
        </p:nvPicPr>
        <p:blipFill>
          <a:blip r:embed="rId7"/>
          <a:stretch>
            <a:fillRect/>
          </a:stretch>
        </p:blipFill>
        <p:spPr>
          <a:xfrm>
            <a:off x="11522716" y="7323873"/>
            <a:ext cx="2924979" cy="905727"/>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TotalTime>
  <Words>847</Words>
  <Application>Microsoft Office PowerPoint</Application>
  <PresentationFormat>Custom</PresentationFormat>
  <Paragraphs>104</Paragraphs>
  <Slides>8</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PT Serif</vt:lpstr>
      <vt:lpstr>DM Sans</vt:lpstr>
      <vt:lpstr>DM Sans Bold</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2</cp:revision>
  <dcterms:created xsi:type="dcterms:W3CDTF">2024-11-12T03:45:29Z</dcterms:created>
  <dcterms:modified xsi:type="dcterms:W3CDTF">2024-11-12T04:00:27Z</dcterms:modified>
</cp:coreProperties>
</file>