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notesMasterIdLst>
    <p:notesMasterId r:id="rId14"/>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Lst>
  <p:sldSz cx="14630400" cy="8229600"/>
  <p:notesSz cx="8229600" cy="14630400"/>
  <p:embeddedFontLst>
    <p:embeddedFont>
      <p:font typeface="PT Serif" panose="020A0603040505020204" pitchFamily="18" charset="0"/>
      <p:regular r:id="rId15"/>
      <p:bold r:id="rId16"/>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p:scale>
          <a:sx n="82" d="100"/>
          <a:sy n="82" d="100"/>
        </p:scale>
        <p:origin x="1050" y="43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font" Target="fonts/font2.fntdata"/><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font" Target="fonts/font1.fntdata"/><Relationship Id="rId10" Type="http://schemas.openxmlformats.org/officeDocument/2006/relationships/slide" Target="slides/slide9.xml"/><Relationship Id="rId1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39165661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hyperlink" Target="https://gamma.app/?utm_source=made-with-gamma" TargetMode="External"/><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2.png"/></Relationships>
</file>

<file path=ppt/slideLayouts/_rels/slideLayout3.xml.rels><?xml version="1.0" encoding="UTF-8" standalone="yes"?>
<Relationships xmlns="http://schemas.openxmlformats.org/package/2006/relationships"><Relationship Id="rId3" Type="http://schemas.openxmlformats.org/officeDocument/2006/relationships/hyperlink" Target="https://gamma.app/?utm_source=made-with-gamma" TargetMode="External"/><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2.png"/></Relationships>
</file>

<file path=ppt/slideLayouts/_rels/slideLayout4.xml.rels><?xml version="1.0" encoding="UTF-8" standalone="yes"?>
<Relationships xmlns="http://schemas.openxmlformats.org/package/2006/relationships"><Relationship Id="rId3" Type="http://schemas.openxmlformats.org/officeDocument/2006/relationships/hyperlink" Target="https://gamma.app/?utm_source=made-with-gamma" TargetMode="External"/><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2.png"/></Relationships>
</file>

<file path=ppt/slideLayouts/_rels/slideLayout5.xml.rels><?xml version="1.0" encoding="UTF-8" standalone="yes"?>
<Relationships xmlns="http://schemas.openxmlformats.org/package/2006/relationships"><Relationship Id="rId3" Type="http://schemas.openxmlformats.org/officeDocument/2006/relationships/hyperlink" Target="https://gamma.app/?utm_source=made-with-gamma" TargetMode="External"/><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2.png"/></Relationships>
</file>

<file path=ppt/slideLayouts/_rels/slideLayout6.xml.rels><?xml version="1.0" encoding="UTF-8" standalone="yes"?>
<Relationships xmlns="http://schemas.openxmlformats.org/package/2006/relationships"><Relationship Id="rId3" Type="http://schemas.openxmlformats.org/officeDocument/2006/relationships/hyperlink" Target="https://gamma.app/?utm_source=made-with-gamma" TargetMode="External"/><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2.png"/></Relationships>
</file>

<file path=ppt/slideLayouts/_rels/slideLayout7.xml.rels><?xml version="1.0" encoding="UTF-8" standalone="yes"?>
<Relationships xmlns="http://schemas.openxmlformats.org/package/2006/relationships"><Relationship Id="rId3" Type="http://schemas.openxmlformats.org/officeDocument/2006/relationships/hyperlink" Target="https://gamma.app/?utm_source=made-with-gamma" TargetMode="External"/><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2.png"/></Relationships>
</file>

<file path=ppt/slideLayouts/_rels/slideLayout8.xml.rels><?xml version="1.0" encoding="UTF-8" standalone="yes"?>
<Relationships xmlns="http://schemas.openxmlformats.org/package/2006/relationships"><Relationship Id="rId3" Type="http://schemas.openxmlformats.org/officeDocument/2006/relationships/hyperlink" Target="https://gamma.app/?utm_source=made-with-gamma" TargetMode="External"/><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2.png"/></Relationships>
</file>

<file path=ppt/slideLayouts/_rels/slideLayout9.xml.rels><?xml version="1.0" encoding="UTF-8" standalone="yes"?>
<Relationships xmlns="http://schemas.openxmlformats.org/package/2006/relationships"><Relationship Id="rId3" Type="http://schemas.openxmlformats.org/officeDocument/2006/relationships/hyperlink" Target="https://gamma.app/?utm_source=made-with-gamma" TargetMode="External"/><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2.png"/></Relationships>
</file>

<file path=ppt/slideLayouts/_rels/slideLayout10.xml.rels><?xml version="1.0" encoding="UTF-8" standalone="yes"?>
<Relationships xmlns="http://schemas.openxmlformats.org/package/2006/relationships"><Relationship Id="rId3" Type="http://schemas.openxmlformats.org/officeDocument/2006/relationships/hyperlink" Target="https://gamma.app/?utm_source=made-with-gamma" TargetMode="External"/><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2.png"/></Relationships>
</file>

<file path=ppt/slideLayouts/_rels/slideLayout11.xml.rels><?xml version="1.0" encoding="UTF-8" standalone="yes"?>
<Relationships xmlns="http://schemas.openxmlformats.org/package/2006/relationships"><Relationship Id="rId3" Type="http://schemas.openxmlformats.org/officeDocument/2006/relationships/hyperlink" Target="https://gamma.app/?utm_source=made-with-gamma" TargetMode="External"/><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2.png"/></Relationships>
</file>

<file path=ppt/slideLayouts/_rels/slideLayout12.xml.rels><?xml version="1.0" encoding="UTF-8" standalone="yes"?>
<Relationships xmlns="http://schemas.openxmlformats.org/package/2006/relationships"><Relationship Id="rId3" Type="http://schemas.openxmlformats.org/officeDocument/2006/relationships/hyperlink" Target="https://gamma.app/?utm_source=made-with-gamma" TargetMode="External"/><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2.png"/></Relationships>
</file>

<file path=ppt/slideLayouts/_rels/slideLayout13.xml.rels><?xml version="1.0" encoding="UTF-8" standalone="yes"?>
<Relationships xmlns="http://schemas.openxmlformats.org/package/2006/relationships"><Relationship Id="rId3" Type="http://schemas.openxmlformats.org/officeDocument/2006/relationships/hyperlink" Target="https://gamma.app/?utm_source=made-with-gamma" TargetMode="External"/><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2.png"/></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Slide 1 master">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2"/>
          <a:stretch>
            <a:fillRect/>
          </a:stretch>
        </p:blipFill>
        <p:spPr>
          <a:xfrm>
            <a:off x="0" y="0"/>
            <a:ext cx="14630400" cy="8229600"/>
          </a:xfrm>
          <a:prstGeom prst="rect">
            <a:avLst/>
          </a:prstGeom>
        </p:spPr>
      </p:pic>
      <p:sp>
        <p:nvSpPr>
          <p:cNvPr id="3" name="Shape 0"/>
          <p:cNvSpPr/>
          <p:nvPr/>
        </p:nvSpPr>
        <p:spPr>
          <a:xfrm>
            <a:off x="0" y="0"/>
            <a:ext cx="14630400" cy="8229600"/>
          </a:xfrm>
          <a:prstGeom prst="rect">
            <a:avLst/>
          </a:prstGeom>
          <a:solidFill>
            <a:srgbClr val="09151A">
              <a:alpha val="95000"/>
            </a:srgbClr>
          </a:solidFill>
          <a:ln/>
        </p:spPr>
      </p:sp>
      <p:pic>
        <p:nvPicPr>
          <p:cNvPr id="4" name="Image 1" descr="preencoded.png">
            <a:hlinkClick r:id="rId3"/>
          </p:cNvPr>
          <p:cNvPicPr>
            <a:picLocks noChangeAspect="1"/>
          </p:cNvPicPr>
          <p:nvPr/>
        </p:nvPicPr>
        <p:blipFill>
          <a:blip r:embed="rId4"/>
          <a:stretch>
            <a:fillRect/>
          </a:stretch>
        </p:blipFill>
        <p:spPr>
          <a:xfrm>
            <a:off x="12839215" y="7749540"/>
            <a:ext cx="1722605" cy="411480"/>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Slide 2 master">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2"/>
          <a:stretch>
            <a:fillRect/>
          </a:stretch>
        </p:blipFill>
        <p:spPr>
          <a:xfrm>
            <a:off x="0" y="0"/>
            <a:ext cx="14630400" cy="8229600"/>
          </a:xfrm>
          <a:prstGeom prst="rect">
            <a:avLst/>
          </a:prstGeom>
        </p:spPr>
      </p:pic>
      <p:sp>
        <p:nvSpPr>
          <p:cNvPr id="3" name="Shape 0"/>
          <p:cNvSpPr/>
          <p:nvPr/>
        </p:nvSpPr>
        <p:spPr>
          <a:xfrm>
            <a:off x="0" y="0"/>
            <a:ext cx="14630400" cy="8229600"/>
          </a:xfrm>
          <a:prstGeom prst="rect">
            <a:avLst/>
          </a:prstGeom>
          <a:solidFill>
            <a:srgbClr val="09151A">
              <a:alpha val="95000"/>
            </a:srgbClr>
          </a:solidFill>
          <a:ln/>
        </p:spPr>
      </p:sp>
      <p:pic>
        <p:nvPicPr>
          <p:cNvPr id="4" name="Image 1" descr="preencoded.png">
            <a:hlinkClick r:id="rId3"/>
          </p:cNvPr>
          <p:cNvPicPr>
            <a:picLocks noChangeAspect="1"/>
          </p:cNvPicPr>
          <p:nvPr/>
        </p:nvPicPr>
        <p:blipFill>
          <a:blip r:embed="rId4"/>
          <a:stretch>
            <a:fillRect/>
          </a:stretch>
        </p:blipFill>
        <p:spPr>
          <a:xfrm>
            <a:off x="12839215" y="7749540"/>
            <a:ext cx="1722605" cy="411480"/>
          </a:xfrm>
          <a:prstGeom prst="rect">
            <a:avLst/>
          </a:prstGeom>
        </p:spPr>
      </p:pic>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Slide 3 master">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2"/>
          <a:stretch>
            <a:fillRect/>
          </a:stretch>
        </p:blipFill>
        <p:spPr>
          <a:xfrm>
            <a:off x="0" y="0"/>
            <a:ext cx="14630400" cy="8229600"/>
          </a:xfrm>
          <a:prstGeom prst="rect">
            <a:avLst/>
          </a:prstGeom>
        </p:spPr>
      </p:pic>
      <p:sp>
        <p:nvSpPr>
          <p:cNvPr id="3" name="Shape 0"/>
          <p:cNvSpPr/>
          <p:nvPr/>
        </p:nvSpPr>
        <p:spPr>
          <a:xfrm>
            <a:off x="0" y="0"/>
            <a:ext cx="14630400" cy="8229600"/>
          </a:xfrm>
          <a:prstGeom prst="rect">
            <a:avLst/>
          </a:prstGeom>
          <a:solidFill>
            <a:srgbClr val="09151A">
              <a:alpha val="95000"/>
            </a:srgbClr>
          </a:solidFill>
          <a:ln/>
        </p:spPr>
      </p:sp>
      <p:pic>
        <p:nvPicPr>
          <p:cNvPr id="4" name="Image 1" descr="preencoded.png">
            <a:hlinkClick r:id="rId3"/>
          </p:cNvPr>
          <p:cNvPicPr>
            <a:picLocks noChangeAspect="1"/>
          </p:cNvPicPr>
          <p:nvPr/>
        </p:nvPicPr>
        <p:blipFill>
          <a:blip r:embed="rId4"/>
          <a:stretch>
            <a:fillRect/>
          </a:stretch>
        </p:blipFill>
        <p:spPr>
          <a:xfrm>
            <a:off x="12839215" y="7749540"/>
            <a:ext cx="1722605" cy="411480"/>
          </a:xfrm>
          <a:prstGeom prst="rect">
            <a:avLst/>
          </a:prstGeom>
        </p:spPr>
      </p:pic>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Slide 4 master">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2"/>
          <a:stretch>
            <a:fillRect/>
          </a:stretch>
        </p:blipFill>
        <p:spPr>
          <a:xfrm>
            <a:off x="0" y="0"/>
            <a:ext cx="14630400" cy="8229600"/>
          </a:xfrm>
          <a:prstGeom prst="rect">
            <a:avLst/>
          </a:prstGeom>
        </p:spPr>
      </p:pic>
      <p:sp>
        <p:nvSpPr>
          <p:cNvPr id="3" name="Shape 0"/>
          <p:cNvSpPr/>
          <p:nvPr/>
        </p:nvSpPr>
        <p:spPr>
          <a:xfrm>
            <a:off x="0" y="0"/>
            <a:ext cx="14630400" cy="8229600"/>
          </a:xfrm>
          <a:prstGeom prst="rect">
            <a:avLst/>
          </a:prstGeom>
          <a:solidFill>
            <a:srgbClr val="09151A">
              <a:alpha val="95000"/>
            </a:srgbClr>
          </a:solidFill>
          <a:ln/>
        </p:spPr>
      </p:sp>
      <p:pic>
        <p:nvPicPr>
          <p:cNvPr id="4" name="Image 1" descr="preencoded.png">
            <a:hlinkClick r:id="rId3"/>
          </p:cNvPr>
          <p:cNvPicPr>
            <a:picLocks noChangeAspect="1"/>
          </p:cNvPicPr>
          <p:nvPr/>
        </p:nvPicPr>
        <p:blipFill>
          <a:blip r:embed="rId4"/>
          <a:stretch>
            <a:fillRect/>
          </a:stretch>
        </p:blipFill>
        <p:spPr>
          <a:xfrm>
            <a:off x="12839215" y="7749540"/>
            <a:ext cx="1722605" cy="411480"/>
          </a:xfrm>
          <a:prstGeom prst="rect">
            <a:avLst/>
          </a:prstGeom>
        </p:spPr>
      </p:pic>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Slide 5 master">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2"/>
          <a:stretch>
            <a:fillRect/>
          </a:stretch>
        </p:blipFill>
        <p:spPr>
          <a:xfrm>
            <a:off x="0" y="0"/>
            <a:ext cx="14630400" cy="8229600"/>
          </a:xfrm>
          <a:prstGeom prst="rect">
            <a:avLst/>
          </a:prstGeom>
        </p:spPr>
      </p:pic>
      <p:sp>
        <p:nvSpPr>
          <p:cNvPr id="3" name="Shape 0"/>
          <p:cNvSpPr/>
          <p:nvPr/>
        </p:nvSpPr>
        <p:spPr>
          <a:xfrm>
            <a:off x="0" y="0"/>
            <a:ext cx="14630400" cy="8229600"/>
          </a:xfrm>
          <a:prstGeom prst="rect">
            <a:avLst/>
          </a:prstGeom>
          <a:solidFill>
            <a:srgbClr val="09151A">
              <a:alpha val="95000"/>
            </a:srgbClr>
          </a:solidFill>
          <a:ln/>
        </p:spPr>
      </p:sp>
      <p:pic>
        <p:nvPicPr>
          <p:cNvPr id="4" name="Image 1" descr="preencoded.png">
            <a:hlinkClick r:id="rId3"/>
          </p:cNvPr>
          <p:cNvPicPr>
            <a:picLocks noChangeAspect="1"/>
          </p:cNvPicPr>
          <p:nvPr/>
        </p:nvPicPr>
        <p:blipFill>
          <a:blip r:embed="rId4"/>
          <a:stretch>
            <a:fillRect/>
          </a:stretch>
        </p:blipFill>
        <p:spPr>
          <a:xfrm>
            <a:off x="12839215" y="7749540"/>
            <a:ext cx="1722605" cy="411480"/>
          </a:xfrm>
          <a:prstGeom prst="rect">
            <a:avLst/>
          </a:prstGeom>
        </p:spPr>
      </p:pic>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Slide 6 master">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2"/>
          <a:stretch>
            <a:fillRect/>
          </a:stretch>
        </p:blipFill>
        <p:spPr>
          <a:xfrm>
            <a:off x="0" y="0"/>
            <a:ext cx="14630400" cy="8229600"/>
          </a:xfrm>
          <a:prstGeom prst="rect">
            <a:avLst/>
          </a:prstGeom>
        </p:spPr>
      </p:pic>
      <p:sp>
        <p:nvSpPr>
          <p:cNvPr id="3" name="Shape 0"/>
          <p:cNvSpPr/>
          <p:nvPr/>
        </p:nvSpPr>
        <p:spPr>
          <a:xfrm>
            <a:off x="0" y="0"/>
            <a:ext cx="14630400" cy="8229600"/>
          </a:xfrm>
          <a:prstGeom prst="rect">
            <a:avLst/>
          </a:prstGeom>
          <a:solidFill>
            <a:srgbClr val="09151A">
              <a:alpha val="95000"/>
            </a:srgbClr>
          </a:solidFill>
          <a:ln/>
        </p:spPr>
      </p:sp>
      <p:pic>
        <p:nvPicPr>
          <p:cNvPr id="4" name="Image 1" descr="preencoded.png">
            <a:hlinkClick r:id="rId3"/>
          </p:cNvPr>
          <p:cNvPicPr>
            <a:picLocks noChangeAspect="1"/>
          </p:cNvPicPr>
          <p:nvPr/>
        </p:nvPicPr>
        <p:blipFill>
          <a:blip r:embed="rId4"/>
          <a:stretch>
            <a:fillRect/>
          </a:stretch>
        </p:blipFill>
        <p:spPr>
          <a:xfrm>
            <a:off x="12839215" y="7749540"/>
            <a:ext cx="1722605" cy="411480"/>
          </a:xfrm>
          <a:prstGeom prst="rect">
            <a:avLst/>
          </a:prstGeom>
        </p:spPr>
      </p:pic>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Slide 7 master">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2"/>
          <a:stretch>
            <a:fillRect/>
          </a:stretch>
        </p:blipFill>
        <p:spPr>
          <a:xfrm>
            <a:off x="0" y="0"/>
            <a:ext cx="14630400" cy="8229600"/>
          </a:xfrm>
          <a:prstGeom prst="rect">
            <a:avLst/>
          </a:prstGeom>
        </p:spPr>
      </p:pic>
      <p:sp>
        <p:nvSpPr>
          <p:cNvPr id="3" name="Shape 0"/>
          <p:cNvSpPr/>
          <p:nvPr/>
        </p:nvSpPr>
        <p:spPr>
          <a:xfrm>
            <a:off x="0" y="0"/>
            <a:ext cx="14630400" cy="8229600"/>
          </a:xfrm>
          <a:prstGeom prst="rect">
            <a:avLst/>
          </a:prstGeom>
          <a:solidFill>
            <a:srgbClr val="09151A">
              <a:alpha val="95000"/>
            </a:srgbClr>
          </a:solidFill>
          <a:ln/>
        </p:spPr>
      </p:sp>
      <p:pic>
        <p:nvPicPr>
          <p:cNvPr id="4" name="Image 1" descr="preencoded.png">
            <a:hlinkClick r:id="rId3"/>
          </p:cNvPr>
          <p:cNvPicPr>
            <a:picLocks noChangeAspect="1"/>
          </p:cNvPicPr>
          <p:nvPr/>
        </p:nvPicPr>
        <p:blipFill>
          <a:blip r:embed="rId4"/>
          <a:stretch>
            <a:fillRect/>
          </a:stretch>
        </p:blipFill>
        <p:spPr>
          <a:xfrm>
            <a:off x="12839215" y="7749540"/>
            <a:ext cx="1722605" cy="411480"/>
          </a:xfrm>
          <a:prstGeom prst="rect">
            <a:avLst/>
          </a:prstGeom>
        </p:spPr>
      </p:pic>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Slide 8 master">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2"/>
          <a:stretch>
            <a:fillRect/>
          </a:stretch>
        </p:blipFill>
        <p:spPr>
          <a:xfrm>
            <a:off x="0" y="0"/>
            <a:ext cx="14630400" cy="8229600"/>
          </a:xfrm>
          <a:prstGeom prst="rect">
            <a:avLst/>
          </a:prstGeom>
        </p:spPr>
      </p:pic>
      <p:sp>
        <p:nvSpPr>
          <p:cNvPr id="3" name="Shape 0"/>
          <p:cNvSpPr/>
          <p:nvPr/>
        </p:nvSpPr>
        <p:spPr>
          <a:xfrm>
            <a:off x="0" y="0"/>
            <a:ext cx="14630400" cy="8229600"/>
          </a:xfrm>
          <a:prstGeom prst="rect">
            <a:avLst/>
          </a:prstGeom>
          <a:solidFill>
            <a:srgbClr val="09151A">
              <a:alpha val="95000"/>
            </a:srgbClr>
          </a:solidFill>
          <a:ln/>
        </p:spPr>
      </p:sp>
      <p:pic>
        <p:nvPicPr>
          <p:cNvPr id="4" name="Image 1" descr="preencoded.png">
            <a:hlinkClick r:id="rId3"/>
          </p:cNvPr>
          <p:cNvPicPr>
            <a:picLocks noChangeAspect="1"/>
          </p:cNvPicPr>
          <p:nvPr/>
        </p:nvPicPr>
        <p:blipFill>
          <a:blip r:embed="rId4"/>
          <a:stretch>
            <a:fillRect/>
          </a:stretch>
        </p:blipFill>
        <p:spPr>
          <a:xfrm>
            <a:off x="12839215" y="7749540"/>
            <a:ext cx="1722605" cy="411480"/>
          </a:xfrm>
          <a:prstGeom prst="rect">
            <a:avLst/>
          </a:prstGeom>
        </p:spPr>
      </p:pic>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Slide 9 master">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2"/>
          <a:stretch>
            <a:fillRect/>
          </a:stretch>
        </p:blipFill>
        <p:spPr>
          <a:xfrm>
            <a:off x="0" y="0"/>
            <a:ext cx="14630400" cy="8229600"/>
          </a:xfrm>
          <a:prstGeom prst="rect">
            <a:avLst/>
          </a:prstGeom>
        </p:spPr>
      </p:pic>
      <p:sp>
        <p:nvSpPr>
          <p:cNvPr id="3" name="Shape 0"/>
          <p:cNvSpPr/>
          <p:nvPr/>
        </p:nvSpPr>
        <p:spPr>
          <a:xfrm>
            <a:off x="0" y="0"/>
            <a:ext cx="14630400" cy="8229600"/>
          </a:xfrm>
          <a:prstGeom prst="rect">
            <a:avLst/>
          </a:prstGeom>
          <a:solidFill>
            <a:srgbClr val="09151A">
              <a:alpha val="95000"/>
            </a:srgbClr>
          </a:solidFill>
          <a:ln/>
        </p:spPr>
      </p:sp>
      <p:pic>
        <p:nvPicPr>
          <p:cNvPr id="4" name="Image 1" descr="preencoded.png">
            <a:hlinkClick r:id="rId3"/>
          </p:cNvPr>
          <p:cNvPicPr>
            <a:picLocks noChangeAspect="1"/>
          </p:cNvPicPr>
          <p:nvPr/>
        </p:nvPicPr>
        <p:blipFill>
          <a:blip r:embed="rId4"/>
          <a:stretch>
            <a:fillRect/>
          </a:stretch>
        </p:blipFill>
        <p:spPr>
          <a:xfrm>
            <a:off x="12839215" y="7749540"/>
            <a:ext cx="1722605" cy="411480"/>
          </a:xfrm>
          <a:prstGeom prst="rect">
            <a:avLst/>
          </a:prstGeom>
        </p:spPr>
      </p:pic>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Slide 10 master">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2"/>
          <a:stretch>
            <a:fillRect/>
          </a:stretch>
        </p:blipFill>
        <p:spPr>
          <a:xfrm>
            <a:off x="0" y="0"/>
            <a:ext cx="14630400" cy="8229600"/>
          </a:xfrm>
          <a:prstGeom prst="rect">
            <a:avLst/>
          </a:prstGeom>
        </p:spPr>
      </p:pic>
      <p:sp>
        <p:nvSpPr>
          <p:cNvPr id="3" name="Shape 0"/>
          <p:cNvSpPr/>
          <p:nvPr/>
        </p:nvSpPr>
        <p:spPr>
          <a:xfrm>
            <a:off x="0" y="0"/>
            <a:ext cx="14630400" cy="8229600"/>
          </a:xfrm>
          <a:prstGeom prst="rect">
            <a:avLst/>
          </a:prstGeom>
          <a:solidFill>
            <a:srgbClr val="09151A">
              <a:alpha val="95000"/>
            </a:srgbClr>
          </a:solidFill>
          <a:ln/>
        </p:spPr>
      </p:sp>
      <p:pic>
        <p:nvPicPr>
          <p:cNvPr id="4" name="Image 1" descr="preencoded.png">
            <a:hlinkClick r:id="rId3"/>
          </p:cNvPr>
          <p:cNvPicPr>
            <a:picLocks noChangeAspect="1"/>
          </p:cNvPicPr>
          <p:nvPr/>
        </p:nvPicPr>
        <p:blipFill>
          <a:blip r:embed="rId4"/>
          <a:stretch>
            <a:fillRect/>
          </a:stretch>
        </p:blipFill>
        <p:spPr>
          <a:xfrm>
            <a:off x="12839215" y="7749540"/>
            <a:ext cx="1722605" cy="411480"/>
          </a:xfrm>
          <a:prstGeom prst="rect">
            <a:avLst/>
          </a:prstGeom>
        </p:spPr>
      </p:pic>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Slide 11 master">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2"/>
          <a:stretch>
            <a:fillRect/>
          </a:stretch>
        </p:blipFill>
        <p:spPr>
          <a:xfrm>
            <a:off x="0" y="0"/>
            <a:ext cx="14630400" cy="8229600"/>
          </a:xfrm>
          <a:prstGeom prst="rect">
            <a:avLst/>
          </a:prstGeom>
        </p:spPr>
      </p:pic>
      <p:sp>
        <p:nvSpPr>
          <p:cNvPr id="3" name="Shape 0"/>
          <p:cNvSpPr/>
          <p:nvPr/>
        </p:nvSpPr>
        <p:spPr>
          <a:xfrm>
            <a:off x="0" y="0"/>
            <a:ext cx="14630400" cy="8229600"/>
          </a:xfrm>
          <a:prstGeom prst="rect">
            <a:avLst/>
          </a:prstGeom>
          <a:solidFill>
            <a:srgbClr val="09151A">
              <a:alpha val="95000"/>
            </a:srgbClr>
          </a:solidFill>
          <a:ln/>
        </p:spPr>
      </p:sp>
      <p:pic>
        <p:nvPicPr>
          <p:cNvPr id="4" name="Image 1" descr="preencoded.png">
            <a:hlinkClick r:id="rId3"/>
          </p:cNvPr>
          <p:cNvPicPr>
            <a:picLocks noChangeAspect="1"/>
          </p:cNvPicPr>
          <p:nvPr/>
        </p:nvPicPr>
        <p:blipFill>
          <a:blip r:embed="rId4"/>
          <a:stretch>
            <a:fillRect/>
          </a:stretch>
        </p:blipFill>
        <p:spPr>
          <a:xfrm>
            <a:off x="12839215" y="7749540"/>
            <a:ext cx="1722605" cy="411480"/>
          </a:xfrm>
          <a:prstGeom prst="rect">
            <a:avLst/>
          </a:prstGeom>
        </p:spPr>
      </p:pic>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Slide 12 master">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2"/>
          <a:stretch>
            <a:fillRect/>
          </a:stretch>
        </p:blipFill>
        <p:spPr>
          <a:xfrm>
            <a:off x="0" y="0"/>
            <a:ext cx="14630400" cy="8229600"/>
          </a:xfrm>
          <a:prstGeom prst="rect">
            <a:avLst/>
          </a:prstGeom>
        </p:spPr>
      </p:pic>
      <p:sp>
        <p:nvSpPr>
          <p:cNvPr id="3" name="Shape 0"/>
          <p:cNvSpPr/>
          <p:nvPr/>
        </p:nvSpPr>
        <p:spPr>
          <a:xfrm>
            <a:off x="0" y="0"/>
            <a:ext cx="14630400" cy="8229600"/>
          </a:xfrm>
          <a:prstGeom prst="rect">
            <a:avLst/>
          </a:prstGeom>
          <a:solidFill>
            <a:srgbClr val="09151A">
              <a:alpha val="95000"/>
            </a:srgbClr>
          </a:solidFill>
          <a:ln/>
        </p:spPr>
      </p:sp>
      <p:pic>
        <p:nvPicPr>
          <p:cNvPr id="4" name="Image 1" descr="preencoded.png">
            <a:hlinkClick r:id="rId3"/>
          </p:cNvPr>
          <p:cNvPicPr>
            <a:picLocks noChangeAspect="1"/>
          </p:cNvPicPr>
          <p:nvPr/>
        </p:nvPicPr>
        <p:blipFill>
          <a:blip r:embed="rId4"/>
          <a:stretch>
            <a:fillRect/>
          </a:stretch>
        </p:blipFill>
        <p:spPr>
          <a:xfrm>
            <a:off x="12839215" y="7749540"/>
            <a:ext cx="1722605" cy="411480"/>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xml"/><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xml"/><Relationship Id="rId1" Type="http://schemas.openxmlformats.org/officeDocument/2006/relationships/slideLayout" Target="../slideLayouts/slideLayout3.xml"/><Relationship Id="rId4" Type="http://schemas.openxmlformats.org/officeDocument/2006/relationships/image" Target="../media/image6.png"/></Relationships>
</file>

<file path=ppt/slides/_rels/slide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3.xml"/><Relationship Id="rId1" Type="http://schemas.openxmlformats.org/officeDocument/2006/relationships/slideLayout" Target="../slideLayouts/slideLayout4.xml"/><Relationship Id="rId4" Type="http://schemas.openxmlformats.org/officeDocument/2006/relationships/image" Target="../media/image6.png"/></Relationships>
</file>

<file path=ppt/slides/_rels/slide4.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4.xml"/><Relationship Id="rId1" Type="http://schemas.openxmlformats.org/officeDocument/2006/relationships/slideLayout" Target="../slideLayouts/slideLayout5.xml"/><Relationship Id="rId4" Type="http://schemas.openxmlformats.org/officeDocument/2006/relationships/image" Target="../media/image6.png"/></Relationships>
</file>

<file path=ppt/slides/_rels/slide5.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5.xml"/><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6.xml"/><Relationship Id="rId1" Type="http://schemas.openxmlformats.org/officeDocument/2006/relationships/slideLayout" Target="../slideLayouts/slideLayout7.xml"/><Relationship Id="rId4" Type="http://schemas.openxmlformats.org/officeDocument/2006/relationships/image" Target="../media/image6.png"/></Relationships>
</file>

<file path=ppt/slides/_rels/slide7.xml.rels><?xml version="1.0" encoding="UTF-8" standalone="yes"?>
<Relationships xmlns="http://schemas.openxmlformats.org/package/2006/relationships"><Relationship Id="rId3" Type="http://schemas.openxmlformats.org/officeDocument/2006/relationships/image" Target="../media/image11.png"/><Relationship Id="rId7" Type="http://schemas.openxmlformats.org/officeDocument/2006/relationships/image" Target="../media/image6.png"/><Relationship Id="rId2" Type="http://schemas.openxmlformats.org/officeDocument/2006/relationships/notesSlide" Target="../notesSlides/notesSlide7.xml"/><Relationship Id="rId1" Type="http://schemas.openxmlformats.org/officeDocument/2006/relationships/slideLayout" Target="../slideLayouts/slideLayout8.xml"/><Relationship Id="rId6" Type="http://schemas.openxmlformats.org/officeDocument/2006/relationships/image" Target="../media/image14.png"/><Relationship Id="rId5" Type="http://schemas.openxmlformats.org/officeDocument/2006/relationships/image" Target="../media/image13.png"/><Relationship Id="rId4" Type="http://schemas.openxmlformats.org/officeDocument/2006/relationships/image" Target="../media/image12.png"/></Relationships>
</file>

<file path=ppt/slides/_rels/slide8.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8.xml"/><Relationship Id="rId1" Type="http://schemas.openxmlformats.org/officeDocument/2006/relationships/slideLayout" Target="../slideLayouts/slideLayout9.xml"/></Relationships>
</file>

<file path=ppt/slides/_rels/slide9.xml.rels><?xml version="1.0" encoding="UTF-8" standalone="yes"?>
<Relationships xmlns="http://schemas.openxmlformats.org/package/2006/relationships"><Relationship Id="rId3" Type="http://schemas.openxmlformats.org/officeDocument/2006/relationships/image" Target="../media/image16.png"/><Relationship Id="rId7" Type="http://schemas.openxmlformats.org/officeDocument/2006/relationships/image" Target="../media/image20.png"/><Relationship Id="rId2" Type="http://schemas.openxmlformats.org/officeDocument/2006/relationships/notesSlide" Target="../notesSlides/notesSlide9.xml"/><Relationship Id="rId1" Type="http://schemas.openxmlformats.org/officeDocument/2006/relationships/slideLayout" Target="../slideLayouts/slideLayout10.xml"/><Relationship Id="rId6" Type="http://schemas.openxmlformats.org/officeDocument/2006/relationships/image" Target="../media/image19.png"/><Relationship Id="rId5" Type="http://schemas.openxmlformats.org/officeDocument/2006/relationships/image" Target="../media/image18.png"/><Relationship Id="rId4" Type="http://schemas.openxmlformats.org/officeDocument/2006/relationships/image" Target="../media/image17.png"/></Relationships>
</file>

<file path=ppt/slides/_rels/slide10.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10.xml"/><Relationship Id="rId1" Type="http://schemas.openxmlformats.org/officeDocument/2006/relationships/slideLayout" Target="../slideLayouts/slideLayout11.xml"/><Relationship Id="rId4" Type="http://schemas.openxmlformats.org/officeDocument/2006/relationships/image" Target="../media/image6.png"/></Relationships>
</file>

<file path=ppt/slides/_rels/slide1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1.xml"/><Relationship Id="rId1" Type="http://schemas.openxmlformats.org/officeDocument/2006/relationships/slideLayout" Target="../slideLayouts/slideLayout12.xml"/><Relationship Id="rId6" Type="http://schemas.openxmlformats.org/officeDocument/2006/relationships/hyperlink" Target="https://antoannamviet.com/tai-lieu-an-toan-lao-dong-san-xuat-hang-tieu-dung/" TargetMode="External"/><Relationship Id="rId5" Type="http://schemas.openxmlformats.org/officeDocument/2006/relationships/hyperlink" Target="https://antoannamviet.com/bao-gia-huan-luyen-an-toan-lao-dong/" TargetMode="External"/><Relationship Id="rId4" Type="http://schemas.openxmlformats.org/officeDocument/2006/relationships/hyperlink" Target="https://antoannamviet.com/bai-kiem-tra-an-toan-lao-dong-nhom-3/" TargetMode="External"/></Relationships>
</file>

<file path=ppt/slides/_rels/slide12.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12.xml"/><Relationship Id="rId1" Type="http://schemas.openxmlformats.org/officeDocument/2006/relationships/slideLayout" Target="../slideLayouts/slideLayout13.xml"/><Relationship Id="rId4" Type="http://schemas.openxmlformats.org/officeDocument/2006/relationships/image" Target="../media/image6.png"/></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6946852" y="4558691"/>
            <a:ext cx="8288011" cy="4019775"/>
          </a:xfrm>
          <a:prstGeom prst="rect">
            <a:avLst/>
          </a:prstGeom>
        </p:spPr>
      </p:pic>
      <p:sp>
        <p:nvSpPr>
          <p:cNvPr id="3" name="Text 0"/>
          <p:cNvSpPr/>
          <p:nvPr/>
        </p:nvSpPr>
        <p:spPr>
          <a:xfrm>
            <a:off x="431899" y="857027"/>
            <a:ext cx="13766602" cy="2715566"/>
          </a:xfrm>
          <a:prstGeom prst="rect">
            <a:avLst/>
          </a:prstGeom>
          <a:noFill/>
          <a:ln/>
        </p:spPr>
        <p:txBody>
          <a:bodyPr wrap="square" lIns="0" tIns="0" rIns="0" bIns="0" rtlCol="0" anchor="t"/>
          <a:lstStyle/>
          <a:p>
            <a:pPr marL="0" indent="0" algn="ctr">
              <a:lnSpc>
                <a:spcPts val="8350"/>
              </a:lnSpc>
              <a:buNone/>
            </a:pPr>
            <a:r>
              <a:rPr lang="en-US" sz="6700" b="1" dirty="0">
                <a:solidFill>
                  <a:srgbClr val="F5F0F0"/>
                </a:solidFill>
                <a:latin typeface="PT Serif" panose="020A0603040505020204" pitchFamily="18" charset="0"/>
                <a:ea typeface="Merriweather" pitchFamily="34" charset="-122"/>
                <a:cs typeface="Merriweather" pitchFamily="34" charset="-120"/>
              </a:rPr>
              <a:t>An Toàn Lao Động Trong </a:t>
            </a:r>
          </a:p>
          <a:p>
            <a:pPr marL="0" indent="0" algn="ctr">
              <a:lnSpc>
                <a:spcPts val="8350"/>
              </a:lnSpc>
              <a:buNone/>
            </a:pPr>
            <a:r>
              <a:rPr lang="en-US" sz="6700" b="1" dirty="0" err="1">
                <a:solidFill>
                  <a:srgbClr val="F5F0F0"/>
                </a:solidFill>
                <a:latin typeface="PT Serif" panose="020A0603040505020204" pitchFamily="18" charset="0"/>
                <a:ea typeface="Merriweather" pitchFamily="34" charset="-122"/>
                <a:cs typeface="Merriweather" pitchFamily="34" charset="-120"/>
              </a:rPr>
              <a:t>Sản</a:t>
            </a:r>
            <a:r>
              <a:rPr lang="en-US" sz="6700" b="1" dirty="0">
                <a:solidFill>
                  <a:srgbClr val="F5F0F0"/>
                </a:solidFill>
                <a:latin typeface="PT Serif" panose="020A0603040505020204" pitchFamily="18" charset="0"/>
                <a:ea typeface="Merriweather" pitchFamily="34" charset="-122"/>
                <a:cs typeface="Merriweather" pitchFamily="34" charset="-120"/>
              </a:rPr>
              <a:t> Xuất Hàng Tiêu Dùng</a:t>
            </a:r>
            <a:endParaRPr lang="en-US" sz="6700" b="1" dirty="0"/>
          </a:p>
        </p:txBody>
      </p:sp>
      <p:sp>
        <p:nvSpPr>
          <p:cNvPr id="4" name="Text 1"/>
          <p:cNvSpPr/>
          <p:nvPr/>
        </p:nvSpPr>
        <p:spPr>
          <a:xfrm>
            <a:off x="1848716" y="3211720"/>
            <a:ext cx="10671709" cy="1184434"/>
          </a:xfrm>
          <a:prstGeom prst="rect">
            <a:avLst/>
          </a:prstGeom>
          <a:noFill/>
          <a:ln/>
        </p:spPr>
        <p:txBody>
          <a:bodyPr wrap="square" lIns="0" tIns="0" rIns="0" bIns="0" rtlCol="0" anchor="t"/>
          <a:lstStyle/>
          <a:p>
            <a:pPr marL="0" indent="0">
              <a:lnSpc>
                <a:spcPts val="3100"/>
              </a:lnSpc>
              <a:buNone/>
            </a:pPr>
            <a:r>
              <a:rPr lang="en-US" sz="1900" dirty="0">
                <a:solidFill>
                  <a:srgbClr val="E2E6E9"/>
                </a:solidFill>
                <a:latin typeface="PT Serif" panose="020A0603040505020204" pitchFamily="18" charset="0"/>
                <a:ea typeface="Merriweather" pitchFamily="34" charset="-122"/>
                <a:cs typeface="Merriweather" pitchFamily="34" charset="-120"/>
              </a:rPr>
              <a:t>Bài thuyết trình này sẽ cung cấp thông tin về các nguy cơ tai nạn lao động trong nhà máy sản xuất hàng tiêu dùng và các biện pháp phòng ngừa.</a:t>
            </a:r>
            <a:endParaRPr lang="en-US" sz="1900" dirty="0"/>
          </a:p>
        </p:txBody>
      </p:sp>
      <p:sp>
        <p:nvSpPr>
          <p:cNvPr id="5" name="Shape 2"/>
          <p:cNvSpPr/>
          <p:nvPr/>
        </p:nvSpPr>
        <p:spPr>
          <a:xfrm>
            <a:off x="1243488" y="6929626"/>
            <a:ext cx="394930" cy="394930"/>
          </a:xfrm>
          <a:prstGeom prst="roundRect">
            <a:avLst>
              <a:gd name="adj" fmla="val 23151155"/>
            </a:avLst>
          </a:prstGeom>
          <a:noFill/>
          <a:ln w="7620">
            <a:solidFill>
              <a:srgbClr val="FFFFFF"/>
            </a:solidFill>
            <a:prstDash val="solid"/>
          </a:ln>
        </p:spPr>
      </p:sp>
      <p:pic>
        <p:nvPicPr>
          <p:cNvPr id="6" name="Image 1" descr="preencoded.png"/>
          <p:cNvPicPr>
            <a:picLocks noChangeAspect="1"/>
          </p:cNvPicPr>
          <p:nvPr/>
        </p:nvPicPr>
        <p:blipFill>
          <a:blip r:embed="rId4"/>
          <a:stretch>
            <a:fillRect/>
          </a:stretch>
        </p:blipFill>
        <p:spPr>
          <a:xfrm>
            <a:off x="1258728" y="6947676"/>
            <a:ext cx="379690" cy="379690"/>
          </a:xfrm>
          <a:prstGeom prst="rect">
            <a:avLst/>
          </a:prstGeom>
        </p:spPr>
      </p:pic>
      <p:sp>
        <p:nvSpPr>
          <p:cNvPr id="7" name="Text 3"/>
          <p:cNvSpPr/>
          <p:nvPr/>
        </p:nvSpPr>
        <p:spPr>
          <a:xfrm>
            <a:off x="1848716" y="6912907"/>
            <a:ext cx="3234333" cy="431840"/>
          </a:xfrm>
          <a:prstGeom prst="rect">
            <a:avLst/>
          </a:prstGeom>
          <a:noFill/>
          <a:ln/>
        </p:spPr>
        <p:txBody>
          <a:bodyPr wrap="none" lIns="0" tIns="0" rIns="0" bIns="0" rtlCol="0" anchor="t"/>
          <a:lstStyle/>
          <a:p>
            <a:pPr marL="0" indent="0" algn="l">
              <a:lnSpc>
                <a:spcPts val="3400"/>
              </a:lnSpc>
              <a:buNone/>
            </a:pPr>
            <a:r>
              <a:rPr lang="en-US" sz="2000" b="1" dirty="0" err="1">
                <a:solidFill>
                  <a:srgbClr val="E2E6E9"/>
                </a:solidFill>
                <a:latin typeface="PT Serif" panose="020A0603040505020204" pitchFamily="18" charset="0"/>
                <a:ea typeface="Merriweather Bold" pitchFamily="34" charset="-122"/>
                <a:cs typeface="Merriweather Bold" pitchFamily="34" charset="-120"/>
              </a:rPr>
              <a:t>Bản</a:t>
            </a:r>
            <a:r>
              <a:rPr lang="en-US" sz="2000" b="1" dirty="0">
                <a:solidFill>
                  <a:srgbClr val="E2E6E9"/>
                </a:solidFill>
                <a:latin typeface="PT Serif" panose="020A0603040505020204" pitchFamily="18" charset="0"/>
                <a:ea typeface="Merriweather Bold" pitchFamily="34" charset="-122"/>
                <a:cs typeface="Merriweather Bold" pitchFamily="34" charset="-120"/>
              </a:rPr>
              <a:t> </a:t>
            </a:r>
            <a:r>
              <a:rPr lang="en-US" sz="2000" b="1" dirty="0" err="1">
                <a:solidFill>
                  <a:srgbClr val="E2E6E9"/>
                </a:solidFill>
                <a:latin typeface="PT Serif" panose="020A0603040505020204" pitchFamily="18" charset="0"/>
                <a:ea typeface="Merriweather Bold" pitchFamily="34" charset="-122"/>
                <a:cs typeface="Merriweather Bold" pitchFamily="34" charset="-120"/>
              </a:rPr>
              <a:t>quyền</a:t>
            </a:r>
            <a:r>
              <a:rPr lang="en-US" sz="2000" b="1" dirty="0">
                <a:solidFill>
                  <a:srgbClr val="E2E6E9"/>
                </a:solidFill>
                <a:latin typeface="PT Serif" panose="020A0603040505020204" pitchFamily="18" charset="0"/>
                <a:ea typeface="Merriweather Bold" pitchFamily="34" charset="-122"/>
                <a:cs typeface="Merriweather Bold" pitchFamily="34" charset="-120"/>
              </a:rPr>
              <a:t> </a:t>
            </a:r>
            <a:r>
              <a:rPr lang="en-US" sz="2000" b="1" dirty="0" err="1">
                <a:solidFill>
                  <a:srgbClr val="E2E6E9"/>
                </a:solidFill>
                <a:latin typeface="PT Serif" panose="020A0603040505020204" pitchFamily="18" charset="0"/>
                <a:ea typeface="Merriweather Bold" pitchFamily="34" charset="-122"/>
                <a:cs typeface="Merriweather Bold" pitchFamily="34" charset="-120"/>
              </a:rPr>
              <a:t>thuộc</a:t>
            </a:r>
            <a:r>
              <a:rPr lang="en-US" sz="2000" b="1" dirty="0">
                <a:solidFill>
                  <a:srgbClr val="E2E6E9"/>
                </a:solidFill>
                <a:latin typeface="PT Serif" panose="020A0603040505020204" pitchFamily="18" charset="0"/>
                <a:ea typeface="Merriweather Bold" pitchFamily="34" charset="-122"/>
                <a:cs typeface="Merriweather Bold" pitchFamily="34" charset="-120"/>
              </a:rPr>
              <a:t> An Toàn  Nam Việt</a:t>
            </a:r>
            <a:endParaRPr lang="en-US" sz="20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0" y="0"/>
            <a:ext cx="5486400" cy="8229600"/>
          </a:xfrm>
          <a:prstGeom prst="rect">
            <a:avLst/>
          </a:prstGeom>
        </p:spPr>
      </p:pic>
      <p:sp>
        <p:nvSpPr>
          <p:cNvPr id="3" name="Text 0"/>
          <p:cNvSpPr/>
          <p:nvPr/>
        </p:nvSpPr>
        <p:spPr>
          <a:xfrm>
            <a:off x="5712487" y="570489"/>
            <a:ext cx="8691825" cy="1425178"/>
          </a:xfrm>
          <a:prstGeom prst="rect">
            <a:avLst/>
          </a:prstGeom>
          <a:noFill/>
          <a:ln/>
        </p:spPr>
        <p:txBody>
          <a:bodyPr wrap="square" lIns="0" tIns="0" rIns="0" bIns="0" rtlCol="0" anchor="t"/>
          <a:lstStyle/>
          <a:p>
            <a:pPr marL="0" indent="0" algn="ctr">
              <a:lnSpc>
                <a:spcPts val="5600"/>
              </a:lnSpc>
              <a:buNone/>
            </a:pPr>
            <a:r>
              <a:rPr lang="en-US" sz="4450" b="1" dirty="0">
                <a:solidFill>
                  <a:srgbClr val="F5F0F0"/>
                </a:solidFill>
                <a:latin typeface="PT Serif" panose="020A0603040505020204" pitchFamily="18" charset="0"/>
                <a:ea typeface="Merriweather" pitchFamily="34" charset="-122"/>
                <a:cs typeface="Merriweather" pitchFamily="34" charset="-120"/>
              </a:rPr>
              <a:t>Thực Trạng An Toàn Lao Động</a:t>
            </a:r>
            <a:endParaRPr lang="en-US" sz="4450" b="1" dirty="0"/>
          </a:p>
        </p:txBody>
      </p:sp>
      <p:sp>
        <p:nvSpPr>
          <p:cNvPr id="4" name="Shape 1"/>
          <p:cNvSpPr/>
          <p:nvPr/>
        </p:nvSpPr>
        <p:spPr>
          <a:xfrm>
            <a:off x="6284476" y="2776657"/>
            <a:ext cx="7547848" cy="1329095"/>
          </a:xfrm>
          <a:prstGeom prst="roundRect">
            <a:avLst>
              <a:gd name="adj" fmla="val 7206"/>
            </a:avLst>
          </a:prstGeom>
          <a:solidFill>
            <a:srgbClr val="204C8E"/>
          </a:solidFill>
          <a:ln w="7620">
            <a:solidFill>
              <a:srgbClr val="3965A7"/>
            </a:solidFill>
            <a:prstDash val="solid"/>
          </a:ln>
        </p:spPr>
      </p:sp>
      <p:sp>
        <p:nvSpPr>
          <p:cNvPr id="5" name="Text 2"/>
          <p:cNvSpPr/>
          <p:nvPr/>
        </p:nvSpPr>
        <p:spPr>
          <a:xfrm>
            <a:off x="6520101" y="3012281"/>
            <a:ext cx="2850475" cy="356235"/>
          </a:xfrm>
          <a:prstGeom prst="rect">
            <a:avLst/>
          </a:prstGeom>
          <a:noFill/>
          <a:ln/>
        </p:spPr>
        <p:txBody>
          <a:bodyPr wrap="none" lIns="0" tIns="0" rIns="0" bIns="0" rtlCol="0" anchor="t"/>
          <a:lstStyle/>
          <a:p>
            <a:pPr marL="0" indent="0">
              <a:lnSpc>
                <a:spcPts val="2800"/>
              </a:lnSpc>
              <a:buNone/>
            </a:pPr>
            <a:r>
              <a:rPr lang="en-US" sz="2200" b="1" dirty="0">
                <a:solidFill>
                  <a:srgbClr val="FFFFFF"/>
                </a:solidFill>
                <a:latin typeface="PT Serif" panose="020A0603040505020204" pitchFamily="18" charset="0"/>
                <a:ea typeface="Merriweather" pitchFamily="34" charset="-122"/>
                <a:cs typeface="Merriweather" pitchFamily="34" charset="-120"/>
              </a:rPr>
              <a:t>Giảm Số Vụ</a:t>
            </a:r>
            <a:endParaRPr lang="en-US" sz="2200" b="1" dirty="0"/>
          </a:p>
        </p:txBody>
      </p:sp>
      <p:sp>
        <p:nvSpPr>
          <p:cNvPr id="6" name="Text 3"/>
          <p:cNvSpPr/>
          <p:nvPr/>
        </p:nvSpPr>
        <p:spPr>
          <a:xfrm>
            <a:off x="6520101" y="3505319"/>
            <a:ext cx="7076599" cy="364808"/>
          </a:xfrm>
          <a:prstGeom prst="rect">
            <a:avLst/>
          </a:prstGeom>
          <a:noFill/>
          <a:ln/>
        </p:spPr>
        <p:txBody>
          <a:bodyPr wrap="none" lIns="0" tIns="0" rIns="0" bIns="0" rtlCol="0" anchor="t"/>
          <a:lstStyle/>
          <a:p>
            <a:pPr marL="0" indent="0">
              <a:lnSpc>
                <a:spcPts val="2850"/>
              </a:lnSpc>
              <a:buNone/>
            </a:pPr>
            <a:r>
              <a:rPr lang="en-US" sz="1750" dirty="0">
                <a:solidFill>
                  <a:srgbClr val="FFFFFF"/>
                </a:solidFill>
                <a:latin typeface="PT Serif" panose="020A0603040505020204" pitchFamily="18" charset="0"/>
                <a:ea typeface="Merriweather" pitchFamily="34" charset="-122"/>
                <a:cs typeface="Merriweather" pitchFamily="34" charset="-120"/>
              </a:rPr>
              <a:t>Số vụ tai nạn lao động giảm 7,09% so với cùng kỳ năm 2023.</a:t>
            </a:r>
            <a:endParaRPr lang="en-US" sz="1750" dirty="0"/>
          </a:p>
        </p:txBody>
      </p:sp>
      <p:sp>
        <p:nvSpPr>
          <p:cNvPr id="7" name="Shape 4"/>
          <p:cNvSpPr/>
          <p:nvPr/>
        </p:nvSpPr>
        <p:spPr>
          <a:xfrm>
            <a:off x="6284476" y="4333756"/>
            <a:ext cx="7547848" cy="1329095"/>
          </a:xfrm>
          <a:prstGeom prst="roundRect">
            <a:avLst>
              <a:gd name="adj" fmla="val 7206"/>
            </a:avLst>
          </a:prstGeom>
          <a:solidFill>
            <a:srgbClr val="204C8E"/>
          </a:solidFill>
          <a:ln w="7620">
            <a:solidFill>
              <a:srgbClr val="3965A7"/>
            </a:solidFill>
            <a:prstDash val="solid"/>
          </a:ln>
        </p:spPr>
      </p:sp>
      <p:sp>
        <p:nvSpPr>
          <p:cNvPr id="8" name="Text 5"/>
          <p:cNvSpPr/>
          <p:nvPr/>
        </p:nvSpPr>
        <p:spPr>
          <a:xfrm>
            <a:off x="6520101" y="4569381"/>
            <a:ext cx="3074908" cy="356235"/>
          </a:xfrm>
          <a:prstGeom prst="rect">
            <a:avLst/>
          </a:prstGeom>
          <a:noFill/>
          <a:ln/>
        </p:spPr>
        <p:txBody>
          <a:bodyPr wrap="none" lIns="0" tIns="0" rIns="0" bIns="0" rtlCol="0" anchor="t"/>
          <a:lstStyle/>
          <a:p>
            <a:pPr marL="0" indent="0">
              <a:lnSpc>
                <a:spcPts val="2800"/>
              </a:lnSpc>
              <a:buNone/>
            </a:pPr>
            <a:r>
              <a:rPr lang="en-US" sz="2200" b="1" dirty="0">
                <a:solidFill>
                  <a:srgbClr val="FFFFFF"/>
                </a:solidFill>
                <a:latin typeface="PT Serif" panose="020A0603040505020204" pitchFamily="18" charset="0"/>
                <a:ea typeface="Merriweather" pitchFamily="34" charset="-122"/>
                <a:cs typeface="Merriweather" pitchFamily="34" charset="-120"/>
              </a:rPr>
              <a:t>Giảm Số Người Bị Nạn</a:t>
            </a:r>
            <a:endParaRPr lang="en-US" sz="2200" b="1" dirty="0"/>
          </a:p>
        </p:txBody>
      </p:sp>
      <p:sp>
        <p:nvSpPr>
          <p:cNvPr id="9" name="Text 6"/>
          <p:cNvSpPr/>
          <p:nvPr/>
        </p:nvSpPr>
        <p:spPr>
          <a:xfrm>
            <a:off x="6520101" y="5062418"/>
            <a:ext cx="7076599" cy="364808"/>
          </a:xfrm>
          <a:prstGeom prst="rect">
            <a:avLst/>
          </a:prstGeom>
          <a:noFill/>
          <a:ln/>
        </p:spPr>
        <p:txBody>
          <a:bodyPr wrap="none" lIns="0" tIns="0" rIns="0" bIns="0" rtlCol="0" anchor="t"/>
          <a:lstStyle/>
          <a:p>
            <a:pPr marL="0" indent="0">
              <a:lnSpc>
                <a:spcPts val="2850"/>
              </a:lnSpc>
              <a:buNone/>
            </a:pPr>
            <a:r>
              <a:rPr lang="en-US" sz="1750" dirty="0">
                <a:solidFill>
                  <a:srgbClr val="FFFFFF"/>
                </a:solidFill>
                <a:latin typeface="PT Serif" panose="020A0603040505020204" pitchFamily="18" charset="0"/>
                <a:ea typeface="Merriweather" pitchFamily="34" charset="-122"/>
                <a:cs typeface="Merriweather" pitchFamily="34" charset="-120"/>
              </a:rPr>
              <a:t>Số người bị nạn giảm 6,04% so với cùng kỳ năm 2023.</a:t>
            </a:r>
            <a:endParaRPr lang="en-US" sz="1750" dirty="0"/>
          </a:p>
        </p:txBody>
      </p:sp>
      <p:sp>
        <p:nvSpPr>
          <p:cNvPr id="10" name="Shape 7"/>
          <p:cNvSpPr/>
          <p:nvPr/>
        </p:nvSpPr>
        <p:spPr>
          <a:xfrm>
            <a:off x="6284476" y="5890855"/>
            <a:ext cx="7547848" cy="1329095"/>
          </a:xfrm>
          <a:prstGeom prst="roundRect">
            <a:avLst>
              <a:gd name="adj" fmla="val 7206"/>
            </a:avLst>
          </a:prstGeom>
          <a:solidFill>
            <a:srgbClr val="204C8E"/>
          </a:solidFill>
          <a:ln w="7620">
            <a:solidFill>
              <a:srgbClr val="3965A7"/>
            </a:solidFill>
            <a:prstDash val="solid"/>
          </a:ln>
        </p:spPr>
      </p:sp>
      <p:sp>
        <p:nvSpPr>
          <p:cNvPr id="11" name="Text 8"/>
          <p:cNvSpPr/>
          <p:nvPr/>
        </p:nvSpPr>
        <p:spPr>
          <a:xfrm>
            <a:off x="6520101" y="6126480"/>
            <a:ext cx="4383524" cy="356235"/>
          </a:xfrm>
          <a:prstGeom prst="rect">
            <a:avLst/>
          </a:prstGeom>
          <a:noFill/>
          <a:ln/>
        </p:spPr>
        <p:txBody>
          <a:bodyPr wrap="none" lIns="0" tIns="0" rIns="0" bIns="0" rtlCol="0" anchor="t"/>
          <a:lstStyle/>
          <a:p>
            <a:pPr marL="0" indent="0">
              <a:lnSpc>
                <a:spcPts val="2800"/>
              </a:lnSpc>
              <a:buNone/>
            </a:pPr>
            <a:r>
              <a:rPr lang="en-US" sz="2200" b="1" dirty="0">
                <a:solidFill>
                  <a:srgbClr val="FFFFFF"/>
                </a:solidFill>
                <a:latin typeface="PT Serif" panose="020A0603040505020204" pitchFamily="18" charset="0"/>
                <a:ea typeface="Merriweather" pitchFamily="34" charset="-122"/>
                <a:cs typeface="Merriweather" pitchFamily="34" charset="-120"/>
              </a:rPr>
              <a:t>Tăng Số Người Bị Thương Nặng</a:t>
            </a:r>
            <a:endParaRPr lang="en-US" sz="2200" b="1" dirty="0"/>
          </a:p>
        </p:txBody>
      </p:sp>
      <p:sp>
        <p:nvSpPr>
          <p:cNvPr id="12" name="Text 9"/>
          <p:cNvSpPr/>
          <p:nvPr/>
        </p:nvSpPr>
        <p:spPr>
          <a:xfrm>
            <a:off x="6520101" y="6619518"/>
            <a:ext cx="7076599" cy="364808"/>
          </a:xfrm>
          <a:prstGeom prst="rect">
            <a:avLst/>
          </a:prstGeom>
          <a:noFill/>
          <a:ln/>
        </p:spPr>
        <p:txBody>
          <a:bodyPr wrap="none" lIns="0" tIns="0" rIns="0" bIns="0" rtlCol="0" anchor="t"/>
          <a:lstStyle/>
          <a:p>
            <a:pPr marL="0" indent="0">
              <a:lnSpc>
                <a:spcPts val="2850"/>
              </a:lnSpc>
              <a:buNone/>
            </a:pPr>
            <a:r>
              <a:rPr lang="en-US" sz="1750" dirty="0">
                <a:solidFill>
                  <a:srgbClr val="FFFFFF"/>
                </a:solidFill>
                <a:latin typeface="PT Serif" panose="020A0603040505020204" pitchFamily="18" charset="0"/>
                <a:ea typeface="Merriweather" pitchFamily="34" charset="-122"/>
                <a:cs typeface="Merriweather" pitchFamily="34" charset="-120"/>
              </a:rPr>
              <a:t>Số người bị thương nặng tăng 3,32% so với cùng kỳ năm 2023.</a:t>
            </a:r>
            <a:endParaRPr lang="en-US" sz="1750" dirty="0"/>
          </a:p>
        </p:txBody>
      </p:sp>
      <p:pic>
        <p:nvPicPr>
          <p:cNvPr id="13" name="Image 0" descr="preencoded.png">
            <a:extLst>
              <a:ext uri="{FF2B5EF4-FFF2-40B4-BE49-F238E27FC236}">
                <a16:creationId xmlns:a16="http://schemas.microsoft.com/office/drawing/2014/main" id="{52D081BE-E906-B6BD-95D3-AF7B421D8028}"/>
              </a:ext>
            </a:extLst>
          </p:cNvPr>
          <p:cNvPicPr>
            <a:picLocks noChangeAspect="1"/>
          </p:cNvPicPr>
          <p:nvPr/>
        </p:nvPicPr>
        <p:blipFill>
          <a:blip r:embed="rId4"/>
          <a:stretch>
            <a:fillRect/>
          </a:stretch>
        </p:blipFill>
        <p:spPr>
          <a:xfrm>
            <a:off x="12393636" y="7538138"/>
            <a:ext cx="2022248" cy="626909"/>
          </a:xfrm>
          <a:prstGeom prst="rect">
            <a:avLst/>
          </a:prstGeom>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pic>
        <p:nvPicPr>
          <p:cNvPr id="3" name="Image 1" descr="preencoded.png"/>
          <p:cNvPicPr>
            <a:picLocks noChangeAspect="1"/>
          </p:cNvPicPr>
          <p:nvPr/>
        </p:nvPicPr>
        <p:blipFill>
          <a:blip r:embed="rId3"/>
          <a:stretch>
            <a:fillRect/>
          </a:stretch>
        </p:blipFill>
        <p:spPr>
          <a:xfrm>
            <a:off x="735065" y="2956023"/>
            <a:ext cx="5020985" cy="3246001"/>
          </a:xfrm>
          <a:prstGeom prst="rect">
            <a:avLst/>
          </a:prstGeom>
        </p:spPr>
      </p:pic>
      <p:sp>
        <p:nvSpPr>
          <p:cNvPr id="4" name="Text 0"/>
          <p:cNvSpPr/>
          <p:nvPr/>
        </p:nvSpPr>
        <p:spPr>
          <a:xfrm>
            <a:off x="302986" y="597456"/>
            <a:ext cx="13675785" cy="1163717"/>
          </a:xfrm>
          <a:prstGeom prst="rect">
            <a:avLst/>
          </a:prstGeom>
          <a:noFill/>
          <a:ln/>
        </p:spPr>
        <p:txBody>
          <a:bodyPr wrap="square" lIns="0" tIns="0" rIns="0" bIns="0" rtlCol="0" anchor="t"/>
          <a:lstStyle/>
          <a:p>
            <a:pPr marL="0" indent="0">
              <a:lnSpc>
                <a:spcPts val="4550"/>
              </a:lnSpc>
              <a:buNone/>
            </a:pPr>
            <a:r>
              <a:rPr lang="en-US" sz="4000" b="1" dirty="0">
                <a:solidFill>
                  <a:srgbClr val="F5F0F0"/>
                </a:solidFill>
                <a:latin typeface="PT Serif" panose="020A0603040505020204" pitchFamily="18" charset="0"/>
                <a:ea typeface="Merriweather" pitchFamily="34" charset="-122"/>
                <a:cs typeface="Merriweather" pitchFamily="34" charset="-120"/>
              </a:rPr>
              <a:t>Tai Nạn Lao Động Trong </a:t>
            </a:r>
            <a:r>
              <a:rPr lang="en-US" sz="4000" b="1" dirty="0" err="1">
                <a:solidFill>
                  <a:srgbClr val="F5F0F0"/>
                </a:solidFill>
                <a:latin typeface="PT Serif" panose="020A0603040505020204" pitchFamily="18" charset="0"/>
                <a:ea typeface="Merriweather" pitchFamily="34" charset="-122"/>
                <a:cs typeface="Merriweather" pitchFamily="34" charset="-120"/>
              </a:rPr>
              <a:t>Nhà</a:t>
            </a:r>
            <a:r>
              <a:rPr lang="en-US" sz="4000" b="1" dirty="0">
                <a:solidFill>
                  <a:srgbClr val="F5F0F0"/>
                </a:solidFill>
                <a:latin typeface="PT Serif" panose="020A0603040505020204" pitchFamily="18" charset="0"/>
                <a:ea typeface="Merriweather" pitchFamily="34" charset="-122"/>
                <a:cs typeface="Merriweather" pitchFamily="34" charset="-120"/>
              </a:rPr>
              <a:t> </a:t>
            </a:r>
            <a:r>
              <a:rPr lang="en-US" sz="4000" b="1" dirty="0" err="1">
                <a:solidFill>
                  <a:srgbClr val="F5F0F0"/>
                </a:solidFill>
                <a:latin typeface="PT Serif" panose="020A0603040505020204" pitchFamily="18" charset="0"/>
                <a:ea typeface="Merriweather" pitchFamily="34" charset="-122"/>
                <a:cs typeface="Merriweather" pitchFamily="34" charset="-120"/>
              </a:rPr>
              <a:t>Máy</a:t>
            </a:r>
            <a:endParaRPr lang="en-US" sz="4000" b="1" dirty="0"/>
          </a:p>
        </p:txBody>
      </p:sp>
      <p:sp>
        <p:nvSpPr>
          <p:cNvPr id="5" name="Shape 1"/>
          <p:cNvSpPr/>
          <p:nvPr/>
        </p:nvSpPr>
        <p:spPr>
          <a:xfrm>
            <a:off x="6983603" y="1968221"/>
            <a:ext cx="418862" cy="418862"/>
          </a:xfrm>
          <a:prstGeom prst="roundRect">
            <a:avLst>
              <a:gd name="adj" fmla="val 18671"/>
            </a:avLst>
          </a:prstGeom>
          <a:solidFill>
            <a:srgbClr val="003180"/>
          </a:solidFill>
          <a:ln w="7620">
            <a:solidFill>
              <a:srgbClr val="194A99"/>
            </a:solidFill>
            <a:prstDash val="solid"/>
          </a:ln>
        </p:spPr>
      </p:sp>
      <p:sp>
        <p:nvSpPr>
          <p:cNvPr id="6" name="Text 2"/>
          <p:cNvSpPr/>
          <p:nvPr/>
        </p:nvSpPr>
        <p:spPr>
          <a:xfrm>
            <a:off x="7131598" y="2037992"/>
            <a:ext cx="122873" cy="279321"/>
          </a:xfrm>
          <a:prstGeom prst="rect">
            <a:avLst/>
          </a:prstGeom>
          <a:noFill/>
          <a:ln/>
        </p:spPr>
        <p:txBody>
          <a:bodyPr wrap="none" lIns="0" tIns="0" rIns="0" bIns="0" rtlCol="0" anchor="t"/>
          <a:lstStyle/>
          <a:p>
            <a:pPr marL="0" indent="0" algn="ctr">
              <a:lnSpc>
                <a:spcPts val="2150"/>
              </a:lnSpc>
              <a:buNone/>
            </a:pPr>
            <a:r>
              <a:rPr lang="en-US" sz="2150" dirty="0">
                <a:solidFill>
                  <a:srgbClr val="E2E6E9"/>
                </a:solidFill>
                <a:latin typeface="PT Serif" panose="020A0603040505020204" pitchFamily="18" charset="0"/>
                <a:ea typeface="Merriweather" pitchFamily="34" charset="-122"/>
                <a:cs typeface="Merriweather" pitchFamily="34" charset="-120"/>
              </a:rPr>
              <a:t>1</a:t>
            </a:r>
            <a:endParaRPr lang="en-US" sz="2150" dirty="0"/>
          </a:p>
        </p:txBody>
      </p:sp>
      <p:sp>
        <p:nvSpPr>
          <p:cNvPr id="7" name="Text 3"/>
          <p:cNvSpPr/>
          <p:nvPr/>
        </p:nvSpPr>
        <p:spPr>
          <a:xfrm>
            <a:off x="7588560" y="1968221"/>
            <a:ext cx="2327553" cy="290870"/>
          </a:xfrm>
          <a:prstGeom prst="rect">
            <a:avLst/>
          </a:prstGeom>
          <a:noFill/>
          <a:ln/>
        </p:spPr>
        <p:txBody>
          <a:bodyPr wrap="none" lIns="0" tIns="0" rIns="0" bIns="0" rtlCol="0" anchor="t"/>
          <a:lstStyle/>
          <a:p>
            <a:pPr marL="0" indent="0">
              <a:lnSpc>
                <a:spcPts val="2250"/>
              </a:lnSpc>
              <a:buNone/>
            </a:pPr>
            <a:r>
              <a:rPr lang="en-US" sz="2000" b="1" dirty="0">
                <a:solidFill>
                  <a:srgbClr val="E2E6E9"/>
                </a:solidFill>
                <a:latin typeface="PT Serif" panose="020A0603040505020204" pitchFamily="18" charset="0"/>
                <a:ea typeface="Merriweather" pitchFamily="34" charset="-122"/>
                <a:cs typeface="Merriweather" pitchFamily="34" charset="-120"/>
              </a:rPr>
              <a:t>Máy Móc</a:t>
            </a:r>
            <a:endParaRPr lang="en-US" sz="2000" b="1" dirty="0"/>
          </a:p>
        </p:txBody>
      </p:sp>
      <p:sp>
        <p:nvSpPr>
          <p:cNvPr id="8" name="Text 4"/>
          <p:cNvSpPr/>
          <p:nvPr/>
        </p:nvSpPr>
        <p:spPr>
          <a:xfrm>
            <a:off x="7588560" y="2370771"/>
            <a:ext cx="7235785" cy="297894"/>
          </a:xfrm>
          <a:prstGeom prst="rect">
            <a:avLst/>
          </a:prstGeom>
          <a:noFill/>
          <a:ln/>
        </p:spPr>
        <p:txBody>
          <a:bodyPr wrap="none" lIns="0" tIns="0" rIns="0" bIns="0" rtlCol="0" anchor="t"/>
          <a:lstStyle/>
          <a:p>
            <a:pPr marL="0" indent="0">
              <a:lnSpc>
                <a:spcPts val="2300"/>
              </a:lnSpc>
              <a:buNone/>
            </a:pPr>
            <a:r>
              <a:rPr lang="en-US" sz="1450" dirty="0">
                <a:solidFill>
                  <a:srgbClr val="E2E6E9"/>
                </a:solidFill>
                <a:latin typeface="PT Serif" panose="020A0603040505020204" pitchFamily="18" charset="0"/>
                <a:ea typeface="Merriweather" pitchFamily="34" charset="-122"/>
                <a:cs typeface="Merriweather" pitchFamily="34" charset="-120"/>
              </a:rPr>
              <a:t>Công nhân có thể bị thương do tiếp xúc với máy móc đang hoạt động.</a:t>
            </a:r>
            <a:endParaRPr lang="en-US" sz="1450" dirty="0"/>
          </a:p>
        </p:txBody>
      </p:sp>
      <p:sp>
        <p:nvSpPr>
          <p:cNvPr id="9" name="Shape 5"/>
          <p:cNvSpPr/>
          <p:nvPr/>
        </p:nvSpPr>
        <p:spPr>
          <a:xfrm>
            <a:off x="6983603" y="3064191"/>
            <a:ext cx="418862" cy="418862"/>
          </a:xfrm>
          <a:prstGeom prst="roundRect">
            <a:avLst>
              <a:gd name="adj" fmla="val 18671"/>
            </a:avLst>
          </a:prstGeom>
          <a:solidFill>
            <a:srgbClr val="003180"/>
          </a:solidFill>
          <a:ln w="7620">
            <a:solidFill>
              <a:srgbClr val="194A99"/>
            </a:solidFill>
            <a:prstDash val="solid"/>
          </a:ln>
        </p:spPr>
      </p:sp>
      <p:sp>
        <p:nvSpPr>
          <p:cNvPr id="10" name="Text 6"/>
          <p:cNvSpPr/>
          <p:nvPr/>
        </p:nvSpPr>
        <p:spPr>
          <a:xfrm>
            <a:off x="7109452" y="3133962"/>
            <a:ext cx="167045" cy="279321"/>
          </a:xfrm>
          <a:prstGeom prst="rect">
            <a:avLst/>
          </a:prstGeom>
          <a:noFill/>
          <a:ln/>
        </p:spPr>
        <p:txBody>
          <a:bodyPr wrap="none" lIns="0" tIns="0" rIns="0" bIns="0" rtlCol="0" anchor="t"/>
          <a:lstStyle/>
          <a:p>
            <a:pPr marL="0" indent="0" algn="ctr">
              <a:lnSpc>
                <a:spcPts val="2150"/>
              </a:lnSpc>
              <a:buNone/>
            </a:pPr>
            <a:r>
              <a:rPr lang="en-US" sz="2150" dirty="0">
                <a:solidFill>
                  <a:srgbClr val="E2E6E9"/>
                </a:solidFill>
                <a:latin typeface="PT Serif" panose="020A0603040505020204" pitchFamily="18" charset="0"/>
                <a:ea typeface="Merriweather" pitchFamily="34" charset="-122"/>
                <a:cs typeface="Merriweather" pitchFamily="34" charset="-120"/>
              </a:rPr>
              <a:t>2</a:t>
            </a:r>
            <a:endParaRPr lang="en-US" sz="2150" dirty="0"/>
          </a:p>
        </p:txBody>
      </p:sp>
      <p:sp>
        <p:nvSpPr>
          <p:cNvPr id="11" name="Text 7"/>
          <p:cNvSpPr/>
          <p:nvPr/>
        </p:nvSpPr>
        <p:spPr>
          <a:xfrm>
            <a:off x="7588560" y="3064191"/>
            <a:ext cx="2327553" cy="290870"/>
          </a:xfrm>
          <a:prstGeom prst="rect">
            <a:avLst/>
          </a:prstGeom>
          <a:noFill/>
          <a:ln/>
        </p:spPr>
        <p:txBody>
          <a:bodyPr wrap="none" lIns="0" tIns="0" rIns="0" bIns="0" rtlCol="0" anchor="t"/>
          <a:lstStyle/>
          <a:p>
            <a:pPr marL="0" indent="0">
              <a:lnSpc>
                <a:spcPts val="2250"/>
              </a:lnSpc>
              <a:buNone/>
            </a:pPr>
            <a:r>
              <a:rPr lang="en-US" sz="2000" b="1" dirty="0">
                <a:solidFill>
                  <a:srgbClr val="E2E6E9"/>
                </a:solidFill>
                <a:latin typeface="PT Serif" panose="020A0603040505020204" pitchFamily="18" charset="0"/>
                <a:ea typeface="Merriweather" pitchFamily="34" charset="-122"/>
                <a:cs typeface="Merriweather" pitchFamily="34" charset="-120"/>
              </a:rPr>
              <a:t>Hóa Chất</a:t>
            </a:r>
            <a:endParaRPr lang="en-US" sz="2000" b="1" dirty="0"/>
          </a:p>
        </p:txBody>
      </p:sp>
      <p:sp>
        <p:nvSpPr>
          <p:cNvPr id="12" name="Text 8"/>
          <p:cNvSpPr/>
          <p:nvPr/>
        </p:nvSpPr>
        <p:spPr>
          <a:xfrm>
            <a:off x="7588560" y="3466742"/>
            <a:ext cx="7235785" cy="297894"/>
          </a:xfrm>
          <a:prstGeom prst="rect">
            <a:avLst/>
          </a:prstGeom>
          <a:noFill/>
          <a:ln/>
        </p:spPr>
        <p:txBody>
          <a:bodyPr wrap="none" lIns="0" tIns="0" rIns="0" bIns="0" rtlCol="0" anchor="t"/>
          <a:lstStyle/>
          <a:p>
            <a:pPr marL="0" indent="0">
              <a:lnSpc>
                <a:spcPts val="2300"/>
              </a:lnSpc>
              <a:buNone/>
            </a:pPr>
            <a:r>
              <a:rPr lang="en-US" sz="1450" dirty="0">
                <a:solidFill>
                  <a:srgbClr val="E2E6E9"/>
                </a:solidFill>
                <a:latin typeface="PT Serif" panose="020A0603040505020204" pitchFamily="18" charset="0"/>
                <a:ea typeface="Merriweather" pitchFamily="34" charset="-122"/>
                <a:cs typeface="Merriweather" pitchFamily="34" charset="-120"/>
              </a:rPr>
              <a:t>Sử dụng hóa chất không an toàn có thể gây bỏng hoặc chảy máu.</a:t>
            </a:r>
            <a:endParaRPr lang="en-US" sz="1450" dirty="0"/>
          </a:p>
        </p:txBody>
      </p:sp>
      <p:sp>
        <p:nvSpPr>
          <p:cNvPr id="13" name="Shape 9"/>
          <p:cNvSpPr/>
          <p:nvPr/>
        </p:nvSpPr>
        <p:spPr>
          <a:xfrm>
            <a:off x="6983603" y="4160162"/>
            <a:ext cx="418862" cy="418862"/>
          </a:xfrm>
          <a:prstGeom prst="roundRect">
            <a:avLst>
              <a:gd name="adj" fmla="val 18671"/>
            </a:avLst>
          </a:prstGeom>
          <a:solidFill>
            <a:srgbClr val="003180"/>
          </a:solidFill>
          <a:ln w="7620">
            <a:solidFill>
              <a:srgbClr val="194A99"/>
            </a:solidFill>
            <a:prstDash val="solid"/>
          </a:ln>
        </p:spPr>
      </p:sp>
      <p:sp>
        <p:nvSpPr>
          <p:cNvPr id="14" name="Text 10"/>
          <p:cNvSpPr/>
          <p:nvPr/>
        </p:nvSpPr>
        <p:spPr>
          <a:xfrm>
            <a:off x="7114810" y="4229932"/>
            <a:ext cx="156448" cy="279321"/>
          </a:xfrm>
          <a:prstGeom prst="rect">
            <a:avLst/>
          </a:prstGeom>
          <a:noFill/>
          <a:ln/>
        </p:spPr>
        <p:txBody>
          <a:bodyPr wrap="none" lIns="0" tIns="0" rIns="0" bIns="0" rtlCol="0" anchor="t"/>
          <a:lstStyle/>
          <a:p>
            <a:pPr marL="0" indent="0" algn="ctr">
              <a:lnSpc>
                <a:spcPts val="2150"/>
              </a:lnSpc>
              <a:buNone/>
            </a:pPr>
            <a:r>
              <a:rPr lang="en-US" sz="2150" dirty="0">
                <a:solidFill>
                  <a:srgbClr val="E2E6E9"/>
                </a:solidFill>
                <a:latin typeface="PT Serif" panose="020A0603040505020204" pitchFamily="18" charset="0"/>
                <a:ea typeface="Merriweather" pitchFamily="34" charset="-122"/>
                <a:cs typeface="Merriweather" pitchFamily="34" charset="-120"/>
              </a:rPr>
              <a:t>3</a:t>
            </a:r>
            <a:endParaRPr lang="en-US" sz="2150" dirty="0"/>
          </a:p>
        </p:txBody>
      </p:sp>
      <p:sp>
        <p:nvSpPr>
          <p:cNvPr id="15" name="Text 11"/>
          <p:cNvSpPr/>
          <p:nvPr/>
        </p:nvSpPr>
        <p:spPr>
          <a:xfrm>
            <a:off x="7588560" y="4160162"/>
            <a:ext cx="2327553" cy="290870"/>
          </a:xfrm>
          <a:prstGeom prst="rect">
            <a:avLst/>
          </a:prstGeom>
          <a:noFill/>
          <a:ln/>
        </p:spPr>
        <p:txBody>
          <a:bodyPr wrap="none" lIns="0" tIns="0" rIns="0" bIns="0" rtlCol="0" anchor="t"/>
          <a:lstStyle/>
          <a:p>
            <a:pPr marL="0" indent="0">
              <a:lnSpc>
                <a:spcPts val="2250"/>
              </a:lnSpc>
              <a:buNone/>
            </a:pPr>
            <a:r>
              <a:rPr lang="en-US" sz="2000" b="1" dirty="0">
                <a:solidFill>
                  <a:srgbClr val="E2E6E9"/>
                </a:solidFill>
                <a:latin typeface="PT Serif" panose="020A0603040505020204" pitchFamily="18" charset="0"/>
                <a:ea typeface="Merriweather" pitchFamily="34" charset="-122"/>
                <a:cs typeface="Merriweather" pitchFamily="34" charset="-120"/>
              </a:rPr>
              <a:t>Ngã</a:t>
            </a:r>
            <a:endParaRPr lang="en-US" sz="2000" b="1" dirty="0"/>
          </a:p>
        </p:txBody>
      </p:sp>
      <p:sp>
        <p:nvSpPr>
          <p:cNvPr id="16" name="Text 12"/>
          <p:cNvSpPr/>
          <p:nvPr/>
        </p:nvSpPr>
        <p:spPr>
          <a:xfrm>
            <a:off x="7588560" y="4562712"/>
            <a:ext cx="7235785" cy="297894"/>
          </a:xfrm>
          <a:prstGeom prst="rect">
            <a:avLst/>
          </a:prstGeom>
          <a:noFill/>
          <a:ln/>
        </p:spPr>
        <p:txBody>
          <a:bodyPr wrap="none" lIns="0" tIns="0" rIns="0" bIns="0" rtlCol="0" anchor="t"/>
          <a:lstStyle/>
          <a:p>
            <a:pPr marL="0" indent="0">
              <a:lnSpc>
                <a:spcPts val="2300"/>
              </a:lnSpc>
              <a:buNone/>
            </a:pPr>
            <a:r>
              <a:rPr lang="en-US" sz="1450" dirty="0">
                <a:solidFill>
                  <a:srgbClr val="E2E6E9"/>
                </a:solidFill>
                <a:latin typeface="PT Serif" panose="020A0603040505020204" pitchFamily="18" charset="0"/>
                <a:ea typeface="Merriweather" pitchFamily="34" charset="-122"/>
                <a:cs typeface="Merriweather" pitchFamily="34" charset="-120"/>
              </a:rPr>
              <a:t>Khu vực làm việc không sạch sẽ hoặc thiếu thiết bị bảo vệ có thể gây ngã.</a:t>
            </a:r>
            <a:endParaRPr lang="en-US" sz="1450" dirty="0"/>
          </a:p>
        </p:txBody>
      </p:sp>
      <p:sp>
        <p:nvSpPr>
          <p:cNvPr id="17" name="Shape 13"/>
          <p:cNvSpPr/>
          <p:nvPr/>
        </p:nvSpPr>
        <p:spPr>
          <a:xfrm>
            <a:off x="6983603" y="5256132"/>
            <a:ext cx="418862" cy="418862"/>
          </a:xfrm>
          <a:prstGeom prst="roundRect">
            <a:avLst>
              <a:gd name="adj" fmla="val 18671"/>
            </a:avLst>
          </a:prstGeom>
          <a:solidFill>
            <a:srgbClr val="003180"/>
          </a:solidFill>
          <a:ln w="7620">
            <a:solidFill>
              <a:srgbClr val="194A99"/>
            </a:solidFill>
            <a:prstDash val="solid"/>
          </a:ln>
        </p:spPr>
      </p:sp>
      <p:sp>
        <p:nvSpPr>
          <p:cNvPr id="18" name="Text 14"/>
          <p:cNvSpPr/>
          <p:nvPr/>
        </p:nvSpPr>
        <p:spPr>
          <a:xfrm>
            <a:off x="7103023" y="5325903"/>
            <a:ext cx="179903" cy="279321"/>
          </a:xfrm>
          <a:prstGeom prst="rect">
            <a:avLst/>
          </a:prstGeom>
          <a:noFill/>
          <a:ln/>
        </p:spPr>
        <p:txBody>
          <a:bodyPr wrap="none" lIns="0" tIns="0" rIns="0" bIns="0" rtlCol="0" anchor="t"/>
          <a:lstStyle/>
          <a:p>
            <a:pPr marL="0" indent="0" algn="ctr">
              <a:lnSpc>
                <a:spcPts val="2150"/>
              </a:lnSpc>
              <a:buNone/>
            </a:pPr>
            <a:r>
              <a:rPr lang="en-US" sz="2150" dirty="0">
                <a:solidFill>
                  <a:srgbClr val="E2E6E9"/>
                </a:solidFill>
                <a:latin typeface="PT Serif" panose="020A0603040505020204" pitchFamily="18" charset="0"/>
                <a:ea typeface="Merriweather" pitchFamily="34" charset="-122"/>
                <a:cs typeface="Merriweather" pitchFamily="34" charset="-120"/>
              </a:rPr>
              <a:t>4</a:t>
            </a:r>
            <a:endParaRPr lang="en-US" sz="2150" dirty="0"/>
          </a:p>
        </p:txBody>
      </p:sp>
      <p:sp>
        <p:nvSpPr>
          <p:cNvPr id="19" name="Text 15"/>
          <p:cNvSpPr/>
          <p:nvPr/>
        </p:nvSpPr>
        <p:spPr>
          <a:xfrm>
            <a:off x="7588560" y="5256132"/>
            <a:ext cx="2327553" cy="290870"/>
          </a:xfrm>
          <a:prstGeom prst="rect">
            <a:avLst/>
          </a:prstGeom>
          <a:noFill/>
          <a:ln/>
        </p:spPr>
        <p:txBody>
          <a:bodyPr wrap="none" lIns="0" tIns="0" rIns="0" bIns="0" rtlCol="0" anchor="t"/>
          <a:lstStyle/>
          <a:p>
            <a:pPr marL="0" indent="0">
              <a:lnSpc>
                <a:spcPts val="2250"/>
              </a:lnSpc>
              <a:buNone/>
            </a:pPr>
            <a:r>
              <a:rPr lang="en-US" sz="2000" b="1" dirty="0">
                <a:solidFill>
                  <a:srgbClr val="E2E6E9"/>
                </a:solidFill>
                <a:latin typeface="PT Serif" panose="020A0603040505020204" pitchFamily="18" charset="0"/>
                <a:ea typeface="Merriweather" pitchFamily="34" charset="-122"/>
                <a:cs typeface="Merriweather" pitchFamily="34" charset="-120"/>
              </a:rPr>
              <a:t>Tải Trọng Nặng</a:t>
            </a:r>
            <a:endParaRPr lang="en-US" sz="2000" b="1" dirty="0"/>
          </a:p>
        </p:txBody>
      </p:sp>
      <p:sp>
        <p:nvSpPr>
          <p:cNvPr id="20" name="Text 16"/>
          <p:cNvSpPr/>
          <p:nvPr/>
        </p:nvSpPr>
        <p:spPr>
          <a:xfrm>
            <a:off x="7588560" y="5658682"/>
            <a:ext cx="7235785" cy="297894"/>
          </a:xfrm>
          <a:prstGeom prst="rect">
            <a:avLst/>
          </a:prstGeom>
          <a:noFill/>
          <a:ln/>
        </p:spPr>
        <p:txBody>
          <a:bodyPr wrap="none" lIns="0" tIns="0" rIns="0" bIns="0" rtlCol="0" anchor="t"/>
          <a:lstStyle/>
          <a:p>
            <a:pPr marL="0" indent="0">
              <a:lnSpc>
                <a:spcPts val="2300"/>
              </a:lnSpc>
              <a:buNone/>
            </a:pPr>
            <a:r>
              <a:rPr lang="en-US" sz="1450" dirty="0">
                <a:solidFill>
                  <a:srgbClr val="E2E6E9"/>
                </a:solidFill>
                <a:latin typeface="PT Serif" panose="020A0603040505020204" pitchFamily="18" charset="0"/>
                <a:ea typeface="Merriweather" pitchFamily="34" charset="-122"/>
                <a:cs typeface="Merriweather" pitchFamily="34" charset="-120"/>
              </a:rPr>
              <a:t>Vận chuyển hàng hóa nặng không đúng cách có thể gây chấn thương.</a:t>
            </a:r>
            <a:endParaRPr lang="en-US" sz="1450" dirty="0"/>
          </a:p>
        </p:txBody>
      </p:sp>
      <p:sp>
        <p:nvSpPr>
          <p:cNvPr id="21" name="Shape 17"/>
          <p:cNvSpPr/>
          <p:nvPr/>
        </p:nvSpPr>
        <p:spPr>
          <a:xfrm>
            <a:off x="6983603" y="6352102"/>
            <a:ext cx="418862" cy="418862"/>
          </a:xfrm>
          <a:prstGeom prst="roundRect">
            <a:avLst>
              <a:gd name="adj" fmla="val 18671"/>
            </a:avLst>
          </a:prstGeom>
          <a:solidFill>
            <a:srgbClr val="003180"/>
          </a:solidFill>
          <a:ln w="7620">
            <a:solidFill>
              <a:srgbClr val="194A99"/>
            </a:solidFill>
            <a:prstDash val="solid"/>
          </a:ln>
        </p:spPr>
      </p:sp>
      <p:sp>
        <p:nvSpPr>
          <p:cNvPr id="22" name="Text 18"/>
          <p:cNvSpPr/>
          <p:nvPr/>
        </p:nvSpPr>
        <p:spPr>
          <a:xfrm>
            <a:off x="7110047" y="6421873"/>
            <a:ext cx="165854" cy="279321"/>
          </a:xfrm>
          <a:prstGeom prst="rect">
            <a:avLst/>
          </a:prstGeom>
          <a:noFill/>
          <a:ln/>
        </p:spPr>
        <p:txBody>
          <a:bodyPr wrap="none" lIns="0" tIns="0" rIns="0" bIns="0" rtlCol="0" anchor="t"/>
          <a:lstStyle/>
          <a:p>
            <a:pPr marL="0" indent="0" algn="ctr">
              <a:lnSpc>
                <a:spcPts val="2150"/>
              </a:lnSpc>
              <a:buNone/>
            </a:pPr>
            <a:r>
              <a:rPr lang="en-US" sz="2150" dirty="0">
                <a:solidFill>
                  <a:srgbClr val="E2E6E9"/>
                </a:solidFill>
                <a:latin typeface="PT Serif" panose="020A0603040505020204" pitchFamily="18" charset="0"/>
                <a:ea typeface="Merriweather" pitchFamily="34" charset="-122"/>
                <a:cs typeface="Merriweather" pitchFamily="34" charset="-120"/>
              </a:rPr>
              <a:t>5</a:t>
            </a:r>
            <a:endParaRPr lang="en-US" sz="2150" dirty="0"/>
          </a:p>
        </p:txBody>
      </p:sp>
      <p:sp>
        <p:nvSpPr>
          <p:cNvPr id="23" name="Text 19"/>
          <p:cNvSpPr/>
          <p:nvPr/>
        </p:nvSpPr>
        <p:spPr>
          <a:xfrm>
            <a:off x="7588560" y="6352102"/>
            <a:ext cx="2478405" cy="290870"/>
          </a:xfrm>
          <a:prstGeom prst="rect">
            <a:avLst/>
          </a:prstGeom>
          <a:noFill/>
          <a:ln/>
        </p:spPr>
        <p:txBody>
          <a:bodyPr wrap="none" lIns="0" tIns="0" rIns="0" bIns="0" rtlCol="0" anchor="t"/>
          <a:lstStyle/>
          <a:p>
            <a:pPr marL="0" indent="0">
              <a:lnSpc>
                <a:spcPts val="2250"/>
              </a:lnSpc>
              <a:buNone/>
            </a:pPr>
            <a:r>
              <a:rPr lang="en-US" sz="2000" b="1" dirty="0">
                <a:solidFill>
                  <a:srgbClr val="E2E6E9"/>
                </a:solidFill>
                <a:latin typeface="PT Serif" panose="020A0603040505020204" pitchFamily="18" charset="0"/>
                <a:ea typeface="Merriweather" pitchFamily="34" charset="-122"/>
                <a:cs typeface="Merriweather" pitchFamily="34" charset="-120"/>
              </a:rPr>
              <a:t>Sự cố với thiết bị điện</a:t>
            </a:r>
            <a:endParaRPr lang="en-US" sz="2000" b="1" dirty="0"/>
          </a:p>
        </p:txBody>
      </p:sp>
      <p:sp>
        <p:nvSpPr>
          <p:cNvPr id="24" name="Text 20"/>
          <p:cNvSpPr/>
          <p:nvPr/>
        </p:nvSpPr>
        <p:spPr>
          <a:xfrm>
            <a:off x="7588561" y="6754653"/>
            <a:ext cx="6390210" cy="595789"/>
          </a:xfrm>
          <a:prstGeom prst="rect">
            <a:avLst/>
          </a:prstGeom>
          <a:noFill/>
          <a:ln/>
        </p:spPr>
        <p:txBody>
          <a:bodyPr wrap="square" lIns="0" tIns="0" rIns="0" bIns="0" rtlCol="0" anchor="t"/>
          <a:lstStyle/>
          <a:p>
            <a:pPr marL="0" indent="0">
              <a:lnSpc>
                <a:spcPts val="2300"/>
              </a:lnSpc>
              <a:buNone/>
            </a:pPr>
            <a:r>
              <a:rPr lang="en-US" sz="1450" dirty="0">
                <a:solidFill>
                  <a:srgbClr val="E2E6E9"/>
                </a:solidFill>
                <a:latin typeface="PT Serif" panose="020A0603040505020204" pitchFamily="18" charset="0"/>
                <a:ea typeface="Merriweather" pitchFamily="34" charset="-122"/>
                <a:cs typeface="Merriweather" pitchFamily="34" charset="-120"/>
              </a:rPr>
              <a:t>Các sự cố liên quan đến thiết bị điện hoặc hệ thống dây dẫn có thể gây ra sốc điện hoặc cháy nổ.</a:t>
            </a:r>
            <a:endParaRPr lang="en-US" sz="1450" dirty="0"/>
          </a:p>
        </p:txBody>
      </p:sp>
      <p:pic>
        <p:nvPicPr>
          <p:cNvPr id="25" name="Image 0" descr="preencoded.png">
            <a:extLst>
              <a:ext uri="{FF2B5EF4-FFF2-40B4-BE49-F238E27FC236}">
                <a16:creationId xmlns:a16="http://schemas.microsoft.com/office/drawing/2014/main" id="{CB86A822-2115-9456-7A32-D7F8F569B300}"/>
              </a:ext>
            </a:extLst>
          </p:cNvPr>
          <p:cNvPicPr>
            <a:picLocks noChangeAspect="1"/>
          </p:cNvPicPr>
          <p:nvPr/>
        </p:nvPicPr>
        <p:blipFill>
          <a:blip r:embed="rId4"/>
          <a:stretch>
            <a:fillRect/>
          </a:stretch>
        </p:blipFill>
        <p:spPr>
          <a:xfrm>
            <a:off x="12393636" y="7538138"/>
            <a:ext cx="2022248" cy="626909"/>
          </a:xfrm>
          <a:prstGeom prst="rect">
            <a:avLst/>
          </a:prstGeom>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0" y="0"/>
            <a:ext cx="14630400" cy="2596277"/>
          </a:xfrm>
          <a:prstGeom prst="rect">
            <a:avLst/>
          </a:prstGeom>
        </p:spPr>
      </p:pic>
      <p:graphicFrame>
        <p:nvGraphicFramePr>
          <p:cNvPr id="13" name="Table 12">
            <a:extLst>
              <a:ext uri="{FF2B5EF4-FFF2-40B4-BE49-F238E27FC236}">
                <a16:creationId xmlns:a16="http://schemas.microsoft.com/office/drawing/2014/main" id="{667AA5F6-1645-7171-55DE-3810166E4FAA}"/>
              </a:ext>
            </a:extLst>
          </p:cNvPr>
          <p:cNvGraphicFramePr>
            <a:graphicFrameLocks noGrp="1"/>
          </p:cNvGraphicFramePr>
          <p:nvPr>
            <p:extLst>
              <p:ext uri="{D42A27DB-BD31-4B8C-83A1-F6EECF244321}">
                <p14:modId xmlns:p14="http://schemas.microsoft.com/office/powerpoint/2010/main" val="3203009765"/>
              </p:ext>
            </p:extLst>
          </p:nvPr>
        </p:nvGraphicFramePr>
        <p:xfrm>
          <a:off x="726877" y="4476954"/>
          <a:ext cx="13176645" cy="466572"/>
        </p:xfrm>
        <a:graphic>
          <a:graphicData uri="http://schemas.openxmlformats.org/drawingml/2006/table">
            <a:tbl>
              <a:tblPr firstRow="1" bandRow="1">
                <a:tableStyleId>{5C22544A-7EE6-4342-B048-85BDC9FD1C3A}</a:tableStyleId>
              </a:tblPr>
              <a:tblGrid>
                <a:gridCol w="4392215">
                  <a:extLst>
                    <a:ext uri="{9D8B030D-6E8A-4147-A177-3AD203B41FA5}">
                      <a16:colId xmlns:a16="http://schemas.microsoft.com/office/drawing/2014/main" val="2553403839"/>
                    </a:ext>
                  </a:extLst>
                </a:gridCol>
                <a:gridCol w="4392215">
                  <a:extLst>
                    <a:ext uri="{9D8B030D-6E8A-4147-A177-3AD203B41FA5}">
                      <a16:colId xmlns:a16="http://schemas.microsoft.com/office/drawing/2014/main" val="2541420616"/>
                    </a:ext>
                  </a:extLst>
                </a:gridCol>
                <a:gridCol w="4392215">
                  <a:extLst>
                    <a:ext uri="{9D8B030D-6E8A-4147-A177-3AD203B41FA5}">
                      <a16:colId xmlns:a16="http://schemas.microsoft.com/office/drawing/2014/main" val="2307690466"/>
                    </a:ext>
                  </a:extLst>
                </a:gridCol>
              </a:tblGrid>
              <a:tr h="466572">
                <a:tc>
                  <a:txBody>
                    <a:bodyPr/>
                    <a:lstStyle/>
                    <a:p>
                      <a:endParaRPr lang="en-US"/>
                    </a:p>
                  </a:txBody>
                  <a:tcPr/>
                </a:tc>
                <a:tc>
                  <a:txBody>
                    <a:bodyPr/>
                    <a:lstStyle/>
                    <a:p>
                      <a:endParaRPr lang="en-US" dirty="0"/>
                    </a:p>
                  </a:txBody>
                  <a:tcPr/>
                </a:tc>
                <a:tc>
                  <a:txBody>
                    <a:bodyPr/>
                    <a:lstStyle/>
                    <a:p>
                      <a:endParaRPr lang="en-US" dirty="0"/>
                    </a:p>
                  </a:txBody>
                  <a:tcPr/>
                </a:tc>
                <a:extLst>
                  <a:ext uri="{0D108BD9-81ED-4DB2-BD59-A6C34878D82A}">
                    <a16:rowId xmlns:a16="http://schemas.microsoft.com/office/drawing/2014/main" val="3834389952"/>
                  </a:ext>
                </a:extLst>
              </a:tr>
            </a:tbl>
          </a:graphicData>
        </a:graphic>
      </p:graphicFrame>
      <p:sp>
        <p:nvSpPr>
          <p:cNvPr id="3" name="Text 0"/>
          <p:cNvSpPr/>
          <p:nvPr/>
        </p:nvSpPr>
        <p:spPr>
          <a:xfrm>
            <a:off x="726877" y="3168253"/>
            <a:ext cx="5705594" cy="649010"/>
          </a:xfrm>
          <a:prstGeom prst="rect">
            <a:avLst/>
          </a:prstGeom>
          <a:noFill/>
          <a:ln/>
        </p:spPr>
        <p:txBody>
          <a:bodyPr wrap="none" lIns="0" tIns="0" rIns="0" bIns="0" rtlCol="0" anchor="t"/>
          <a:lstStyle/>
          <a:p>
            <a:pPr marL="0" indent="0">
              <a:lnSpc>
                <a:spcPts val="5100"/>
              </a:lnSpc>
              <a:buNone/>
            </a:pPr>
            <a:r>
              <a:rPr lang="en-US" sz="4050" b="1" dirty="0">
                <a:solidFill>
                  <a:srgbClr val="F5F0F0"/>
                </a:solidFill>
                <a:latin typeface="PT Serif" panose="020A0603040505020204" pitchFamily="18" charset="0"/>
                <a:ea typeface="Merriweather" pitchFamily="34" charset="-122"/>
                <a:cs typeface="Merriweather" pitchFamily="34" charset="-120"/>
              </a:rPr>
              <a:t>I. Công đoạn Gia Công</a:t>
            </a:r>
            <a:endParaRPr lang="en-US" sz="4050" dirty="0"/>
          </a:p>
        </p:txBody>
      </p:sp>
      <p:sp>
        <p:nvSpPr>
          <p:cNvPr id="4" name="Text 1"/>
          <p:cNvSpPr/>
          <p:nvPr/>
        </p:nvSpPr>
        <p:spPr>
          <a:xfrm>
            <a:off x="901541" y="4549795"/>
            <a:ext cx="2596277" cy="324564"/>
          </a:xfrm>
          <a:prstGeom prst="rect">
            <a:avLst/>
          </a:prstGeom>
          <a:noFill/>
          <a:ln/>
        </p:spPr>
        <p:txBody>
          <a:bodyPr wrap="none" lIns="0" tIns="0" rIns="0" bIns="0" rtlCol="0" anchor="t"/>
          <a:lstStyle/>
          <a:p>
            <a:pPr marL="0" indent="0">
              <a:lnSpc>
                <a:spcPts val="2550"/>
              </a:lnSpc>
              <a:buNone/>
            </a:pPr>
            <a:r>
              <a:rPr lang="en-US" sz="2000" b="1" dirty="0">
                <a:solidFill>
                  <a:srgbClr val="F5F0F0"/>
                </a:solidFill>
                <a:latin typeface="PT Serif" panose="020A0603040505020204" pitchFamily="18" charset="0"/>
                <a:ea typeface="Merriweather" pitchFamily="34" charset="-122"/>
                <a:cs typeface="Merriweather" pitchFamily="34" charset="-120"/>
              </a:rPr>
              <a:t>Đặc Điểm Công Việc</a:t>
            </a:r>
            <a:endParaRPr lang="en-US" sz="2000" dirty="0"/>
          </a:p>
        </p:txBody>
      </p:sp>
      <p:sp>
        <p:nvSpPr>
          <p:cNvPr id="5" name="Text 2"/>
          <p:cNvSpPr/>
          <p:nvPr/>
        </p:nvSpPr>
        <p:spPr>
          <a:xfrm>
            <a:off x="918710" y="5110095"/>
            <a:ext cx="3382899" cy="664845"/>
          </a:xfrm>
          <a:prstGeom prst="rect">
            <a:avLst/>
          </a:prstGeom>
          <a:noFill/>
          <a:ln/>
        </p:spPr>
        <p:txBody>
          <a:bodyPr wrap="square" lIns="0" tIns="0" rIns="0" bIns="0" rtlCol="0" anchor="t"/>
          <a:lstStyle/>
          <a:p>
            <a:pPr marL="0" indent="0">
              <a:lnSpc>
                <a:spcPts val="2600"/>
              </a:lnSpc>
              <a:buNone/>
            </a:pPr>
            <a:r>
              <a:rPr lang="en-US" sz="1600" dirty="0">
                <a:solidFill>
                  <a:srgbClr val="E2E6E9"/>
                </a:solidFill>
                <a:latin typeface="PT Serif" panose="020A0603040505020204" pitchFamily="18" charset="0"/>
                <a:ea typeface="Merriweather" pitchFamily="34" charset="-122"/>
                <a:cs typeface="Merriweather" pitchFamily="34" charset="-120"/>
              </a:rPr>
              <a:t>Gia công nguyên liệu thô thành dạng cần thiết cho sản xuất.</a:t>
            </a:r>
            <a:endParaRPr lang="en-US" sz="1600" dirty="0"/>
          </a:p>
        </p:txBody>
      </p:sp>
      <p:sp>
        <p:nvSpPr>
          <p:cNvPr id="6" name="Text 3"/>
          <p:cNvSpPr/>
          <p:nvPr/>
        </p:nvSpPr>
        <p:spPr>
          <a:xfrm>
            <a:off x="5295067" y="4569976"/>
            <a:ext cx="2596277" cy="324564"/>
          </a:xfrm>
          <a:prstGeom prst="rect">
            <a:avLst/>
          </a:prstGeom>
          <a:noFill/>
          <a:ln/>
        </p:spPr>
        <p:txBody>
          <a:bodyPr wrap="none" lIns="0" tIns="0" rIns="0" bIns="0" rtlCol="0" anchor="t"/>
          <a:lstStyle/>
          <a:p>
            <a:pPr marL="0" indent="0">
              <a:lnSpc>
                <a:spcPts val="2550"/>
              </a:lnSpc>
              <a:buNone/>
            </a:pPr>
            <a:r>
              <a:rPr lang="en-US" sz="2000" b="1" dirty="0">
                <a:solidFill>
                  <a:srgbClr val="F5F0F0"/>
                </a:solidFill>
                <a:latin typeface="PT Serif" panose="020A0603040505020204" pitchFamily="18" charset="0"/>
                <a:ea typeface="Merriweather" pitchFamily="34" charset="-122"/>
                <a:cs typeface="Merriweather" pitchFamily="34" charset="-120"/>
              </a:rPr>
              <a:t>Nguy Cơ Tai Nạn</a:t>
            </a:r>
            <a:endParaRPr lang="en-US" sz="2000" dirty="0"/>
          </a:p>
        </p:txBody>
      </p:sp>
      <p:sp>
        <p:nvSpPr>
          <p:cNvPr id="7" name="Text 4"/>
          <p:cNvSpPr/>
          <p:nvPr/>
        </p:nvSpPr>
        <p:spPr>
          <a:xfrm>
            <a:off x="5295067" y="5102185"/>
            <a:ext cx="3382899" cy="664845"/>
          </a:xfrm>
          <a:prstGeom prst="rect">
            <a:avLst/>
          </a:prstGeom>
          <a:noFill/>
          <a:ln/>
        </p:spPr>
        <p:txBody>
          <a:bodyPr wrap="square" lIns="0" tIns="0" rIns="0" bIns="0" rtlCol="0" anchor="t"/>
          <a:lstStyle/>
          <a:p>
            <a:pPr marL="0" indent="0">
              <a:lnSpc>
                <a:spcPts val="2600"/>
              </a:lnSpc>
              <a:buNone/>
            </a:pPr>
            <a:r>
              <a:rPr lang="en-US" sz="1600" dirty="0">
                <a:solidFill>
                  <a:srgbClr val="E2E6E9"/>
                </a:solidFill>
                <a:latin typeface="PT Serif" panose="020A0603040505020204" pitchFamily="18" charset="0"/>
                <a:ea typeface="Merriweather" pitchFamily="34" charset="-122"/>
                <a:cs typeface="Merriweather" pitchFamily="34" charset="-120"/>
              </a:rPr>
              <a:t>Chấn thương do tiếp xúc với thiết bị cắt, nghiền.</a:t>
            </a:r>
            <a:endParaRPr lang="en-US" sz="1600" dirty="0"/>
          </a:p>
        </p:txBody>
      </p:sp>
      <p:sp>
        <p:nvSpPr>
          <p:cNvPr id="8" name="Text 5"/>
          <p:cNvSpPr/>
          <p:nvPr/>
        </p:nvSpPr>
        <p:spPr>
          <a:xfrm>
            <a:off x="5295067" y="5953958"/>
            <a:ext cx="3382899" cy="664845"/>
          </a:xfrm>
          <a:prstGeom prst="rect">
            <a:avLst/>
          </a:prstGeom>
          <a:noFill/>
          <a:ln/>
        </p:spPr>
        <p:txBody>
          <a:bodyPr wrap="square" lIns="0" tIns="0" rIns="0" bIns="0" rtlCol="0" anchor="t"/>
          <a:lstStyle/>
          <a:p>
            <a:pPr marL="0" indent="0">
              <a:lnSpc>
                <a:spcPts val="2600"/>
              </a:lnSpc>
              <a:buNone/>
            </a:pPr>
            <a:r>
              <a:rPr lang="en-US" sz="1600" dirty="0">
                <a:solidFill>
                  <a:srgbClr val="E2E6E9"/>
                </a:solidFill>
                <a:latin typeface="PT Serif" panose="020A0603040505020204" pitchFamily="18" charset="0"/>
                <a:ea typeface="Merriweather" pitchFamily="34" charset="-122"/>
                <a:cs typeface="Merriweather" pitchFamily="34" charset="-120"/>
              </a:rPr>
              <a:t>Bỏng hóa chất do tẩy trắng hoặc xử lý nguyên liệu.</a:t>
            </a:r>
            <a:endParaRPr lang="en-US" sz="1600" dirty="0"/>
          </a:p>
        </p:txBody>
      </p:sp>
      <p:sp>
        <p:nvSpPr>
          <p:cNvPr id="9" name="Text 6"/>
          <p:cNvSpPr/>
          <p:nvPr/>
        </p:nvSpPr>
        <p:spPr>
          <a:xfrm>
            <a:off x="9864685" y="4569976"/>
            <a:ext cx="2596277" cy="324564"/>
          </a:xfrm>
          <a:prstGeom prst="rect">
            <a:avLst/>
          </a:prstGeom>
          <a:noFill/>
          <a:ln/>
        </p:spPr>
        <p:txBody>
          <a:bodyPr wrap="none" lIns="0" tIns="0" rIns="0" bIns="0" rtlCol="0" anchor="t"/>
          <a:lstStyle/>
          <a:p>
            <a:pPr marL="0" indent="0">
              <a:lnSpc>
                <a:spcPts val="2550"/>
              </a:lnSpc>
              <a:buNone/>
            </a:pPr>
            <a:r>
              <a:rPr lang="en-US" sz="2000" b="1" dirty="0">
                <a:solidFill>
                  <a:srgbClr val="F5F0F0"/>
                </a:solidFill>
                <a:latin typeface="PT Serif" panose="020A0603040505020204" pitchFamily="18" charset="0"/>
                <a:ea typeface="Merriweather" pitchFamily="34" charset="-122"/>
                <a:cs typeface="Merriweather" pitchFamily="34" charset="-120"/>
              </a:rPr>
              <a:t>Biện pháp</a:t>
            </a:r>
            <a:endParaRPr lang="en-US" sz="2000" dirty="0"/>
          </a:p>
        </p:txBody>
      </p:sp>
      <p:sp>
        <p:nvSpPr>
          <p:cNvPr id="10" name="Text 7"/>
          <p:cNvSpPr/>
          <p:nvPr/>
        </p:nvSpPr>
        <p:spPr>
          <a:xfrm>
            <a:off x="9864685" y="5102185"/>
            <a:ext cx="3298656" cy="664845"/>
          </a:xfrm>
          <a:prstGeom prst="rect">
            <a:avLst/>
          </a:prstGeom>
          <a:noFill/>
          <a:ln/>
        </p:spPr>
        <p:txBody>
          <a:bodyPr wrap="square" lIns="0" tIns="0" rIns="0" bIns="0" rtlCol="0" anchor="t"/>
          <a:lstStyle/>
          <a:p>
            <a:pPr marL="0" indent="0">
              <a:lnSpc>
                <a:spcPts val="2600"/>
              </a:lnSpc>
              <a:buNone/>
            </a:pPr>
            <a:r>
              <a:rPr lang="en-US" sz="1600" dirty="0" err="1">
                <a:solidFill>
                  <a:srgbClr val="E2E6E9"/>
                </a:solidFill>
                <a:latin typeface="PT Serif" panose="020A0603040505020204" pitchFamily="18" charset="0"/>
                <a:ea typeface="Merriweather" pitchFamily="34" charset="-122"/>
                <a:cs typeface="Merriweather" pitchFamily="34" charset="-120"/>
              </a:rPr>
              <a:t>Bảo</a:t>
            </a:r>
            <a:r>
              <a:rPr lang="en-US" sz="1600" dirty="0">
                <a:solidFill>
                  <a:srgbClr val="E2E6E9"/>
                </a:solidFill>
                <a:latin typeface="PT Serif" panose="020A0603040505020204" pitchFamily="18" charset="0"/>
                <a:ea typeface="Merriweather" pitchFamily="34" charset="-122"/>
                <a:cs typeface="Merriweather" pitchFamily="34" charset="-120"/>
              </a:rPr>
              <a:t> trì và kiểm tra định kỳ cho tất cả các thiết bị và máy móc</a:t>
            </a:r>
            <a:endParaRPr lang="en-US" sz="1600" dirty="0"/>
          </a:p>
        </p:txBody>
      </p:sp>
      <p:sp>
        <p:nvSpPr>
          <p:cNvPr id="11" name="Text 8"/>
          <p:cNvSpPr/>
          <p:nvPr/>
        </p:nvSpPr>
        <p:spPr>
          <a:xfrm>
            <a:off x="9864685" y="5953958"/>
            <a:ext cx="3720686" cy="997268"/>
          </a:xfrm>
          <a:prstGeom prst="rect">
            <a:avLst/>
          </a:prstGeom>
          <a:noFill/>
          <a:ln/>
        </p:spPr>
        <p:txBody>
          <a:bodyPr wrap="square" lIns="0" tIns="0" rIns="0" bIns="0" rtlCol="0" anchor="t"/>
          <a:lstStyle/>
          <a:p>
            <a:pPr marL="0" indent="0">
              <a:lnSpc>
                <a:spcPts val="2600"/>
              </a:lnSpc>
              <a:buNone/>
            </a:pPr>
            <a:r>
              <a:rPr lang="en-US" sz="1600" dirty="0">
                <a:solidFill>
                  <a:srgbClr val="E2E6E9"/>
                </a:solidFill>
                <a:latin typeface="PT Serif" panose="020A0603040505020204" pitchFamily="18" charset="0"/>
                <a:ea typeface="Merriweather" pitchFamily="34" charset="-122"/>
                <a:cs typeface="Merriweather" pitchFamily="34" charset="-120"/>
              </a:rPr>
              <a:t>Đào tạo đầy đủ và liên tục cho công nhân về quy trình vận hành máy móc và các biện pháp an toàn</a:t>
            </a:r>
            <a:endParaRPr lang="en-US" sz="1600" dirty="0"/>
          </a:p>
        </p:txBody>
      </p:sp>
      <p:sp>
        <p:nvSpPr>
          <p:cNvPr id="12" name="Text 9"/>
          <p:cNvSpPr/>
          <p:nvPr/>
        </p:nvSpPr>
        <p:spPr>
          <a:xfrm>
            <a:off x="9864685" y="7138154"/>
            <a:ext cx="4053840" cy="332423"/>
          </a:xfrm>
          <a:prstGeom prst="rect">
            <a:avLst/>
          </a:prstGeom>
          <a:noFill/>
          <a:ln/>
        </p:spPr>
        <p:txBody>
          <a:bodyPr wrap="none" lIns="0" tIns="0" rIns="0" bIns="0" rtlCol="0" anchor="t"/>
          <a:lstStyle/>
          <a:p>
            <a:pPr marL="0" indent="0">
              <a:lnSpc>
                <a:spcPts val="2600"/>
              </a:lnSpc>
              <a:buNone/>
            </a:pPr>
            <a:r>
              <a:rPr lang="en-US" sz="1600" dirty="0">
                <a:solidFill>
                  <a:srgbClr val="E2E6E9"/>
                </a:solidFill>
                <a:latin typeface="PT Serif" panose="020A0603040505020204" pitchFamily="18" charset="0"/>
                <a:ea typeface="Merriweather" pitchFamily="34" charset="-122"/>
                <a:cs typeface="Merriweather" pitchFamily="34" charset="-120"/>
              </a:rPr>
              <a:t>Sử dụng thiết bị bảo hộ</a:t>
            </a:r>
            <a:endParaRPr lang="en-US" sz="1600" dirty="0"/>
          </a:p>
        </p:txBody>
      </p:sp>
      <p:cxnSp>
        <p:nvCxnSpPr>
          <p:cNvPr id="15" name="Straight Connector 14">
            <a:extLst>
              <a:ext uri="{FF2B5EF4-FFF2-40B4-BE49-F238E27FC236}">
                <a16:creationId xmlns:a16="http://schemas.microsoft.com/office/drawing/2014/main" id="{9FD4DD14-88F8-A002-B2C4-1E71E37F2EC2}"/>
              </a:ext>
            </a:extLst>
          </p:cNvPr>
          <p:cNvCxnSpPr/>
          <p:nvPr/>
        </p:nvCxnSpPr>
        <p:spPr>
          <a:xfrm>
            <a:off x="5105400" y="4573571"/>
            <a:ext cx="0" cy="3014657"/>
          </a:xfrm>
          <a:prstGeom prst="line">
            <a:avLst/>
          </a:prstGeom>
          <a:ln>
            <a:solidFill>
              <a:schemeClr val="bg1"/>
            </a:solidFill>
          </a:ln>
        </p:spPr>
        <p:style>
          <a:lnRef idx="1">
            <a:schemeClr val="dk1"/>
          </a:lnRef>
          <a:fillRef idx="0">
            <a:schemeClr val="dk1"/>
          </a:fillRef>
          <a:effectRef idx="0">
            <a:schemeClr val="dk1"/>
          </a:effectRef>
          <a:fontRef idx="minor">
            <a:schemeClr val="tx1"/>
          </a:fontRef>
        </p:style>
      </p:cxnSp>
      <p:cxnSp>
        <p:nvCxnSpPr>
          <p:cNvPr id="16" name="Straight Connector 15">
            <a:extLst>
              <a:ext uri="{FF2B5EF4-FFF2-40B4-BE49-F238E27FC236}">
                <a16:creationId xmlns:a16="http://schemas.microsoft.com/office/drawing/2014/main" id="{7F9849C7-FC03-DE64-5171-4E1C8881CF7C}"/>
              </a:ext>
            </a:extLst>
          </p:cNvPr>
          <p:cNvCxnSpPr/>
          <p:nvPr/>
        </p:nvCxnSpPr>
        <p:spPr>
          <a:xfrm>
            <a:off x="9510767" y="4549071"/>
            <a:ext cx="0" cy="3014657"/>
          </a:xfrm>
          <a:prstGeom prst="line">
            <a:avLst/>
          </a:prstGeom>
          <a:ln>
            <a:solidFill>
              <a:schemeClr val="bg1"/>
            </a:solidFill>
          </a:ln>
        </p:spPr>
        <p:style>
          <a:lnRef idx="1">
            <a:schemeClr val="dk1"/>
          </a:lnRef>
          <a:fillRef idx="0">
            <a:schemeClr val="dk1"/>
          </a:fillRef>
          <a:effectRef idx="0">
            <a:schemeClr val="dk1"/>
          </a:effectRef>
          <a:fontRef idx="minor">
            <a:schemeClr val="tx1"/>
          </a:fontRef>
        </p:style>
      </p:cxnSp>
      <p:cxnSp>
        <p:nvCxnSpPr>
          <p:cNvPr id="19" name="Straight Connector 18">
            <a:extLst>
              <a:ext uri="{FF2B5EF4-FFF2-40B4-BE49-F238E27FC236}">
                <a16:creationId xmlns:a16="http://schemas.microsoft.com/office/drawing/2014/main" id="{6F492F8B-E5E4-D0B5-87EE-61C3F5921995}"/>
              </a:ext>
            </a:extLst>
          </p:cNvPr>
          <p:cNvCxnSpPr/>
          <p:nvPr/>
        </p:nvCxnSpPr>
        <p:spPr>
          <a:xfrm>
            <a:off x="711874" y="5933599"/>
            <a:ext cx="13191648"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0" name="Straight Connector 19">
            <a:extLst>
              <a:ext uri="{FF2B5EF4-FFF2-40B4-BE49-F238E27FC236}">
                <a16:creationId xmlns:a16="http://schemas.microsoft.com/office/drawing/2014/main" id="{4ADB78A2-5F17-887A-1336-7A1DEAC34B78}"/>
              </a:ext>
            </a:extLst>
          </p:cNvPr>
          <p:cNvCxnSpPr/>
          <p:nvPr/>
        </p:nvCxnSpPr>
        <p:spPr>
          <a:xfrm>
            <a:off x="711874" y="6962996"/>
            <a:ext cx="13191648"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1" name="Straight Connector 20">
            <a:extLst>
              <a:ext uri="{FF2B5EF4-FFF2-40B4-BE49-F238E27FC236}">
                <a16:creationId xmlns:a16="http://schemas.microsoft.com/office/drawing/2014/main" id="{36589100-463E-2039-90EA-9C83192E1386}"/>
              </a:ext>
            </a:extLst>
          </p:cNvPr>
          <p:cNvCxnSpPr/>
          <p:nvPr/>
        </p:nvCxnSpPr>
        <p:spPr>
          <a:xfrm>
            <a:off x="726877" y="7588228"/>
            <a:ext cx="13191648"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2" name="Straight Connector 21">
            <a:extLst>
              <a:ext uri="{FF2B5EF4-FFF2-40B4-BE49-F238E27FC236}">
                <a16:creationId xmlns:a16="http://schemas.microsoft.com/office/drawing/2014/main" id="{3A7C2467-7404-16E3-4EB5-6996A5A98F40}"/>
              </a:ext>
            </a:extLst>
          </p:cNvPr>
          <p:cNvCxnSpPr/>
          <p:nvPr/>
        </p:nvCxnSpPr>
        <p:spPr>
          <a:xfrm>
            <a:off x="13903522" y="4569976"/>
            <a:ext cx="0" cy="3014657"/>
          </a:xfrm>
          <a:prstGeom prst="line">
            <a:avLst/>
          </a:prstGeom>
          <a:ln>
            <a:solidFill>
              <a:schemeClr val="bg1"/>
            </a:solidFill>
          </a:ln>
        </p:spPr>
        <p:style>
          <a:lnRef idx="1">
            <a:schemeClr val="dk1"/>
          </a:lnRef>
          <a:fillRef idx="0">
            <a:schemeClr val="dk1"/>
          </a:fillRef>
          <a:effectRef idx="0">
            <a:schemeClr val="dk1"/>
          </a:effectRef>
          <a:fontRef idx="minor">
            <a:schemeClr val="tx1"/>
          </a:fontRef>
        </p:style>
      </p:cxnSp>
      <p:cxnSp>
        <p:nvCxnSpPr>
          <p:cNvPr id="23" name="Straight Connector 22">
            <a:extLst>
              <a:ext uri="{FF2B5EF4-FFF2-40B4-BE49-F238E27FC236}">
                <a16:creationId xmlns:a16="http://schemas.microsoft.com/office/drawing/2014/main" id="{8034613D-8D7B-8767-5A38-78EE2110063A}"/>
              </a:ext>
            </a:extLst>
          </p:cNvPr>
          <p:cNvCxnSpPr/>
          <p:nvPr/>
        </p:nvCxnSpPr>
        <p:spPr>
          <a:xfrm>
            <a:off x="711874" y="4573571"/>
            <a:ext cx="0" cy="3014657"/>
          </a:xfrm>
          <a:prstGeom prst="line">
            <a:avLst/>
          </a:prstGeom>
          <a:ln>
            <a:solidFill>
              <a:schemeClr val="bg1"/>
            </a:solidFill>
          </a:ln>
        </p:spPr>
        <p:style>
          <a:lnRef idx="1">
            <a:schemeClr val="dk1"/>
          </a:lnRef>
          <a:fillRef idx="0">
            <a:schemeClr val="dk1"/>
          </a:fillRef>
          <a:effectRef idx="0">
            <a:schemeClr val="dk1"/>
          </a:effectRef>
          <a:fontRef idx="minor">
            <a:schemeClr val="tx1"/>
          </a:fontRef>
        </p:style>
      </p:cxnSp>
      <p:pic>
        <p:nvPicPr>
          <p:cNvPr id="24" name="Image 0" descr="preencoded.png">
            <a:extLst>
              <a:ext uri="{FF2B5EF4-FFF2-40B4-BE49-F238E27FC236}">
                <a16:creationId xmlns:a16="http://schemas.microsoft.com/office/drawing/2014/main" id="{1355F1A2-BAB6-9E07-4177-E129C3FD1A67}"/>
              </a:ext>
            </a:extLst>
          </p:cNvPr>
          <p:cNvPicPr>
            <a:picLocks noChangeAspect="1"/>
          </p:cNvPicPr>
          <p:nvPr/>
        </p:nvPicPr>
        <p:blipFill>
          <a:blip r:embed="rId4"/>
          <a:stretch>
            <a:fillRect/>
          </a:stretch>
        </p:blipFill>
        <p:spPr>
          <a:xfrm>
            <a:off x="12393636" y="7538138"/>
            <a:ext cx="2022248" cy="626909"/>
          </a:xfrm>
          <a:prstGeom prst="rect">
            <a:avLst/>
          </a:prstGeom>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8" name="Text 3"/>
          <p:cNvSpPr/>
          <p:nvPr/>
        </p:nvSpPr>
        <p:spPr>
          <a:xfrm>
            <a:off x="736283" y="578525"/>
            <a:ext cx="9240642" cy="1314926"/>
          </a:xfrm>
          <a:prstGeom prst="rect">
            <a:avLst/>
          </a:prstGeom>
          <a:noFill/>
          <a:ln/>
        </p:spPr>
        <p:txBody>
          <a:bodyPr wrap="square" lIns="0" tIns="0" rIns="0" bIns="0" rtlCol="0" anchor="t"/>
          <a:lstStyle/>
          <a:p>
            <a:pPr marL="0" indent="0">
              <a:lnSpc>
                <a:spcPts val="5150"/>
              </a:lnSpc>
              <a:buNone/>
            </a:pPr>
            <a:r>
              <a:rPr lang="en-US" sz="4100" b="1" dirty="0">
                <a:solidFill>
                  <a:srgbClr val="F5F0F0"/>
                </a:solidFill>
                <a:latin typeface="PT Serif" panose="020A0603040505020204" pitchFamily="18" charset="0"/>
                <a:ea typeface="Merriweather" pitchFamily="34" charset="-122"/>
                <a:cs typeface="Merriweather" pitchFamily="34" charset="-120"/>
              </a:rPr>
              <a:t>II. Công đoạn Pha </a:t>
            </a:r>
            <a:r>
              <a:rPr lang="en-US" sz="4100" b="1" dirty="0" err="1">
                <a:solidFill>
                  <a:srgbClr val="F5F0F0"/>
                </a:solidFill>
                <a:latin typeface="PT Serif" panose="020A0603040505020204" pitchFamily="18" charset="0"/>
                <a:ea typeface="Merriweather" pitchFamily="34" charset="-122"/>
                <a:cs typeface="Merriweather" pitchFamily="34" charset="-120"/>
              </a:rPr>
              <a:t>Trộn</a:t>
            </a:r>
            <a:r>
              <a:rPr lang="en-US" sz="4100" b="1" dirty="0">
                <a:solidFill>
                  <a:srgbClr val="F5F0F0"/>
                </a:solidFill>
                <a:latin typeface="PT Serif" panose="020A0603040505020204" pitchFamily="18" charset="0"/>
                <a:ea typeface="Merriweather" pitchFamily="34" charset="-122"/>
                <a:cs typeface="Merriweather" pitchFamily="34" charset="-120"/>
              </a:rPr>
              <a:t> </a:t>
            </a:r>
          </a:p>
          <a:p>
            <a:pPr marL="0" indent="0">
              <a:lnSpc>
                <a:spcPts val="5150"/>
              </a:lnSpc>
              <a:buNone/>
            </a:pPr>
            <a:r>
              <a:rPr lang="en-US" sz="4100" b="1" dirty="0" err="1">
                <a:solidFill>
                  <a:srgbClr val="F5F0F0"/>
                </a:solidFill>
                <a:latin typeface="PT Serif" panose="020A0603040505020204" pitchFamily="18" charset="0"/>
                <a:ea typeface="Merriweather" pitchFamily="34" charset="-122"/>
                <a:cs typeface="Merriweather" pitchFamily="34" charset="-120"/>
              </a:rPr>
              <a:t>Và</a:t>
            </a:r>
            <a:r>
              <a:rPr lang="en-US" sz="4100" b="1" dirty="0">
                <a:solidFill>
                  <a:srgbClr val="F5F0F0"/>
                </a:solidFill>
                <a:latin typeface="PT Serif" panose="020A0603040505020204" pitchFamily="18" charset="0"/>
                <a:ea typeface="Merriweather" pitchFamily="34" charset="-122"/>
                <a:cs typeface="Merriweather" pitchFamily="34" charset="-120"/>
              </a:rPr>
              <a:t> Chế Biến</a:t>
            </a:r>
            <a:endParaRPr lang="en-US" sz="4100" dirty="0"/>
          </a:p>
        </p:txBody>
      </p:sp>
      <p:sp>
        <p:nvSpPr>
          <p:cNvPr id="9" name="Shape 4"/>
          <p:cNvSpPr/>
          <p:nvPr/>
        </p:nvSpPr>
        <p:spPr>
          <a:xfrm>
            <a:off x="1040368" y="2208967"/>
            <a:ext cx="22860" cy="5446038"/>
          </a:xfrm>
          <a:prstGeom prst="roundRect">
            <a:avLst>
              <a:gd name="adj" fmla="val 386546"/>
            </a:avLst>
          </a:prstGeom>
          <a:solidFill>
            <a:srgbClr val="194A99"/>
          </a:solidFill>
          <a:ln/>
        </p:spPr>
      </p:sp>
      <p:sp>
        <p:nvSpPr>
          <p:cNvPr id="10" name="Shape 5"/>
          <p:cNvSpPr/>
          <p:nvPr/>
        </p:nvSpPr>
        <p:spPr>
          <a:xfrm>
            <a:off x="1265575" y="2999363"/>
            <a:ext cx="736283" cy="22860"/>
          </a:xfrm>
          <a:prstGeom prst="roundRect">
            <a:avLst>
              <a:gd name="adj" fmla="val 386546"/>
            </a:avLst>
          </a:prstGeom>
          <a:solidFill>
            <a:srgbClr val="194A99"/>
          </a:solidFill>
          <a:ln/>
        </p:spPr>
      </p:sp>
      <p:sp>
        <p:nvSpPr>
          <p:cNvPr id="11" name="Shape 6"/>
          <p:cNvSpPr/>
          <p:nvPr/>
        </p:nvSpPr>
        <p:spPr>
          <a:xfrm>
            <a:off x="815161" y="2774216"/>
            <a:ext cx="473273" cy="473273"/>
          </a:xfrm>
          <a:prstGeom prst="roundRect">
            <a:avLst>
              <a:gd name="adj" fmla="val 18671"/>
            </a:avLst>
          </a:prstGeom>
          <a:solidFill>
            <a:srgbClr val="003180"/>
          </a:solidFill>
          <a:ln w="7620">
            <a:solidFill>
              <a:srgbClr val="194A99"/>
            </a:solidFill>
            <a:prstDash val="solid"/>
          </a:ln>
        </p:spPr>
      </p:sp>
      <p:sp>
        <p:nvSpPr>
          <p:cNvPr id="12" name="Text 7"/>
          <p:cNvSpPr/>
          <p:nvPr/>
        </p:nvSpPr>
        <p:spPr>
          <a:xfrm>
            <a:off x="982325" y="2853035"/>
            <a:ext cx="138827" cy="315635"/>
          </a:xfrm>
          <a:prstGeom prst="rect">
            <a:avLst/>
          </a:prstGeom>
          <a:noFill/>
          <a:ln/>
        </p:spPr>
        <p:txBody>
          <a:bodyPr wrap="none" lIns="0" tIns="0" rIns="0" bIns="0" rtlCol="0" anchor="t"/>
          <a:lstStyle/>
          <a:p>
            <a:pPr marL="0" indent="0" algn="ctr">
              <a:lnSpc>
                <a:spcPts val="2450"/>
              </a:lnSpc>
              <a:buNone/>
            </a:pPr>
            <a:r>
              <a:rPr lang="en-US" sz="2450" dirty="0">
                <a:solidFill>
                  <a:srgbClr val="E2E6E9"/>
                </a:solidFill>
                <a:latin typeface="PT Serif" panose="020A0603040505020204" pitchFamily="18" charset="0"/>
                <a:ea typeface="Merriweather" pitchFamily="34" charset="-122"/>
                <a:cs typeface="Merriweather" pitchFamily="34" charset="-120"/>
              </a:rPr>
              <a:t>1</a:t>
            </a:r>
            <a:endParaRPr lang="en-US" sz="2450" dirty="0"/>
          </a:p>
        </p:txBody>
      </p:sp>
      <p:sp>
        <p:nvSpPr>
          <p:cNvPr id="13" name="Text 8"/>
          <p:cNvSpPr/>
          <p:nvPr/>
        </p:nvSpPr>
        <p:spPr>
          <a:xfrm>
            <a:off x="2208848" y="2748022"/>
            <a:ext cx="2629853" cy="328732"/>
          </a:xfrm>
          <a:prstGeom prst="rect">
            <a:avLst/>
          </a:prstGeom>
          <a:noFill/>
          <a:ln/>
        </p:spPr>
        <p:txBody>
          <a:bodyPr wrap="none" lIns="0" tIns="0" rIns="0" bIns="0" rtlCol="0" anchor="t"/>
          <a:lstStyle/>
          <a:p>
            <a:pPr marL="0" indent="0" algn="l">
              <a:lnSpc>
                <a:spcPts val="2550"/>
              </a:lnSpc>
              <a:buNone/>
            </a:pPr>
            <a:r>
              <a:rPr lang="en-US" sz="2050" b="1" dirty="0">
                <a:solidFill>
                  <a:srgbClr val="E2E6E9"/>
                </a:solidFill>
                <a:latin typeface="PT Serif" panose="020A0603040505020204" pitchFamily="18" charset="0"/>
                <a:ea typeface="Merriweather" pitchFamily="34" charset="-122"/>
                <a:cs typeface="Merriweather" pitchFamily="34" charset="-120"/>
              </a:rPr>
              <a:t>Đặc Điểm Công Việc</a:t>
            </a:r>
            <a:endParaRPr lang="en-US" sz="2050" dirty="0"/>
          </a:p>
        </p:txBody>
      </p:sp>
      <p:sp>
        <p:nvSpPr>
          <p:cNvPr id="14" name="Text 9"/>
          <p:cNvSpPr/>
          <p:nvPr/>
        </p:nvSpPr>
        <p:spPr>
          <a:xfrm>
            <a:off x="2208848" y="3202960"/>
            <a:ext cx="6198870" cy="336590"/>
          </a:xfrm>
          <a:prstGeom prst="rect">
            <a:avLst/>
          </a:prstGeom>
          <a:noFill/>
          <a:ln/>
        </p:spPr>
        <p:txBody>
          <a:bodyPr wrap="none" lIns="0" tIns="0" rIns="0" bIns="0" rtlCol="0" anchor="t"/>
          <a:lstStyle/>
          <a:p>
            <a:pPr marL="0" indent="0" algn="l">
              <a:lnSpc>
                <a:spcPts val="2650"/>
              </a:lnSpc>
              <a:buNone/>
            </a:pPr>
            <a:r>
              <a:rPr lang="en-US" sz="1650" dirty="0">
                <a:solidFill>
                  <a:srgbClr val="E2E6E9"/>
                </a:solidFill>
                <a:latin typeface="PT Serif" panose="020A0603040505020204" pitchFamily="18" charset="0"/>
                <a:ea typeface="Merriweather" pitchFamily="34" charset="-122"/>
                <a:cs typeface="Merriweather" pitchFamily="34" charset="-120"/>
              </a:rPr>
              <a:t>Kết hợp nguyên liệu theo công thức sản xuất.</a:t>
            </a:r>
            <a:endParaRPr lang="en-US" sz="1650" dirty="0"/>
          </a:p>
        </p:txBody>
      </p:sp>
      <p:sp>
        <p:nvSpPr>
          <p:cNvPr id="16" name="Shape 11"/>
          <p:cNvSpPr/>
          <p:nvPr/>
        </p:nvSpPr>
        <p:spPr>
          <a:xfrm>
            <a:off x="1265575" y="4556165"/>
            <a:ext cx="736283" cy="22860"/>
          </a:xfrm>
          <a:prstGeom prst="roundRect">
            <a:avLst>
              <a:gd name="adj" fmla="val 386546"/>
            </a:avLst>
          </a:prstGeom>
          <a:solidFill>
            <a:srgbClr val="194A99"/>
          </a:solidFill>
          <a:ln/>
        </p:spPr>
      </p:sp>
      <p:sp>
        <p:nvSpPr>
          <p:cNvPr id="17" name="Shape 12"/>
          <p:cNvSpPr/>
          <p:nvPr/>
        </p:nvSpPr>
        <p:spPr>
          <a:xfrm>
            <a:off x="815161" y="4331018"/>
            <a:ext cx="473273" cy="473273"/>
          </a:xfrm>
          <a:prstGeom prst="roundRect">
            <a:avLst>
              <a:gd name="adj" fmla="val 18671"/>
            </a:avLst>
          </a:prstGeom>
          <a:solidFill>
            <a:srgbClr val="003180"/>
          </a:solidFill>
          <a:ln w="7620">
            <a:solidFill>
              <a:srgbClr val="194A99"/>
            </a:solidFill>
            <a:prstDash val="solid"/>
          </a:ln>
        </p:spPr>
      </p:sp>
      <p:sp>
        <p:nvSpPr>
          <p:cNvPr id="18" name="Text 13"/>
          <p:cNvSpPr/>
          <p:nvPr/>
        </p:nvSpPr>
        <p:spPr>
          <a:xfrm>
            <a:off x="957441" y="4409837"/>
            <a:ext cx="188714" cy="315635"/>
          </a:xfrm>
          <a:prstGeom prst="rect">
            <a:avLst/>
          </a:prstGeom>
          <a:noFill/>
          <a:ln/>
        </p:spPr>
        <p:txBody>
          <a:bodyPr wrap="none" lIns="0" tIns="0" rIns="0" bIns="0" rtlCol="0" anchor="t"/>
          <a:lstStyle/>
          <a:p>
            <a:pPr marL="0" indent="0" algn="ctr">
              <a:lnSpc>
                <a:spcPts val="2450"/>
              </a:lnSpc>
              <a:buNone/>
            </a:pPr>
            <a:r>
              <a:rPr lang="en-US" sz="2450" dirty="0">
                <a:solidFill>
                  <a:srgbClr val="E2E6E9"/>
                </a:solidFill>
                <a:latin typeface="PT Serif" panose="020A0603040505020204" pitchFamily="18" charset="0"/>
                <a:ea typeface="Merriweather" pitchFamily="34" charset="-122"/>
                <a:cs typeface="Merriweather" pitchFamily="34" charset="-120"/>
              </a:rPr>
              <a:t>2</a:t>
            </a:r>
            <a:endParaRPr lang="en-US" sz="2450" dirty="0"/>
          </a:p>
        </p:txBody>
      </p:sp>
      <p:sp>
        <p:nvSpPr>
          <p:cNvPr id="19" name="Text 14"/>
          <p:cNvSpPr/>
          <p:nvPr/>
        </p:nvSpPr>
        <p:spPr>
          <a:xfrm>
            <a:off x="2208848" y="4304824"/>
            <a:ext cx="2629853" cy="328732"/>
          </a:xfrm>
          <a:prstGeom prst="rect">
            <a:avLst/>
          </a:prstGeom>
          <a:noFill/>
          <a:ln/>
        </p:spPr>
        <p:txBody>
          <a:bodyPr wrap="none" lIns="0" tIns="0" rIns="0" bIns="0" rtlCol="0" anchor="t"/>
          <a:lstStyle/>
          <a:p>
            <a:pPr marL="0" indent="0" algn="l">
              <a:lnSpc>
                <a:spcPts val="2550"/>
              </a:lnSpc>
              <a:buNone/>
            </a:pPr>
            <a:r>
              <a:rPr lang="en-US" sz="2050" b="1" dirty="0">
                <a:solidFill>
                  <a:srgbClr val="E2E6E9"/>
                </a:solidFill>
                <a:latin typeface="PT Serif" panose="020A0603040505020204" pitchFamily="18" charset="0"/>
                <a:ea typeface="Merriweather" pitchFamily="34" charset="-122"/>
                <a:cs typeface="Merriweather" pitchFamily="34" charset="-120"/>
              </a:rPr>
              <a:t>Nguy Cơ Tai Nạn</a:t>
            </a:r>
            <a:endParaRPr lang="en-US" sz="2050" dirty="0"/>
          </a:p>
        </p:txBody>
      </p:sp>
      <p:sp>
        <p:nvSpPr>
          <p:cNvPr id="20" name="Text 15"/>
          <p:cNvSpPr/>
          <p:nvPr/>
        </p:nvSpPr>
        <p:spPr>
          <a:xfrm>
            <a:off x="2208848" y="4759762"/>
            <a:ext cx="6198870" cy="336590"/>
          </a:xfrm>
          <a:prstGeom prst="rect">
            <a:avLst/>
          </a:prstGeom>
          <a:noFill/>
          <a:ln/>
        </p:spPr>
        <p:txBody>
          <a:bodyPr wrap="none" lIns="0" tIns="0" rIns="0" bIns="0" rtlCol="0" anchor="t"/>
          <a:lstStyle/>
          <a:p>
            <a:pPr marL="0" indent="0" algn="l">
              <a:lnSpc>
                <a:spcPts val="2650"/>
              </a:lnSpc>
              <a:buNone/>
            </a:pPr>
            <a:r>
              <a:rPr lang="en-US" sz="1650" dirty="0">
                <a:solidFill>
                  <a:srgbClr val="E2E6E9"/>
                </a:solidFill>
                <a:latin typeface="PT Serif" panose="020A0603040505020204" pitchFamily="18" charset="0"/>
                <a:ea typeface="Merriweather" pitchFamily="34" charset="-122"/>
                <a:cs typeface="Merriweather" pitchFamily="34" charset="-120"/>
              </a:rPr>
              <a:t>Bỏng do tiếp xúc với lò nướng, máy chiên.</a:t>
            </a:r>
            <a:endParaRPr lang="en-US" sz="1650" dirty="0"/>
          </a:p>
        </p:txBody>
      </p:sp>
      <p:sp>
        <p:nvSpPr>
          <p:cNvPr id="21" name="Text 16"/>
          <p:cNvSpPr/>
          <p:nvPr/>
        </p:nvSpPr>
        <p:spPr>
          <a:xfrm>
            <a:off x="2208848" y="5222558"/>
            <a:ext cx="6198870" cy="336590"/>
          </a:xfrm>
          <a:prstGeom prst="rect">
            <a:avLst/>
          </a:prstGeom>
          <a:noFill/>
          <a:ln/>
        </p:spPr>
        <p:txBody>
          <a:bodyPr wrap="none" lIns="0" tIns="0" rIns="0" bIns="0" rtlCol="0" anchor="t"/>
          <a:lstStyle/>
          <a:p>
            <a:pPr marL="0" indent="0" algn="l">
              <a:lnSpc>
                <a:spcPts val="2650"/>
              </a:lnSpc>
              <a:buNone/>
            </a:pPr>
            <a:r>
              <a:rPr lang="en-US" sz="1650" dirty="0">
                <a:solidFill>
                  <a:srgbClr val="E2E6E9"/>
                </a:solidFill>
                <a:latin typeface="PT Serif" panose="020A0603040505020204" pitchFamily="18" charset="0"/>
                <a:ea typeface="Merriweather" pitchFamily="34" charset="-122"/>
                <a:cs typeface="Merriweather" pitchFamily="34" charset="-120"/>
              </a:rPr>
              <a:t>Chấn thương do máy móc như máy ép, máy trộn.</a:t>
            </a:r>
            <a:endParaRPr lang="en-US" sz="1650" dirty="0"/>
          </a:p>
        </p:txBody>
      </p:sp>
      <p:sp>
        <p:nvSpPr>
          <p:cNvPr id="22" name="Shape 17"/>
          <p:cNvSpPr/>
          <p:nvPr/>
        </p:nvSpPr>
        <p:spPr>
          <a:xfrm>
            <a:off x="1265575" y="6474084"/>
            <a:ext cx="736283" cy="22860"/>
          </a:xfrm>
          <a:prstGeom prst="roundRect">
            <a:avLst>
              <a:gd name="adj" fmla="val 386546"/>
            </a:avLst>
          </a:prstGeom>
          <a:solidFill>
            <a:srgbClr val="194A99"/>
          </a:solidFill>
          <a:ln/>
        </p:spPr>
      </p:sp>
      <p:sp>
        <p:nvSpPr>
          <p:cNvPr id="23" name="Shape 18"/>
          <p:cNvSpPr/>
          <p:nvPr/>
        </p:nvSpPr>
        <p:spPr>
          <a:xfrm>
            <a:off x="815161" y="6248937"/>
            <a:ext cx="473273" cy="473273"/>
          </a:xfrm>
          <a:prstGeom prst="roundRect">
            <a:avLst>
              <a:gd name="adj" fmla="val 18671"/>
            </a:avLst>
          </a:prstGeom>
          <a:solidFill>
            <a:srgbClr val="003180"/>
          </a:solidFill>
          <a:ln w="7620">
            <a:solidFill>
              <a:srgbClr val="194A99"/>
            </a:solidFill>
            <a:prstDash val="solid"/>
          </a:ln>
        </p:spPr>
      </p:sp>
      <p:sp>
        <p:nvSpPr>
          <p:cNvPr id="24" name="Text 19"/>
          <p:cNvSpPr/>
          <p:nvPr/>
        </p:nvSpPr>
        <p:spPr>
          <a:xfrm>
            <a:off x="963394" y="6327757"/>
            <a:ext cx="176689" cy="315635"/>
          </a:xfrm>
          <a:prstGeom prst="rect">
            <a:avLst/>
          </a:prstGeom>
          <a:noFill/>
          <a:ln/>
        </p:spPr>
        <p:txBody>
          <a:bodyPr wrap="none" lIns="0" tIns="0" rIns="0" bIns="0" rtlCol="0" anchor="t"/>
          <a:lstStyle/>
          <a:p>
            <a:pPr marL="0" indent="0" algn="ctr">
              <a:lnSpc>
                <a:spcPts val="2450"/>
              </a:lnSpc>
              <a:buNone/>
            </a:pPr>
            <a:r>
              <a:rPr lang="en-US" sz="2450" dirty="0">
                <a:solidFill>
                  <a:srgbClr val="E2E6E9"/>
                </a:solidFill>
                <a:latin typeface="PT Serif" panose="020A0603040505020204" pitchFamily="18" charset="0"/>
                <a:ea typeface="Merriweather" pitchFamily="34" charset="-122"/>
                <a:cs typeface="Merriweather" pitchFamily="34" charset="-120"/>
              </a:rPr>
              <a:t>3</a:t>
            </a:r>
            <a:endParaRPr lang="en-US" sz="2450" dirty="0"/>
          </a:p>
        </p:txBody>
      </p:sp>
      <p:sp>
        <p:nvSpPr>
          <p:cNvPr id="25" name="Text 20"/>
          <p:cNvSpPr/>
          <p:nvPr/>
        </p:nvSpPr>
        <p:spPr>
          <a:xfrm>
            <a:off x="2208848" y="6222744"/>
            <a:ext cx="3002042" cy="328732"/>
          </a:xfrm>
          <a:prstGeom prst="rect">
            <a:avLst/>
          </a:prstGeom>
          <a:noFill/>
          <a:ln/>
        </p:spPr>
        <p:txBody>
          <a:bodyPr wrap="none" lIns="0" tIns="0" rIns="0" bIns="0" rtlCol="0" anchor="t"/>
          <a:lstStyle/>
          <a:p>
            <a:pPr marL="0" indent="0" algn="l">
              <a:lnSpc>
                <a:spcPts val="2550"/>
              </a:lnSpc>
              <a:buNone/>
            </a:pPr>
            <a:r>
              <a:rPr lang="en-US" sz="2050" b="1" dirty="0">
                <a:solidFill>
                  <a:srgbClr val="E2E6E9"/>
                </a:solidFill>
                <a:latin typeface="PT Serif" panose="020A0603040505020204" pitchFamily="18" charset="0"/>
                <a:ea typeface="Merriweather" pitchFamily="34" charset="-122"/>
                <a:cs typeface="Merriweather" pitchFamily="34" charset="-120"/>
              </a:rPr>
              <a:t>Biện Pháp Phòng Ngừa</a:t>
            </a:r>
            <a:endParaRPr lang="en-US" sz="2050" dirty="0"/>
          </a:p>
        </p:txBody>
      </p:sp>
      <p:sp>
        <p:nvSpPr>
          <p:cNvPr id="26" name="Text 21"/>
          <p:cNvSpPr/>
          <p:nvPr/>
        </p:nvSpPr>
        <p:spPr>
          <a:xfrm>
            <a:off x="2208848" y="6677681"/>
            <a:ext cx="6198870" cy="336590"/>
          </a:xfrm>
          <a:prstGeom prst="rect">
            <a:avLst/>
          </a:prstGeom>
          <a:noFill/>
          <a:ln/>
        </p:spPr>
        <p:txBody>
          <a:bodyPr wrap="none" lIns="0" tIns="0" rIns="0" bIns="0" rtlCol="0" anchor="t"/>
          <a:lstStyle/>
          <a:p>
            <a:pPr marL="0" indent="0" algn="l">
              <a:lnSpc>
                <a:spcPts val="2650"/>
              </a:lnSpc>
              <a:buNone/>
            </a:pPr>
            <a:r>
              <a:rPr lang="en-US" sz="1650" dirty="0">
                <a:solidFill>
                  <a:srgbClr val="E2E6E9"/>
                </a:solidFill>
                <a:latin typeface="PT Serif" panose="020A0603040505020204" pitchFamily="18" charset="0"/>
                <a:ea typeface="Merriweather" pitchFamily="34" charset="-122"/>
                <a:cs typeface="Merriweather" pitchFamily="34" charset="-120"/>
              </a:rPr>
              <a:t>Sử dụng thiết bị bảo hộ cá nhân.</a:t>
            </a:r>
            <a:endParaRPr lang="en-US" sz="1650" dirty="0"/>
          </a:p>
        </p:txBody>
      </p:sp>
      <p:sp>
        <p:nvSpPr>
          <p:cNvPr id="27" name="Text 22"/>
          <p:cNvSpPr/>
          <p:nvPr/>
        </p:nvSpPr>
        <p:spPr>
          <a:xfrm>
            <a:off x="2208848" y="7140477"/>
            <a:ext cx="6198870" cy="336590"/>
          </a:xfrm>
          <a:prstGeom prst="rect">
            <a:avLst/>
          </a:prstGeom>
          <a:noFill/>
          <a:ln/>
        </p:spPr>
        <p:txBody>
          <a:bodyPr wrap="none" lIns="0" tIns="0" rIns="0" bIns="0" rtlCol="0" anchor="t"/>
          <a:lstStyle/>
          <a:p>
            <a:pPr marL="0" indent="0" algn="l">
              <a:lnSpc>
                <a:spcPts val="2650"/>
              </a:lnSpc>
              <a:buNone/>
            </a:pPr>
            <a:r>
              <a:rPr lang="en-US" sz="1650" dirty="0">
                <a:solidFill>
                  <a:srgbClr val="E2E6E9"/>
                </a:solidFill>
                <a:latin typeface="PT Serif" panose="020A0603040505020204" pitchFamily="18" charset="0"/>
                <a:ea typeface="Merriweather" pitchFamily="34" charset="-122"/>
                <a:cs typeface="Merriweather" pitchFamily="34" charset="-120"/>
              </a:rPr>
              <a:t>Tuân thủ quy trình an toàn.</a:t>
            </a:r>
            <a:endParaRPr lang="en-US" sz="1650" dirty="0"/>
          </a:p>
        </p:txBody>
      </p:sp>
      <p:pic>
        <p:nvPicPr>
          <p:cNvPr id="1026" name="Picture 2" descr="Tìm hiểu về dây chuyền sản xuất hàng tiêu dùng | Dây chuyền sản xuất hàng  tiêu dùng là gì">
            <a:extLst>
              <a:ext uri="{FF2B5EF4-FFF2-40B4-BE49-F238E27FC236}">
                <a16:creationId xmlns:a16="http://schemas.microsoft.com/office/drawing/2014/main" id="{972E7FA3-3677-68A8-0E0C-9860D802AC77}"/>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5043" r="50253"/>
          <a:stretch/>
        </p:blipFill>
        <p:spPr bwMode="auto">
          <a:xfrm>
            <a:off x="9090660" y="0"/>
            <a:ext cx="5539740" cy="8229600"/>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pic>
        <p:nvPicPr>
          <p:cNvPr id="3" name="Image 1" descr="preencoded.png"/>
          <p:cNvPicPr>
            <a:picLocks noChangeAspect="1"/>
          </p:cNvPicPr>
          <p:nvPr/>
        </p:nvPicPr>
        <p:blipFill>
          <a:blip r:embed="rId3"/>
          <a:stretch>
            <a:fillRect/>
          </a:stretch>
        </p:blipFill>
        <p:spPr>
          <a:xfrm>
            <a:off x="9288368" y="3931622"/>
            <a:ext cx="4869299" cy="2838807"/>
          </a:xfrm>
          <a:prstGeom prst="rect">
            <a:avLst/>
          </a:prstGeom>
        </p:spPr>
      </p:pic>
      <p:sp>
        <p:nvSpPr>
          <p:cNvPr id="4" name="Text 0"/>
          <p:cNvSpPr/>
          <p:nvPr/>
        </p:nvSpPr>
        <p:spPr>
          <a:xfrm>
            <a:off x="863798" y="732949"/>
            <a:ext cx="11633002" cy="1542574"/>
          </a:xfrm>
          <a:prstGeom prst="rect">
            <a:avLst/>
          </a:prstGeom>
          <a:noFill/>
          <a:ln/>
        </p:spPr>
        <p:txBody>
          <a:bodyPr wrap="square" lIns="0" tIns="0" rIns="0" bIns="0" rtlCol="0" anchor="t"/>
          <a:lstStyle/>
          <a:p>
            <a:pPr marL="0" indent="0">
              <a:lnSpc>
                <a:spcPts val="6050"/>
              </a:lnSpc>
              <a:buNone/>
            </a:pPr>
            <a:r>
              <a:rPr lang="en-US" sz="4850" b="1" dirty="0">
                <a:solidFill>
                  <a:srgbClr val="F5F0F0"/>
                </a:solidFill>
                <a:latin typeface="PT Serif" panose="020A0603040505020204" pitchFamily="18" charset="0"/>
                <a:ea typeface="Merriweather" pitchFamily="34" charset="-122"/>
                <a:cs typeface="Merriweather" pitchFamily="34" charset="-120"/>
              </a:rPr>
              <a:t>III. Công đoạn Kiểm Soát Chất Lượng</a:t>
            </a:r>
            <a:endParaRPr lang="en-US" sz="4850" dirty="0"/>
          </a:p>
        </p:txBody>
      </p:sp>
      <p:sp>
        <p:nvSpPr>
          <p:cNvPr id="5" name="Shape 1"/>
          <p:cNvSpPr/>
          <p:nvPr/>
        </p:nvSpPr>
        <p:spPr>
          <a:xfrm>
            <a:off x="863798" y="2645688"/>
            <a:ext cx="7416403" cy="1452443"/>
          </a:xfrm>
          <a:prstGeom prst="roundRect">
            <a:avLst>
              <a:gd name="adj" fmla="val 7138"/>
            </a:avLst>
          </a:prstGeom>
          <a:solidFill>
            <a:srgbClr val="003180"/>
          </a:solidFill>
          <a:ln w="15240">
            <a:solidFill>
              <a:srgbClr val="194A99"/>
            </a:solidFill>
            <a:prstDash val="solid"/>
          </a:ln>
        </p:spPr>
      </p:sp>
      <p:sp>
        <p:nvSpPr>
          <p:cNvPr id="6" name="Text 2"/>
          <p:cNvSpPr/>
          <p:nvPr/>
        </p:nvSpPr>
        <p:spPr>
          <a:xfrm>
            <a:off x="1125855" y="2907744"/>
            <a:ext cx="3085386" cy="385524"/>
          </a:xfrm>
          <a:prstGeom prst="rect">
            <a:avLst/>
          </a:prstGeom>
          <a:noFill/>
          <a:ln/>
        </p:spPr>
        <p:txBody>
          <a:bodyPr wrap="none" lIns="0" tIns="0" rIns="0" bIns="0" rtlCol="0" anchor="t"/>
          <a:lstStyle/>
          <a:p>
            <a:pPr marL="0" indent="0">
              <a:lnSpc>
                <a:spcPts val="3000"/>
              </a:lnSpc>
              <a:buNone/>
            </a:pPr>
            <a:r>
              <a:rPr lang="en-US" sz="2400" b="1" dirty="0">
                <a:solidFill>
                  <a:srgbClr val="E2E6E9"/>
                </a:solidFill>
                <a:latin typeface="PT Serif" panose="020A0603040505020204" pitchFamily="18" charset="0"/>
                <a:ea typeface="Merriweather" pitchFamily="34" charset="-122"/>
                <a:cs typeface="Merriweather" pitchFamily="34" charset="-120"/>
              </a:rPr>
              <a:t>Kiểm Tra Màu Sắc</a:t>
            </a:r>
            <a:endParaRPr lang="en-US" sz="2400" b="1" dirty="0"/>
          </a:p>
        </p:txBody>
      </p:sp>
      <p:sp>
        <p:nvSpPr>
          <p:cNvPr id="7" name="Text 3"/>
          <p:cNvSpPr/>
          <p:nvPr/>
        </p:nvSpPr>
        <p:spPr>
          <a:xfrm>
            <a:off x="1125855" y="3441263"/>
            <a:ext cx="6892290" cy="394811"/>
          </a:xfrm>
          <a:prstGeom prst="rect">
            <a:avLst/>
          </a:prstGeom>
          <a:noFill/>
          <a:ln/>
        </p:spPr>
        <p:txBody>
          <a:bodyPr wrap="none" lIns="0" tIns="0" rIns="0" bIns="0" rtlCol="0" anchor="t"/>
          <a:lstStyle/>
          <a:p>
            <a:pPr marL="0" indent="0">
              <a:lnSpc>
                <a:spcPts val="3100"/>
              </a:lnSpc>
              <a:buNone/>
            </a:pPr>
            <a:r>
              <a:rPr lang="en-US" sz="1900" dirty="0">
                <a:solidFill>
                  <a:srgbClr val="E2E6E9"/>
                </a:solidFill>
                <a:latin typeface="PT Serif" panose="020A0603040505020204" pitchFamily="18" charset="0"/>
                <a:ea typeface="Merriweather" pitchFamily="34" charset="-122"/>
                <a:cs typeface="Merriweather" pitchFamily="34" charset="-120"/>
              </a:rPr>
              <a:t>Đảm bảo sản phẩm có sự đồng đều về ngoại hình.</a:t>
            </a:r>
            <a:endParaRPr lang="en-US" sz="1900" dirty="0"/>
          </a:p>
        </p:txBody>
      </p:sp>
      <p:sp>
        <p:nvSpPr>
          <p:cNvPr id="8" name="Shape 4"/>
          <p:cNvSpPr/>
          <p:nvPr/>
        </p:nvSpPr>
        <p:spPr>
          <a:xfrm>
            <a:off x="863798" y="4344948"/>
            <a:ext cx="7416403" cy="1452443"/>
          </a:xfrm>
          <a:prstGeom prst="roundRect">
            <a:avLst>
              <a:gd name="adj" fmla="val 7138"/>
            </a:avLst>
          </a:prstGeom>
          <a:solidFill>
            <a:srgbClr val="003180"/>
          </a:solidFill>
          <a:ln w="15240">
            <a:solidFill>
              <a:srgbClr val="194A99"/>
            </a:solidFill>
            <a:prstDash val="solid"/>
          </a:ln>
        </p:spPr>
      </p:sp>
      <p:sp>
        <p:nvSpPr>
          <p:cNvPr id="9" name="Text 5"/>
          <p:cNvSpPr/>
          <p:nvPr/>
        </p:nvSpPr>
        <p:spPr>
          <a:xfrm>
            <a:off x="1125855" y="4607004"/>
            <a:ext cx="3085386" cy="385524"/>
          </a:xfrm>
          <a:prstGeom prst="rect">
            <a:avLst/>
          </a:prstGeom>
          <a:noFill/>
          <a:ln/>
        </p:spPr>
        <p:txBody>
          <a:bodyPr wrap="none" lIns="0" tIns="0" rIns="0" bIns="0" rtlCol="0" anchor="t"/>
          <a:lstStyle/>
          <a:p>
            <a:pPr marL="0" indent="0">
              <a:lnSpc>
                <a:spcPts val="3000"/>
              </a:lnSpc>
              <a:buNone/>
            </a:pPr>
            <a:r>
              <a:rPr lang="en-US" sz="2400" b="1" dirty="0">
                <a:solidFill>
                  <a:srgbClr val="E2E6E9"/>
                </a:solidFill>
                <a:latin typeface="PT Serif" panose="020A0603040505020204" pitchFamily="18" charset="0"/>
                <a:ea typeface="Merriweather" pitchFamily="34" charset="-122"/>
                <a:cs typeface="Merriweather" pitchFamily="34" charset="-120"/>
              </a:rPr>
              <a:t>Kiểm Tra Mùi Vị</a:t>
            </a:r>
            <a:endParaRPr lang="en-US" sz="2400" b="1" dirty="0"/>
          </a:p>
        </p:txBody>
      </p:sp>
      <p:sp>
        <p:nvSpPr>
          <p:cNvPr id="10" name="Text 6"/>
          <p:cNvSpPr/>
          <p:nvPr/>
        </p:nvSpPr>
        <p:spPr>
          <a:xfrm>
            <a:off x="1125855" y="5140523"/>
            <a:ext cx="6892290" cy="394811"/>
          </a:xfrm>
          <a:prstGeom prst="rect">
            <a:avLst/>
          </a:prstGeom>
          <a:noFill/>
          <a:ln/>
        </p:spPr>
        <p:txBody>
          <a:bodyPr wrap="none" lIns="0" tIns="0" rIns="0" bIns="0" rtlCol="0" anchor="t"/>
          <a:lstStyle/>
          <a:p>
            <a:pPr marL="0" indent="0">
              <a:lnSpc>
                <a:spcPts val="3100"/>
              </a:lnSpc>
              <a:buNone/>
            </a:pPr>
            <a:r>
              <a:rPr lang="en-US" sz="1900" dirty="0">
                <a:solidFill>
                  <a:srgbClr val="E2E6E9"/>
                </a:solidFill>
                <a:latin typeface="PT Serif" panose="020A0603040505020204" pitchFamily="18" charset="0"/>
                <a:ea typeface="Merriweather" pitchFamily="34" charset="-122"/>
                <a:cs typeface="Merriweather" pitchFamily="34" charset="-120"/>
              </a:rPr>
              <a:t>Xác nhận sản phẩm có hương vị đúng với công thức.</a:t>
            </a:r>
            <a:endParaRPr lang="en-US" sz="1900" dirty="0"/>
          </a:p>
        </p:txBody>
      </p:sp>
      <p:sp>
        <p:nvSpPr>
          <p:cNvPr id="11" name="Shape 7"/>
          <p:cNvSpPr/>
          <p:nvPr/>
        </p:nvSpPr>
        <p:spPr>
          <a:xfrm>
            <a:off x="863798" y="6044208"/>
            <a:ext cx="7416403" cy="1452443"/>
          </a:xfrm>
          <a:prstGeom prst="roundRect">
            <a:avLst>
              <a:gd name="adj" fmla="val 7138"/>
            </a:avLst>
          </a:prstGeom>
          <a:solidFill>
            <a:srgbClr val="003180"/>
          </a:solidFill>
          <a:ln w="15240">
            <a:solidFill>
              <a:srgbClr val="194A99"/>
            </a:solidFill>
            <a:prstDash val="solid"/>
          </a:ln>
        </p:spPr>
      </p:sp>
      <p:sp>
        <p:nvSpPr>
          <p:cNvPr id="12" name="Text 8"/>
          <p:cNvSpPr/>
          <p:nvPr/>
        </p:nvSpPr>
        <p:spPr>
          <a:xfrm>
            <a:off x="1125855" y="6306264"/>
            <a:ext cx="3130034" cy="385524"/>
          </a:xfrm>
          <a:prstGeom prst="rect">
            <a:avLst/>
          </a:prstGeom>
          <a:noFill/>
          <a:ln/>
        </p:spPr>
        <p:txBody>
          <a:bodyPr wrap="none" lIns="0" tIns="0" rIns="0" bIns="0" rtlCol="0" anchor="t"/>
          <a:lstStyle/>
          <a:p>
            <a:pPr marL="0" indent="0">
              <a:lnSpc>
                <a:spcPts val="3000"/>
              </a:lnSpc>
              <a:buNone/>
            </a:pPr>
            <a:r>
              <a:rPr lang="en-US" sz="2400" b="1" dirty="0">
                <a:solidFill>
                  <a:srgbClr val="E2E6E9"/>
                </a:solidFill>
                <a:latin typeface="PT Serif" panose="020A0603040505020204" pitchFamily="18" charset="0"/>
                <a:ea typeface="Merriweather" pitchFamily="34" charset="-122"/>
                <a:cs typeface="Merriweather" pitchFamily="34" charset="-120"/>
              </a:rPr>
              <a:t>Kiểm Tra Độ Kết Cấu</a:t>
            </a:r>
            <a:endParaRPr lang="en-US" sz="2400" b="1" dirty="0"/>
          </a:p>
        </p:txBody>
      </p:sp>
      <p:sp>
        <p:nvSpPr>
          <p:cNvPr id="13" name="Text 9"/>
          <p:cNvSpPr/>
          <p:nvPr/>
        </p:nvSpPr>
        <p:spPr>
          <a:xfrm>
            <a:off x="1125855" y="6839783"/>
            <a:ext cx="6892290" cy="394811"/>
          </a:xfrm>
          <a:prstGeom prst="rect">
            <a:avLst/>
          </a:prstGeom>
          <a:noFill/>
          <a:ln/>
        </p:spPr>
        <p:txBody>
          <a:bodyPr wrap="none" lIns="0" tIns="0" rIns="0" bIns="0" rtlCol="0" anchor="t"/>
          <a:lstStyle/>
          <a:p>
            <a:pPr marL="0" indent="0">
              <a:lnSpc>
                <a:spcPts val="3100"/>
              </a:lnSpc>
              <a:buNone/>
            </a:pPr>
            <a:r>
              <a:rPr lang="en-US" sz="1900" dirty="0">
                <a:solidFill>
                  <a:srgbClr val="E2E6E9"/>
                </a:solidFill>
                <a:latin typeface="PT Serif" panose="020A0603040505020204" pitchFamily="18" charset="0"/>
                <a:ea typeface="Merriweather" pitchFamily="34" charset="-122"/>
                <a:cs typeface="Merriweather" pitchFamily="34" charset="-120"/>
              </a:rPr>
              <a:t>Đảm bảo sản phẩm đạt tiêu chuẩn về độ mềm, độ giòn.</a:t>
            </a:r>
            <a:endParaRPr lang="en-US" sz="1900" dirty="0"/>
          </a:p>
        </p:txBody>
      </p:sp>
      <p:pic>
        <p:nvPicPr>
          <p:cNvPr id="14" name="Image 0" descr="preencoded.png">
            <a:extLst>
              <a:ext uri="{FF2B5EF4-FFF2-40B4-BE49-F238E27FC236}">
                <a16:creationId xmlns:a16="http://schemas.microsoft.com/office/drawing/2014/main" id="{C0AED163-AE57-3FAF-1696-61828EA11F17}"/>
              </a:ext>
            </a:extLst>
          </p:cNvPr>
          <p:cNvPicPr>
            <a:picLocks noChangeAspect="1"/>
          </p:cNvPicPr>
          <p:nvPr/>
        </p:nvPicPr>
        <p:blipFill>
          <a:blip r:embed="rId4"/>
          <a:stretch>
            <a:fillRect/>
          </a:stretch>
        </p:blipFill>
        <p:spPr>
          <a:xfrm>
            <a:off x="12393636" y="7538138"/>
            <a:ext cx="2022248" cy="626909"/>
          </a:xfrm>
          <a:prstGeom prst="rect">
            <a:avLst/>
          </a:prstGeom>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0" y="0"/>
            <a:ext cx="14630400" cy="2206347"/>
          </a:xfrm>
          <a:prstGeom prst="rect">
            <a:avLst/>
          </a:prstGeom>
        </p:spPr>
      </p:pic>
      <p:sp>
        <p:nvSpPr>
          <p:cNvPr id="3" name="Text 0"/>
          <p:cNvSpPr/>
          <p:nvPr/>
        </p:nvSpPr>
        <p:spPr>
          <a:xfrm>
            <a:off x="2255163" y="2691884"/>
            <a:ext cx="10119955" cy="551498"/>
          </a:xfrm>
          <a:prstGeom prst="rect">
            <a:avLst/>
          </a:prstGeom>
          <a:noFill/>
          <a:ln/>
        </p:spPr>
        <p:txBody>
          <a:bodyPr wrap="none" lIns="0" tIns="0" rIns="0" bIns="0" rtlCol="0" anchor="t"/>
          <a:lstStyle/>
          <a:p>
            <a:pPr marL="0" indent="0" algn="ctr">
              <a:lnSpc>
                <a:spcPts val="4300"/>
              </a:lnSpc>
              <a:buNone/>
            </a:pPr>
            <a:r>
              <a:rPr lang="en-US" sz="3450" b="1" dirty="0">
                <a:solidFill>
                  <a:srgbClr val="F5F0F0"/>
                </a:solidFill>
                <a:latin typeface="PT Serif" panose="020A0603040505020204" pitchFamily="18" charset="0"/>
                <a:ea typeface="Merriweather" pitchFamily="34" charset="-122"/>
                <a:cs typeface="Merriweather" pitchFamily="34" charset="-120"/>
              </a:rPr>
              <a:t>Nguy Cơ Tai Nạn Trong Kiểm Soát Chất Lượng</a:t>
            </a:r>
            <a:endParaRPr lang="en-US" sz="3450" dirty="0"/>
          </a:p>
        </p:txBody>
      </p:sp>
      <p:pic>
        <p:nvPicPr>
          <p:cNvPr id="4" name="Image 1" descr="preencoded.png"/>
          <p:cNvPicPr>
            <a:picLocks noChangeAspect="1"/>
          </p:cNvPicPr>
          <p:nvPr/>
        </p:nvPicPr>
        <p:blipFill>
          <a:blip r:embed="rId4"/>
          <a:stretch>
            <a:fillRect/>
          </a:stretch>
        </p:blipFill>
        <p:spPr>
          <a:xfrm>
            <a:off x="2540280" y="3649206"/>
            <a:ext cx="882491" cy="1411962"/>
          </a:xfrm>
          <a:prstGeom prst="rect">
            <a:avLst/>
          </a:prstGeom>
        </p:spPr>
      </p:pic>
      <p:sp>
        <p:nvSpPr>
          <p:cNvPr id="5" name="Text 1"/>
          <p:cNvSpPr/>
          <p:nvPr/>
        </p:nvSpPr>
        <p:spPr>
          <a:xfrm>
            <a:off x="3687447" y="3825656"/>
            <a:ext cx="2206347" cy="275749"/>
          </a:xfrm>
          <a:prstGeom prst="rect">
            <a:avLst/>
          </a:prstGeom>
          <a:noFill/>
          <a:ln/>
        </p:spPr>
        <p:txBody>
          <a:bodyPr wrap="none" lIns="0" tIns="0" rIns="0" bIns="0" rtlCol="0" anchor="t"/>
          <a:lstStyle/>
          <a:p>
            <a:pPr marL="0" indent="0" algn="l">
              <a:lnSpc>
                <a:spcPts val="2150"/>
              </a:lnSpc>
              <a:buNone/>
            </a:pPr>
            <a:r>
              <a:rPr lang="en-US" sz="1700" b="1" dirty="0">
                <a:solidFill>
                  <a:srgbClr val="E2E6E9"/>
                </a:solidFill>
                <a:latin typeface="PT Serif" panose="020A0603040505020204" pitchFamily="18" charset="0"/>
                <a:ea typeface="Merriweather" pitchFamily="34" charset="-122"/>
                <a:cs typeface="Merriweather" pitchFamily="34" charset="-120"/>
              </a:rPr>
              <a:t>Thiết Bị Kiểm Tra</a:t>
            </a:r>
            <a:endParaRPr lang="en-US" sz="1700" dirty="0"/>
          </a:p>
        </p:txBody>
      </p:sp>
      <p:sp>
        <p:nvSpPr>
          <p:cNvPr id="6" name="Text 2"/>
          <p:cNvSpPr/>
          <p:nvPr/>
        </p:nvSpPr>
        <p:spPr>
          <a:xfrm>
            <a:off x="3687447" y="4207251"/>
            <a:ext cx="12247840" cy="282297"/>
          </a:xfrm>
          <a:prstGeom prst="rect">
            <a:avLst/>
          </a:prstGeom>
          <a:noFill/>
          <a:ln/>
        </p:spPr>
        <p:txBody>
          <a:bodyPr wrap="none" lIns="0" tIns="0" rIns="0" bIns="0" rtlCol="0" anchor="t"/>
          <a:lstStyle/>
          <a:p>
            <a:pPr marL="0" indent="0" algn="l">
              <a:lnSpc>
                <a:spcPts val="2200"/>
              </a:lnSpc>
              <a:buNone/>
            </a:pPr>
            <a:r>
              <a:rPr lang="en-US" sz="1350" dirty="0">
                <a:solidFill>
                  <a:srgbClr val="E2E6E9"/>
                </a:solidFill>
                <a:latin typeface="PT Serif" panose="020A0603040505020204" pitchFamily="18" charset="0"/>
                <a:ea typeface="Merriweather" pitchFamily="34" charset="-122"/>
                <a:cs typeface="Merriweather" pitchFamily="34" charset="-120"/>
              </a:rPr>
              <a:t>Chấn thương do sử dụng thiết bị kiểm tra không đúng cách.</a:t>
            </a:r>
            <a:endParaRPr lang="en-US" sz="1350" dirty="0"/>
          </a:p>
        </p:txBody>
      </p:sp>
      <p:pic>
        <p:nvPicPr>
          <p:cNvPr id="7" name="Image 2" descr="preencoded.png"/>
          <p:cNvPicPr>
            <a:picLocks noChangeAspect="1"/>
          </p:cNvPicPr>
          <p:nvPr/>
        </p:nvPicPr>
        <p:blipFill>
          <a:blip r:embed="rId5"/>
          <a:stretch>
            <a:fillRect/>
          </a:stretch>
        </p:blipFill>
        <p:spPr>
          <a:xfrm>
            <a:off x="2540280" y="5061168"/>
            <a:ext cx="882491" cy="1411962"/>
          </a:xfrm>
          <a:prstGeom prst="rect">
            <a:avLst/>
          </a:prstGeom>
        </p:spPr>
      </p:pic>
      <p:sp>
        <p:nvSpPr>
          <p:cNvPr id="8" name="Text 3"/>
          <p:cNvSpPr/>
          <p:nvPr/>
        </p:nvSpPr>
        <p:spPr>
          <a:xfrm>
            <a:off x="3687447" y="5237618"/>
            <a:ext cx="2206347" cy="275749"/>
          </a:xfrm>
          <a:prstGeom prst="rect">
            <a:avLst/>
          </a:prstGeom>
          <a:noFill/>
          <a:ln/>
        </p:spPr>
        <p:txBody>
          <a:bodyPr wrap="none" lIns="0" tIns="0" rIns="0" bIns="0" rtlCol="0" anchor="t"/>
          <a:lstStyle/>
          <a:p>
            <a:pPr marL="0" indent="0" algn="l">
              <a:lnSpc>
                <a:spcPts val="2150"/>
              </a:lnSpc>
              <a:buNone/>
            </a:pPr>
            <a:r>
              <a:rPr lang="en-US" sz="1700" b="1" dirty="0">
                <a:solidFill>
                  <a:srgbClr val="E2E6E9"/>
                </a:solidFill>
                <a:latin typeface="PT Serif" panose="020A0603040505020204" pitchFamily="18" charset="0"/>
                <a:ea typeface="Merriweather" pitchFamily="34" charset="-122"/>
                <a:cs typeface="Merriweather" pitchFamily="34" charset="-120"/>
              </a:rPr>
              <a:t>Hóa Chất</a:t>
            </a:r>
            <a:endParaRPr lang="en-US" sz="1700" dirty="0"/>
          </a:p>
        </p:txBody>
      </p:sp>
      <p:sp>
        <p:nvSpPr>
          <p:cNvPr id="9" name="Text 4"/>
          <p:cNvSpPr/>
          <p:nvPr/>
        </p:nvSpPr>
        <p:spPr>
          <a:xfrm>
            <a:off x="3687447" y="5619214"/>
            <a:ext cx="12247840" cy="282297"/>
          </a:xfrm>
          <a:prstGeom prst="rect">
            <a:avLst/>
          </a:prstGeom>
          <a:noFill/>
          <a:ln/>
        </p:spPr>
        <p:txBody>
          <a:bodyPr wrap="none" lIns="0" tIns="0" rIns="0" bIns="0" rtlCol="0" anchor="t"/>
          <a:lstStyle/>
          <a:p>
            <a:pPr marL="0" indent="0" algn="l">
              <a:lnSpc>
                <a:spcPts val="2200"/>
              </a:lnSpc>
              <a:buNone/>
            </a:pPr>
            <a:r>
              <a:rPr lang="en-US" sz="1350" dirty="0">
                <a:solidFill>
                  <a:srgbClr val="E2E6E9"/>
                </a:solidFill>
                <a:latin typeface="PT Serif" panose="020A0603040505020204" pitchFamily="18" charset="0"/>
                <a:ea typeface="Merriweather" pitchFamily="34" charset="-122"/>
                <a:cs typeface="Merriweather" pitchFamily="34" charset="-120"/>
              </a:rPr>
              <a:t>Bỏng hoặc tiếp xúc với hóa chất độc hại.</a:t>
            </a:r>
            <a:endParaRPr lang="en-US" sz="1350" dirty="0"/>
          </a:p>
        </p:txBody>
      </p:sp>
      <p:pic>
        <p:nvPicPr>
          <p:cNvPr id="10" name="Image 3" descr="preencoded.png"/>
          <p:cNvPicPr>
            <a:picLocks noChangeAspect="1"/>
          </p:cNvPicPr>
          <p:nvPr/>
        </p:nvPicPr>
        <p:blipFill>
          <a:blip r:embed="rId6"/>
          <a:stretch>
            <a:fillRect/>
          </a:stretch>
        </p:blipFill>
        <p:spPr>
          <a:xfrm>
            <a:off x="2540280" y="6473130"/>
            <a:ext cx="882491" cy="1411962"/>
          </a:xfrm>
          <a:prstGeom prst="rect">
            <a:avLst/>
          </a:prstGeom>
        </p:spPr>
      </p:pic>
      <p:sp>
        <p:nvSpPr>
          <p:cNvPr id="11" name="Text 5"/>
          <p:cNvSpPr/>
          <p:nvPr/>
        </p:nvSpPr>
        <p:spPr>
          <a:xfrm>
            <a:off x="3687447" y="6649581"/>
            <a:ext cx="2206347" cy="275749"/>
          </a:xfrm>
          <a:prstGeom prst="rect">
            <a:avLst/>
          </a:prstGeom>
          <a:noFill/>
          <a:ln/>
        </p:spPr>
        <p:txBody>
          <a:bodyPr wrap="none" lIns="0" tIns="0" rIns="0" bIns="0" rtlCol="0" anchor="t"/>
          <a:lstStyle/>
          <a:p>
            <a:pPr marL="0" indent="0" algn="l">
              <a:lnSpc>
                <a:spcPts val="2150"/>
              </a:lnSpc>
              <a:buNone/>
            </a:pPr>
            <a:r>
              <a:rPr lang="en-US" sz="1700" b="1" dirty="0">
                <a:solidFill>
                  <a:srgbClr val="E2E6E9"/>
                </a:solidFill>
                <a:latin typeface="PT Serif" panose="020A0603040505020204" pitchFamily="18" charset="0"/>
                <a:ea typeface="Merriweather" pitchFamily="34" charset="-122"/>
                <a:cs typeface="Merriweather" pitchFamily="34" charset="-120"/>
              </a:rPr>
              <a:t>Xử Lý Mẫu</a:t>
            </a:r>
            <a:endParaRPr lang="en-US" sz="1700" dirty="0"/>
          </a:p>
        </p:txBody>
      </p:sp>
      <p:sp>
        <p:nvSpPr>
          <p:cNvPr id="12" name="Text 6"/>
          <p:cNvSpPr/>
          <p:nvPr/>
        </p:nvSpPr>
        <p:spPr>
          <a:xfrm>
            <a:off x="3687447" y="7031176"/>
            <a:ext cx="12247840" cy="282297"/>
          </a:xfrm>
          <a:prstGeom prst="rect">
            <a:avLst/>
          </a:prstGeom>
          <a:noFill/>
          <a:ln/>
        </p:spPr>
        <p:txBody>
          <a:bodyPr wrap="none" lIns="0" tIns="0" rIns="0" bIns="0" rtlCol="0" anchor="t"/>
          <a:lstStyle/>
          <a:p>
            <a:pPr marL="0" indent="0" algn="l">
              <a:lnSpc>
                <a:spcPts val="2200"/>
              </a:lnSpc>
              <a:buNone/>
            </a:pPr>
            <a:r>
              <a:rPr lang="en-US" sz="1350" dirty="0">
                <a:solidFill>
                  <a:srgbClr val="E2E6E9"/>
                </a:solidFill>
                <a:latin typeface="PT Serif" panose="020A0603040505020204" pitchFamily="18" charset="0"/>
                <a:ea typeface="Merriweather" pitchFamily="34" charset="-122"/>
                <a:cs typeface="Merriweather" pitchFamily="34" charset="-120"/>
              </a:rPr>
              <a:t>Tai nạn do di chuyển và xử lý mẫu sản phẩm.</a:t>
            </a:r>
            <a:endParaRPr lang="en-US" sz="1350" dirty="0"/>
          </a:p>
        </p:txBody>
      </p:sp>
      <p:pic>
        <p:nvPicPr>
          <p:cNvPr id="13" name="Image 0" descr="preencoded.png">
            <a:extLst>
              <a:ext uri="{FF2B5EF4-FFF2-40B4-BE49-F238E27FC236}">
                <a16:creationId xmlns:a16="http://schemas.microsoft.com/office/drawing/2014/main" id="{5D79DCBE-D512-083A-6075-0765DDA81FA1}"/>
              </a:ext>
            </a:extLst>
          </p:cNvPr>
          <p:cNvPicPr>
            <a:picLocks noChangeAspect="1"/>
          </p:cNvPicPr>
          <p:nvPr/>
        </p:nvPicPr>
        <p:blipFill>
          <a:blip r:embed="rId7"/>
          <a:stretch>
            <a:fillRect/>
          </a:stretch>
        </p:blipFill>
        <p:spPr>
          <a:xfrm>
            <a:off x="12393636" y="7538138"/>
            <a:ext cx="2022248" cy="626909"/>
          </a:xfrm>
          <a:prstGeom prst="rect">
            <a:avLst/>
          </a:prstGeom>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9144000" y="0"/>
            <a:ext cx="5486400" cy="8229600"/>
          </a:xfrm>
          <a:prstGeom prst="rect">
            <a:avLst/>
          </a:prstGeom>
        </p:spPr>
      </p:pic>
      <p:sp>
        <p:nvSpPr>
          <p:cNvPr id="3" name="Text 0"/>
          <p:cNvSpPr/>
          <p:nvPr/>
        </p:nvSpPr>
        <p:spPr>
          <a:xfrm>
            <a:off x="863798" y="1138833"/>
            <a:ext cx="7416403" cy="1542574"/>
          </a:xfrm>
          <a:prstGeom prst="rect">
            <a:avLst/>
          </a:prstGeom>
          <a:noFill/>
          <a:ln/>
        </p:spPr>
        <p:txBody>
          <a:bodyPr wrap="square" lIns="0" tIns="0" rIns="0" bIns="0" rtlCol="0" anchor="t"/>
          <a:lstStyle/>
          <a:p>
            <a:pPr marL="0" indent="0">
              <a:lnSpc>
                <a:spcPts val="6050"/>
              </a:lnSpc>
              <a:buNone/>
            </a:pPr>
            <a:r>
              <a:rPr lang="en-US" sz="4850" b="1" dirty="0">
                <a:solidFill>
                  <a:srgbClr val="F5F0F0"/>
                </a:solidFill>
                <a:latin typeface="PT Serif" panose="020A0603040505020204" pitchFamily="18" charset="0"/>
                <a:ea typeface="Merriweather" pitchFamily="34" charset="-122"/>
                <a:cs typeface="Merriweather" pitchFamily="34" charset="-120"/>
              </a:rPr>
              <a:t>IV. Công đoạn Đóng Gói Sản Phẩm</a:t>
            </a:r>
            <a:endParaRPr lang="en-US" sz="4850" dirty="0"/>
          </a:p>
        </p:txBody>
      </p:sp>
      <p:sp>
        <p:nvSpPr>
          <p:cNvPr id="4" name="Shape 1"/>
          <p:cNvSpPr/>
          <p:nvPr/>
        </p:nvSpPr>
        <p:spPr>
          <a:xfrm>
            <a:off x="863798" y="3051572"/>
            <a:ext cx="7416403" cy="4039076"/>
          </a:xfrm>
          <a:prstGeom prst="roundRect">
            <a:avLst>
              <a:gd name="adj" fmla="val 2567"/>
            </a:avLst>
          </a:prstGeom>
          <a:noFill/>
          <a:ln w="15240">
            <a:solidFill>
              <a:srgbClr val="FFFFFF">
                <a:alpha val="24000"/>
              </a:srgbClr>
            </a:solidFill>
            <a:prstDash val="solid"/>
          </a:ln>
        </p:spPr>
      </p:sp>
      <p:sp>
        <p:nvSpPr>
          <p:cNvPr id="5" name="Shape 2"/>
          <p:cNvSpPr/>
          <p:nvPr/>
        </p:nvSpPr>
        <p:spPr>
          <a:xfrm>
            <a:off x="879038" y="3066812"/>
            <a:ext cx="7385923" cy="706041"/>
          </a:xfrm>
          <a:prstGeom prst="rect">
            <a:avLst/>
          </a:prstGeom>
          <a:solidFill>
            <a:srgbClr val="FFFFFF">
              <a:alpha val="4000"/>
            </a:srgbClr>
          </a:solidFill>
          <a:ln/>
        </p:spPr>
      </p:sp>
      <p:sp>
        <p:nvSpPr>
          <p:cNvPr id="6" name="Text 3"/>
          <p:cNvSpPr/>
          <p:nvPr/>
        </p:nvSpPr>
        <p:spPr>
          <a:xfrm>
            <a:off x="1125855" y="3222427"/>
            <a:ext cx="3195518" cy="394811"/>
          </a:xfrm>
          <a:prstGeom prst="rect">
            <a:avLst/>
          </a:prstGeom>
          <a:noFill/>
          <a:ln/>
        </p:spPr>
        <p:txBody>
          <a:bodyPr wrap="none" lIns="0" tIns="0" rIns="0" bIns="0" rtlCol="0" anchor="t"/>
          <a:lstStyle/>
          <a:p>
            <a:pPr marL="0" indent="0">
              <a:lnSpc>
                <a:spcPts val="3100"/>
              </a:lnSpc>
              <a:buNone/>
            </a:pPr>
            <a:r>
              <a:rPr lang="en-US" sz="1900" b="1" dirty="0">
                <a:solidFill>
                  <a:srgbClr val="E2E6E9"/>
                </a:solidFill>
                <a:latin typeface="PT Serif" panose="020A0603040505020204" pitchFamily="18" charset="0"/>
                <a:ea typeface="Merriweather" pitchFamily="34" charset="-122"/>
                <a:cs typeface="Merriweather" pitchFamily="34" charset="-120"/>
              </a:rPr>
              <a:t>Đặc Điểm Công Việc</a:t>
            </a:r>
            <a:endParaRPr lang="en-US" sz="1900" dirty="0"/>
          </a:p>
        </p:txBody>
      </p:sp>
      <p:sp>
        <p:nvSpPr>
          <p:cNvPr id="7" name="Text 4"/>
          <p:cNvSpPr/>
          <p:nvPr/>
        </p:nvSpPr>
        <p:spPr>
          <a:xfrm>
            <a:off x="4822627" y="3222427"/>
            <a:ext cx="3195518" cy="394811"/>
          </a:xfrm>
          <a:prstGeom prst="rect">
            <a:avLst/>
          </a:prstGeom>
          <a:noFill/>
          <a:ln/>
        </p:spPr>
        <p:txBody>
          <a:bodyPr wrap="none" lIns="0" tIns="0" rIns="0" bIns="0" rtlCol="0" anchor="t"/>
          <a:lstStyle/>
          <a:p>
            <a:pPr marL="0" indent="0">
              <a:lnSpc>
                <a:spcPts val="3100"/>
              </a:lnSpc>
              <a:buNone/>
            </a:pPr>
            <a:r>
              <a:rPr lang="en-US" sz="1900" b="1" dirty="0">
                <a:solidFill>
                  <a:srgbClr val="E2E6E9"/>
                </a:solidFill>
                <a:latin typeface="PT Serif" panose="020A0603040505020204" pitchFamily="18" charset="0"/>
                <a:ea typeface="Merriweather" pitchFamily="34" charset="-122"/>
                <a:cs typeface="Merriweather" pitchFamily="34" charset="-120"/>
              </a:rPr>
              <a:t>Nguy Cơ Tai Nạn</a:t>
            </a:r>
            <a:endParaRPr lang="en-US" sz="1900" dirty="0"/>
          </a:p>
        </p:txBody>
      </p:sp>
      <p:sp>
        <p:nvSpPr>
          <p:cNvPr id="8" name="Shape 5"/>
          <p:cNvSpPr/>
          <p:nvPr/>
        </p:nvSpPr>
        <p:spPr>
          <a:xfrm>
            <a:off x="879038" y="3772852"/>
            <a:ext cx="7385923" cy="1100852"/>
          </a:xfrm>
          <a:prstGeom prst="rect">
            <a:avLst/>
          </a:prstGeom>
          <a:solidFill>
            <a:srgbClr val="000000">
              <a:alpha val="4000"/>
            </a:srgbClr>
          </a:solidFill>
          <a:ln/>
        </p:spPr>
      </p:sp>
      <p:sp>
        <p:nvSpPr>
          <p:cNvPr id="9" name="Text 6"/>
          <p:cNvSpPr/>
          <p:nvPr/>
        </p:nvSpPr>
        <p:spPr>
          <a:xfrm>
            <a:off x="1125855" y="3928467"/>
            <a:ext cx="3195518" cy="789622"/>
          </a:xfrm>
          <a:prstGeom prst="rect">
            <a:avLst/>
          </a:prstGeom>
          <a:noFill/>
          <a:ln/>
        </p:spPr>
        <p:txBody>
          <a:bodyPr wrap="square" lIns="0" tIns="0" rIns="0" bIns="0" rtlCol="0" anchor="t"/>
          <a:lstStyle/>
          <a:p>
            <a:pPr marL="0" indent="0">
              <a:lnSpc>
                <a:spcPts val="3100"/>
              </a:lnSpc>
              <a:buNone/>
            </a:pPr>
            <a:r>
              <a:rPr lang="en-US" sz="1900" dirty="0">
                <a:solidFill>
                  <a:srgbClr val="E2E6E9"/>
                </a:solidFill>
                <a:latin typeface="PT Serif" panose="020A0603040505020204" pitchFamily="18" charset="0"/>
                <a:ea typeface="Merriweather" pitchFamily="34" charset="-122"/>
                <a:cs typeface="Merriweather" pitchFamily="34" charset="-120"/>
              </a:rPr>
              <a:t>Đóng gói sản phẩm vào bao bì.</a:t>
            </a:r>
            <a:endParaRPr lang="en-US" sz="1900" dirty="0"/>
          </a:p>
        </p:txBody>
      </p:sp>
      <p:sp>
        <p:nvSpPr>
          <p:cNvPr id="10" name="Text 7"/>
          <p:cNvSpPr/>
          <p:nvPr/>
        </p:nvSpPr>
        <p:spPr>
          <a:xfrm>
            <a:off x="4822627" y="3928467"/>
            <a:ext cx="3195518" cy="789622"/>
          </a:xfrm>
          <a:prstGeom prst="rect">
            <a:avLst/>
          </a:prstGeom>
          <a:noFill/>
          <a:ln/>
        </p:spPr>
        <p:txBody>
          <a:bodyPr wrap="square" lIns="0" tIns="0" rIns="0" bIns="0" rtlCol="0" anchor="t"/>
          <a:lstStyle/>
          <a:p>
            <a:pPr marL="0" indent="0">
              <a:lnSpc>
                <a:spcPts val="3100"/>
              </a:lnSpc>
              <a:buNone/>
            </a:pPr>
            <a:r>
              <a:rPr lang="en-US" sz="1900" dirty="0">
                <a:solidFill>
                  <a:srgbClr val="E2E6E9"/>
                </a:solidFill>
                <a:latin typeface="PT Serif" panose="020A0603040505020204" pitchFamily="18" charset="0"/>
                <a:ea typeface="Merriweather" pitchFamily="34" charset="-122"/>
                <a:cs typeface="Merriweather" pitchFamily="34" charset="-120"/>
              </a:rPr>
              <a:t>Chấn thương do tiếp xúc với máy móc đóng gói.</a:t>
            </a:r>
            <a:endParaRPr lang="en-US" sz="1900" dirty="0"/>
          </a:p>
        </p:txBody>
      </p:sp>
      <p:sp>
        <p:nvSpPr>
          <p:cNvPr id="11" name="Shape 8"/>
          <p:cNvSpPr/>
          <p:nvPr/>
        </p:nvSpPr>
        <p:spPr>
          <a:xfrm>
            <a:off x="879038" y="4873704"/>
            <a:ext cx="7385923" cy="1100852"/>
          </a:xfrm>
          <a:prstGeom prst="rect">
            <a:avLst/>
          </a:prstGeom>
          <a:solidFill>
            <a:srgbClr val="FFFFFF">
              <a:alpha val="4000"/>
            </a:srgbClr>
          </a:solidFill>
          <a:ln/>
        </p:spPr>
      </p:sp>
      <p:sp>
        <p:nvSpPr>
          <p:cNvPr id="12" name="Text 9"/>
          <p:cNvSpPr/>
          <p:nvPr/>
        </p:nvSpPr>
        <p:spPr>
          <a:xfrm>
            <a:off x="1125855" y="5029319"/>
            <a:ext cx="3195518" cy="394811"/>
          </a:xfrm>
          <a:prstGeom prst="rect">
            <a:avLst/>
          </a:prstGeom>
          <a:noFill/>
          <a:ln/>
        </p:spPr>
        <p:txBody>
          <a:bodyPr wrap="none" lIns="0" tIns="0" rIns="0" bIns="0" rtlCol="0" anchor="t"/>
          <a:lstStyle/>
          <a:p>
            <a:pPr marL="0" indent="0">
              <a:lnSpc>
                <a:spcPts val="3100"/>
              </a:lnSpc>
              <a:buNone/>
            </a:pPr>
            <a:r>
              <a:rPr lang="en-US" sz="1900" dirty="0">
                <a:solidFill>
                  <a:srgbClr val="E2E6E9"/>
                </a:solidFill>
                <a:latin typeface="PT Serif" panose="020A0603040505020204" pitchFamily="18" charset="0"/>
                <a:ea typeface="Merriweather" pitchFamily="34" charset="-122"/>
                <a:cs typeface="Merriweather" pitchFamily="34" charset="-120"/>
              </a:rPr>
              <a:t>Gắn nhãn sản phẩm.</a:t>
            </a:r>
            <a:endParaRPr lang="en-US" sz="1900" dirty="0"/>
          </a:p>
        </p:txBody>
      </p:sp>
      <p:sp>
        <p:nvSpPr>
          <p:cNvPr id="13" name="Text 10"/>
          <p:cNvSpPr/>
          <p:nvPr/>
        </p:nvSpPr>
        <p:spPr>
          <a:xfrm>
            <a:off x="4822627" y="5029319"/>
            <a:ext cx="3195518" cy="789622"/>
          </a:xfrm>
          <a:prstGeom prst="rect">
            <a:avLst/>
          </a:prstGeom>
          <a:noFill/>
          <a:ln/>
        </p:spPr>
        <p:txBody>
          <a:bodyPr wrap="square" lIns="0" tIns="0" rIns="0" bIns="0" rtlCol="0" anchor="t"/>
          <a:lstStyle/>
          <a:p>
            <a:pPr marL="0" indent="0">
              <a:lnSpc>
                <a:spcPts val="3100"/>
              </a:lnSpc>
              <a:buNone/>
            </a:pPr>
            <a:r>
              <a:rPr lang="en-US" sz="1900" dirty="0">
                <a:solidFill>
                  <a:srgbClr val="E2E6E9"/>
                </a:solidFill>
                <a:latin typeface="PT Serif" panose="020A0603040505020204" pitchFamily="18" charset="0"/>
                <a:ea typeface="Merriweather" pitchFamily="34" charset="-122"/>
                <a:cs typeface="Merriweather" pitchFamily="34" charset="-120"/>
              </a:rPr>
              <a:t>Chấn thương cơ bắp do nâng, kéo, đẩy hàng nặng.</a:t>
            </a:r>
            <a:endParaRPr lang="en-US" sz="1900" dirty="0"/>
          </a:p>
        </p:txBody>
      </p:sp>
      <p:sp>
        <p:nvSpPr>
          <p:cNvPr id="14" name="Shape 11"/>
          <p:cNvSpPr/>
          <p:nvPr/>
        </p:nvSpPr>
        <p:spPr>
          <a:xfrm>
            <a:off x="879038" y="5974556"/>
            <a:ext cx="7385923" cy="1100852"/>
          </a:xfrm>
          <a:prstGeom prst="rect">
            <a:avLst/>
          </a:prstGeom>
          <a:solidFill>
            <a:srgbClr val="000000">
              <a:alpha val="4000"/>
            </a:srgbClr>
          </a:solidFill>
          <a:ln/>
        </p:spPr>
      </p:sp>
      <p:sp>
        <p:nvSpPr>
          <p:cNvPr id="15" name="Text 12"/>
          <p:cNvSpPr/>
          <p:nvPr/>
        </p:nvSpPr>
        <p:spPr>
          <a:xfrm>
            <a:off x="1125855" y="6130171"/>
            <a:ext cx="3195518" cy="394811"/>
          </a:xfrm>
          <a:prstGeom prst="rect">
            <a:avLst/>
          </a:prstGeom>
          <a:noFill/>
          <a:ln/>
        </p:spPr>
        <p:txBody>
          <a:bodyPr wrap="none" lIns="0" tIns="0" rIns="0" bIns="0" rtlCol="0" anchor="t"/>
          <a:lstStyle/>
          <a:p>
            <a:pPr marL="0" indent="0">
              <a:lnSpc>
                <a:spcPts val="3100"/>
              </a:lnSpc>
              <a:buNone/>
            </a:pPr>
            <a:r>
              <a:rPr lang="en-US" sz="1900" dirty="0">
                <a:solidFill>
                  <a:srgbClr val="E2E6E9"/>
                </a:solidFill>
                <a:latin typeface="PT Serif" panose="020A0603040505020204" pitchFamily="18" charset="0"/>
                <a:ea typeface="Merriweather" pitchFamily="34" charset="-122"/>
                <a:cs typeface="Merriweather" pitchFamily="34" charset="-120"/>
              </a:rPr>
              <a:t>Xếp hàng sản phẩm.</a:t>
            </a:r>
            <a:endParaRPr lang="en-US" sz="1900" dirty="0"/>
          </a:p>
        </p:txBody>
      </p:sp>
      <p:sp>
        <p:nvSpPr>
          <p:cNvPr id="16" name="Text 13"/>
          <p:cNvSpPr/>
          <p:nvPr/>
        </p:nvSpPr>
        <p:spPr>
          <a:xfrm>
            <a:off x="4822627" y="6130171"/>
            <a:ext cx="3195518" cy="789622"/>
          </a:xfrm>
          <a:prstGeom prst="rect">
            <a:avLst/>
          </a:prstGeom>
          <a:noFill/>
          <a:ln/>
        </p:spPr>
        <p:txBody>
          <a:bodyPr wrap="square" lIns="0" tIns="0" rIns="0" bIns="0" rtlCol="0" anchor="t"/>
          <a:lstStyle/>
          <a:p>
            <a:pPr marL="0" indent="0">
              <a:lnSpc>
                <a:spcPts val="3100"/>
              </a:lnSpc>
              <a:buNone/>
            </a:pPr>
            <a:r>
              <a:rPr lang="en-US" sz="1900" dirty="0">
                <a:solidFill>
                  <a:srgbClr val="E2E6E9"/>
                </a:solidFill>
                <a:latin typeface="PT Serif" panose="020A0603040505020204" pitchFamily="18" charset="0"/>
                <a:ea typeface="Merriweather" pitchFamily="34" charset="-122"/>
                <a:cs typeface="Merriweather" pitchFamily="34" charset="-120"/>
              </a:rPr>
              <a:t>Ngã do sàn nhà trơn hoặc bị vướng vào vật dụng.</a:t>
            </a:r>
            <a:endParaRPr lang="en-US" sz="190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9144000" y="0"/>
            <a:ext cx="5486400" cy="8229600"/>
          </a:xfrm>
          <a:prstGeom prst="rect">
            <a:avLst/>
          </a:prstGeom>
        </p:spPr>
      </p:pic>
      <p:sp>
        <p:nvSpPr>
          <p:cNvPr id="3" name="Text 0"/>
          <p:cNvSpPr/>
          <p:nvPr/>
        </p:nvSpPr>
        <p:spPr>
          <a:xfrm>
            <a:off x="623649" y="491014"/>
            <a:ext cx="6934200" cy="556855"/>
          </a:xfrm>
          <a:prstGeom prst="rect">
            <a:avLst/>
          </a:prstGeom>
          <a:noFill/>
          <a:ln/>
        </p:spPr>
        <p:txBody>
          <a:bodyPr wrap="none" lIns="0" tIns="0" rIns="0" bIns="0" rtlCol="0" anchor="t"/>
          <a:lstStyle/>
          <a:p>
            <a:pPr marL="0" indent="0">
              <a:lnSpc>
                <a:spcPts val="4350"/>
              </a:lnSpc>
              <a:buNone/>
            </a:pPr>
            <a:r>
              <a:rPr lang="en-US" sz="3500" b="1" dirty="0">
                <a:solidFill>
                  <a:srgbClr val="F5F0F0"/>
                </a:solidFill>
                <a:latin typeface="PT Serif" panose="020A0603040505020204" pitchFamily="18" charset="0"/>
                <a:ea typeface="Merriweather" pitchFamily="34" charset="-122"/>
                <a:cs typeface="Merriweather" pitchFamily="34" charset="-120"/>
              </a:rPr>
              <a:t>Biện Pháp Phòng Ngừa Tai Nạn</a:t>
            </a:r>
            <a:endParaRPr lang="en-US" sz="3500" dirty="0"/>
          </a:p>
        </p:txBody>
      </p:sp>
      <p:pic>
        <p:nvPicPr>
          <p:cNvPr id="4" name="Image 1" descr="preencoded.png"/>
          <p:cNvPicPr>
            <a:picLocks noChangeAspect="1"/>
          </p:cNvPicPr>
          <p:nvPr/>
        </p:nvPicPr>
        <p:blipFill>
          <a:blip r:embed="rId4"/>
          <a:stretch>
            <a:fillRect/>
          </a:stretch>
        </p:blipFill>
        <p:spPr>
          <a:xfrm>
            <a:off x="1341358" y="2151081"/>
            <a:ext cx="356354" cy="356354"/>
          </a:xfrm>
          <a:prstGeom prst="rect">
            <a:avLst/>
          </a:prstGeom>
        </p:spPr>
      </p:pic>
      <p:sp>
        <p:nvSpPr>
          <p:cNvPr id="5" name="Text 1"/>
          <p:cNvSpPr/>
          <p:nvPr/>
        </p:nvSpPr>
        <p:spPr>
          <a:xfrm>
            <a:off x="2033020" y="2229068"/>
            <a:ext cx="2227659" cy="278368"/>
          </a:xfrm>
          <a:prstGeom prst="rect">
            <a:avLst/>
          </a:prstGeom>
          <a:noFill/>
          <a:ln/>
        </p:spPr>
        <p:txBody>
          <a:bodyPr wrap="none" lIns="0" tIns="0" rIns="0" bIns="0" rtlCol="0" anchor="t"/>
          <a:lstStyle/>
          <a:p>
            <a:pPr marL="0" indent="0" algn="l">
              <a:lnSpc>
                <a:spcPts val="2150"/>
              </a:lnSpc>
              <a:buNone/>
            </a:pPr>
            <a:r>
              <a:rPr lang="en-US" sz="1750" b="1" dirty="0">
                <a:solidFill>
                  <a:srgbClr val="E2E6E9"/>
                </a:solidFill>
                <a:latin typeface="PT Serif" panose="020A0603040505020204" pitchFamily="18" charset="0"/>
                <a:ea typeface="Merriweather" pitchFamily="34" charset="-122"/>
                <a:cs typeface="Merriweather" pitchFamily="34" charset="-120"/>
              </a:rPr>
              <a:t>Đào Tạo An Toàn</a:t>
            </a:r>
            <a:endParaRPr lang="en-US" sz="1750" dirty="0"/>
          </a:p>
        </p:txBody>
      </p:sp>
      <p:sp>
        <p:nvSpPr>
          <p:cNvPr id="6" name="Text 2"/>
          <p:cNvSpPr/>
          <p:nvPr/>
        </p:nvSpPr>
        <p:spPr>
          <a:xfrm>
            <a:off x="2033020" y="2540593"/>
            <a:ext cx="7896701" cy="285155"/>
          </a:xfrm>
          <a:prstGeom prst="rect">
            <a:avLst/>
          </a:prstGeom>
          <a:noFill/>
          <a:ln/>
        </p:spPr>
        <p:txBody>
          <a:bodyPr wrap="none" lIns="0" tIns="0" rIns="0" bIns="0" rtlCol="0" anchor="t"/>
          <a:lstStyle/>
          <a:p>
            <a:pPr marL="0" indent="0" algn="l">
              <a:lnSpc>
                <a:spcPts val="2200"/>
              </a:lnSpc>
              <a:buNone/>
            </a:pPr>
            <a:r>
              <a:rPr lang="en-US" sz="1400" dirty="0">
                <a:solidFill>
                  <a:srgbClr val="E2E6E9"/>
                </a:solidFill>
                <a:latin typeface="PT Serif" panose="020A0603040505020204" pitchFamily="18" charset="0"/>
                <a:ea typeface="Merriweather" pitchFamily="34" charset="-122"/>
                <a:cs typeface="Merriweather" pitchFamily="34" charset="-120"/>
              </a:rPr>
              <a:t>Đào tạo nhân viên về các biện pháp an toàn lao động.</a:t>
            </a:r>
            <a:endParaRPr lang="en-US" sz="1400" dirty="0"/>
          </a:p>
        </p:txBody>
      </p:sp>
      <p:pic>
        <p:nvPicPr>
          <p:cNvPr id="7" name="Image 2" descr="preencoded.png"/>
          <p:cNvPicPr>
            <a:picLocks noChangeAspect="1"/>
          </p:cNvPicPr>
          <p:nvPr/>
        </p:nvPicPr>
        <p:blipFill>
          <a:blip r:embed="rId5"/>
          <a:stretch>
            <a:fillRect/>
          </a:stretch>
        </p:blipFill>
        <p:spPr>
          <a:xfrm>
            <a:off x="1341358" y="3449399"/>
            <a:ext cx="356354" cy="356354"/>
          </a:xfrm>
          <a:prstGeom prst="rect">
            <a:avLst/>
          </a:prstGeom>
        </p:spPr>
      </p:pic>
      <p:sp>
        <p:nvSpPr>
          <p:cNvPr id="8" name="Text 3"/>
          <p:cNvSpPr/>
          <p:nvPr/>
        </p:nvSpPr>
        <p:spPr>
          <a:xfrm>
            <a:off x="2033020" y="3527385"/>
            <a:ext cx="2227659" cy="278368"/>
          </a:xfrm>
          <a:prstGeom prst="rect">
            <a:avLst/>
          </a:prstGeom>
          <a:noFill/>
          <a:ln/>
        </p:spPr>
        <p:txBody>
          <a:bodyPr wrap="none" lIns="0" tIns="0" rIns="0" bIns="0" rtlCol="0" anchor="t"/>
          <a:lstStyle/>
          <a:p>
            <a:pPr marL="0" indent="0" algn="l">
              <a:lnSpc>
                <a:spcPts val="2150"/>
              </a:lnSpc>
              <a:buNone/>
            </a:pPr>
            <a:r>
              <a:rPr lang="en-US" sz="1750" b="1" dirty="0">
                <a:solidFill>
                  <a:srgbClr val="E2E6E9"/>
                </a:solidFill>
                <a:latin typeface="PT Serif" panose="020A0603040505020204" pitchFamily="18" charset="0"/>
                <a:ea typeface="Merriweather" pitchFamily="34" charset="-122"/>
                <a:cs typeface="Merriweather" pitchFamily="34" charset="-120"/>
              </a:rPr>
              <a:t>Thiết Bị Bảo Hộ</a:t>
            </a:r>
            <a:endParaRPr lang="en-US" sz="1750" dirty="0"/>
          </a:p>
        </p:txBody>
      </p:sp>
      <p:sp>
        <p:nvSpPr>
          <p:cNvPr id="9" name="Text 4"/>
          <p:cNvSpPr/>
          <p:nvPr/>
        </p:nvSpPr>
        <p:spPr>
          <a:xfrm>
            <a:off x="2033020" y="3838910"/>
            <a:ext cx="7896701" cy="285155"/>
          </a:xfrm>
          <a:prstGeom prst="rect">
            <a:avLst/>
          </a:prstGeom>
          <a:noFill/>
          <a:ln/>
        </p:spPr>
        <p:txBody>
          <a:bodyPr wrap="none" lIns="0" tIns="0" rIns="0" bIns="0" rtlCol="0" anchor="t"/>
          <a:lstStyle/>
          <a:p>
            <a:pPr marL="0" indent="0" algn="l">
              <a:lnSpc>
                <a:spcPts val="2200"/>
              </a:lnSpc>
              <a:buNone/>
            </a:pPr>
            <a:r>
              <a:rPr lang="en-US" sz="1400" dirty="0">
                <a:solidFill>
                  <a:srgbClr val="E2E6E9"/>
                </a:solidFill>
                <a:latin typeface="PT Serif" panose="020A0603040505020204" pitchFamily="18" charset="0"/>
                <a:ea typeface="Merriweather" pitchFamily="34" charset="-122"/>
                <a:cs typeface="Merriweather" pitchFamily="34" charset="-120"/>
              </a:rPr>
              <a:t>Cung cấp và yêu cầu nhân viên sử dụng thiết bị bảo hộ.</a:t>
            </a:r>
            <a:endParaRPr lang="en-US" sz="1400" dirty="0"/>
          </a:p>
        </p:txBody>
      </p:sp>
      <p:pic>
        <p:nvPicPr>
          <p:cNvPr id="10" name="Image 3" descr="preencoded.png"/>
          <p:cNvPicPr>
            <a:picLocks noChangeAspect="1"/>
          </p:cNvPicPr>
          <p:nvPr/>
        </p:nvPicPr>
        <p:blipFill>
          <a:blip r:embed="rId6"/>
          <a:stretch>
            <a:fillRect/>
          </a:stretch>
        </p:blipFill>
        <p:spPr>
          <a:xfrm>
            <a:off x="1341358" y="4870590"/>
            <a:ext cx="356354" cy="356354"/>
          </a:xfrm>
          <a:prstGeom prst="rect">
            <a:avLst/>
          </a:prstGeom>
        </p:spPr>
      </p:pic>
      <p:sp>
        <p:nvSpPr>
          <p:cNvPr id="11" name="Text 5"/>
          <p:cNvSpPr/>
          <p:nvPr/>
        </p:nvSpPr>
        <p:spPr>
          <a:xfrm>
            <a:off x="2033020" y="4948576"/>
            <a:ext cx="2227659" cy="278368"/>
          </a:xfrm>
          <a:prstGeom prst="rect">
            <a:avLst/>
          </a:prstGeom>
          <a:noFill/>
          <a:ln/>
        </p:spPr>
        <p:txBody>
          <a:bodyPr wrap="none" lIns="0" tIns="0" rIns="0" bIns="0" rtlCol="0" anchor="t"/>
          <a:lstStyle/>
          <a:p>
            <a:pPr marL="0" indent="0" algn="l">
              <a:lnSpc>
                <a:spcPts val="2150"/>
              </a:lnSpc>
              <a:buNone/>
            </a:pPr>
            <a:r>
              <a:rPr lang="en-US" sz="1750" b="1" dirty="0">
                <a:solidFill>
                  <a:srgbClr val="E2E6E9"/>
                </a:solidFill>
                <a:latin typeface="PT Serif" panose="020A0603040505020204" pitchFamily="18" charset="0"/>
                <a:ea typeface="Merriweather" pitchFamily="34" charset="-122"/>
                <a:cs typeface="Merriweather" pitchFamily="34" charset="-120"/>
              </a:rPr>
              <a:t>Bảo Trì Thiết Bị</a:t>
            </a:r>
            <a:endParaRPr lang="en-US" sz="1750" dirty="0"/>
          </a:p>
        </p:txBody>
      </p:sp>
      <p:sp>
        <p:nvSpPr>
          <p:cNvPr id="12" name="Text 6"/>
          <p:cNvSpPr/>
          <p:nvPr/>
        </p:nvSpPr>
        <p:spPr>
          <a:xfrm>
            <a:off x="2033020" y="5260101"/>
            <a:ext cx="7896701" cy="285155"/>
          </a:xfrm>
          <a:prstGeom prst="rect">
            <a:avLst/>
          </a:prstGeom>
          <a:noFill/>
          <a:ln/>
        </p:spPr>
        <p:txBody>
          <a:bodyPr wrap="none" lIns="0" tIns="0" rIns="0" bIns="0" rtlCol="0" anchor="t"/>
          <a:lstStyle/>
          <a:p>
            <a:pPr marL="0" indent="0" algn="l">
              <a:lnSpc>
                <a:spcPts val="2200"/>
              </a:lnSpc>
              <a:buNone/>
            </a:pPr>
            <a:r>
              <a:rPr lang="en-US" sz="1400" dirty="0">
                <a:solidFill>
                  <a:srgbClr val="E2E6E9"/>
                </a:solidFill>
                <a:latin typeface="PT Serif" panose="020A0603040505020204" pitchFamily="18" charset="0"/>
                <a:ea typeface="Merriweather" pitchFamily="34" charset="-122"/>
                <a:cs typeface="Merriweather" pitchFamily="34" charset="-120"/>
              </a:rPr>
              <a:t>Kiểm tra và bảo trì thường xuyên các máy móc và thiết bị.</a:t>
            </a:r>
            <a:endParaRPr lang="en-US" sz="1400" dirty="0"/>
          </a:p>
        </p:txBody>
      </p:sp>
      <p:pic>
        <p:nvPicPr>
          <p:cNvPr id="13" name="Image 4" descr="preencoded.png"/>
          <p:cNvPicPr>
            <a:picLocks noChangeAspect="1"/>
          </p:cNvPicPr>
          <p:nvPr/>
        </p:nvPicPr>
        <p:blipFill>
          <a:blip r:embed="rId7"/>
          <a:stretch>
            <a:fillRect/>
          </a:stretch>
        </p:blipFill>
        <p:spPr>
          <a:xfrm>
            <a:off x="1341358" y="6571560"/>
            <a:ext cx="356354" cy="356354"/>
          </a:xfrm>
          <a:prstGeom prst="rect">
            <a:avLst/>
          </a:prstGeom>
        </p:spPr>
      </p:pic>
      <p:sp>
        <p:nvSpPr>
          <p:cNvPr id="14" name="Text 7"/>
          <p:cNvSpPr/>
          <p:nvPr/>
        </p:nvSpPr>
        <p:spPr>
          <a:xfrm>
            <a:off x="2033020" y="6649546"/>
            <a:ext cx="2227659" cy="278368"/>
          </a:xfrm>
          <a:prstGeom prst="rect">
            <a:avLst/>
          </a:prstGeom>
          <a:noFill/>
          <a:ln/>
        </p:spPr>
        <p:txBody>
          <a:bodyPr wrap="none" lIns="0" tIns="0" rIns="0" bIns="0" rtlCol="0" anchor="t"/>
          <a:lstStyle/>
          <a:p>
            <a:pPr marL="0" indent="0" algn="l">
              <a:lnSpc>
                <a:spcPts val="2150"/>
              </a:lnSpc>
              <a:buNone/>
            </a:pPr>
            <a:r>
              <a:rPr lang="en-US" sz="1750" b="1" dirty="0">
                <a:solidFill>
                  <a:srgbClr val="E2E6E9"/>
                </a:solidFill>
                <a:latin typeface="PT Serif" panose="020A0603040505020204" pitchFamily="18" charset="0"/>
                <a:ea typeface="Merriweather" pitchFamily="34" charset="-122"/>
                <a:cs typeface="Merriweather" pitchFamily="34" charset="-120"/>
              </a:rPr>
              <a:t>Vệ Sinh Khu Vực</a:t>
            </a:r>
            <a:endParaRPr lang="en-US" sz="1750" dirty="0"/>
          </a:p>
        </p:txBody>
      </p:sp>
      <p:sp>
        <p:nvSpPr>
          <p:cNvPr id="15" name="Text 8"/>
          <p:cNvSpPr/>
          <p:nvPr/>
        </p:nvSpPr>
        <p:spPr>
          <a:xfrm>
            <a:off x="2033020" y="6961072"/>
            <a:ext cx="7896701" cy="285155"/>
          </a:xfrm>
          <a:prstGeom prst="rect">
            <a:avLst/>
          </a:prstGeom>
          <a:noFill/>
          <a:ln/>
        </p:spPr>
        <p:txBody>
          <a:bodyPr wrap="none" lIns="0" tIns="0" rIns="0" bIns="0" rtlCol="0" anchor="t"/>
          <a:lstStyle/>
          <a:p>
            <a:pPr marL="0" indent="0" algn="l">
              <a:lnSpc>
                <a:spcPts val="2200"/>
              </a:lnSpc>
              <a:buNone/>
            </a:pPr>
            <a:r>
              <a:rPr lang="en-US" sz="1400" dirty="0">
                <a:solidFill>
                  <a:srgbClr val="E2E6E9"/>
                </a:solidFill>
                <a:latin typeface="PT Serif" panose="020A0603040505020204" pitchFamily="18" charset="0"/>
                <a:ea typeface="Merriweather" pitchFamily="34" charset="-122"/>
                <a:cs typeface="Merriweather" pitchFamily="34" charset="-120"/>
              </a:rPr>
              <a:t>Giữ gìn vệ sinh sạch sẽ trong khu vực làm việc.</a:t>
            </a:r>
            <a:endParaRPr lang="en-US" sz="140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9512498" y="3922633"/>
            <a:ext cx="3901440" cy="3268980"/>
          </a:xfrm>
          <a:prstGeom prst="rect">
            <a:avLst/>
          </a:prstGeom>
        </p:spPr>
      </p:pic>
      <p:sp>
        <p:nvSpPr>
          <p:cNvPr id="3" name="Text 0"/>
          <p:cNvSpPr/>
          <p:nvPr/>
        </p:nvSpPr>
        <p:spPr>
          <a:xfrm>
            <a:off x="708184" y="1011674"/>
            <a:ext cx="6610112" cy="632341"/>
          </a:xfrm>
          <a:prstGeom prst="rect">
            <a:avLst/>
          </a:prstGeom>
          <a:noFill/>
          <a:ln/>
        </p:spPr>
        <p:txBody>
          <a:bodyPr wrap="none" lIns="0" tIns="0" rIns="0" bIns="0" rtlCol="0" anchor="t"/>
          <a:lstStyle/>
          <a:p>
            <a:pPr marL="0" indent="0">
              <a:lnSpc>
                <a:spcPts val="4950"/>
              </a:lnSpc>
              <a:buNone/>
            </a:pPr>
            <a:r>
              <a:rPr lang="en-US" sz="3950" b="1" dirty="0">
                <a:solidFill>
                  <a:srgbClr val="F5F0F0"/>
                </a:solidFill>
                <a:latin typeface="PT Serif" panose="020A0603040505020204" pitchFamily="18" charset="0"/>
                <a:ea typeface="Merriweather" pitchFamily="34" charset="-122"/>
                <a:cs typeface="Merriweather" pitchFamily="34" charset="-120"/>
              </a:rPr>
              <a:t>Xử lý tình huống khẩn cấp</a:t>
            </a:r>
            <a:endParaRPr lang="en-US" sz="3950" dirty="0"/>
          </a:p>
        </p:txBody>
      </p:sp>
      <p:sp>
        <p:nvSpPr>
          <p:cNvPr id="4" name="Shape 1"/>
          <p:cNvSpPr/>
          <p:nvPr/>
        </p:nvSpPr>
        <p:spPr>
          <a:xfrm>
            <a:off x="1000244" y="1947505"/>
            <a:ext cx="22860" cy="5270302"/>
          </a:xfrm>
          <a:prstGeom prst="roundRect">
            <a:avLst>
              <a:gd name="adj" fmla="val 371786"/>
            </a:avLst>
          </a:prstGeom>
          <a:solidFill>
            <a:srgbClr val="194A99"/>
          </a:solidFill>
          <a:ln/>
        </p:spPr>
      </p:sp>
      <p:sp>
        <p:nvSpPr>
          <p:cNvPr id="5" name="Shape 2"/>
          <p:cNvSpPr/>
          <p:nvPr/>
        </p:nvSpPr>
        <p:spPr>
          <a:xfrm>
            <a:off x="1216462" y="2391370"/>
            <a:ext cx="708184" cy="22860"/>
          </a:xfrm>
          <a:prstGeom prst="roundRect">
            <a:avLst>
              <a:gd name="adj" fmla="val 371786"/>
            </a:avLst>
          </a:prstGeom>
          <a:solidFill>
            <a:srgbClr val="3965A7"/>
          </a:solidFill>
          <a:ln/>
        </p:spPr>
      </p:sp>
      <p:sp>
        <p:nvSpPr>
          <p:cNvPr id="6" name="Shape 3"/>
          <p:cNvSpPr/>
          <p:nvPr/>
        </p:nvSpPr>
        <p:spPr>
          <a:xfrm>
            <a:off x="784027" y="2175153"/>
            <a:ext cx="455295" cy="455295"/>
          </a:xfrm>
          <a:prstGeom prst="roundRect">
            <a:avLst>
              <a:gd name="adj" fmla="val 18667"/>
            </a:avLst>
          </a:prstGeom>
          <a:solidFill>
            <a:srgbClr val="204C8E"/>
          </a:solidFill>
          <a:ln w="7620">
            <a:solidFill>
              <a:srgbClr val="3965A7"/>
            </a:solidFill>
            <a:prstDash val="solid"/>
          </a:ln>
        </p:spPr>
      </p:sp>
      <p:sp>
        <p:nvSpPr>
          <p:cNvPr id="7" name="Text 4"/>
          <p:cNvSpPr/>
          <p:nvPr/>
        </p:nvSpPr>
        <p:spPr>
          <a:xfrm>
            <a:off x="944880" y="2250996"/>
            <a:ext cx="133588" cy="303490"/>
          </a:xfrm>
          <a:prstGeom prst="rect">
            <a:avLst/>
          </a:prstGeom>
          <a:noFill/>
          <a:ln/>
        </p:spPr>
        <p:txBody>
          <a:bodyPr wrap="none" lIns="0" tIns="0" rIns="0" bIns="0" rtlCol="0" anchor="t"/>
          <a:lstStyle/>
          <a:p>
            <a:pPr marL="0" indent="0" algn="ctr">
              <a:lnSpc>
                <a:spcPts val="2350"/>
              </a:lnSpc>
              <a:buNone/>
            </a:pPr>
            <a:r>
              <a:rPr lang="en-US" sz="2350" dirty="0">
                <a:solidFill>
                  <a:srgbClr val="FFFFFF"/>
                </a:solidFill>
                <a:latin typeface="PT Serif" panose="020A0603040505020204" pitchFamily="18" charset="0"/>
                <a:ea typeface="Merriweather" pitchFamily="34" charset="-122"/>
                <a:cs typeface="Merriweather" pitchFamily="34" charset="-120"/>
              </a:rPr>
              <a:t>1</a:t>
            </a:r>
            <a:endParaRPr lang="en-US" sz="2350" dirty="0"/>
          </a:p>
        </p:txBody>
      </p:sp>
      <p:sp>
        <p:nvSpPr>
          <p:cNvPr id="8" name="Text 5"/>
          <p:cNvSpPr/>
          <p:nvPr/>
        </p:nvSpPr>
        <p:spPr>
          <a:xfrm>
            <a:off x="2124551" y="2149793"/>
            <a:ext cx="2529364" cy="316111"/>
          </a:xfrm>
          <a:prstGeom prst="rect">
            <a:avLst/>
          </a:prstGeom>
          <a:noFill/>
          <a:ln/>
        </p:spPr>
        <p:txBody>
          <a:bodyPr wrap="none" lIns="0" tIns="0" rIns="0" bIns="0" rtlCol="0" anchor="t"/>
          <a:lstStyle/>
          <a:p>
            <a:pPr marL="0" indent="0" algn="l">
              <a:lnSpc>
                <a:spcPts val="2450"/>
              </a:lnSpc>
              <a:buNone/>
            </a:pPr>
            <a:r>
              <a:rPr lang="en-US" sz="1950" b="1" dirty="0">
                <a:solidFill>
                  <a:srgbClr val="E2E6E9"/>
                </a:solidFill>
                <a:latin typeface="PT Serif" panose="020A0603040505020204" pitchFamily="18" charset="0"/>
                <a:ea typeface="Merriweather" pitchFamily="34" charset="-122"/>
                <a:cs typeface="Merriweather" pitchFamily="34" charset="-120"/>
              </a:rPr>
              <a:t>Dừng máy</a:t>
            </a:r>
            <a:endParaRPr lang="en-US" sz="1950" dirty="0"/>
          </a:p>
        </p:txBody>
      </p:sp>
      <p:sp>
        <p:nvSpPr>
          <p:cNvPr id="9" name="Text 6"/>
          <p:cNvSpPr/>
          <p:nvPr/>
        </p:nvSpPr>
        <p:spPr>
          <a:xfrm>
            <a:off x="2124551" y="2587228"/>
            <a:ext cx="6311265" cy="323850"/>
          </a:xfrm>
          <a:prstGeom prst="rect">
            <a:avLst/>
          </a:prstGeom>
          <a:noFill/>
          <a:ln/>
        </p:spPr>
        <p:txBody>
          <a:bodyPr wrap="none" lIns="0" tIns="0" rIns="0" bIns="0" rtlCol="0" anchor="t"/>
          <a:lstStyle/>
          <a:p>
            <a:pPr marL="0" indent="0" algn="l">
              <a:lnSpc>
                <a:spcPts val="2500"/>
              </a:lnSpc>
              <a:buNone/>
            </a:pPr>
            <a:r>
              <a:rPr lang="en-US" sz="1550" dirty="0">
                <a:solidFill>
                  <a:srgbClr val="E2E6E9"/>
                </a:solidFill>
                <a:latin typeface="PT Serif" panose="020A0603040505020204" pitchFamily="18" charset="0"/>
                <a:ea typeface="Merriweather" pitchFamily="34" charset="-122"/>
                <a:cs typeface="Merriweather" pitchFamily="34" charset="-120"/>
              </a:rPr>
              <a:t>Ngay lập tức dừng hoạt động của máy móc khi xảy ra tai nạn.</a:t>
            </a:r>
            <a:endParaRPr lang="en-US" sz="1550" dirty="0"/>
          </a:p>
        </p:txBody>
      </p:sp>
      <p:sp>
        <p:nvSpPr>
          <p:cNvPr id="10" name="Shape 7"/>
          <p:cNvSpPr/>
          <p:nvPr/>
        </p:nvSpPr>
        <p:spPr>
          <a:xfrm>
            <a:off x="1216462" y="3759518"/>
            <a:ext cx="708184" cy="22860"/>
          </a:xfrm>
          <a:prstGeom prst="roundRect">
            <a:avLst>
              <a:gd name="adj" fmla="val 371786"/>
            </a:avLst>
          </a:prstGeom>
          <a:solidFill>
            <a:srgbClr val="3965A7"/>
          </a:solidFill>
          <a:ln/>
        </p:spPr>
      </p:sp>
      <p:sp>
        <p:nvSpPr>
          <p:cNvPr id="11" name="Shape 8"/>
          <p:cNvSpPr/>
          <p:nvPr/>
        </p:nvSpPr>
        <p:spPr>
          <a:xfrm>
            <a:off x="784027" y="3543300"/>
            <a:ext cx="455295" cy="455295"/>
          </a:xfrm>
          <a:prstGeom prst="roundRect">
            <a:avLst>
              <a:gd name="adj" fmla="val 18667"/>
            </a:avLst>
          </a:prstGeom>
          <a:solidFill>
            <a:srgbClr val="204C8E"/>
          </a:solidFill>
          <a:ln w="7620">
            <a:solidFill>
              <a:srgbClr val="3965A7"/>
            </a:solidFill>
            <a:prstDash val="solid"/>
          </a:ln>
        </p:spPr>
      </p:sp>
      <p:sp>
        <p:nvSpPr>
          <p:cNvPr id="12" name="Text 9"/>
          <p:cNvSpPr/>
          <p:nvPr/>
        </p:nvSpPr>
        <p:spPr>
          <a:xfrm>
            <a:off x="920829" y="3619143"/>
            <a:ext cx="181570" cy="303490"/>
          </a:xfrm>
          <a:prstGeom prst="rect">
            <a:avLst/>
          </a:prstGeom>
          <a:noFill/>
          <a:ln/>
        </p:spPr>
        <p:txBody>
          <a:bodyPr wrap="none" lIns="0" tIns="0" rIns="0" bIns="0" rtlCol="0" anchor="t"/>
          <a:lstStyle/>
          <a:p>
            <a:pPr marL="0" indent="0" algn="ctr">
              <a:lnSpc>
                <a:spcPts val="2350"/>
              </a:lnSpc>
              <a:buNone/>
            </a:pPr>
            <a:r>
              <a:rPr lang="en-US" sz="2350" dirty="0">
                <a:solidFill>
                  <a:srgbClr val="FFFFFF"/>
                </a:solidFill>
                <a:latin typeface="PT Serif" panose="020A0603040505020204" pitchFamily="18" charset="0"/>
                <a:ea typeface="Merriweather" pitchFamily="34" charset="-122"/>
                <a:cs typeface="Merriweather" pitchFamily="34" charset="-120"/>
              </a:rPr>
              <a:t>2</a:t>
            </a:r>
            <a:endParaRPr lang="en-US" sz="2350" dirty="0"/>
          </a:p>
        </p:txBody>
      </p:sp>
      <p:sp>
        <p:nvSpPr>
          <p:cNvPr id="13" name="Text 10"/>
          <p:cNvSpPr/>
          <p:nvPr/>
        </p:nvSpPr>
        <p:spPr>
          <a:xfrm>
            <a:off x="2124551" y="3517940"/>
            <a:ext cx="2529364" cy="316111"/>
          </a:xfrm>
          <a:prstGeom prst="rect">
            <a:avLst/>
          </a:prstGeom>
          <a:noFill/>
          <a:ln/>
        </p:spPr>
        <p:txBody>
          <a:bodyPr wrap="none" lIns="0" tIns="0" rIns="0" bIns="0" rtlCol="0" anchor="t"/>
          <a:lstStyle/>
          <a:p>
            <a:pPr marL="0" indent="0" algn="l">
              <a:lnSpc>
                <a:spcPts val="2450"/>
              </a:lnSpc>
              <a:buNone/>
            </a:pPr>
            <a:r>
              <a:rPr lang="en-US" sz="1950" b="1" dirty="0">
                <a:solidFill>
                  <a:srgbClr val="E2E6E9"/>
                </a:solidFill>
                <a:latin typeface="PT Serif" panose="020A0603040505020204" pitchFamily="18" charset="0"/>
                <a:ea typeface="Merriweather" pitchFamily="34" charset="-122"/>
                <a:cs typeface="Merriweather" pitchFamily="34" charset="-120"/>
              </a:rPr>
              <a:t>Sơ cứu</a:t>
            </a:r>
            <a:endParaRPr lang="en-US" sz="1950" dirty="0"/>
          </a:p>
        </p:txBody>
      </p:sp>
      <p:sp>
        <p:nvSpPr>
          <p:cNvPr id="14" name="Text 11"/>
          <p:cNvSpPr/>
          <p:nvPr/>
        </p:nvSpPr>
        <p:spPr>
          <a:xfrm>
            <a:off x="2124551" y="3955375"/>
            <a:ext cx="6311265" cy="323850"/>
          </a:xfrm>
          <a:prstGeom prst="rect">
            <a:avLst/>
          </a:prstGeom>
          <a:noFill/>
          <a:ln/>
        </p:spPr>
        <p:txBody>
          <a:bodyPr wrap="none" lIns="0" tIns="0" rIns="0" bIns="0" rtlCol="0" anchor="t"/>
          <a:lstStyle/>
          <a:p>
            <a:pPr marL="0" indent="0" algn="l">
              <a:lnSpc>
                <a:spcPts val="2500"/>
              </a:lnSpc>
              <a:buNone/>
            </a:pPr>
            <a:r>
              <a:rPr lang="en-US" sz="1550" dirty="0">
                <a:solidFill>
                  <a:srgbClr val="E2E6E9"/>
                </a:solidFill>
                <a:latin typeface="PT Serif" panose="020A0603040505020204" pitchFamily="18" charset="0"/>
                <a:ea typeface="Merriweather" pitchFamily="34" charset="-122"/>
                <a:cs typeface="Merriweather" pitchFamily="34" charset="-120"/>
              </a:rPr>
              <a:t>Thực hiện sơ cứu ban đầu cho người bị nạn nếu cần thiết.</a:t>
            </a:r>
            <a:endParaRPr lang="en-US" sz="1550" dirty="0"/>
          </a:p>
        </p:txBody>
      </p:sp>
      <p:sp>
        <p:nvSpPr>
          <p:cNvPr id="15" name="Shape 12"/>
          <p:cNvSpPr/>
          <p:nvPr/>
        </p:nvSpPr>
        <p:spPr>
          <a:xfrm>
            <a:off x="1216462" y="5127665"/>
            <a:ext cx="708184" cy="22860"/>
          </a:xfrm>
          <a:prstGeom prst="roundRect">
            <a:avLst>
              <a:gd name="adj" fmla="val 371786"/>
            </a:avLst>
          </a:prstGeom>
          <a:solidFill>
            <a:srgbClr val="3965A7"/>
          </a:solidFill>
          <a:ln/>
        </p:spPr>
      </p:sp>
      <p:sp>
        <p:nvSpPr>
          <p:cNvPr id="16" name="Shape 13"/>
          <p:cNvSpPr/>
          <p:nvPr/>
        </p:nvSpPr>
        <p:spPr>
          <a:xfrm>
            <a:off x="784027" y="4911447"/>
            <a:ext cx="455295" cy="455295"/>
          </a:xfrm>
          <a:prstGeom prst="roundRect">
            <a:avLst>
              <a:gd name="adj" fmla="val 18667"/>
            </a:avLst>
          </a:prstGeom>
          <a:solidFill>
            <a:srgbClr val="204C8E"/>
          </a:solidFill>
          <a:ln w="7620">
            <a:solidFill>
              <a:srgbClr val="3965A7"/>
            </a:solidFill>
            <a:prstDash val="solid"/>
          </a:ln>
        </p:spPr>
      </p:sp>
      <p:sp>
        <p:nvSpPr>
          <p:cNvPr id="17" name="Text 14"/>
          <p:cNvSpPr/>
          <p:nvPr/>
        </p:nvSpPr>
        <p:spPr>
          <a:xfrm>
            <a:off x="926663" y="4987290"/>
            <a:ext cx="170021" cy="303490"/>
          </a:xfrm>
          <a:prstGeom prst="rect">
            <a:avLst/>
          </a:prstGeom>
          <a:noFill/>
          <a:ln/>
        </p:spPr>
        <p:txBody>
          <a:bodyPr wrap="none" lIns="0" tIns="0" rIns="0" bIns="0" rtlCol="0" anchor="t"/>
          <a:lstStyle/>
          <a:p>
            <a:pPr marL="0" indent="0" algn="ctr">
              <a:lnSpc>
                <a:spcPts val="2350"/>
              </a:lnSpc>
              <a:buNone/>
            </a:pPr>
            <a:r>
              <a:rPr lang="en-US" sz="2350" dirty="0">
                <a:solidFill>
                  <a:srgbClr val="FFFFFF"/>
                </a:solidFill>
                <a:latin typeface="PT Serif" panose="020A0603040505020204" pitchFamily="18" charset="0"/>
                <a:ea typeface="Merriweather" pitchFamily="34" charset="-122"/>
                <a:cs typeface="Merriweather" pitchFamily="34" charset="-120"/>
              </a:rPr>
              <a:t>3</a:t>
            </a:r>
            <a:endParaRPr lang="en-US" sz="2350" dirty="0"/>
          </a:p>
        </p:txBody>
      </p:sp>
      <p:sp>
        <p:nvSpPr>
          <p:cNvPr id="18" name="Text 15"/>
          <p:cNvSpPr/>
          <p:nvPr/>
        </p:nvSpPr>
        <p:spPr>
          <a:xfrm>
            <a:off x="2124551" y="4886087"/>
            <a:ext cx="2529364" cy="316111"/>
          </a:xfrm>
          <a:prstGeom prst="rect">
            <a:avLst/>
          </a:prstGeom>
          <a:noFill/>
          <a:ln/>
        </p:spPr>
        <p:txBody>
          <a:bodyPr wrap="none" lIns="0" tIns="0" rIns="0" bIns="0" rtlCol="0" anchor="t"/>
          <a:lstStyle/>
          <a:p>
            <a:pPr marL="0" indent="0" algn="l">
              <a:lnSpc>
                <a:spcPts val="2450"/>
              </a:lnSpc>
              <a:buNone/>
            </a:pPr>
            <a:r>
              <a:rPr lang="en-US" sz="1950" b="1" dirty="0">
                <a:solidFill>
                  <a:srgbClr val="E2E6E9"/>
                </a:solidFill>
                <a:latin typeface="PT Serif" panose="020A0603040505020204" pitchFamily="18" charset="0"/>
                <a:ea typeface="Merriweather" pitchFamily="34" charset="-122"/>
                <a:cs typeface="Merriweather" pitchFamily="34" charset="-120"/>
              </a:rPr>
              <a:t>Gọi cấp cứu</a:t>
            </a:r>
            <a:endParaRPr lang="en-US" sz="1950" dirty="0"/>
          </a:p>
        </p:txBody>
      </p:sp>
      <p:sp>
        <p:nvSpPr>
          <p:cNvPr id="19" name="Text 16"/>
          <p:cNvSpPr/>
          <p:nvPr/>
        </p:nvSpPr>
        <p:spPr>
          <a:xfrm>
            <a:off x="2124551" y="5323523"/>
            <a:ext cx="6311265" cy="323850"/>
          </a:xfrm>
          <a:prstGeom prst="rect">
            <a:avLst/>
          </a:prstGeom>
          <a:noFill/>
          <a:ln/>
        </p:spPr>
        <p:txBody>
          <a:bodyPr wrap="none" lIns="0" tIns="0" rIns="0" bIns="0" rtlCol="0" anchor="t"/>
          <a:lstStyle/>
          <a:p>
            <a:pPr marL="0" indent="0" algn="l">
              <a:lnSpc>
                <a:spcPts val="2500"/>
              </a:lnSpc>
              <a:buNone/>
            </a:pPr>
            <a:r>
              <a:rPr lang="en-US" sz="1550" dirty="0">
                <a:solidFill>
                  <a:srgbClr val="E2E6E9"/>
                </a:solidFill>
                <a:latin typeface="PT Serif" panose="020A0603040505020204" pitchFamily="18" charset="0"/>
                <a:ea typeface="Merriweather" pitchFamily="34" charset="-122"/>
                <a:cs typeface="Merriweather" pitchFamily="34" charset="-120"/>
              </a:rPr>
              <a:t>Liên hệ dịch vụ y tế khẩn cấp nếu tình trạng nghiêm trọng.</a:t>
            </a:r>
            <a:endParaRPr lang="en-US" sz="1550" dirty="0"/>
          </a:p>
        </p:txBody>
      </p:sp>
      <p:sp>
        <p:nvSpPr>
          <p:cNvPr id="20" name="Shape 17"/>
          <p:cNvSpPr/>
          <p:nvPr/>
        </p:nvSpPr>
        <p:spPr>
          <a:xfrm>
            <a:off x="1216462" y="6495812"/>
            <a:ext cx="708184" cy="22860"/>
          </a:xfrm>
          <a:prstGeom prst="roundRect">
            <a:avLst>
              <a:gd name="adj" fmla="val 371786"/>
            </a:avLst>
          </a:prstGeom>
          <a:solidFill>
            <a:srgbClr val="3965A7"/>
          </a:solidFill>
          <a:ln/>
        </p:spPr>
      </p:sp>
      <p:sp>
        <p:nvSpPr>
          <p:cNvPr id="21" name="Shape 18"/>
          <p:cNvSpPr/>
          <p:nvPr/>
        </p:nvSpPr>
        <p:spPr>
          <a:xfrm>
            <a:off x="784027" y="6279594"/>
            <a:ext cx="455295" cy="455295"/>
          </a:xfrm>
          <a:prstGeom prst="roundRect">
            <a:avLst>
              <a:gd name="adj" fmla="val 18667"/>
            </a:avLst>
          </a:prstGeom>
          <a:solidFill>
            <a:srgbClr val="204C8E"/>
          </a:solidFill>
          <a:ln w="7620">
            <a:solidFill>
              <a:srgbClr val="3965A7"/>
            </a:solidFill>
            <a:prstDash val="solid"/>
          </a:ln>
        </p:spPr>
      </p:sp>
      <p:sp>
        <p:nvSpPr>
          <p:cNvPr id="22" name="Text 19"/>
          <p:cNvSpPr/>
          <p:nvPr/>
        </p:nvSpPr>
        <p:spPr>
          <a:xfrm>
            <a:off x="913924" y="6355437"/>
            <a:ext cx="195501" cy="303490"/>
          </a:xfrm>
          <a:prstGeom prst="rect">
            <a:avLst/>
          </a:prstGeom>
          <a:noFill/>
          <a:ln/>
        </p:spPr>
        <p:txBody>
          <a:bodyPr wrap="none" lIns="0" tIns="0" rIns="0" bIns="0" rtlCol="0" anchor="t"/>
          <a:lstStyle/>
          <a:p>
            <a:pPr marL="0" indent="0" algn="ctr">
              <a:lnSpc>
                <a:spcPts val="2350"/>
              </a:lnSpc>
              <a:buNone/>
            </a:pPr>
            <a:r>
              <a:rPr lang="en-US" sz="2350" dirty="0">
                <a:solidFill>
                  <a:srgbClr val="FFFFFF"/>
                </a:solidFill>
                <a:latin typeface="PT Serif" panose="020A0603040505020204" pitchFamily="18" charset="0"/>
                <a:ea typeface="Merriweather" pitchFamily="34" charset="-122"/>
                <a:cs typeface="Merriweather" pitchFamily="34" charset="-120"/>
              </a:rPr>
              <a:t>4</a:t>
            </a:r>
            <a:endParaRPr lang="en-US" sz="2350" dirty="0"/>
          </a:p>
        </p:txBody>
      </p:sp>
      <p:sp>
        <p:nvSpPr>
          <p:cNvPr id="23" name="Text 20"/>
          <p:cNvSpPr/>
          <p:nvPr/>
        </p:nvSpPr>
        <p:spPr>
          <a:xfrm>
            <a:off x="2124551" y="6254234"/>
            <a:ext cx="2529364" cy="316111"/>
          </a:xfrm>
          <a:prstGeom prst="rect">
            <a:avLst/>
          </a:prstGeom>
          <a:noFill/>
          <a:ln/>
        </p:spPr>
        <p:txBody>
          <a:bodyPr wrap="none" lIns="0" tIns="0" rIns="0" bIns="0" rtlCol="0" anchor="t"/>
          <a:lstStyle/>
          <a:p>
            <a:pPr marL="0" indent="0" algn="l">
              <a:lnSpc>
                <a:spcPts val="2450"/>
              </a:lnSpc>
              <a:buNone/>
            </a:pPr>
            <a:r>
              <a:rPr lang="en-US" sz="1950" b="1" dirty="0">
                <a:solidFill>
                  <a:srgbClr val="E2E6E9"/>
                </a:solidFill>
                <a:latin typeface="PT Serif" panose="020A0603040505020204" pitchFamily="18" charset="0"/>
                <a:ea typeface="Merriweather" pitchFamily="34" charset="-122"/>
                <a:cs typeface="Merriweather" pitchFamily="34" charset="-120"/>
              </a:rPr>
              <a:t>Báo cáo</a:t>
            </a:r>
            <a:endParaRPr lang="en-US" sz="1950" dirty="0"/>
          </a:p>
        </p:txBody>
      </p:sp>
      <p:sp>
        <p:nvSpPr>
          <p:cNvPr id="24" name="Text 21"/>
          <p:cNvSpPr/>
          <p:nvPr/>
        </p:nvSpPr>
        <p:spPr>
          <a:xfrm>
            <a:off x="2124551" y="6691670"/>
            <a:ext cx="6311265" cy="323850"/>
          </a:xfrm>
          <a:prstGeom prst="rect">
            <a:avLst/>
          </a:prstGeom>
          <a:noFill/>
          <a:ln/>
        </p:spPr>
        <p:txBody>
          <a:bodyPr wrap="none" lIns="0" tIns="0" rIns="0" bIns="0" rtlCol="0" anchor="t"/>
          <a:lstStyle/>
          <a:p>
            <a:pPr marL="0" indent="0" algn="l">
              <a:lnSpc>
                <a:spcPts val="2500"/>
              </a:lnSpc>
              <a:buNone/>
            </a:pPr>
            <a:r>
              <a:rPr lang="en-US" sz="1550" dirty="0">
                <a:solidFill>
                  <a:srgbClr val="E2E6E9"/>
                </a:solidFill>
                <a:latin typeface="PT Serif" panose="020A0603040505020204" pitchFamily="18" charset="0"/>
                <a:ea typeface="Merriweather" pitchFamily="34" charset="-122"/>
                <a:cs typeface="Merriweather" pitchFamily="34" charset="-120"/>
              </a:rPr>
              <a:t>Thông báo cho quản lý và lập báo cáo chi tiết về sự cố.</a:t>
            </a:r>
            <a:endParaRPr lang="en-US" sz="1550" dirty="0"/>
          </a:p>
        </p:txBody>
      </p:sp>
      <p:pic>
        <p:nvPicPr>
          <p:cNvPr id="25" name="Image 0" descr="preencoded.png">
            <a:extLst>
              <a:ext uri="{FF2B5EF4-FFF2-40B4-BE49-F238E27FC236}">
                <a16:creationId xmlns:a16="http://schemas.microsoft.com/office/drawing/2014/main" id="{C3CB7B59-CA80-7054-08BD-BCB5641BA798}"/>
              </a:ext>
            </a:extLst>
          </p:cNvPr>
          <p:cNvPicPr>
            <a:picLocks noChangeAspect="1"/>
          </p:cNvPicPr>
          <p:nvPr/>
        </p:nvPicPr>
        <p:blipFill>
          <a:blip r:embed="rId4"/>
          <a:stretch>
            <a:fillRect/>
          </a:stretch>
        </p:blipFill>
        <p:spPr>
          <a:xfrm>
            <a:off x="12393636" y="7538138"/>
            <a:ext cx="2022248" cy="626909"/>
          </a:xfrm>
          <a:prstGeom prst="rect">
            <a:avLst/>
          </a:prstGeom>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12393636" y="7538138"/>
            <a:ext cx="2022248" cy="626909"/>
          </a:xfrm>
          <a:prstGeom prst="rect">
            <a:avLst/>
          </a:prstGeom>
        </p:spPr>
      </p:pic>
      <p:sp>
        <p:nvSpPr>
          <p:cNvPr id="3" name="Text 0"/>
          <p:cNvSpPr/>
          <p:nvPr/>
        </p:nvSpPr>
        <p:spPr>
          <a:xfrm>
            <a:off x="765663" y="503991"/>
            <a:ext cx="6220420" cy="771287"/>
          </a:xfrm>
          <a:prstGeom prst="rect">
            <a:avLst/>
          </a:prstGeom>
          <a:noFill/>
          <a:ln/>
        </p:spPr>
        <p:txBody>
          <a:bodyPr wrap="none" lIns="0" tIns="0" rIns="0" bIns="0" rtlCol="0" anchor="t"/>
          <a:lstStyle/>
          <a:p>
            <a:pPr marL="0" indent="0">
              <a:lnSpc>
                <a:spcPts val="6050"/>
              </a:lnSpc>
              <a:buNone/>
            </a:pPr>
            <a:r>
              <a:rPr lang="en-US" sz="4800" b="1" dirty="0">
                <a:solidFill>
                  <a:srgbClr val="F5F0F0"/>
                </a:solidFill>
                <a:latin typeface="PT Serif" panose="020A0603040505020204" pitchFamily="18" charset="0"/>
                <a:ea typeface="Merriweather" pitchFamily="34" charset="-122"/>
                <a:cs typeface="Merriweather" pitchFamily="34" charset="-120"/>
              </a:rPr>
              <a:t>Tài Liệu Tham Khảo</a:t>
            </a:r>
            <a:endParaRPr lang="en-US" sz="4800" dirty="0"/>
          </a:p>
        </p:txBody>
      </p:sp>
      <p:sp>
        <p:nvSpPr>
          <p:cNvPr id="4" name="Shape 1"/>
          <p:cNvSpPr/>
          <p:nvPr/>
        </p:nvSpPr>
        <p:spPr>
          <a:xfrm>
            <a:off x="6986083" y="2030215"/>
            <a:ext cx="30480" cy="5308878"/>
          </a:xfrm>
          <a:prstGeom prst="roundRect">
            <a:avLst>
              <a:gd name="adj" fmla="val 340122"/>
            </a:avLst>
          </a:prstGeom>
          <a:solidFill>
            <a:srgbClr val="194A99"/>
          </a:solidFill>
          <a:ln/>
        </p:spPr>
      </p:sp>
      <p:sp>
        <p:nvSpPr>
          <p:cNvPr id="5" name="Shape 2"/>
          <p:cNvSpPr/>
          <p:nvPr/>
        </p:nvSpPr>
        <p:spPr>
          <a:xfrm>
            <a:off x="7248496" y="2892536"/>
            <a:ext cx="863798" cy="30480"/>
          </a:xfrm>
          <a:prstGeom prst="roundRect">
            <a:avLst>
              <a:gd name="adj" fmla="val 340122"/>
            </a:avLst>
          </a:prstGeom>
          <a:solidFill>
            <a:srgbClr val="3965A7"/>
          </a:solidFill>
          <a:ln/>
        </p:spPr>
      </p:sp>
      <p:sp>
        <p:nvSpPr>
          <p:cNvPr id="6" name="Shape 3"/>
          <p:cNvSpPr/>
          <p:nvPr/>
        </p:nvSpPr>
        <p:spPr>
          <a:xfrm>
            <a:off x="6723669" y="2630122"/>
            <a:ext cx="555308" cy="555308"/>
          </a:xfrm>
          <a:prstGeom prst="roundRect">
            <a:avLst>
              <a:gd name="adj" fmla="val 18669"/>
            </a:avLst>
          </a:prstGeom>
          <a:solidFill>
            <a:srgbClr val="204C8E"/>
          </a:solidFill>
          <a:ln w="15240">
            <a:solidFill>
              <a:srgbClr val="3965A7"/>
            </a:solidFill>
            <a:prstDash val="solid"/>
          </a:ln>
        </p:spPr>
      </p:sp>
      <p:sp>
        <p:nvSpPr>
          <p:cNvPr id="7" name="Text 4"/>
          <p:cNvSpPr/>
          <p:nvPr/>
        </p:nvSpPr>
        <p:spPr>
          <a:xfrm>
            <a:off x="6919884" y="2722634"/>
            <a:ext cx="162878" cy="370284"/>
          </a:xfrm>
          <a:prstGeom prst="rect">
            <a:avLst/>
          </a:prstGeom>
          <a:noFill/>
          <a:ln/>
        </p:spPr>
        <p:txBody>
          <a:bodyPr wrap="none" lIns="0" tIns="0" rIns="0" bIns="0" rtlCol="0" anchor="t"/>
          <a:lstStyle/>
          <a:p>
            <a:pPr marL="0" indent="0" algn="ctr">
              <a:lnSpc>
                <a:spcPts val="2900"/>
              </a:lnSpc>
              <a:buNone/>
            </a:pPr>
            <a:r>
              <a:rPr lang="en-US" sz="2900" dirty="0">
                <a:solidFill>
                  <a:srgbClr val="FFFFFF"/>
                </a:solidFill>
                <a:latin typeface="PT Serif" panose="020A0603040505020204" pitchFamily="18" charset="0"/>
                <a:ea typeface="Merriweather" pitchFamily="34" charset="-122"/>
                <a:cs typeface="Merriweather" pitchFamily="34" charset="-120"/>
              </a:rPr>
              <a:t>1</a:t>
            </a:r>
            <a:endParaRPr lang="en-US" sz="2900" dirty="0"/>
          </a:p>
        </p:txBody>
      </p:sp>
      <p:sp>
        <p:nvSpPr>
          <p:cNvPr id="8" name="Text 5"/>
          <p:cNvSpPr/>
          <p:nvPr/>
        </p:nvSpPr>
        <p:spPr>
          <a:xfrm>
            <a:off x="8358873" y="2599285"/>
            <a:ext cx="4059555" cy="385524"/>
          </a:xfrm>
          <a:prstGeom prst="rect">
            <a:avLst/>
          </a:prstGeom>
          <a:noFill/>
          <a:ln/>
        </p:spPr>
        <p:txBody>
          <a:bodyPr wrap="none" lIns="0" tIns="0" rIns="0" bIns="0" rtlCol="0" anchor="t"/>
          <a:lstStyle/>
          <a:p>
            <a:pPr marL="0" indent="0" algn="l">
              <a:lnSpc>
                <a:spcPts val="3000"/>
              </a:lnSpc>
              <a:buNone/>
            </a:pPr>
            <a:r>
              <a:rPr lang="en-US" sz="2400" b="1" dirty="0">
                <a:solidFill>
                  <a:srgbClr val="E2E6E9"/>
                </a:solidFill>
                <a:latin typeface="PT Serif" panose="020A0603040505020204" pitchFamily="18" charset="0"/>
                <a:ea typeface="Merriweather" pitchFamily="34" charset="-122"/>
                <a:cs typeface="Merriweather" pitchFamily="34" charset="-120"/>
              </a:rPr>
              <a:t>Bài kiểm tra ATLD nhóm 3</a:t>
            </a:r>
            <a:endParaRPr lang="en-US" sz="2400" dirty="0"/>
          </a:p>
        </p:txBody>
      </p:sp>
      <p:sp>
        <p:nvSpPr>
          <p:cNvPr id="9" name="Text 6"/>
          <p:cNvSpPr/>
          <p:nvPr/>
        </p:nvSpPr>
        <p:spPr>
          <a:xfrm>
            <a:off x="8358873" y="2938603"/>
            <a:ext cx="5688687" cy="394811"/>
          </a:xfrm>
          <a:prstGeom prst="rect">
            <a:avLst/>
          </a:prstGeom>
          <a:noFill/>
          <a:ln/>
        </p:spPr>
        <p:txBody>
          <a:bodyPr wrap="none" lIns="0" tIns="0" rIns="0" bIns="0" rtlCol="0" anchor="t"/>
          <a:lstStyle/>
          <a:p>
            <a:pPr marL="0" indent="0" algn="l">
              <a:lnSpc>
                <a:spcPts val="3100"/>
              </a:lnSpc>
              <a:buNone/>
            </a:pPr>
            <a:r>
              <a:rPr lang="en-US" sz="1900" b="1" u="sng" dirty="0">
                <a:solidFill>
                  <a:srgbClr val="609DFF"/>
                </a:solidFill>
                <a:latin typeface="PT Serif" panose="020A0603040505020204" pitchFamily="18" charset="0"/>
                <a:ea typeface="Merriweather" pitchFamily="34" charset="-122"/>
                <a:cs typeface="Merriweather" pitchFamily="34" charset="-120"/>
                <a:hlinkClick r:id="rId4">
                  <a:extLst>
                    <a:ext uri="{A12FA001-AC4F-418D-AE19-62706E023703}">
                      <ahyp:hlinkClr xmlns:ahyp="http://schemas.microsoft.com/office/drawing/2018/hyperlinkcolor" val="tx"/>
                    </a:ext>
                  </a:extLst>
                </a:hlinkClick>
              </a:rPr>
              <a:t>Trắc nghiệm an toàn lao động nhóm 3</a:t>
            </a:r>
            <a:endParaRPr lang="en-US" sz="1900" dirty="0"/>
          </a:p>
        </p:txBody>
      </p:sp>
      <p:sp>
        <p:nvSpPr>
          <p:cNvPr id="10" name="Shape 7"/>
          <p:cNvSpPr/>
          <p:nvPr/>
        </p:nvSpPr>
        <p:spPr>
          <a:xfrm>
            <a:off x="7248496" y="4561316"/>
            <a:ext cx="863798" cy="30480"/>
          </a:xfrm>
          <a:prstGeom prst="roundRect">
            <a:avLst>
              <a:gd name="adj" fmla="val 340122"/>
            </a:avLst>
          </a:prstGeom>
          <a:solidFill>
            <a:srgbClr val="3965A7"/>
          </a:solidFill>
          <a:ln/>
        </p:spPr>
      </p:sp>
      <p:sp>
        <p:nvSpPr>
          <p:cNvPr id="11" name="Shape 8"/>
          <p:cNvSpPr/>
          <p:nvPr/>
        </p:nvSpPr>
        <p:spPr>
          <a:xfrm>
            <a:off x="6723669" y="4298902"/>
            <a:ext cx="555308" cy="555308"/>
          </a:xfrm>
          <a:prstGeom prst="roundRect">
            <a:avLst>
              <a:gd name="adj" fmla="val 18669"/>
            </a:avLst>
          </a:prstGeom>
          <a:solidFill>
            <a:srgbClr val="204C8E"/>
          </a:solidFill>
          <a:ln w="15240">
            <a:solidFill>
              <a:srgbClr val="3965A7"/>
            </a:solidFill>
            <a:prstDash val="solid"/>
          </a:ln>
        </p:spPr>
      </p:sp>
      <p:sp>
        <p:nvSpPr>
          <p:cNvPr id="12" name="Text 9"/>
          <p:cNvSpPr/>
          <p:nvPr/>
        </p:nvSpPr>
        <p:spPr>
          <a:xfrm>
            <a:off x="6890595" y="4391414"/>
            <a:ext cx="221456" cy="370284"/>
          </a:xfrm>
          <a:prstGeom prst="rect">
            <a:avLst/>
          </a:prstGeom>
          <a:noFill/>
          <a:ln/>
        </p:spPr>
        <p:txBody>
          <a:bodyPr wrap="none" lIns="0" tIns="0" rIns="0" bIns="0" rtlCol="0" anchor="t"/>
          <a:lstStyle/>
          <a:p>
            <a:pPr marL="0" indent="0" algn="ctr">
              <a:lnSpc>
                <a:spcPts val="2900"/>
              </a:lnSpc>
              <a:buNone/>
            </a:pPr>
            <a:r>
              <a:rPr lang="en-US" sz="2900" dirty="0">
                <a:solidFill>
                  <a:srgbClr val="FFFFFF"/>
                </a:solidFill>
                <a:latin typeface="PT Serif" panose="020A0603040505020204" pitchFamily="18" charset="0"/>
                <a:ea typeface="Merriweather" pitchFamily="34" charset="-122"/>
                <a:cs typeface="Merriweather" pitchFamily="34" charset="-120"/>
              </a:rPr>
              <a:t>2</a:t>
            </a:r>
            <a:endParaRPr lang="en-US" sz="2900" dirty="0"/>
          </a:p>
        </p:txBody>
      </p:sp>
      <p:sp>
        <p:nvSpPr>
          <p:cNvPr id="13" name="Text 10"/>
          <p:cNvSpPr/>
          <p:nvPr/>
        </p:nvSpPr>
        <p:spPr>
          <a:xfrm>
            <a:off x="8358873" y="4268065"/>
            <a:ext cx="5648444" cy="462796"/>
          </a:xfrm>
          <a:prstGeom prst="rect">
            <a:avLst/>
          </a:prstGeom>
          <a:noFill/>
          <a:ln/>
        </p:spPr>
        <p:txBody>
          <a:bodyPr wrap="none" lIns="0" tIns="0" rIns="0" bIns="0" rtlCol="0" anchor="t"/>
          <a:lstStyle/>
          <a:p>
            <a:pPr marL="0" indent="0" algn="l">
              <a:lnSpc>
                <a:spcPts val="3600"/>
              </a:lnSpc>
              <a:buNone/>
            </a:pPr>
            <a:r>
              <a:rPr lang="en-US" sz="2900" b="1" dirty="0">
                <a:solidFill>
                  <a:srgbClr val="E2E6E9"/>
                </a:solidFill>
                <a:latin typeface="PT Serif" panose="020A0603040505020204" pitchFamily="18" charset="0"/>
                <a:ea typeface="Merriweather" pitchFamily="34" charset="-122"/>
                <a:cs typeface="Merriweather" pitchFamily="34" charset="-120"/>
              </a:rPr>
              <a:t>Bảng báo giá huấn luyện ATLD</a:t>
            </a:r>
            <a:endParaRPr lang="en-US" sz="2900" dirty="0"/>
          </a:p>
        </p:txBody>
      </p:sp>
      <p:sp>
        <p:nvSpPr>
          <p:cNvPr id="14" name="Text 11"/>
          <p:cNvSpPr/>
          <p:nvPr/>
        </p:nvSpPr>
        <p:spPr>
          <a:xfrm>
            <a:off x="8358873" y="4684654"/>
            <a:ext cx="5688687" cy="394811"/>
          </a:xfrm>
          <a:prstGeom prst="rect">
            <a:avLst/>
          </a:prstGeom>
          <a:noFill/>
          <a:ln/>
        </p:spPr>
        <p:txBody>
          <a:bodyPr wrap="none" lIns="0" tIns="0" rIns="0" bIns="0" rtlCol="0" anchor="t"/>
          <a:lstStyle/>
          <a:p>
            <a:pPr marL="0" indent="0" algn="l">
              <a:lnSpc>
                <a:spcPts val="3100"/>
              </a:lnSpc>
              <a:buNone/>
            </a:pPr>
            <a:r>
              <a:rPr lang="en-US" sz="1900" b="1" u="sng" dirty="0">
                <a:solidFill>
                  <a:srgbClr val="609DFF"/>
                </a:solidFill>
                <a:latin typeface="PT Serif" panose="020A0603040505020204" pitchFamily="18" charset="0"/>
                <a:ea typeface="Merriweather" pitchFamily="34" charset="-122"/>
                <a:cs typeface="Merriweather" pitchFamily="34" charset="-120"/>
                <a:hlinkClick r:id="rId5">
                  <a:extLst>
                    <a:ext uri="{A12FA001-AC4F-418D-AE19-62706E023703}">
                      <ahyp:hlinkClr xmlns:ahyp="http://schemas.microsoft.com/office/drawing/2018/hyperlinkcolor" val="tx"/>
                    </a:ext>
                  </a:extLst>
                </a:hlinkClick>
              </a:rPr>
              <a:t>Xem chi tiết</a:t>
            </a:r>
            <a:endParaRPr lang="en-US" sz="1900" dirty="0"/>
          </a:p>
        </p:txBody>
      </p:sp>
      <p:sp>
        <p:nvSpPr>
          <p:cNvPr id="15" name="Shape 12"/>
          <p:cNvSpPr/>
          <p:nvPr/>
        </p:nvSpPr>
        <p:spPr>
          <a:xfrm>
            <a:off x="7248496" y="6307367"/>
            <a:ext cx="863798" cy="30480"/>
          </a:xfrm>
          <a:prstGeom prst="roundRect">
            <a:avLst>
              <a:gd name="adj" fmla="val 340122"/>
            </a:avLst>
          </a:prstGeom>
          <a:solidFill>
            <a:srgbClr val="3965A7"/>
          </a:solidFill>
          <a:ln/>
        </p:spPr>
      </p:sp>
      <p:sp>
        <p:nvSpPr>
          <p:cNvPr id="16" name="Shape 13"/>
          <p:cNvSpPr/>
          <p:nvPr/>
        </p:nvSpPr>
        <p:spPr>
          <a:xfrm>
            <a:off x="6723669" y="6044954"/>
            <a:ext cx="555308" cy="555308"/>
          </a:xfrm>
          <a:prstGeom prst="roundRect">
            <a:avLst>
              <a:gd name="adj" fmla="val 18669"/>
            </a:avLst>
          </a:prstGeom>
          <a:solidFill>
            <a:srgbClr val="204C8E"/>
          </a:solidFill>
          <a:ln w="15240">
            <a:solidFill>
              <a:srgbClr val="3965A7"/>
            </a:solidFill>
            <a:prstDash val="solid"/>
          </a:ln>
        </p:spPr>
      </p:sp>
      <p:sp>
        <p:nvSpPr>
          <p:cNvPr id="17" name="Text 14"/>
          <p:cNvSpPr/>
          <p:nvPr/>
        </p:nvSpPr>
        <p:spPr>
          <a:xfrm>
            <a:off x="6897619" y="6137465"/>
            <a:ext cx="207407" cy="370284"/>
          </a:xfrm>
          <a:prstGeom prst="rect">
            <a:avLst/>
          </a:prstGeom>
          <a:noFill/>
          <a:ln/>
        </p:spPr>
        <p:txBody>
          <a:bodyPr wrap="none" lIns="0" tIns="0" rIns="0" bIns="0" rtlCol="0" anchor="t"/>
          <a:lstStyle/>
          <a:p>
            <a:pPr marL="0" indent="0" algn="ctr">
              <a:lnSpc>
                <a:spcPts val="2900"/>
              </a:lnSpc>
              <a:buNone/>
            </a:pPr>
            <a:r>
              <a:rPr lang="en-US" sz="2900" dirty="0">
                <a:solidFill>
                  <a:srgbClr val="FFFFFF"/>
                </a:solidFill>
                <a:latin typeface="PT Serif" panose="020A0603040505020204" pitchFamily="18" charset="0"/>
                <a:ea typeface="Merriweather" pitchFamily="34" charset="-122"/>
                <a:cs typeface="Merriweather" pitchFamily="34" charset="-120"/>
              </a:rPr>
              <a:t>3</a:t>
            </a:r>
            <a:endParaRPr lang="en-US" sz="2900" dirty="0"/>
          </a:p>
        </p:txBody>
      </p:sp>
      <p:sp>
        <p:nvSpPr>
          <p:cNvPr id="18" name="Text 15"/>
          <p:cNvSpPr/>
          <p:nvPr/>
        </p:nvSpPr>
        <p:spPr>
          <a:xfrm>
            <a:off x="8358873" y="6014116"/>
            <a:ext cx="4704874" cy="462796"/>
          </a:xfrm>
          <a:prstGeom prst="rect">
            <a:avLst/>
          </a:prstGeom>
          <a:noFill/>
          <a:ln/>
        </p:spPr>
        <p:txBody>
          <a:bodyPr wrap="none" lIns="0" tIns="0" rIns="0" bIns="0" rtlCol="0" anchor="t"/>
          <a:lstStyle/>
          <a:p>
            <a:pPr marL="0" indent="0" algn="l">
              <a:lnSpc>
                <a:spcPts val="3600"/>
              </a:lnSpc>
              <a:buNone/>
            </a:pPr>
            <a:r>
              <a:rPr lang="en-US" sz="2900" b="1" dirty="0">
                <a:solidFill>
                  <a:srgbClr val="E2E6E9"/>
                </a:solidFill>
                <a:latin typeface="PT Serif" panose="020A0603040505020204" pitchFamily="18" charset="0"/>
                <a:ea typeface="Merriweather" pitchFamily="34" charset="-122"/>
                <a:cs typeface="Merriweather" pitchFamily="34" charset="-120"/>
              </a:rPr>
              <a:t>Tải về tài liệu (download)</a:t>
            </a:r>
            <a:endParaRPr lang="en-US" sz="2900" dirty="0"/>
          </a:p>
        </p:txBody>
      </p:sp>
      <p:sp>
        <p:nvSpPr>
          <p:cNvPr id="19" name="Text 16"/>
          <p:cNvSpPr/>
          <p:nvPr/>
        </p:nvSpPr>
        <p:spPr>
          <a:xfrm>
            <a:off x="8358873" y="6430706"/>
            <a:ext cx="5688687" cy="789622"/>
          </a:xfrm>
          <a:prstGeom prst="rect">
            <a:avLst/>
          </a:prstGeom>
          <a:noFill/>
          <a:ln/>
        </p:spPr>
        <p:txBody>
          <a:bodyPr wrap="square" lIns="0" tIns="0" rIns="0" bIns="0" rtlCol="0" anchor="t"/>
          <a:lstStyle/>
          <a:p>
            <a:pPr marL="0" indent="0" algn="l">
              <a:lnSpc>
                <a:spcPts val="3100"/>
              </a:lnSpc>
              <a:buNone/>
            </a:pPr>
            <a:r>
              <a:rPr lang="en-US" sz="1900" b="1" u="sng" dirty="0">
                <a:solidFill>
                  <a:srgbClr val="609DFF"/>
                </a:solidFill>
                <a:latin typeface="PT Serif" panose="020A0603040505020204" pitchFamily="18" charset="0"/>
                <a:ea typeface="Merriweather" pitchFamily="34" charset="-122"/>
                <a:cs typeface="Merriweather" pitchFamily="34" charset="-120"/>
                <a:hlinkClick r:id="rId6">
                  <a:extLst>
                    <a:ext uri="{A12FA001-AC4F-418D-AE19-62706E023703}">
                      <ahyp:hlinkClr xmlns:ahyp="http://schemas.microsoft.com/office/drawing/2018/hyperlinkcolor" val="tx"/>
                    </a:ext>
                  </a:extLst>
                </a:hlinkClick>
              </a:rPr>
              <a:t>Download tài liệu huấn luyện an toàn lao động sản xuất hàng tiêu dùng</a:t>
            </a:r>
            <a:endParaRPr lang="en-US" sz="1900"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0" y="0"/>
            <a:ext cx="14630400" cy="3085386"/>
          </a:xfrm>
          <a:prstGeom prst="rect">
            <a:avLst/>
          </a:prstGeom>
        </p:spPr>
      </p:pic>
      <p:sp>
        <p:nvSpPr>
          <p:cNvPr id="3" name="Text 0"/>
          <p:cNvSpPr/>
          <p:nvPr/>
        </p:nvSpPr>
        <p:spPr>
          <a:xfrm>
            <a:off x="863798" y="4494490"/>
            <a:ext cx="6170771" cy="771287"/>
          </a:xfrm>
          <a:prstGeom prst="rect">
            <a:avLst/>
          </a:prstGeom>
          <a:noFill/>
          <a:ln/>
        </p:spPr>
        <p:txBody>
          <a:bodyPr wrap="none" lIns="0" tIns="0" rIns="0" bIns="0" rtlCol="0" anchor="t"/>
          <a:lstStyle/>
          <a:p>
            <a:pPr marL="0" indent="0">
              <a:lnSpc>
                <a:spcPts val="6050"/>
              </a:lnSpc>
              <a:buNone/>
            </a:pPr>
            <a:r>
              <a:rPr lang="en-US" sz="4850" b="1" dirty="0">
                <a:solidFill>
                  <a:srgbClr val="F5F0F0"/>
                </a:solidFill>
                <a:latin typeface="PT Serif" panose="020A0603040505020204" pitchFamily="18" charset="0"/>
                <a:ea typeface="Merriweather" pitchFamily="34" charset="-122"/>
                <a:cs typeface="Merriweather" pitchFamily="34" charset="-120"/>
              </a:rPr>
              <a:t>Kết Luận</a:t>
            </a:r>
            <a:endParaRPr lang="en-US" sz="4850" dirty="0"/>
          </a:p>
        </p:txBody>
      </p:sp>
      <p:sp>
        <p:nvSpPr>
          <p:cNvPr id="4" name="Text 1"/>
          <p:cNvSpPr/>
          <p:nvPr/>
        </p:nvSpPr>
        <p:spPr>
          <a:xfrm>
            <a:off x="863798" y="5635943"/>
            <a:ext cx="12902803" cy="1184434"/>
          </a:xfrm>
          <a:prstGeom prst="rect">
            <a:avLst/>
          </a:prstGeom>
          <a:noFill/>
          <a:ln/>
        </p:spPr>
        <p:txBody>
          <a:bodyPr wrap="square" lIns="0" tIns="0" rIns="0" bIns="0" rtlCol="0" anchor="t"/>
          <a:lstStyle/>
          <a:p>
            <a:pPr marL="0" indent="0">
              <a:lnSpc>
                <a:spcPts val="3100"/>
              </a:lnSpc>
              <a:buNone/>
            </a:pPr>
            <a:r>
              <a:rPr lang="en-US" sz="1900" dirty="0">
                <a:solidFill>
                  <a:srgbClr val="E2E6E9"/>
                </a:solidFill>
                <a:latin typeface="PT Serif" panose="020A0603040505020204" pitchFamily="18" charset="0"/>
                <a:ea typeface="Merriweather" pitchFamily="34" charset="-122"/>
                <a:cs typeface="Merriweather" pitchFamily="34" charset="-120"/>
              </a:rPr>
              <a:t>An toàn vệ sinh lao động là yếu tố quan trọng trong sản xuất hàng tiêu dùng. Việc tuân thủ các quy định an toàn và sử dụng thiết bị bảo hộ giúp bảo vệ sức khỏe và an toàn cho công nhân, đồng thời nâng cao hiệu quả sản xuất.</a:t>
            </a:r>
            <a:endParaRPr lang="en-US" sz="1900" dirty="0"/>
          </a:p>
        </p:txBody>
      </p:sp>
      <p:pic>
        <p:nvPicPr>
          <p:cNvPr id="5" name="Image 0" descr="preencoded.png">
            <a:extLst>
              <a:ext uri="{FF2B5EF4-FFF2-40B4-BE49-F238E27FC236}">
                <a16:creationId xmlns:a16="http://schemas.microsoft.com/office/drawing/2014/main" id="{550CC83B-10F6-9762-BC25-C1C49325771B}"/>
              </a:ext>
            </a:extLst>
          </p:cNvPr>
          <p:cNvPicPr>
            <a:picLocks noChangeAspect="1"/>
          </p:cNvPicPr>
          <p:nvPr/>
        </p:nvPicPr>
        <p:blipFill>
          <a:blip r:embed="rId4"/>
          <a:stretch>
            <a:fillRect/>
          </a:stretch>
        </p:blipFill>
        <p:spPr>
          <a:xfrm>
            <a:off x="12393636" y="7538138"/>
            <a:ext cx="2022248" cy="626909"/>
          </a:xfrm>
          <a:prstGeom prst="rect">
            <a:avLst/>
          </a:prstGeom>
        </p:spPr>
      </p:pic>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105</TotalTime>
  <Words>851</Words>
  <Application>Microsoft Office PowerPoint</Application>
  <PresentationFormat>Custom</PresentationFormat>
  <Paragraphs>119</Paragraphs>
  <Slides>12</Slides>
  <Notes>12</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12</vt:i4>
      </vt:variant>
    </vt:vector>
  </HeadingPairs>
  <TitlesOfParts>
    <vt:vector size="15" baseType="lpstr">
      <vt:lpstr>PT Serif</vt:lpstr>
      <vt:lpstr>Arial</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PptxGenJS Presentation</dc:title>
  <dc:subject>PptxGenJS Presentation</dc:subject>
  <dc:creator>PptxGenJS</dc:creator>
  <cp:lastModifiedBy>Nhan Van</cp:lastModifiedBy>
  <cp:revision>4</cp:revision>
  <dcterms:created xsi:type="dcterms:W3CDTF">2024-11-22T04:35:00Z</dcterms:created>
  <dcterms:modified xsi:type="dcterms:W3CDTF">2024-11-22T06:24:16Z</dcterms:modified>
</cp:coreProperties>
</file>