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4630400" cy="8229600"/>
  <p:notesSz cx="8229600" cy="14630400"/>
  <p:embeddedFontLst>
    <p:embeddedFont>
      <p:font typeface="Fraunces Extra Bold" panose="020B0604020202020204" charset="0"/>
      <p:regular r:id="rId14"/>
    </p:embeddedFont>
    <p:embeddedFont>
      <p:font typeface="Posterama" panose="020B0504020200020000" pitchFamily="34" charset="0"/>
      <p:regular r:id="rId15"/>
      <p:bold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>
        <p:scale>
          <a:sx n="64" d="100"/>
          <a:sy n="64" d="100"/>
        </p:scale>
        <p:origin x="1866" y="8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77475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s://antoannamviet.com/tai-lieu-an-toan-lao-dong-san-xuat-inox/" TargetMode="External"/><Relationship Id="rId3" Type="http://schemas.openxmlformats.org/officeDocument/2006/relationships/image" Target="../media/image21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antoannamviet.com/bao-gia-huan-luyen-an-toan-lao-dong/" TargetMode="External"/><Relationship Id="rId5" Type="http://schemas.openxmlformats.org/officeDocument/2006/relationships/image" Target="../media/image22.png"/><Relationship Id="rId4" Type="http://schemas.openxmlformats.org/officeDocument/2006/relationships/hyperlink" Target="https://antoannamviet.com/bai-kiem-tra-an-toan-lao-dong-nhom-3/" TargetMode="External"/><Relationship Id="rId9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16635" y="2543889"/>
            <a:ext cx="5314236" cy="3542824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864037" y="2116693"/>
            <a:ext cx="7415927" cy="31939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8350"/>
              </a:lnSpc>
              <a:buNone/>
            </a:pPr>
            <a:r>
              <a:rPr lang="en-US" sz="670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An toàn lao động </a:t>
            </a:r>
            <a:r>
              <a:rPr lang="en-US" sz="6700" b="1" dirty="0" err="1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trong</a:t>
            </a:r>
            <a:r>
              <a:rPr lang="en-US" sz="670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 </a:t>
            </a:r>
          </a:p>
          <a:p>
            <a:pPr marL="0" indent="0">
              <a:lnSpc>
                <a:spcPts val="8350"/>
              </a:lnSpc>
              <a:buNone/>
            </a:pPr>
            <a:r>
              <a:rPr lang="en-US" sz="6700" b="1" dirty="0" err="1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Sản</a:t>
            </a:r>
            <a:r>
              <a:rPr lang="en-US" sz="670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 </a:t>
            </a:r>
            <a:r>
              <a:rPr lang="en-US" sz="6700" b="1" dirty="0" err="1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Xuất</a:t>
            </a:r>
            <a:r>
              <a:rPr lang="en-US" sz="670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 Inox</a:t>
            </a:r>
            <a:endParaRPr lang="en-US" sz="6700" dirty="0"/>
          </a:p>
        </p:txBody>
      </p:sp>
      <p:sp>
        <p:nvSpPr>
          <p:cNvPr id="5" name="Shape 1"/>
          <p:cNvSpPr/>
          <p:nvPr/>
        </p:nvSpPr>
        <p:spPr>
          <a:xfrm>
            <a:off x="864037" y="5699403"/>
            <a:ext cx="394930" cy="394930"/>
          </a:xfrm>
          <a:prstGeom prst="roundRect">
            <a:avLst>
              <a:gd name="adj" fmla="val 23151155"/>
            </a:avLst>
          </a:prstGeom>
          <a:noFill/>
          <a:ln w="7620">
            <a:solidFill>
              <a:srgbClr val="FFFFFF"/>
            </a:solidFill>
            <a:prstDash val="solid"/>
          </a:ln>
        </p:spPr>
      </p:sp>
      <p:pic>
        <p:nvPicPr>
          <p:cNvPr id="6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1657" y="5707023"/>
            <a:ext cx="379690" cy="379690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1382316" y="5680948"/>
            <a:ext cx="3298984" cy="4319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400"/>
              </a:lnSpc>
              <a:buNone/>
            </a:pPr>
            <a:r>
              <a:rPr lang="en-US" sz="2400" b="1" dirty="0" err="1">
                <a:solidFill>
                  <a:srgbClr val="405449"/>
                </a:solidFill>
                <a:latin typeface="Fraunces Extra Bold" panose="020B0604020202020204" charset="0"/>
                <a:ea typeface="Nobile Bold" pitchFamily="34" charset="-122"/>
                <a:cs typeface="Nobile Bold" pitchFamily="34" charset="-120"/>
              </a:rPr>
              <a:t>Bản</a:t>
            </a:r>
            <a:r>
              <a:rPr lang="en-US" sz="2400" b="1" dirty="0">
                <a:solidFill>
                  <a:srgbClr val="405449"/>
                </a:solidFill>
                <a:latin typeface="Fraunces Extra Bold" panose="020B0604020202020204" charset="0"/>
                <a:ea typeface="Nobile Bold" pitchFamily="34" charset="-122"/>
                <a:cs typeface="Nobile Bold" pitchFamily="34" charset="-120"/>
              </a:rPr>
              <a:t> </a:t>
            </a:r>
            <a:r>
              <a:rPr lang="en-US" sz="2400" b="1" dirty="0" err="1">
                <a:solidFill>
                  <a:srgbClr val="405449"/>
                </a:solidFill>
                <a:latin typeface="Fraunces Extra Bold" panose="020B0604020202020204" charset="0"/>
                <a:ea typeface="Nobile Bold" pitchFamily="34" charset="-122"/>
                <a:cs typeface="Nobile Bold" pitchFamily="34" charset="-120"/>
              </a:rPr>
              <a:t>quyền</a:t>
            </a:r>
            <a:r>
              <a:rPr lang="en-US" sz="2400" b="1" dirty="0">
                <a:solidFill>
                  <a:srgbClr val="405449"/>
                </a:solidFill>
                <a:latin typeface="Fraunces Extra Bold" panose="020B0604020202020204" charset="0"/>
                <a:ea typeface="Nobile Bold" pitchFamily="34" charset="-122"/>
                <a:cs typeface="Nobile Bold" pitchFamily="34" charset="-120"/>
              </a:rPr>
              <a:t> </a:t>
            </a:r>
            <a:r>
              <a:rPr lang="en-US" sz="2400" b="1" dirty="0" err="1">
                <a:solidFill>
                  <a:srgbClr val="405449"/>
                </a:solidFill>
                <a:latin typeface="Fraunces Extra Bold" panose="020B0604020202020204" charset="0"/>
                <a:ea typeface="Nobile Bold" pitchFamily="34" charset="-122"/>
                <a:cs typeface="Nobile Bold" pitchFamily="34" charset="-120"/>
              </a:rPr>
              <a:t>thuộc</a:t>
            </a:r>
            <a:r>
              <a:rPr lang="en-US" sz="2400" b="1" dirty="0">
                <a:solidFill>
                  <a:srgbClr val="405449"/>
                </a:solidFill>
                <a:latin typeface="Fraunces Extra Bold" panose="020B0604020202020204" charset="0"/>
                <a:ea typeface="Nobile Bold" pitchFamily="34" charset="-122"/>
                <a:cs typeface="Nobile Bold" pitchFamily="34" charset="-120"/>
              </a:rPr>
              <a:t> An Toàn Nam Việt</a:t>
            </a:r>
            <a:endParaRPr lang="en-US" sz="24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ADE6D06-3E3C-C7E9-4A05-B5C5C6A0E4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786816" y="7395587"/>
            <a:ext cx="2650831" cy="82083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14696" y="3622119"/>
            <a:ext cx="5022951" cy="3348634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864037" y="715685"/>
            <a:ext cx="7415927" cy="23145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6050"/>
              </a:lnSpc>
              <a:buNone/>
            </a:pPr>
            <a:r>
              <a:rPr lang="en-US" sz="485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Tình hình tai nạn lao động 6 tháng đầu năm 2024</a:t>
            </a:r>
            <a:endParaRPr lang="en-US" sz="4850" dirty="0"/>
          </a:p>
        </p:txBody>
      </p:sp>
      <p:sp>
        <p:nvSpPr>
          <p:cNvPr id="5" name="Shape 1"/>
          <p:cNvSpPr/>
          <p:nvPr/>
        </p:nvSpPr>
        <p:spPr>
          <a:xfrm>
            <a:off x="864037" y="3485316"/>
            <a:ext cx="555427" cy="555427"/>
          </a:xfrm>
          <a:prstGeom prst="roundRect">
            <a:avLst>
              <a:gd name="adj" fmla="val 40005"/>
            </a:avLst>
          </a:prstGeom>
          <a:solidFill>
            <a:srgbClr val="E8F3E8"/>
          </a:solidFill>
          <a:ln/>
        </p:spPr>
      </p:sp>
      <p:sp>
        <p:nvSpPr>
          <p:cNvPr id="6" name="Text 2"/>
          <p:cNvSpPr/>
          <p:nvPr/>
        </p:nvSpPr>
        <p:spPr>
          <a:xfrm>
            <a:off x="1049298" y="3577827"/>
            <a:ext cx="184785" cy="3702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900"/>
              </a:lnSpc>
              <a:buNone/>
            </a:pPr>
            <a:r>
              <a:rPr lang="en-US" sz="29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1</a:t>
            </a:r>
            <a:endParaRPr lang="en-US" sz="2900" dirty="0"/>
          </a:p>
        </p:txBody>
      </p:sp>
      <p:sp>
        <p:nvSpPr>
          <p:cNvPr id="7" name="Text 3"/>
          <p:cNvSpPr/>
          <p:nvPr/>
        </p:nvSpPr>
        <p:spPr>
          <a:xfrm>
            <a:off x="1666280" y="3485316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Số vụ tai nạn</a:t>
            </a:r>
            <a:endParaRPr lang="en-US" sz="2400" dirty="0"/>
          </a:p>
        </p:txBody>
      </p:sp>
      <p:sp>
        <p:nvSpPr>
          <p:cNvPr id="8" name="Text 4"/>
          <p:cNvSpPr/>
          <p:nvPr/>
        </p:nvSpPr>
        <p:spPr>
          <a:xfrm>
            <a:off x="1666280" y="3861232"/>
            <a:ext cx="6613684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</a:rPr>
              <a:t>3.201 vụ, giảm 7,09% so với cùng kỳ năm 2023.</a:t>
            </a:r>
            <a:endParaRPr lang="en-US" sz="1900" dirty="0"/>
          </a:p>
        </p:txBody>
      </p:sp>
      <p:sp>
        <p:nvSpPr>
          <p:cNvPr id="9" name="Shape 5"/>
          <p:cNvSpPr/>
          <p:nvPr/>
        </p:nvSpPr>
        <p:spPr>
          <a:xfrm>
            <a:off x="864037" y="4938712"/>
            <a:ext cx="555427" cy="555427"/>
          </a:xfrm>
          <a:prstGeom prst="roundRect">
            <a:avLst>
              <a:gd name="adj" fmla="val 40005"/>
            </a:avLst>
          </a:prstGeom>
          <a:solidFill>
            <a:srgbClr val="E8F3E8"/>
          </a:solidFill>
          <a:ln/>
        </p:spPr>
      </p:sp>
      <p:sp>
        <p:nvSpPr>
          <p:cNvPr id="10" name="Text 6"/>
          <p:cNvSpPr/>
          <p:nvPr/>
        </p:nvSpPr>
        <p:spPr>
          <a:xfrm>
            <a:off x="1020723" y="5031223"/>
            <a:ext cx="242054" cy="3702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900"/>
              </a:lnSpc>
              <a:buNone/>
            </a:pPr>
            <a:r>
              <a:rPr lang="en-US" sz="29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2</a:t>
            </a:r>
            <a:endParaRPr lang="en-US" sz="2900" dirty="0"/>
          </a:p>
        </p:txBody>
      </p:sp>
      <p:sp>
        <p:nvSpPr>
          <p:cNvPr id="11" name="Text 7"/>
          <p:cNvSpPr/>
          <p:nvPr/>
        </p:nvSpPr>
        <p:spPr>
          <a:xfrm>
            <a:off x="1666280" y="4938712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Số người bị nạn</a:t>
            </a:r>
            <a:endParaRPr lang="en-US" sz="2400" dirty="0"/>
          </a:p>
        </p:txBody>
      </p:sp>
      <p:sp>
        <p:nvSpPr>
          <p:cNvPr id="12" name="Text 8"/>
          <p:cNvSpPr/>
          <p:nvPr/>
        </p:nvSpPr>
        <p:spPr>
          <a:xfrm>
            <a:off x="1666280" y="5321954"/>
            <a:ext cx="6613684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</a:rPr>
              <a:t>3.065 người, giảm 6,04% so với cùng kỳ năm 2023.</a:t>
            </a:r>
            <a:endParaRPr lang="en-US" sz="1900" dirty="0"/>
          </a:p>
        </p:txBody>
      </p:sp>
      <p:sp>
        <p:nvSpPr>
          <p:cNvPr id="13" name="Shape 9"/>
          <p:cNvSpPr/>
          <p:nvPr/>
        </p:nvSpPr>
        <p:spPr>
          <a:xfrm>
            <a:off x="864037" y="6392108"/>
            <a:ext cx="555427" cy="555427"/>
          </a:xfrm>
          <a:prstGeom prst="roundRect">
            <a:avLst>
              <a:gd name="adj" fmla="val 40005"/>
            </a:avLst>
          </a:prstGeom>
          <a:solidFill>
            <a:srgbClr val="E8F3E8"/>
          </a:solidFill>
          <a:ln/>
        </p:spPr>
      </p:sp>
      <p:sp>
        <p:nvSpPr>
          <p:cNvPr id="14" name="Text 10"/>
          <p:cNvSpPr/>
          <p:nvPr/>
        </p:nvSpPr>
        <p:spPr>
          <a:xfrm>
            <a:off x="1029891" y="6484619"/>
            <a:ext cx="223718" cy="3702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900"/>
              </a:lnSpc>
              <a:buNone/>
            </a:pPr>
            <a:r>
              <a:rPr lang="en-US" sz="29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3</a:t>
            </a:r>
            <a:endParaRPr lang="en-US" sz="2900" dirty="0"/>
          </a:p>
        </p:txBody>
      </p:sp>
      <p:sp>
        <p:nvSpPr>
          <p:cNvPr id="15" name="Text 11"/>
          <p:cNvSpPr/>
          <p:nvPr/>
        </p:nvSpPr>
        <p:spPr>
          <a:xfrm>
            <a:off x="1666280" y="6392108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Số vụ chết người</a:t>
            </a:r>
            <a:endParaRPr lang="en-US" sz="2400" dirty="0"/>
          </a:p>
        </p:txBody>
      </p:sp>
      <p:sp>
        <p:nvSpPr>
          <p:cNvPr id="16" name="Text 12"/>
          <p:cNvSpPr/>
          <p:nvPr/>
        </p:nvSpPr>
        <p:spPr>
          <a:xfrm>
            <a:off x="1666280" y="6854903"/>
            <a:ext cx="6613684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</a:rPr>
              <a:t>320 vụ, giảm 7,25% so với cùng kỳ năm 2023.</a:t>
            </a:r>
            <a:endParaRPr lang="en-US" sz="1900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D357F26A-B3EA-DCF1-DD55-A305C1CF9E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786816" y="7395587"/>
            <a:ext cx="2650831" cy="82083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5799" y="256461"/>
            <a:ext cx="3941662" cy="2202894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718066" y="3128963"/>
            <a:ext cx="11642169" cy="6411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000"/>
              </a:lnSpc>
              <a:buNone/>
            </a:pPr>
            <a:r>
              <a:rPr lang="en-US" sz="400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Tai nạn lao động trong nhà máy sản xuất inox</a:t>
            </a:r>
            <a:endParaRPr lang="en-US" sz="4000" dirty="0"/>
          </a:p>
        </p:txBody>
      </p:sp>
      <p:sp>
        <p:nvSpPr>
          <p:cNvPr id="5" name="Shape 1"/>
          <p:cNvSpPr/>
          <p:nvPr/>
        </p:nvSpPr>
        <p:spPr>
          <a:xfrm>
            <a:off x="7303770" y="4077891"/>
            <a:ext cx="22860" cy="3590568"/>
          </a:xfrm>
          <a:prstGeom prst="roundRect">
            <a:avLst>
              <a:gd name="adj" fmla="val 807820"/>
            </a:avLst>
          </a:prstGeom>
          <a:solidFill>
            <a:srgbClr val="CED9CE"/>
          </a:solidFill>
          <a:ln/>
        </p:spPr>
      </p:sp>
      <p:sp>
        <p:nvSpPr>
          <p:cNvPr id="6" name="Shape 2"/>
          <p:cNvSpPr/>
          <p:nvPr/>
        </p:nvSpPr>
        <p:spPr>
          <a:xfrm>
            <a:off x="6389191" y="4527947"/>
            <a:ext cx="718066" cy="22860"/>
          </a:xfrm>
          <a:prstGeom prst="roundRect">
            <a:avLst>
              <a:gd name="adj" fmla="val 807820"/>
            </a:avLst>
          </a:prstGeom>
          <a:solidFill>
            <a:srgbClr val="CED9CE"/>
          </a:solidFill>
          <a:ln/>
        </p:spPr>
      </p:sp>
      <p:sp>
        <p:nvSpPr>
          <p:cNvPr id="7" name="Shape 3"/>
          <p:cNvSpPr/>
          <p:nvPr/>
        </p:nvSpPr>
        <p:spPr>
          <a:xfrm>
            <a:off x="7084397" y="4308634"/>
            <a:ext cx="461605" cy="461605"/>
          </a:xfrm>
          <a:prstGeom prst="roundRect">
            <a:avLst>
              <a:gd name="adj" fmla="val 40006"/>
            </a:avLst>
          </a:prstGeom>
          <a:solidFill>
            <a:srgbClr val="E8F3E8"/>
          </a:solidFill>
          <a:ln/>
        </p:spPr>
      </p:sp>
      <p:sp>
        <p:nvSpPr>
          <p:cNvPr id="8" name="Text 4"/>
          <p:cNvSpPr/>
          <p:nvPr/>
        </p:nvSpPr>
        <p:spPr>
          <a:xfrm>
            <a:off x="7238345" y="4385548"/>
            <a:ext cx="153591" cy="3077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24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1</a:t>
            </a:r>
            <a:endParaRPr lang="en-US" sz="2400" dirty="0"/>
          </a:p>
        </p:txBody>
      </p:sp>
      <p:sp>
        <p:nvSpPr>
          <p:cNvPr id="9" name="Text 5"/>
          <p:cNvSpPr/>
          <p:nvPr/>
        </p:nvSpPr>
        <p:spPr>
          <a:xfrm>
            <a:off x="3544372" y="4283035"/>
            <a:ext cx="2642354" cy="3205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500"/>
              </a:lnSpc>
              <a:buNone/>
            </a:pPr>
            <a:r>
              <a:rPr lang="en-US" sz="20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Tự ý tháo lắp thiết bị</a:t>
            </a:r>
            <a:endParaRPr lang="en-US" sz="2000" dirty="0"/>
          </a:p>
        </p:txBody>
      </p:sp>
      <p:sp>
        <p:nvSpPr>
          <p:cNvPr id="10" name="Text 6"/>
          <p:cNvSpPr/>
          <p:nvPr/>
        </p:nvSpPr>
        <p:spPr>
          <a:xfrm>
            <a:off x="718066" y="4726662"/>
            <a:ext cx="5468660" cy="6562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550"/>
              </a:lnSpc>
              <a:buNone/>
            </a:pPr>
            <a:r>
              <a:rPr lang="en-US" sz="1600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</a:rPr>
              <a:t>Công nhân bị thương do tháo lắp máy cắt inox khi chưa ngắt điện.</a:t>
            </a:r>
            <a:endParaRPr lang="en-US" sz="1600" dirty="0"/>
          </a:p>
        </p:txBody>
      </p:sp>
      <p:sp>
        <p:nvSpPr>
          <p:cNvPr id="11" name="Shape 7"/>
          <p:cNvSpPr/>
          <p:nvPr/>
        </p:nvSpPr>
        <p:spPr>
          <a:xfrm>
            <a:off x="7523143" y="5553789"/>
            <a:ext cx="718066" cy="22860"/>
          </a:xfrm>
          <a:prstGeom prst="roundRect">
            <a:avLst>
              <a:gd name="adj" fmla="val 807820"/>
            </a:avLst>
          </a:prstGeom>
          <a:solidFill>
            <a:srgbClr val="CED9CE"/>
          </a:solidFill>
          <a:ln/>
        </p:spPr>
      </p:sp>
      <p:sp>
        <p:nvSpPr>
          <p:cNvPr id="12" name="Shape 8"/>
          <p:cNvSpPr/>
          <p:nvPr/>
        </p:nvSpPr>
        <p:spPr>
          <a:xfrm>
            <a:off x="7084397" y="5334476"/>
            <a:ext cx="461605" cy="461605"/>
          </a:xfrm>
          <a:prstGeom prst="roundRect">
            <a:avLst>
              <a:gd name="adj" fmla="val 40006"/>
            </a:avLst>
          </a:prstGeom>
          <a:solidFill>
            <a:srgbClr val="E8F3E8"/>
          </a:solidFill>
          <a:ln/>
        </p:spPr>
      </p:sp>
      <p:sp>
        <p:nvSpPr>
          <p:cNvPr id="13" name="Text 9"/>
          <p:cNvSpPr/>
          <p:nvPr/>
        </p:nvSpPr>
        <p:spPr>
          <a:xfrm>
            <a:off x="7214652" y="5411391"/>
            <a:ext cx="201097" cy="3077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24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2</a:t>
            </a:r>
            <a:endParaRPr lang="en-US" sz="2400" dirty="0"/>
          </a:p>
        </p:txBody>
      </p:sp>
      <p:sp>
        <p:nvSpPr>
          <p:cNvPr id="14" name="Text 10"/>
          <p:cNvSpPr/>
          <p:nvPr/>
        </p:nvSpPr>
        <p:spPr>
          <a:xfrm>
            <a:off x="8443674" y="5308878"/>
            <a:ext cx="2564725" cy="3205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Rơi vật liệu</a:t>
            </a:r>
            <a:endParaRPr lang="en-US" sz="2000" dirty="0"/>
          </a:p>
        </p:txBody>
      </p:sp>
      <p:sp>
        <p:nvSpPr>
          <p:cNvPr id="15" name="Text 11"/>
          <p:cNvSpPr/>
          <p:nvPr/>
        </p:nvSpPr>
        <p:spPr>
          <a:xfrm>
            <a:off x="8443674" y="5752505"/>
            <a:ext cx="5468660" cy="6562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</a:rPr>
              <a:t>Tấm inox rơi khi di chuyển, gây chấn thương cho công nhân.</a:t>
            </a:r>
            <a:endParaRPr lang="en-US" sz="1600" dirty="0"/>
          </a:p>
        </p:txBody>
      </p:sp>
      <p:sp>
        <p:nvSpPr>
          <p:cNvPr id="16" name="Shape 12"/>
          <p:cNvSpPr/>
          <p:nvPr/>
        </p:nvSpPr>
        <p:spPr>
          <a:xfrm>
            <a:off x="6389191" y="6477000"/>
            <a:ext cx="718066" cy="22860"/>
          </a:xfrm>
          <a:prstGeom prst="roundRect">
            <a:avLst>
              <a:gd name="adj" fmla="val 807820"/>
            </a:avLst>
          </a:prstGeom>
          <a:solidFill>
            <a:srgbClr val="CED9CE"/>
          </a:solidFill>
          <a:ln/>
        </p:spPr>
      </p:sp>
      <p:sp>
        <p:nvSpPr>
          <p:cNvPr id="17" name="Shape 13"/>
          <p:cNvSpPr/>
          <p:nvPr/>
        </p:nvSpPr>
        <p:spPr>
          <a:xfrm>
            <a:off x="7084397" y="6257687"/>
            <a:ext cx="461605" cy="461605"/>
          </a:xfrm>
          <a:prstGeom prst="roundRect">
            <a:avLst>
              <a:gd name="adj" fmla="val 40006"/>
            </a:avLst>
          </a:prstGeom>
          <a:solidFill>
            <a:srgbClr val="E8F3E8"/>
          </a:solidFill>
          <a:ln/>
        </p:spPr>
      </p:sp>
      <p:sp>
        <p:nvSpPr>
          <p:cNvPr id="18" name="Text 14"/>
          <p:cNvSpPr/>
          <p:nvPr/>
        </p:nvSpPr>
        <p:spPr>
          <a:xfrm>
            <a:off x="7222272" y="6334601"/>
            <a:ext cx="185857" cy="3077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24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3</a:t>
            </a:r>
            <a:endParaRPr lang="en-US" sz="2400" dirty="0"/>
          </a:p>
        </p:txBody>
      </p:sp>
      <p:sp>
        <p:nvSpPr>
          <p:cNvPr id="19" name="Text 15"/>
          <p:cNvSpPr/>
          <p:nvPr/>
        </p:nvSpPr>
        <p:spPr>
          <a:xfrm>
            <a:off x="2248972" y="6232088"/>
            <a:ext cx="3937754" cy="3205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500"/>
              </a:lnSpc>
              <a:buNone/>
            </a:pPr>
            <a:r>
              <a:rPr lang="en-US" sz="20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Bỏng do tiếp xúc kim loại nóng</a:t>
            </a:r>
            <a:endParaRPr lang="en-US" sz="2000" dirty="0"/>
          </a:p>
        </p:txBody>
      </p:sp>
      <p:sp>
        <p:nvSpPr>
          <p:cNvPr id="20" name="Text 16"/>
          <p:cNvSpPr/>
          <p:nvPr/>
        </p:nvSpPr>
        <p:spPr>
          <a:xfrm>
            <a:off x="718066" y="6675715"/>
            <a:ext cx="5468660" cy="6562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550"/>
              </a:lnSpc>
              <a:buNone/>
            </a:pPr>
            <a:r>
              <a:rPr lang="en-US" sz="1600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</a:rPr>
              <a:t>Công nhân bị bỏng nặng khi chạm vào bề mặt inox nóng.</a:t>
            </a:r>
            <a:endParaRPr lang="en-US" sz="1600" dirty="0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5DEB80B5-ED46-ACCD-1E5D-833413B212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786816" y="7395587"/>
            <a:ext cx="2650831" cy="82083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64037" y="2598063"/>
            <a:ext cx="12104608" cy="771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6050"/>
              </a:lnSpc>
              <a:buNone/>
            </a:pPr>
            <a:r>
              <a:rPr lang="en-US" sz="485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An toàn lao động khi cắt định hình inox</a:t>
            </a:r>
            <a:endParaRPr lang="en-US" sz="4850" dirty="0"/>
          </a:p>
        </p:txBody>
      </p:sp>
      <p:sp>
        <p:nvSpPr>
          <p:cNvPr id="3" name="Text 1"/>
          <p:cNvSpPr/>
          <p:nvPr/>
        </p:nvSpPr>
        <p:spPr>
          <a:xfrm>
            <a:off x="864037" y="3986689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Đặc điểm công việc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864037" y="4619268"/>
            <a:ext cx="3898821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</a:rPr>
              <a:t>Cắt inox thành kích thước cụ thể bằng máy cắt chuyên dụng.</a:t>
            </a:r>
            <a:endParaRPr lang="en-US" sz="1900" dirty="0"/>
          </a:p>
        </p:txBody>
      </p:sp>
      <p:sp>
        <p:nvSpPr>
          <p:cNvPr id="5" name="Text 3"/>
          <p:cNvSpPr/>
          <p:nvPr/>
        </p:nvSpPr>
        <p:spPr>
          <a:xfrm>
            <a:off x="5372695" y="3986689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Nguy cơ tai nạn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5372695" y="4619268"/>
            <a:ext cx="3898821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</a:rPr>
              <a:t>Vết cắt, thương tích do tiếp xúc với lưỡi cắt sắc bén.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9881354" y="3986689"/>
            <a:ext cx="3583186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Biện pháp phòng tránh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9881354" y="4619268"/>
            <a:ext cx="3898821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</a:rPr>
              <a:t>Sử dụng thiết bị bảo hộ, tuân thủ quy trình vận hành an toàn.</a:t>
            </a:r>
            <a:endParaRPr lang="en-US" sz="19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4F9F3C7-4E54-D6DD-9345-2131634027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86816" y="7395587"/>
            <a:ext cx="2650831" cy="82083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1893" y="3319344"/>
            <a:ext cx="4910614" cy="3236952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805815" y="818555"/>
            <a:ext cx="7532370" cy="14389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650"/>
              </a:lnSpc>
              <a:buNone/>
            </a:pPr>
            <a:r>
              <a:rPr lang="en-US" sz="450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An toàn lao động khi gia công CNC inox</a:t>
            </a:r>
            <a:endParaRPr lang="en-US" sz="4500" dirty="0"/>
          </a:p>
        </p:txBody>
      </p:sp>
      <p:sp>
        <p:nvSpPr>
          <p:cNvPr id="5" name="Shape 1"/>
          <p:cNvSpPr/>
          <p:nvPr/>
        </p:nvSpPr>
        <p:spPr>
          <a:xfrm>
            <a:off x="805815" y="2602825"/>
            <a:ext cx="7532370" cy="1694855"/>
          </a:xfrm>
          <a:prstGeom prst="roundRect">
            <a:avLst>
              <a:gd name="adj" fmla="val 12227"/>
            </a:avLst>
          </a:prstGeom>
          <a:solidFill>
            <a:srgbClr val="E8F3E8"/>
          </a:solidFill>
          <a:ln/>
        </p:spPr>
      </p:sp>
      <p:sp>
        <p:nvSpPr>
          <p:cNvPr id="6" name="Text 2"/>
          <p:cNvSpPr/>
          <p:nvPr/>
        </p:nvSpPr>
        <p:spPr>
          <a:xfrm>
            <a:off x="1035963" y="2832973"/>
            <a:ext cx="2878217" cy="3596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00"/>
              </a:lnSpc>
              <a:buNone/>
            </a:pPr>
            <a:r>
              <a:rPr lang="en-US" sz="225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Đặc điểm công việc</a:t>
            </a:r>
            <a:endParaRPr lang="en-US" sz="2250" dirty="0"/>
          </a:p>
        </p:txBody>
      </p:sp>
      <p:sp>
        <p:nvSpPr>
          <p:cNvPr id="7" name="Text 3"/>
          <p:cNvSpPr/>
          <p:nvPr/>
        </p:nvSpPr>
        <p:spPr>
          <a:xfrm>
            <a:off x="1035963" y="3330773"/>
            <a:ext cx="7072074" cy="7367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900"/>
              </a:lnSpc>
              <a:buNone/>
            </a:pPr>
            <a:r>
              <a:rPr lang="en-US" sz="1800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</a:rPr>
              <a:t>Sử dụng máy CNC để khoan, tiện, tạo hình chi tiết inox chính xác.</a:t>
            </a:r>
            <a:endParaRPr lang="en-US" sz="1800" dirty="0"/>
          </a:p>
        </p:txBody>
      </p:sp>
      <p:sp>
        <p:nvSpPr>
          <p:cNvPr id="8" name="Shape 4"/>
          <p:cNvSpPr/>
          <p:nvPr/>
        </p:nvSpPr>
        <p:spPr>
          <a:xfrm>
            <a:off x="805815" y="4527828"/>
            <a:ext cx="7532370" cy="1326475"/>
          </a:xfrm>
          <a:prstGeom prst="roundRect">
            <a:avLst>
              <a:gd name="adj" fmla="val 15623"/>
            </a:avLst>
          </a:prstGeom>
          <a:solidFill>
            <a:srgbClr val="E8F3E8"/>
          </a:solidFill>
          <a:ln/>
        </p:spPr>
      </p:sp>
      <p:sp>
        <p:nvSpPr>
          <p:cNvPr id="9" name="Text 5"/>
          <p:cNvSpPr/>
          <p:nvPr/>
        </p:nvSpPr>
        <p:spPr>
          <a:xfrm>
            <a:off x="1035963" y="4757976"/>
            <a:ext cx="2878217" cy="3596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00"/>
              </a:lnSpc>
              <a:buNone/>
            </a:pPr>
            <a:r>
              <a:rPr lang="en-US" sz="225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Nguy cơ tai nạn</a:t>
            </a:r>
            <a:endParaRPr lang="en-US" sz="2250" dirty="0"/>
          </a:p>
        </p:txBody>
      </p:sp>
      <p:sp>
        <p:nvSpPr>
          <p:cNvPr id="10" name="Text 6"/>
          <p:cNvSpPr/>
          <p:nvPr/>
        </p:nvSpPr>
        <p:spPr>
          <a:xfrm>
            <a:off x="1035963" y="5255776"/>
            <a:ext cx="7072074" cy="3683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900"/>
              </a:lnSpc>
              <a:buNone/>
            </a:pPr>
            <a:r>
              <a:rPr lang="en-US" sz="1800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</a:rPr>
              <a:t>Kẹt tay vào máy, bị cắt do mảnh vụn kim loại bay ra.</a:t>
            </a:r>
            <a:endParaRPr lang="en-US" sz="1800" dirty="0"/>
          </a:p>
        </p:txBody>
      </p:sp>
      <p:sp>
        <p:nvSpPr>
          <p:cNvPr id="11" name="Shape 7"/>
          <p:cNvSpPr/>
          <p:nvPr/>
        </p:nvSpPr>
        <p:spPr>
          <a:xfrm>
            <a:off x="805815" y="6084451"/>
            <a:ext cx="7532370" cy="1326475"/>
          </a:xfrm>
          <a:prstGeom prst="roundRect">
            <a:avLst>
              <a:gd name="adj" fmla="val 15623"/>
            </a:avLst>
          </a:prstGeom>
          <a:solidFill>
            <a:srgbClr val="E8F3E8"/>
          </a:solidFill>
          <a:ln/>
        </p:spPr>
      </p:sp>
      <p:sp>
        <p:nvSpPr>
          <p:cNvPr id="12" name="Text 8"/>
          <p:cNvSpPr/>
          <p:nvPr/>
        </p:nvSpPr>
        <p:spPr>
          <a:xfrm>
            <a:off x="1035963" y="6314599"/>
            <a:ext cx="3341251" cy="3596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00"/>
              </a:lnSpc>
              <a:buNone/>
            </a:pPr>
            <a:r>
              <a:rPr lang="en-US" sz="225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Biện pháp phòng tránh</a:t>
            </a:r>
            <a:endParaRPr lang="en-US" sz="2250" dirty="0"/>
          </a:p>
        </p:txBody>
      </p:sp>
      <p:sp>
        <p:nvSpPr>
          <p:cNvPr id="13" name="Text 9"/>
          <p:cNvSpPr/>
          <p:nvPr/>
        </p:nvSpPr>
        <p:spPr>
          <a:xfrm>
            <a:off x="1035963" y="6812399"/>
            <a:ext cx="7072074" cy="3683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900"/>
              </a:lnSpc>
              <a:buNone/>
            </a:pPr>
            <a:r>
              <a:rPr lang="en-US" sz="1800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</a:rPr>
              <a:t>Đào tạo kỹ thuật vận hành, bảo trì máy móc thường xuyên.</a:t>
            </a:r>
            <a:endParaRPr lang="en-US" sz="1800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AD44EFD-63CC-534E-2394-CA5A8E7933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786816" y="7395587"/>
            <a:ext cx="2650831" cy="82083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64037" y="1215628"/>
            <a:ext cx="9187696" cy="771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6050"/>
              </a:lnSpc>
              <a:buNone/>
            </a:pPr>
            <a:r>
              <a:rPr lang="en-US" sz="485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An toàn lao động khi hàn inox</a:t>
            </a:r>
            <a:endParaRPr lang="en-US" sz="48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4037" y="2480905"/>
            <a:ext cx="4053840" cy="250543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864037" y="5294948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Thiết bị bảo hộ</a:t>
            </a:r>
            <a:endParaRPr lang="en-US" sz="2400" dirty="0"/>
          </a:p>
        </p:txBody>
      </p:sp>
      <p:sp>
        <p:nvSpPr>
          <p:cNvPr id="5" name="Text 2"/>
          <p:cNvSpPr/>
          <p:nvPr/>
        </p:nvSpPr>
        <p:spPr>
          <a:xfrm>
            <a:off x="864037" y="5828824"/>
            <a:ext cx="4053840" cy="1185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</a:rPr>
              <a:t>Mặt nạ hàn, găng tay chống cháy, quần áo bảo hộ chuyên dụng.</a:t>
            </a:r>
            <a:endParaRPr lang="en-US" sz="190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8161" y="2480905"/>
            <a:ext cx="4053959" cy="2505432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5288161" y="5294948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Môi trường làm việc</a:t>
            </a:r>
            <a:endParaRPr lang="en-US" sz="2400" dirty="0"/>
          </a:p>
        </p:txBody>
      </p:sp>
      <p:sp>
        <p:nvSpPr>
          <p:cNvPr id="8" name="Text 4"/>
          <p:cNvSpPr/>
          <p:nvPr/>
        </p:nvSpPr>
        <p:spPr>
          <a:xfrm>
            <a:off x="5288161" y="5828824"/>
            <a:ext cx="4053959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</a:rPr>
              <a:t>Thông gió tốt, tránh khói và khí độc từ quá trình hàn.</a:t>
            </a:r>
            <a:endParaRPr lang="en-US" sz="190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12404" y="2480905"/>
            <a:ext cx="4053840" cy="2505432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9712404" y="5294948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Kiểm tra thiết bị</a:t>
            </a:r>
            <a:endParaRPr lang="en-US" sz="2400" dirty="0"/>
          </a:p>
        </p:txBody>
      </p:sp>
      <p:sp>
        <p:nvSpPr>
          <p:cNvPr id="11" name="Text 6"/>
          <p:cNvSpPr/>
          <p:nvPr/>
        </p:nvSpPr>
        <p:spPr>
          <a:xfrm>
            <a:off x="9712404" y="5828824"/>
            <a:ext cx="4053840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</a:rPr>
              <a:t>Bảo trì máy hàn, kiểm tra dây điện và các kết nối thường xuyên.</a:t>
            </a:r>
            <a:endParaRPr lang="en-US" sz="1900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2927002-21D1-4805-D986-5EB19364CB4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786816" y="7395587"/>
            <a:ext cx="2650831" cy="820836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9794" y="3655541"/>
            <a:ext cx="5878286" cy="3186626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1073663" y="678949"/>
            <a:ext cx="4956514" cy="12532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4900"/>
              </a:lnSpc>
              <a:buNone/>
            </a:pPr>
            <a:r>
              <a:rPr lang="en-US" sz="390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An toàn lao </a:t>
            </a:r>
            <a:r>
              <a:rPr lang="en-US" sz="3900" b="1" dirty="0" err="1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động</a:t>
            </a:r>
            <a:r>
              <a:rPr lang="en-US" sz="390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 </a:t>
            </a:r>
            <a:r>
              <a:rPr lang="en-US" sz="3900" b="1" dirty="0" err="1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khi</a:t>
            </a:r>
            <a:endParaRPr lang="en-US" sz="3900" b="1" dirty="0">
              <a:solidFill>
                <a:srgbClr val="3B4540"/>
              </a:solidFill>
              <a:latin typeface="Fraunces Extra Bold" pitchFamily="34" charset="0"/>
              <a:ea typeface="Fraunces Extra Bold" pitchFamily="34" charset="-122"/>
              <a:cs typeface="Fraunces Extra Bold" pitchFamily="34" charset="-120"/>
            </a:endParaRPr>
          </a:p>
          <a:p>
            <a:pPr marL="0" indent="0">
              <a:lnSpc>
                <a:spcPts val="4900"/>
              </a:lnSpc>
              <a:buNone/>
            </a:pPr>
            <a:r>
              <a:rPr lang="en-US" sz="3900" b="1" dirty="0" err="1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đánh</a:t>
            </a:r>
            <a:r>
              <a:rPr lang="en-US" sz="390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 bóng inox</a:t>
            </a:r>
            <a:endParaRPr lang="en-US" sz="3900" dirty="0"/>
          </a:p>
        </p:txBody>
      </p:sp>
      <p:pic>
        <p:nvPicPr>
          <p:cNvPr id="5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21462" y="2542169"/>
            <a:ext cx="501253" cy="501253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1704557" y="3037203"/>
            <a:ext cx="2506623" cy="3132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Bảo vệ hô hấp</a:t>
            </a:r>
            <a:endParaRPr lang="en-US" sz="1950" dirty="0"/>
          </a:p>
        </p:txBody>
      </p:sp>
      <p:sp>
        <p:nvSpPr>
          <p:cNvPr id="7" name="Text 2"/>
          <p:cNvSpPr/>
          <p:nvPr/>
        </p:nvSpPr>
        <p:spPr>
          <a:xfrm>
            <a:off x="1721462" y="3399063"/>
            <a:ext cx="7740253" cy="3207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</a:rPr>
              <a:t>Đeo khẩu trang chống bụi để tránh hít phải bụi kim loại.</a:t>
            </a:r>
            <a:endParaRPr lang="en-US" sz="1550" dirty="0"/>
          </a:p>
        </p:txBody>
      </p:sp>
      <p:pic>
        <p:nvPicPr>
          <p:cNvPr id="8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04556" y="4059166"/>
            <a:ext cx="501253" cy="501253"/>
          </a:xfrm>
          <a:prstGeom prst="rect">
            <a:avLst/>
          </a:prstGeom>
        </p:spPr>
      </p:pic>
      <p:sp>
        <p:nvSpPr>
          <p:cNvPr id="9" name="Text 3"/>
          <p:cNvSpPr/>
          <p:nvPr/>
        </p:nvSpPr>
        <p:spPr>
          <a:xfrm>
            <a:off x="1704557" y="4723318"/>
            <a:ext cx="2506623" cy="3132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Bảo vệ tay</a:t>
            </a:r>
            <a:endParaRPr lang="en-US" sz="1950" dirty="0"/>
          </a:p>
        </p:txBody>
      </p:sp>
      <p:sp>
        <p:nvSpPr>
          <p:cNvPr id="10" name="Text 4"/>
          <p:cNvSpPr/>
          <p:nvPr/>
        </p:nvSpPr>
        <p:spPr>
          <a:xfrm>
            <a:off x="1704556" y="5088477"/>
            <a:ext cx="7740253" cy="3207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</a:rPr>
              <a:t>Sử dụng găng tay chống cắt và chống trượt khi đánh bóng.</a:t>
            </a:r>
            <a:endParaRPr lang="en-US" sz="1550" dirty="0"/>
          </a:p>
        </p:txBody>
      </p:sp>
      <p:pic>
        <p:nvPicPr>
          <p:cNvPr id="11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04557" y="5892468"/>
            <a:ext cx="501253" cy="501253"/>
          </a:xfrm>
          <a:prstGeom prst="rect">
            <a:avLst/>
          </a:prstGeom>
        </p:spPr>
      </p:pic>
      <p:sp>
        <p:nvSpPr>
          <p:cNvPr id="12" name="Text 5"/>
          <p:cNvSpPr/>
          <p:nvPr/>
        </p:nvSpPr>
        <p:spPr>
          <a:xfrm>
            <a:off x="1704556" y="6495483"/>
            <a:ext cx="2506623" cy="3132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Bảo vệ mắt</a:t>
            </a:r>
            <a:endParaRPr lang="en-US" sz="1950" dirty="0"/>
          </a:p>
        </p:txBody>
      </p:sp>
      <p:sp>
        <p:nvSpPr>
          <p:cNvPr id="13" name="Text 6"/>
          <p:cNvSpPr/>
          <p:nvPr/>
        </p:nvSpPr>
        <p:spPr>
          <a:xfrm>
            <a:off x="1704555" y="6905949"/>
            <a:ext cx="7740253" cy="3207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</a:rPr>
              <a:t>Đeo kính bảo hộ để tránh mảnh vụn bay vào mắt.</a:t>
            </a:r>
            <a:endParaRPr lang="en-US" sz="1550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C8612758-05E2-94E5-6A27-E7834D2F098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786816" y="7395587"/>
            <a:ext cx="2650831" cy="820836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19781" y="3195459"/>
            <a:ext cx="4934069" cy="350579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773311" y="607576"/>
            <a:ext cx="7597378" cy="13811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400"/>
              </a:lnSpc>
              <a:buNone/>
            </a:pPr>
            <a:r>
              <a:rPr lang="en-US" sz="430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An toàn lao </a:t>
            </a:r>
            <a:r>
              <a:rPr lang="en-US" sz="4300" b="1" dirty="0" err="1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động</a:t>
            </a:r>
            <a:r>
              <a:rPr lang="en-US" sz="430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 </a:t>
            </a:r>
            <a:r>
              <a:rPr lang="en-US" sz="4300" b="1" dirty="0" err="1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khi</a:t>
            </a:r>
            <a:r>
              <a:rPr lang="en-US" sz="430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 </a:t>
            </a:r>
          </a:p>
          <a:p>
            <a:pPr marL="0" indent="0">
              <a:lnSpc>
                <a:spcPts val="5400"/>
              </a:lnSpc>
              <a:buNone/>
            </a:pPr>
            <a:r>
              <a:rPr lang="en-US" sz="4300" b="1" dirty="0" err="1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nung</a:t>
            </a:r>
            <a:r>
              <a:rPr lang="en-US" sz="430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 nóng inox</a:t>
            </a:r>
            <a:endParaRPr lang="en-US" sz="4300" dirty="0"/>
          </a:p>
        </p:txBody>
      </p:sp>
      <p:pic>
        <p:nvPicPr>
          <p:cNvPr id="5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3311" y="2320052"/>
            <a:ext cx="1104781" cy="1767721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2209443" y="2540913"/>
            <a:ext cx="2762131" cy="345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Kiểm tra thiết bị</a:t>
            </a:r>
            <a:endParaRPr lang="en-US" sz="2150" dirty="0"/>
          </a:p>
        </p:txBody>
      </p:sp>
      <p:sp>
        <p:nvSpPr>
          <p:cNvPr id="7" name="Text 2"/>
          <p:cNvSpPr/>
          <p:nvPr/>
        </p:nvSpPr>
        <p:spPr>
          <a:xfrm>
            <a:off x="2209443" y="3018711"/>
            <a:ext cx="6161246" cy="3534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</a:rPr>
              <a:t>Đảm bảo lò nung hoạt động tốt, không rò rỉ nhiệt.</a:t>
            </a:r>
            <a:endParaRPr lang="en-US" sz="1700" dirty="0"/>
          </a:p>
        </p:txBody>
      </p:sp>
      <p:pic>
        <p:nvPicPr>
          <p:cNvPr id="8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3311" y="4087773"/>
            <a:ext cx="1104781" cy="1767721"/>
          </a:xfrm>
          <a:prstGeom prst="rect">
            <a:avLst/>
          </a:prstGeom>
        </p:spPr>
      </p:pic>
      <p:sp>
        <p:nvSpPr>
          <p:cNvPr id="9" name="Text 3"/>
          <p:cNvSpPr/>
          <p:nvPr/>
        </p:nvSpPr>
        <p:spPr>
          <a:xfrm>
            <a:off x="2209443" y="4308634"/>
            <a:ext cx="2762131" cy="345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Sử dụng bảo hộ</a:t>
            </a:r>
            <a:endParaRPr lang="en-US" sz="2150" dirty="0"/>
          </a:p>
        </p:txBody>
      </p:sp>
      <p:sp>
        <p:nvSpPr>
          <p:cNvPr id="10" name="Text 4"/>
          <p:cNvSpPr/>
          <p:nvPr/>
        </p:nvSpPr>
        <p:spPr>
          <a:xfrm>
            <a:off x="2209443" y="4786432"/>
            <a:ext cx="6161246" cy="3534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</a:rPr>
              <a:t>Mặc quần áo chống cháy, đeo găng tay chịu nhiệt.</a:t>
            </a:r>
            <a:endParaRPr lang="en-US" sz="1700" dirty="0"/>
          </a:p>
        </p:txBody>
      </p:sp>
      <p:pic>
        <p:nvPicPr>
          <p:cNvPr id="11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3311" y="5855494"/>
            <a:ext cx="1104781" cy="1767721"/>
          </a:xfrm>
          <a:prstGeom prst="rect">
            <a:avLst/>
          </a:prstGeom>
        </p:spPr>
      </p:pic>
      <p:sp>
        <p:nvSpPr>
          <p:cNvPr id="12" name="Text 5"/>
          <p:cNvSpPr/>
          <p:nvPr/>
        </p:nvSpPr>
        <p:spPr>
          <a:xfrm>
            <a:off x="2209443" y="6076355"/>
            <a:ext cx="2762131" cy="345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Quy trình an toàn</a:t>
            </a:r>
            <a:endParaRPr lang="en-US" sz="2150" dirty="0"/>
          </a:p>
        </p:txBody>
      </p:sp>
      <p:sp>
        <p:nvSpPr>
          <p:cNvPr id="13" name="Text 6"/>
          <p:cNvSpPr/>
          <p:nvPr/>
        </p:nvSpPr>
        <p:spPr>
          <a:xfrm>
            <a:off x="2209443" y="6554153"/>
            <a:ext cx="6161246" cy="706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</a:rPr>
              <a:t>Tuân thủ quy trình vận hành lò nung, tránh tiếp xúc trực tiếp.</a:t>
            </a:r>
            <a:endParaRPr lang="en-US" sz="1700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140DFE7-DD25-DC5B-D9AD-CAAA5ADD216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786816" y="7395587"/>
            <a:ext cx="2650831" cy="820836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3921" y="3065859"/>
            <a:ext cx="5057869" cy="4011216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864037" y="1137285"/>
            <a:ext cx="7415927" cy="1543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6050"/>
              </a:lnSpc>
              <a:buNone/>
            </a:pPr>
            <a:r>
              <a:rPr lang="en-US" sz="540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An toàn lao động </a:t>
            </a:r>
            <a:r>
              <a:rPr lang="en-US" sz="5400" b="1" dirty="0" err="1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khi</a:t>
            </a:r>
            <a:r>
              <a:rPr lang="en-US" sz="540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 </a:t>
            </a:r>
          </a:p>
          <a:p>
            <a:pPr marL="0" indent="0">
              <a:lnSpc>
                <a:spcPts val="6050"/>
              </a:lnSpc>
              <a:buNone/>
            </a:pPr>
            <a:r>
              <a:rPr lang="en-US" sz="5400" b="1" dirty="0" err="1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làm</a:t>
            </a:r>
            <a:r>
              <a:rPr lang="en-US" sz="540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 lạnh inox</a:t>
            </a:r>
            <a:endParaRPr lang="en-US" sz="5400" dirty="0"/>
          </a:p>
        </p:txBody>
      </p:sp>
      <p:sp>
        <p:nvSpPr>
          <p:cNvPr id="5" name="Shape 1"/>
          <p:cNvSpPr/>
          <p:nvPr/>
        </p:nvSpPr>
        <p:spPr>
          <a:xfrm>
            <a:off x="864037" y="3050619"/>
            <a:ext cx="7415927" cy="4041696"/>
          </a:xfrm>
          <a:prstGeom prst="roundRect">
            <a:avLst>
              <a:gd name="adj" fmla="val 5498"/>
            </a:avLst>
          </a:prstGeom>
          <a:noFill/>
          <a:ln w="15240">
            <a:solidFill>
              <a:srgbClr val="000000">
                <a:alpha val="8000"/>
              </a:srgbClr>
            </a:solidFill>
            <a:prstDash val="solid"/>
          </a:ln>
        </p:spPr>
      </p:sp>
      <p:sp>
        <p:nvSpPr>
          <p:cNvPr id="6" name="Shape 2"/>
          <p:cNvSpPr/>
          <p:nvPr/>
        </p:nvSpPr>
        <p:spPr>
          <a:xfrm>
            <a:off x="879277" y="3065859"/>
            <a:ext cx="7385447" cy="706517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7" name="Text 3"/>
          <p:cNvSpPr/>
          <p:nvPr/>
        </p:nvSpPr>
        <p:spPr>
          <a:xfrm>
            <a:off x="1126093" y="3221593"/>
            <a:ext cx="3195280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</a:rPr>
              <a:t>Nguy cơ</a:t>
            </a:r>
            <a:endParaRPr lang="en-US" sz="1900" dirty="0"/>
          </a:p>
        </p:txBody>
      </p:sp>
      <p:sp>
        <p:nvSpPr>
          <p:cNvPr id="8" name="Text 4"/>
          <p:cNvSpPr/>
          <p:nvPr/>
        </p:nvSpPr>
        <p:spPr>
          <a:xfrm>
            <a:off x="4822627" y="3221593"/>
            <a:ext cx="3195280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</a:rPr>
              <a:t>Biện pháp phòng tránh</a:t>
            </a:r>
            <a:endParaRPr lang="en-US" sz="1900" dirty="0"/>
          </a:p>
        </p:txBody>
      </p:sp>
      <p:sp>
        <p:nvSpPr>
          <p:cNvPr id="9" name="Shape 5"/>
          <p:cNvSpPr/>
          <p:nvPr/>
        </p:nvSpPr>
        <p:spPr>
          <a:xfrm>
            <a:off x="879277" y="3772376"/>
            <a:ext cx="7385447" cy="1101566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0" name="Text 6"/>
          <p:cNvSpPr/>
          <p:nvPr/>
        </p:nvSpPr>
        <p:spPr>
          <a:xfrm>
            <a:off x="1126093" y="3928110"/>
            <a:ext cx="3195280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</a:rPr>
              <a:t>Bỏng lạnh</a:t>
            </a:r>
            <a:endParaRPr lang="en-US" sz="1900" dirty="0"/>
          </a:p>
        </p:txBody>
      </p:sp>
      <p:sp>
        <p:nvSpPr>
          <p:cNvPr id="11" name="Text 7"/>
          <p:cNvSpPr/>
          <p:nvPr/>
        </p:nvSpPr>
        <p:spPr>
          <a:xfrm>
            <a:off x="4822627" y="3928110"/>
            <a:ext cx="3195280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</a:rPr>
              <a:t>Sử dụng găng tay chống lạnh</a:t>
            </a:r>
            <a:endParaRPr lang="en-US" sz="1900" dirty="0"/>
          </a:p>
        </p:txBody>
      </p:sp>
      <p:sp>
        <p:nvSpPr>
          <p:cNvPr id="12" name="Shape 8"/>
          <p:cNvSpPr/>
          <p:nvPr/>
        </p:nvSpPr>
        <p:spPr>
          <a:xfrm>
            <a:off x="879277" y="4873943"/>
            <a:ext cx="7385447" cy="1101566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3" name="Text 9"/>
          <p:cNvSpPr/>
          <p:nvPr/>
        </p:nvSpPr>
        <p:spPr>
          <a:xfrm>
            <a:off x="1126093" y="5029676"/>
            <a:ext cx="3195280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</a:rPr>
              <a:t>Trượt ngã</a:t>
            </a:r>
            <a:endParaRPr lang="en-US" sz="1900" dirty="0"/>
          </a:p>
        </p:txBody>
      </p:sp>
      <p:sp>
        <p:nvSpPr>
          <p:cNvPr id="14" name="Text 10"/>
          <p:cNvSpPr/>
          <p:nvPr/>
        </p:nvSpPr>
        <p:spPr>
          <a:xfrm>
            <a:off x="4822627" y="5029676"/>
            <a:ext cx="3195280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</a:rPr>
              <a:t>Giữ sàn khô ráo, đi giày chống trượt</a:t>
            </a:r>
            <a:endParaRPr lang="en-US" sz="1900" dirty="0"/>
          </a:p>
        </p:txBody>
      </p:sp>
      <p:sp>
        <p:nvSpPr>
          <p:cNvPr id="15" name="Shape 11"/>
          <p:cNvSpPr/>
          <p:nvPr/>
        </p:nvSpPr>
        <p:spPr>
          <a:xfrm>
            <a:off x="879277" y="5975509"/>
            <a:ext cx="7385447" cy="1101566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6" name="Text 12"/>
          <p:cNvSpPr/>
          <p:nvPr/>
        </p:nvSpPr>
        <p:spPr>
          <a:xfrm>
            <a:off x="1126093" y="6131242"/>
            <a:ext cx="3195280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</a:rPr>
              <a:t>Ngạt thở</a:t>
            </a:r>
            <a:endParaRPr lang="en-US" sz="1900" dirty="0"/>
          </a:p>
        </p:txBody>
      </p:sp>
      <p:sp>
        <p:nvSpPr>
          <p:cNvPr id="17" name="Text 13"/>
          <p:cNvSpPr/>
          <p:nvPr/>
        </p:nvSpPr>
        <p:spPr>
          <a:xfrm>
            <a:off x="4822627" y="6131242"/>
            <a:ext cx="3195280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</a:rPr>
              <a:t>Đảm bảo thông gió tốt khu vực làm việc</a:t>
            </a:r>
            <a:endParaRPr lang="en-US" sz="1900" dirty="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75E4A1DD-DFE1-90B4-0EAE-EF8393F6F1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786816" y="7395587"/>
            <a:ext cx="2650831" cy="820836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96889" y="3090267"/>
            <a:ext cx="4980503" cy="3318272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708065" y="850463"/>
            <a:ext cx="6616898" cy="6322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4950"/>
              </a:lnSpc>
              <a:buNone/>
            </a:pPr>
            <a:r>
              <a:rPr lang="en-US" sz="395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Xử lý tình huống khẩn cấp</a:t>
            </a:r>
            <a:endParaRPr lang="en-US" sz="3950" dirty="0"/>
          </a:p>
        </p:txBody>
      </p:sp>
      <p:sp>
        <p:nvSpPr>
          <p:cNvPr id="5" name="Shape 1"/>
          <p:cNvSpPr/>
          <p:nvPr/>
        </p:nvSpPr>
        <p:spPr>
          <a:xfrm>
            <a:off x="1000006" y="1786057"/>
            <a:ext cx="22860" cy="5592961"/>
          </a:xfrm>
          <a:prstGeom prst="roundRect">
            <a:avLst>
              <a:gd name="adj" fmla="val 796544"/>
            </a:avLst>
          </a:prstGeom>
          <a:solidFill>
            <a:srgbClr val="CED9CE"/>
          </a:solidFill>
          <a:ln/>
        </p:spPr>
      </p:sp>
      <p:sp>
        <p:nvSpPr>
          <p:cNvPr id="6" name="Shape 2"/>
          <p:cNvSpPr/>
          <p:nvPr/>
        </p:nvSpPr>
        <p:spPr>
          <a:xfrm>
            <a:off x="1216164" y="2229683"/>
            <a:ext cx="708065" cy="22860"/>
          </a:xfrm>
          <a:prstGeom prst="roundRect">
            <a:avLst>
              <a:gd name="adj" fmla="val 796544"/>
            </a:avLst>
          </a:prstGeom>
          <a:solidFill>
            <a:srgbClr val="CED9CE"/>
          </a:solidFill>
          <a:ln/>
        </p:spPr>
      </p:sp>
      <p:sp>
        <p:nvSpPr>
          <p:cNvPr id="7" name="Shape 3"/>
          <p:cNvSpPr/>
          <p:nvPr/>
        </p:nvSpPr>
        <p:spPr>
          <a:xfrm>
            <a:off x="783848" y="2013585"/>
            <a:ext cx="455176" cy="455176"/>
          </a:xfrm>
          <a:prstGeom prst="roundRect">
            <a:avLst>
              <a:gd name="adj" fmla="val 40004"/>
            </a:avLst>
          </a:prstGeom>
          <a:solidFill>
            <a:srgbClr val="E8F3E8"/>
          </a:solidFill>
          <a:ln/>
        </p:spPr>
      </p:sp>
      <p:sp>
        <p:nvSpPr>
          <p:cNvPr id="8" name="Text 4"/>
          <p:cNvSpPr/>
          <p:nvPr/>
        </p:nvSpPr>
        <p:spPr>
          <a:xfrm>
            <a:off x="935653" y="2089428"/>
            <a:ext cx="151448" cy="3034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50"/>
              </a:lnSpc>
              <a:buNone/>
            </a:pPr>
            <a:r>
              <a:rPr lang="en-US" sz="235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1</a:t>
            </a:r>
            <a:endParaRPr lang="en-US" sz="2350" dirty="0"/>
          </a:p>
        </p:txBody>
      </p:sp>
      <p:sp>
        <p:nvSpPr>
          <p:cNvPr id="9" name="Text 5"/>
          <p:cNvSpPr/>
          <p:nvPr/>
        </p:nvSpPr>
        <p:spPr>
          <a:xfrm>
            <a:off x="2124194" y="1988344"/>
            <a:ext cx="2529007" cy="3161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Ngừng hoạt động</a:t>
            </a:r>
            <a:endParaRPr lang="en-US" sz="1950" dirty="0"/>
          </a:p>
        </p:txBody>
      </p:sp>
      <p:sp>
        <p:nvSpPr>
          <p:cNvPr id="10" name="Text 6"/>
          <p:cNvSpPr/>
          <p:nvPr/>
        </p:nvSpPr>
        <p:spPr>
          <a:xfrm>
            <a:off x="2124194" y="2425779"/>
            <a:ext cx="6311741" cy="3236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</a:rPr>
              <a:t>Dừng ngay thiết bị và ngắt nguồn điện khi có sự cố.</a:t>
            </a:r>
            <a:endParaRPr lang="en-US" sz="1550" dirty="0"/>
          </a:p>
        </p:txBody>
      </p:sp>
      <p:sp>
        <p:nvSpPr>
          <p:cNvPr id="11" name="Shape 7"/>
          <p:cNvSpPr/>
          <p:nvPr/>
        </p:nvSpPr>
        <p:spPr>
          <a:xfrm>
            <a:off x="1216164" y="3597593"/>
            <a:ext cx="708065" cy="22860"/>
          </a:xfrm>
          <a:prstGeom prst="roundRect">
            <a:avLst>
              <a:gd name="adj" fmla="val 796544"/>
            </a:avLst>
          </a:prstGeom>
          <a:solidFill>
            <a:srgbClr val="CED9CE"/>
          </a:solidFill>
          <a:ln/>
        </p:spPr>
      </p:sp>
      <p:sp>
        <p:nvSpPr>
          <p:cNvPr id="12" name="Shape 8"/>
          <p:cNvSpPr/>
          <p:nvPr/>
        </p:nvSpPr>
        <p:spPr>
          <a:xfrm>
            <a:off x="783848" y="3381494"/>
            <a:ext cx="455176" cy="455176"/>
          </a:xfrm>
          <a:prstGeom prst="roundRect">
            <a:avLst>
              <a:gd name="adj" fmla="val 40004"/>
            </a:avLst>
          </a:prstGeom>
          <a:solidFill>
            <a:srgbClr val="E8F3E8"/>
          </a:solidFill>
          <a:ln/>
        </p:spPr>
      </p:sp>
      <p:sp>
        <p:nvSpPr>
          <p:cNvPr id="13" name="Text 9"/>
          <p:cNvSpPr/>
          <p:nvPr/>
        </p:nvSpPr>
        <p:spPr>
          <a:xfrm>
            <a:off x="912197" y="3457337"/>
            <a:ext cx="198358" cy="3034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50"/>
              </a:lnSpc>
              <a:buNone/>
            </a:pPr>
            <a:r>
              <a:rPr lang="en-US" sz="235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2</a:t>
            </a:r>
            <a:endParaRPr lang="en-US" sz="2350" dirty="0"/>
          </a:p>
        </p:txBody>
      </p:sp>
      <p:sp>
        <p:nvSpPr>
          <p:cNvPr id="14" name="Text 10"/>
          <p:cNvSpPr/>
          <p:nvPr/>
        </p:nvSpPr>
        <p:spPr>
          <a:xfrm>
            <a:off x="2124194" y="3356253"/>
            <a:ext cx="2529007" cy="3161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Sơ cứu</a:t>
            </a:r>
            <a:endParaRPr lang="en-US" sz="1950" dirty="0"/>
          </a:p>
        </p:txBody>
      </p:sp>
      <p:sp>
        <p:nvSpPr>
          <p:cNvPr id="15" name="Text 11"/>
          <p:cNvSpPr/>
          <p:nvPr/>
        </p:nvSpPr>
        <p:spPr>
          <a:xfrm>
            <a:off x="2124194" y="3793688"/>
            <a:ext cx="6311741" cy="3236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</a:rPr>
              <a:t>Thực hiện sơ cứu ban đầu cho nạn nhân nếu cần.</a:t>
            </a:r>
            <a:endParaRPr lang="en-US" sz="1550" dirty="0"/>
          </a:p>
        </p:txBody>
      </p:sp>
      <p:sp>
        <p:nvSpPr>
          <p:cNvPr id="16" name="Shape 12"/>
          <p:cNvSpPr/>
          <p:nvPr/>
        </p:nvSpPr>
        <p:spPr>
          <a:xfrm>
            <a:off x="1216164" y="4965502"/>
            <a:ext cx="708065" cy="22860"/>
          </a:xfrm>
          <a:prstGeom prst="roundRect">
            <a:avLst>
              <a:gd name="adj" fmla="val 796544"/>
            </a:avLst>
          </a:prstGeom>
          <a:solidFill>
            <a:srgbClr val="CED9CE"/>
          </a:solidFill>
          <a:ln/>
        </p:spPr>
      </p:sp>
      <p:sp>
        <p:nvSpPr>
          <p:cNvPr id="17" name="Shape 13"/>
          <p:cNvSpPr/>
          <p:nvPr/>
        </p:nvSpPr>
        <p:spPr>
          <a:xfrm>
            <a:off x="783848" y="4749403"/>
            <a:ext cx="455176" cy="455176"/>
          </a:xfrm>
          <a:prstGeom prst="roundRect">
            <a:avLst>
              <a:gd name="adj" fmla="val 40004"/>
            </a:avLst>
          </a:prstGeom>
          <a:solidFill>
            <a:srgbClr val="E8F3E8"/>
          </a:solidFill>
          <a:ln/>
        </p:spPr>
      </p:sp>
      <p:sp>
        <p:nvSpPr>
          <p:cNvPr id="18" name="Text 14"/>
          <p:cNvSpPr/>
          <p:nvPr/>
        </p:nvSpPr>
        <p:spPr>
          <a:xfrm>
            <a:off x="919817" y="4825246"/>
            <a:ext cx="183237" cy="3034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50"/>
              </a:lnSpc>
              <a:buNone/>
            </a:pPr>
            <a:r>
              <a:rPr lang="en-US" sz="235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3</a:t>
            </a:r>
            <a:endParaRPr lang="en-US" sz="2350" dirty="0"/>
          </a:p>
        </p:txBody>
      </p:sp>
      <p:sp>
        <p:nvSpPr>
          <p:cNvPr id="19" name="Text 15"/>
          <p:cNvSpPr/>
          <p:nvPr/>
        </p:nvSpPr>
        <p:spPr>
          <a:xfrm>
            <a:off x="2124194" y="4724162"/>
            <a:ext cx="2529007" cy="3161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Gọi cứu thương</a:t>
            </a:r>
            <a:endParaRPr lang="en-US" sz="1950" dirty="0"/>
          </a:p>
        </p:txBody>
      </p:sp>
      <p:sp>
        <p:nvSpPr>
          <p:cNvPr id="20" name="Text 16"/>
          <p:cNvSpPr/>
          <p:nvPr/>
        </p:nvSpPr>
        <p:spPr>
          <a:xfrm>
            <a:off x="2124194" y="5161598"/>
            <a:ext cx="6311741" cy="647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</a:rPr>
              <a:t>Liên hệ ngay với đội y tế hoặc cấp cứu nếu tình trạng nghiêm trọng.</a:t>
            </a:r>
            <a:endParaRPr lang="en-US" sz="1550" dirty="0"/>
          </a:p>
        </p:txBody>
      </p:sp>
      <p:sp>
        <p:nvSpPr>
          <p:cNvPr id="21" name="Shape 17"/>
          <p:cNvSpPr/>
          <p:nvPr/>
        </p:nvSpPr>
        <p:spPr>
          <a:xfrm>
            <a:off x="1216164" y="6657023"/>
            <a:ext cx="708065" cy="22860"/>
          </a:xfrm>
          <a:prstGeom prst="roundRect">
            <a:avLst>
              <a:gd name="adj" fmla="val 796544"/>
            </a:avLst>
          </a:prstGeom>
          <a:solidFill>
            <a:srgbClr val="CED9CE"/>
          </a:solidFill>
          <a:ln/>
        </p:spPr>
      </p:sp>
      <p:sp>
        <p:nvSpPr>
          <p:cNvPr id="22" name="Shape 18"/>
          <p:cNvSpPr/>
          <p:nvPr/>
        </p:nvSpPr>
        <p:spPr>
          <a:xfrm>
            <a:off x="783848" y="6440924"/>
            <a:ext cx="455176" cy="455176"/>
          </a:xfrm>
          <a:prstGeom prst="roundRect">
            <a:avLst>
              <a:gd name="adj" fmla="val 40004"/>
            </a:avLst>
          </a:prstGeom>
          <a:solidFill>
            <a:srgbClr val="E8F3E8"/>
          </a:solidFill>
          <a:ln/>
        </p:spPr>
      </p:sp>
      <p:sp>
        <p:nvSpPr>
          <p:cNvPr id="23" name="Text 19"/>
          <p:cNvSpPr/>
          <p:nvPr/>
        </p:nvSpPr>
        <p:spPr>
          <a:xfrm>
            <a:off x="908268" y="6516767"/>
            <a:ext cx="206216" cy="3034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50"/>
              </a:lnSpc>
              <a:buNone/>
            </a:pPr>
            <a:r>
              <a:rPr lang="en-US" sz="235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4</a:t>
            </a:r>
            <a:endParaRPr lang="en-US" sz="2350" dirty="0"/>
          </a:p>
        </p:txBody>
      </p:sp>
      <p:sp>
        <p:nvSpPr>
          <p:cNvPr id="24" name="Text 20"/>
          <p:cNvSpPr/>
          <p:nvPr/>
        </p:nvSpPr>
        <p:spPr>
          <a:xfrm>
            <a:off x="2124194" y="6415683"/>
            <a:ext cx="2529007" cy="3161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Báo cáo</a:t>
            </a:r>
            <a:endParaRPr lang="en-US" sz="1950" dirty="0"/>
          </a:p>
        </p:txBody>
      </p:sp>
      <p:sp>
        <p:nvSpPr>
          <p:cNvPr id="25" name="Text 21"/>
          <p:cNvSpPr/>
          <p:nvPr/>
        </p:nvSpPr>
        <p:spPr>
          <a:xfrm>
            <a:off x="2124194" y="6853118"/>
            <a:ext cx="6311741" cy="3236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</a:rPr>
              <a:t>Thông báo cho quản lý và lập báo cáo chi tiết về sự cố.</a:t>
            </a:r>
            <a:endParaRPr lang="en-US" sz="1550" dirty="0"/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A60186E6-4C4A-9912-7388-7A97937997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786816" y="7395587"/>
            <a:ext cx="2650831" cy="820836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54512" y="671393"/>
            <a:ext cx="6104334" cy="7629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6000"/>
              </a:lnSpc>
              <a:buNone/>
            </a:pPr>
            <a:r>
              <a:rPr lang="en-US" sz="480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Tham khảo thêm</a:t>
            </a:r>
            <a:endParaRPr lang="en-US" sz="48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4512" y="1922621"/>
            <a:ext cx="4062889" cy="4062889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854512" y="6290667"/>
            <a:ext cx="4062889" cy="3906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50"/>
              </a:lnSpc>
              <a:buNone/>
            </a:pPr>
            <a:r>
              <a:rPr lang="en-US" sz="1900" b="1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</a:rPr>
              <a:t>Bài kiểm tra ATLD nhóm 3</a:t>
            </a:r>
            <a:endParaRPr lang="en-US" sz="1900" dirty="0"/>
          </a:p>
        </p:txBody>
      </p:sp>
      <p:sp>
        <p:nvSpPr>
          <p:cNvPr id="5" name="Text 2"/>
          <p:cNvSpPr/>
          <p:nvPr/>
        </p:nvSpPr>
        <p:spPr>
          <a:xfrm>
            <a:off x="854512" y="6827758"/>
            <a:ext cx="4062889" cy="7812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1900" b="1" u="sng" dirty="0">
                <a:solidFill>
                  <a:srgbClr val="438951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Trắc nghiệm an toàn lao động nhóm 3</a:t>
            </a:r>
            <a:endParaRPr lang="en-US" sz="190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83637" y="1922621"/>
            <a:ext cx="4063008" cy="4063008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5283637" y="6290786"/>
            <a:ext cx="4063008" cy="7812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050"/>
              </a:lnSpc>
              <a:buNone/>
            </a:pPr>
            <a:r>
              <a:rPr lang="en-US" sz="1900" b="1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</a:rPr>
              <a:t>Bảng báo giá DV huấn luyện ATLD</a:t>
            </a:r>
            <a:endParaRPr lang="en-US" sz="1900" dirty="0"/>
          </a:p>
        </p:txBody>
      </p:sp>
      <p:sp>
        <p:nvSpPr>
          <p:cNvPr id="8" name="Text 4"/>
          <p:cNvSpPr/>
          <p:nvPr/>
        </p:nvSpPr>
        <p:spPr>
          <a:xfrm>
            <a:off x="5283637" y="6876752"/>
            <a:ext cx="4063008" cy="3906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1900" b="1" u="sng" dirty="0">
                <a:solidFill>
                  <a:srgbClr val="438951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Xem chi tiết</a:t>
            </a:r>
            <a:endParaRPr lang="en-US" sz="190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12881" y="1922621"/>
            <a:ext cx="4062889" cy="4062889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9712881" y="6290667"/>
            <a:ext cx="4062889" cy="3906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50"/>
              </a:lnSpc>
              <a:buNone/>
            </a:pPr>
            <a:r>
              <a:rPr lang="en-US" sz="1900" b="1" dirty="0">
                <a:solidFill>
                  <a:srgbClr val="405449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</a:rPr>
              <a:t>Tải về tài liệu (download)</a:t>
            </a:r>
            <a:endParaRPr lang="en-US" sz="1900" dirty="0"/>
          </a:p>
        </p:txBody>
      </p:sp>
      <p:sp>
        <p:nvSpPr>
          <p:cNvPr id="11" name="Text 6"/>
          <p:cNvSpPr/>
          <p:nvPr/>
        </p:nvSpPr>
        <p:spPr>
          <a:xfrm>
            <a:off x="9712881" y="6827758"/>
            <a:ext cx="4062889" cy="7812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1900" b="1" u="sng" dirty="0">
                <a:solidFill>
                  <a:srgbClr val="438951"/>
                </a:solidFill>
                <a:latin typeface="Posterama" panose="020B0504020200020000" pitchFamily="34" charset="0"/>
                <a:ea typeface="Nobile" pitchFamily="34" charset="-122"/>
                <a:cs typeface="Posterama" panose="020B0504020200020000" pitchFamily="34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Download tài liệu huấn luyện an toàn lao động sản xuất inox</a:t>
            </a:r>
            <a:endParaRPr lang="en-US" sz="1900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5435BDEF-75DA-3D1D-45E7-10FF184C90E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786816" y="7395587"/>
            <a:ext cx="2650831" cy="82083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640</Words>
  <Application>Microsoft Office PowerPoint</Application>
  <PresentationFormat>Custom</PresentationFormat>
  <Paragraphs>101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Posterama</vt:lpstr>
      <vt:lpstr>Fraunces Extra Bold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Nhan Van</cp:lastModifiedBy>
  <cp:revision>6</cp:revision>
  <dcterms:created xsi:type="dcterms:W3CDTF">2024-10-31T04:08:48Z</dcterms:created>
  <dcterms:modified xsi:type="dcterms:W3CDTF">2024-10-31T04:17:52Z</dcterms:modified>
</cp:coreProperties>
</file>