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PT Serif" panose="020A06030405050202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3" d="100"/>
          <a:sy n="73" d="100"/>
        </p:scale>
        <p:origin x="1434"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4472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kinh-thien-van/"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600" y="2563029"/>
            <a:ext cx="4919305" cy="5173504"/>
          </a:xfrm>
          <a:prstGeom prst="rect">
            <a:avLst/>
          </a:prstGeom>
        </p:spPr>
      </p:pic>
      <p:sp>
        <p:nvSpPr>
          <p:cNvPr id="3" name="Text 0"/>
          <p:cNvSpPr/>
          <p:nvPr/>
        </p:nvSpPr>
        <p:spPr>
          <a:xfrm>
            <a:off x="6280190" y="1533763"/>
            <a:ext cx="7556421" cy="3081099"/>
          </a:xfrm>
          <a:prstGeom prst="rect">
            <a:avLst/>
          </a:prstGeom>
          <a:noFill/>
          <a:ln/>
        </p:spPr>
        <p:txBody>
          <a:bodyPr wrap="square" lIns="0" tIns="0" rIns="0" bIns="0" rtlCol="0" anchor="t"/>
          <a:lstStyle/>
          <a:p>
            <a:pPr marL="0" indent="0">
              <a:lnSpc>
                <a:spcPts val="8050"/>
              </a:lnSpc>
              <a:buNone/>
            </a:pPr>
            <a:r>
              <a:rPr lang="en-US" sz="6450" dirty="0">
                <a:solidFill>
                  <a:srgbClr val="020202"/>
                </a:solidFill>
                <a:latin typeface="PT Serif" pitchFamily="34" charset="0"/>
                <a:ea typeface="PT Serif" pitchFamily="34" charset="-122"/>
                <a:cs typeface="PT Serif" pitchFamily="34" charset="-120"/>
              </a:rPr>
              <a:t>An Toàn Lao Động Trong Sản Xuất </a:t>
            </a:r>
            <a:r>
              <a:rPr lang="en-US" sz="6450" b="1" dirty="0">
                <a:solidFill>
                  <a:srgbClr val="020202"/>
                </a:solidFill>
                <a:latin typeface="PT Serif" pitchFamily="34" charset="0"/>
                <a:ea typeface="PT Serif" pitchFamily="34" charset="-122"/>
                <a:cs typeface="PT Serif" pitchFamily="34" charset="-120"/>
              </a:rPr>
              <a:t>Kính Thiên Văn</a:t>
            </a:r>
            <a:endParaRPr lang="en-US" sz="6450" dirty="0"/>
          </a:p>
        </p:txBody>
      </p:sp>
      <p:sp>
        <p:nvSpPr>
          <p:cNvPr id="4" name="Text 1"/>
          <p:cNvSpPr/>
          <p:nvPr/>
        </p:nvSpPr>
        <p:spPr>
          <a:xfrm>
            <a:off x="6280190" y="4955024"/>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383838"/>
                </a:solidFill>
                <a:latin typeface="PT Serif" panose="020A0603040505020204" pitchFamily="18" charset="0"/>
                <a:ea typeface="DM Sans" pitchFamily="34" charset="-122"/>
                <a:cs typeface="DM Sans" pitchFamily="34" charset="-120"/>
              </a:rPr>
              <a:t>Bài giảng này cung cấp thông tin về an toàn lao động trong ngành sản xuất kính thiên văn, bao gồm các nguy cơ tiềm ẩn, biện pháp phòng ngừa và xử lý tình huống khẩn cấp.</a:t>
            </a:r>
            <a:endParaRPr lang="en-US" sz="1750" dirty="0"/>
          </a:p>
        </p:txBody>
      </p:sp>
      <p:sp>
        <p:nvSpPr>
          <p:cNvPr id="5" name="Shape 2"/>
          <p:cNvSpPr/>
          <p:nvPr/>
        </p:nvSpPr>
        <p:spPr>
          <a:xfrm>
            <a:off x="6280190" y="6315789"/>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6323409"/>
            <a:ext cx="347663" cy="347663"/>
          </a:xfrm>
          <a:prstGeom prst="rect">
            <a:avLst/>
          </a:prstGeom>
        </p:spPr>
      </p:pic>
      <p:sp>
        <p:nvSpPr>
          <p:cNvPr id="7" name="Text 3"/>
          <p:cNvSpPr/>
          <p:nvPr/>
        </p:nvSpPr>
        <p:spPr>
          <a:xfrm>
            <a:off x="6756440" y="6298882"/>
            <a:ext cx="2850356" cy="396835"/>
          </a:xfrm>
          <a:prstGeom prst="rect">
            <a:avLst/>
          </a:prstGeom>
          <a:noFill/>
          <a:ln/>
        </p:spPr>
        <p:txBody>
          <a:bodyPr wrap="none" lIns="0" tIns="0" rIns="0" bIns="0" rtlCol="0" anchor="t"/>
          <a:lstStyle/>
          <a:p>
            <a:pPr marL="0" indent="0" algn="l">
              <a:lnSpc>
                <a:spcPts val="3100"/>
              </a:lnSpc>
              <a:buNone/>
            </a:pPr>
            <a:r>
              <a:rPr lang="en-US" sz="2200" b="1" dirty="0" err="1">
                <a:solidFill>
                  <a:srgbClr val="383838"/>
                </a:solidFill>
                <a:latin typeface="PT Serif" panose="020A0603040505020204" pitchFamily="18" charset="0"/>
                <a:ea typeface="DM Sans Bold" pitchFamily="34" charset="-122"/>
                <a:cs typeface="DM Sans Bold" pitchFamily="34" charset="-120"/>
              </a:rPr>
              <a:t>Bản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quyền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thuộc</a:t>
            </a:r>
            <a:r>
              <a:rPr lang="en-US" sz="22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200" dirty="0"/>
          </a:p>
        </p:txBody>
      </p:sp>
      <p:pic>
        <p:nvPicPr>
          <p:cNvPr id="8" name="Image 0" descr="preencoded.png">
            <a:extLst>
              <a:ext uri="{FF2B5EF4-FFF2-40B4-BE49-F238E27FC236}">
                <a16:creationId xmlns:a16="http://schemas.microsoft.com/office/drawing/2014/main" id="{0371416F-82B0-3E8E-186B-0C7D1491459D}"/>
              </a:ext>
            </a:extLst>
          </p:cNvPr>
          <p:cNvPicPr>
            <a:picLocks noChangeAspect="1"/>
          </p:cNvPicPr>
          <p:nvPr/>
        </p:nvPicPr>
        <p:blipFill>
          <a:blip r:embed="rId5"/>
          <a:stretch>
            <a:fillRect/>
          </a:stretch>
        </p:blipFill>
        <p:spPr>
          <a:xfrm>
            <a:off x="12228852" y="7485747"/>
            <a:ext cx="2190025" cy="6778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306686" y="120580"/>
            <a:ext cx="4017028" cy="3214939"/>
          </a:xfrm>
          <a:prstGeom prst="rect">
            <a:avLst/>
          </a:prstGeom>
        </p:spPr>
      </p:pic>
      <p:sp>
        <p:nvSpPr>
          <p:cNvPr id="4" name="Text 0"/>
          <p:cNvSpPr/>
          <p:nvPr/>
        </p:nvSpPr>
        <p:spPr>
          <a:xfrm>
            <a:off x="793790" y="3774281"/>
            <a:ext cx="13042821" cy="1488519"/>
          </a:xfrm>
          <a:prstGeom prst="rect">
            <a:avLst/>
          </a:prstGeom>
          <a:noFill/>
          <a:ln/>
        </p:spPr>
        <p:txBody>
          <a:bodyPr wrap="square" lIns="0" tIns="0" rIns="0" bIns="0" rtlCol="0" anchor="t"/>
          <a:lstStyle/>
          <a:p>
            <a:pPr marL="0" indent="0" algn="ctr">
              <a:lnSpc>
                <a:spcPts val="5850"/>
              </a:lnSpc>
              <a:buNone/>
            </a:pPr>
            <a:r>
              <a:rPr lang="en-US" sz="4650" b="1" dirty="0">
                <a:solidFill>
                  <a:srgbClr val="020202"/>
                </a:solidFill>
                <a:latin typeface="PT Serif" pitchFamily="34" charset="0"/>
                <a:ea typeface="PT Serif" pitchFamily="34" charset="-122"/>
                <a:cs typeface="PT Serif" pitchFamily="34" charset="-120"/>
              </a:rPr>
              <a:t>Tình hình tai nạn lao động 6 tháng </a:t>
            </a:r>
            <a:r>
              <a:rPr lang="en-US" sz="4650" b="1" dirty="0" err="1">
                <a:solidFill>
                  <a:srgbClr val="020202"/>
                </a:solidFill>
                <a:latin typeface="PT Serif" pitchFamily="34" charset="0"/>
                <a:ea typeface="PT Serif" pitchFamily="34" charset="-122"/>
                <a:cs typeface="PT Serif" pitchFamily="34" charset="-120"/>
              </a:rPr>
              <a:t>đầu</a:t>
            </a:r>
            <a:r>
              <a:rPr lang="en-US" sz="4650" b="1" dirty="0">
                <a:solidFill>
                  <a:srgbClr val="020202"/>
                </a:solidFill>
                <a:latin typeface="PT Serif" pitchFamily="34" charset="0"/>
                <a:ea typeface="PT Serif" pitchFamily="34" charset="-122"/>
                <a:cs typeface="PT Serif" pitchFamily="34" charset="-120"/>
              </a:rPr>
              <a:t> </a:t>
            </a:r>
          </a:p>
          <a:p>
            <a:pPr marL="0" indent="0" algn="ctr">
              <a:lnSpc>
                <a:spcPts val="5850"/>
              </a:lnSpc>
              <a:buNone/>
            </a:pPr>
            <a:r>
              <a:rPr lang="en-US" sz="4650" b="1" dirty="0" err="1">
                <a:solidFill>
                  <a:srgbClr val="020202"/>
                </a:solidFill>
                <a:latin typeface="PT Serif" pitchFamily="34" charset="0"/>
                <a:ea typeface="PT Serif" pitchFamily="34" charset="-122"/>
                <a:cs typeface="PT Serif" pitchFamily="34" charset="-120"/>
              </a:rPr>
              <a:t>năm</a:t>
            </a:r>
            <a:r>
              <a:rPr lang="en-US" sz="4650" b="1" dirty="0">
                <a:solidFill>
                  <a:srgbClr val="020202"/>
                </a:solidFill>
                <a:latin typeface="PT Serif" pitchFamily="34" charset="0"/>
                <a:ea typeface="PT Serif" pitchFamily="34" charset="-122"/>
                <a:cs typeface="PT Serif" pitchFamily="34" charset="-120"/>
              </a:rPr>
              <a:t> 2024</a:t>
            </a:r>
            <a:endParaRPr lang="en-US" sz="4650" dirty="0"/>
          </a:p>
        </p:txBody>
      </p:sp>
      <p:sp>
        <p:nvSpPr>
          <p:cNvPr id="5" name="Shape 1"/>
          <p:cNvSpPr/>
          <p:nvPr/>
        </p:nvSpPr>
        <p:spPr>
          <a:xfrm>
            <a:off x="793790" y="5602962"/>
            <a:ext cx="4196358" cy="1687592"/>
          </a:xfrm>
          <a:prstGeom prst="roundRect">
            <a:avLst>
              <a:gd name="adj" fmla="val 2016"/>
            </a:avLst>
          </a:prstGeom>
          <a:solidFill>
            <a:srgbClr val="204C8E"/>
          </a:solidFill>
          <a:ln/>
        </p:spPr>
      </p:sp>
      <p:sp>
        <p:nvSpPr>
          <p:cNvPr id="6" name="Text 2"/>
          <p:cNvSpPr/>
          <p:nvPr/>
        </p:nvSpPr>
        <p:spPr>
          <a:xfrm>
            <a:off x="1020604" y="5829776"/>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Số vụ tai nạn</a:t>
            </a:r>
            <a:endParaRPr lang="en-US" sz="2300" dirty="0"/>
          </a:p>
        </p:txBody>
      </p:sp>
      <p:sp>
        <p:nvSpPr>
          <p:cNvPr id="7" name="Text 3"/>
          <p:cNvSpPr/>
          <p:nvPr/>
        </p:nvSpPr>
        <p:spPr>
          <a:xfrm>
            <a:off x="1020604" y="6337935"/>
            <a:ext cx="3742730"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3.201 vụ, giảm 7,09% so với cùng kỳ năm 2023.</a:t>
            </a:r>
            <a:endParaRPr lang="en-US" sz="1750" dirty="0"/>
          </a:p>
        </p:txBody>
      </p:sp>
      <p:sp>
        <p:nvSpPr>
          <p:cNvPr id="8" name="Shape 4"/>
          <p:cNvSpPr/>
          <p:nvPr/>
        </p:nvSpPr>
        <p:spPr>
          <a:xfrm>
            <a:off x="5216962" y="5602962"/>
            <a:ext cx="4196358" cy="1687592"/>
          </a:xfrm>
          <a:prstGeom prst="roundRect">
            <a:avLst>
              <a:gd name="adj" fmla="val 2016"/>
            </a:avLst>
          </a:prstGeom>
          <a:solidFill>
            <a:srgbClr val="204C8E"/>
          </a:solidFill>
          <a:ln/>
        </p:spPr>
      </p:sp>
      <p:sp>
        <p:nvSpPr>
          <p:cNvPr id="9" name="Text 5"/>
          <p:cNvSpPr/>
          <p:nvPr/>
        </p:nvSpPr>
        <p:spPr>
          <a:xfrm>
            <a:off x="5443776" y="5829776"/>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Số người bị nạn</a:t>
            </a:r>
            <a:endParaRPr lang="en-US" sz="2300" dirty="0"/>
          </a:p>
        </p:txBody>
      </p:sp>
      <p:sp>
        <p:nvSpPr>
          <p:cNvPr id="10" name="Text 6"/>
          <p:cNvSpPr/>
          <p:nvPr/>
        </p:nvSpPr>
        <p:spPr>
          <a:xfrm>
            <a:off x="5443776" y="6337935"/>
            <a:ext cx="3742730"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3.065 người, giảm 6,04% so với cùng kỳ năm 2023.</a:t>
            </a:r>
            <a:endParaRPr lang="en-US" sz="1750" dirty="0"/>
          </a:p>
        </p:txBody>
      </p:sp>
      <p:sp>
        <p:nvSpPr>
          <p:cNvPr id="11" name="Shape 7"/>
          <p:cNvSpPr/>
          <p:nvPr/>
        </p:nvSpPr>
        <p:spPr>
          <a:xfrm>
            <a:off x="9640133" y="5602962"/>
            <a:ext cx="4196358" cy="1687592"/>
          </a:xfrm>
          <a:prstGeom prst="roundRect">
            <a:avLst>
              <a:gd name="adj" fmla="val 2016"/>
            </a:avLst>
          </a:prstGeom>
          <a:solidFill>
            <a:srgbClr val="204C8E"/>
          </a:solidFill>
          <a:ln/>
        </p:spPr>
      </p:sp>
      <p:sp>
        <p:nvSpPr>
          <p:cNvPr id="12" name="Text 8"/>
          <p:cNvSpPr/>
          <p:nvPr/>
        </p:nvSpPr>
        <p:spPr>
          <a:xfrm>
            <a:off x="9866948" y="5829776"/>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Số người chết</a:t>
            </a:r>
            <a:endParaRPr lang="en-US" sz="2300" dirty="0"/>
          </a:p>
        </p:txBody>
      </p:sp>
      <p:sp>
        <p:nvSpPr>
          <p:cNvPr id="13" name="Text 9"/>
          <p:cNvSpPr/>
          <p:nvPr/>
        </p:nvSpPr>
        <p:spPr>
          <a:xfrm>
            <a:off x="9866948" y="6337935"/>
            <a:ext cx="3742730" cy="725805"/>
          </a:xfrm>
          <a:prstGeom prst="rect">
            <a:avLst/>
          </a:prstGeom>
          <a:noFill/>
          <a:ln/>
        </p:spPr>
        <p:txBody>
          <a:bodyPr wrap="squar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346 người, giảm 1,98% so với cùng kỳ năm 2023.</a:t>
            </a:r>
            <a:endParaRPr lang="en-US" sz="1750" dirty="0"/>
          </a:p>
        </p:txBody>
      </p:sp>
      <p:pic>
        <p:nvPicPr>
          <p:cNvPr id="14" name="Image 0" descr="preencoded.png">
            <a:extLst>
              <a:ext uri="{FF2B5EF4-FFF2-40B4-BE49-F238E27FC236}">
                <a16:creationId xmlns:a16="http://schemas.microsoft.com/office/drawing/2014/main" id="{A4308407-882A-C778-07F7-BC0B2582384E}"/>
              </a:ext>
            </a:extLst>
          </p:cNvPr>
          <p:cNvPicPr>
            <a:picLocks noChangeAspect="1"/>
          </p:cNvPicPr>
          <p:nvPr/>
        </p:nvPicPr>
        <p:blipFill>
          <a:blip r:embed="rId4"/>
          <a:stretch>
            <a:fillRect/>
          </a:stretch>
        </p:blipFill>
        <p:spPr>
          <a:xfrm>
            <a:off x="12228852" y="7485747"/>
            <a:ext cx="2190025" cy="6778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759523" y="415052"/>
            <a:ext cx="5111353" cy="495300"/>
          </a:xfrm>
          <a:prstGeom prst="rect">
            <a:avLst/>
          </a:prstGeom>
          <a:noFill/>
          <a:ln/>
        </p:spPr>
        <p:txBody>
          <a:bodyPr wrap="none" lIns="0" tIns="0" rIns="0" bIns="0" rtlCol="0" anchor="t"/>
          <a:lstStyle/>
          <a:p>
            <a:pPr marL="0" indent="0" algn="ctr">
              <a:lnSpc>
                <a:spcPts val="3900"/>
              </a:lnSpc>
              <a:buNone/>
            </a:pPr>
            <a:r>
              <a:rPr lang="en-US" sz="3100" b="1" dirty="0">
                <a:solidFill>
                  <a:srgbClr val="020202"/>
                </a:solidFill>
                <a:latin typeface="PT Serif" pitchFamily="34" charset="0"/>
                <a:ea typeface="PT Serif" pitchFamily="34" charset="-122"/>
                <a:cs typeface="PT Serif" pitchFamily="34" charset="-120"/>
              </a:rPr>
              <a:t>Một số vụ tai nạn lao động</a:t>
            </a:r>
            <a:endParaRPr lang="en-US" sz="3100" dirty="0"/>
          </a:p>
        </p:txBody>
      </p:sp>
      <p:pic>
        <p:nvPicPr>
          <p:cNvPr id="3" name="Image 0" descr="preencoded.png"/>
          <p:cNvPicPr>
            <a:picLocks noChangeAspect="1"/>
          </p:cNvPicPr>
          <p:nvPr/>
        </p:nvPicPr>
        <p:blipFill>
          <a:blip r:embed="rId3"/>
          <a:stretch>
            <a:fillRect/>
          </a:stretch>
        </p:blipFill>
        <p:spPr>
          <a:xfrm>
            <a:off x="5525607" y="1056684"/>
            <a:ext cx="3326991" cy="2495243"/>
          </a:xfrm>
          <a:prstGeom prst="rect">
            <a:avLst/>
          </a:prstGeom>
        </p:spPr>
      </p:pic>
      <p:pic>
        <p:nvPicPr>
          <p:cNvPr id="4" name="Image 1" descr="preencoded.png"/>
          <p:cNvPicPr>
            <a:picLocks noChangeAspect="1"/>
          </p:cNvPicPr>
          <p:nvPr/>
        </p:nvPicPr>
        <p:blipFill>
          <a:blip r:embed="rId4"/>
          <a:stretch>
            <a:fillRect/>
          </a:stretch>
        </p:blipFill>
        <p:spPr>
          <a:xfrm>
            <a:off x="1360769" y="4263364"/>
            <a:ext cx="377309" cy="377309"/>
          </a:xfrm>
          <a:prstGeom prst="rect">
            <a:avLst/>
          </a:prstGeom>
        </p:spPr>
      </p:pic>
      <p:sp>
        <p:nvSpPr>
          <p:cNvPr id="5" name="Text 1"/>
          <p:cNvSpPr/>
          <p:nvPr/>
        </p:nvSpPr>
        <p:spPr>
          <a:xfrm>
            <a:off x="2166160" y="4196089"/>
            <a:ext cx="13573839" cy="495300"/>
          </a:xfrm>
          <a:prstGeom prst="rect">
            <a:avLst/>
          </a:prstGeom>
          <a:noFill/>
          <a:ln/>
        </p:spPr>
        <p:txBody>
          <a:bodyPr wrap="square" lIns="0" tIns="0" rIns="0" bIns="0" rtlCol="0" anchor="t"/>
          <a:lstStyle/>
          <a:p>
            <a:pPr marL="0" indent="0" algn="l">
              <a:lnSpc>
                <a:spcPts val="1950"/>
              </a:lnSpc>
              <a:buNone/>
            </a:pPr>
            <a:r>
              <a:rPr lang="en-US" sz="1550" b="1" dirty="0">
                <a:solidFill>
                  <a:srgbClr val="383838"/>
                </a:solidFill>
                <a:latin typeface="PT Serif" pitchFamily="34" charset="0"/>
                <a:ea typeface="PT Serif" pitchFamily="34" charset="-122"/>
                <a:cs typeface="PT Serif" pitchFamily="34" charset="-120"/>
              </a:rPr>
              <a:t>Tai nạn do thiết bị cắt kính</a:t>
            </a:r>
            <a:r>
              <a:rPr lang="en-US" sz="1550" dirty="0">
                <a:solidFill>
                  <a:srgbClr val="383838"/>
                </a:solidFill>
                <a:latin typeface="PT Serif" pitchFamily="34" charset="0"/>
                <a:ea typeface="PT Serif" pitchFamily="34" charset="-122"/>
                <a:cs typeface="PT Serif" pitchFamily="34" charset="-120"/>
              </a:rPr>
              <a:t>: Các máy móc dùng để cắt và gia công kính có thể gây ra thương tích nghiêm trọng nếu </a:t>
            </a:r>
            <a:r>
              <a:rPr lang="en-US" sz="1550" dirty="0" err="1">
                <a:solidFill>
                  <a:srgbClr val="383838"/>
                </a:solidFill>
                <a:latin typeface="PT Serif" pitchFamily="34" charset="0"/>
                <a:ea typeface="PT Serif" pitchFamily="34" charset="-122"/>
                <a:cs typeface="PT Serif" pitchFamily="34" charset="-120"/>
              </a:rPr>
              <a:t>không</a:t>
            </a:r>
            <a:r>
              <a:rPr lang="en-US" sz="1550" dirty="0">
                <a:solidFill>
                  <a:srgbClr val="383838"/>
                </a:solidFill>
                <a:latin typeface="PT Serif" pitchFamily="34" charset="0"/>
                <a:ea typeface="PT Serif" pitchFamily="34" charset="-122"/>
                <a:cs typeface="PT Serif" pitchFamily="34" charset="-120"/>
              </a:rPr>
              <a:t> </a:t>
            </a:r>
          </a:p>
          <a:p>
            <a:pPr marL="0" indent="0" algn="l">
              <a:lnSpc>
                <a:spcPts val="1950"/>
              </a:lnSpc>
              <a:buNone/>
            </a:pPr>
            <a:r>
              <a:rPr lang="en-US" sz="1550" dirty="0" err="1">
                <a:solidFill>
                  <a:srgbClr val="383838"/>
                </a:solidFill>
                <a:latin typeface="PT Serif" pitchFamily="34" charset="0"/>
                <a:ea typeface="PT Serif" pitchFamily="34" charset="-122"/>
                <a:cs typeface="PT Serif" pitchFamily="34" charset="-120"/>
              </a:rPr>
              <a:t>được</a:t>
            </a:r>
            <a:r>
              <a:rPr lang="en-US" sz="1550" dirty="0">
                <a:solidFill>
                  <a:srgbClr val="383838"/>
                </a:solidFill>
                <a:latin typeface="PT Serif" pitchFamily="34" charset="0"/>
                <a:ea typeface="PT Serif" pitchFamily="34" charset="-122"/>
                <a:cs typeface="PT Serif" pitchFamily="34" charset="-120"/>
              </a:rPr>
              <a:t> sử dụng đúng cách hoặc nếu bảo trì không đầy đủ. Một số vụ tai nạn liên quan đến việc bị cắt hoặc bị thương do sự cố máy móc.</a:t>
            </a:r>
            <a:endParaRPr lang="en-US" sz="1550" dirty="0"/>
          </a:p>
        </p:txBody>
      </p:sp>
      <p:pic>
        <p:nvPicPr>
          <p:cNvPr id="6" name="Image 2" descr="preencoded.png"/>
          <p:cNvPicPr>
            <a:picLocks noChangeAspect="1"/>
          </p:cNvPicPr>
          <p:nvPr/>
        </p:nvPicPr>
        <p:blipFill>
          <a:blip r:embed="rId5"/>
          <a:stretch>
            <a:fillRect/>
          </a:stretch>
        </p:blipFill>
        <p:spPr>
          <a:xfrm>
            <a:off x="1347220" y="5127145"/>
            <a:ext cx="377309" cy="377309"/>
          </a:xfrm>
          <a:prstGeom prst="rect">
            <a:avLst/>
          </a:prstGeom>
        </p:spPr>
      </p:pic>
      <p:sp>
        <p:nvSpPr>
          <p:cNvPr id="7" name="Text 2"/>
          <p:cNvSpPr/>
          <p:nvPr/>
        </p:nvSpPr>
        <p:spPr>
          <a:xfrm>
            <a:off x="2166161" y="5044323"/>
            <a:ext cx="13573839" cy="495300"/>
          </a:xfrm>
          <a:prstGeom prst="rect">
            <a:avLst/>
          </a:prstGeom>
          <a:noFill/>
          <a:ln/>
        </p:spPr>
        <p:txBody>
          <a:bodyPr wrap="square" lIns="0" tIns="0" rIns="0" bIns="0" rtlCol="0" anchor="t"/>
          <a:lstStyle/>
          <a:p>
            <a:pPr marL="0" indent="0" algn="l">
              <a:lnSpc>
                <a:spcPts val="1950"/>
              </a:lnSpc>
              <a:buNone/>
            </a:pPr>
            <a:r>
              <a:rPr lang="en-US" sz="1550" b="1" dirty="0">
                <a:solidFill>
                  <a:srgbClr val="383838"/>
                </a:solidFill>
                <a:latin typeface="PT Serif" pitchFamily="34" charset="0"/>
                <a:ea typeface="PT Serif" pitchFamily="34" charset="-122"/>
                <a:cs typeface="PT Serif" pitchFamily="34" charset="-120"/>
              </a:rPr>
              <a:t>Ngộ độc hóa chất</a:t>
            </a:r>
            <a:r>
              <a:rPr lang="en-US" sz="1550" dirty="0">
                <a:solidFill>
                  <a:srgbClr val="383838"/>
                </a:solidFill>
                <a:latin typeface="PT Serif" pitchFamily="34" charset="0"/>
                <a:ea typeface="PT Serif" pitchFamily="34" charset="-122"/>
                <a:cs typeface="PT Serif" pitchFamily="34" charset="-120"/>
              </a:rPr>
              <a:t>: Trong quá trình sản xuất kính thiên văn, các hóa chất như keo, dung môi và chất tẩy rửa thường được sử dụng. </a:t>
            </a:r>
          </a:p>
          <a:p>
            <a:pPr marL="0" indent="0" algn="l">
              <a:lnSpc>
                <a:spcPts val="1950"/>
              </a:lnSpc>
              <a:buNone/>
            </a:pPr>
            <a:r>
              <a:rPr lang="en-US" sz="1550" dirty="0" err="1">
                <a:solidFill>
                  <a:srgbClr val="383838"/>
                </a:solidFill>
                <a:latin typeface="PT Serif" pitchFamily="34" charset="0"/>
                <a:ea typeface="PT Serif" pitchFamily="34" charset="-122"/>
                <a:cs typeface="PT Serif" pitchFamily="34" charset="-120"/>
              </a:rPr>
              <a:t>Việc</a:t>
            </a:r>
            <a:r>
              <a:rPr lang="en-US" sz="1550" dirty="0">
                <a:solidFill>
                  <a:srgbClr val="383838"/>
                </a:solidFill>
                <a:latin typeface="PT Serif" pitchFamily="34" charset="0"/>
                <a:ea typeface="PT Serif" pitchFamily="34" charset="-122"/>
                <a:cs typeface="PT Serif" pitchFamily="34" charset="-120"/>
              </a:rPr>
              <a:t> tiếp xúc lâu dài hoặc không đúng cách với các hóa chất này có thể dẫn đến ngộ độc hoặc các vấn đề về sức khỏe.</a:t>
            </a:r>
            <a:endParaRPr lang="en-US" sz="1550" dirty="0"/>
          </a:p>
        </p:txBody>
      </p:sp>
      <p:pic>
        <p:nvPicPr>
          <p:cNvPr id="8" name="Image 3" descr="preencoded.png"/>
          <p:cNvPicPr>
            <a:picLocks noChangeAspect="1"/>
          </p:cNvPicPr>
          <p:nvPr/>
        </p:nvPicPr>
        <p:blipFill>
          <a:blip r:embed="rId6"/>
          <a:stretch>
            <a:fillRect/>
          </a:stretch>
        </p:blipFill>
        <p:spPr>
          <a:xfrm>
            <a:off x="1360769" y="5994769"/>
            <a:ext cx="377309" cy="377309"/>
          </a:xfrm>
          <a:prstGeom prst="rect">
            <a:avLst/>
          </a:prstGeom>
        </p:spPr>
      </p:pic>
      <p:sp>
        <p:nvSpPr>
          <p:cNvPr id="9" name="Text 3"/>
          <p:cNvSpPr/>
          <p:nvPr/>
        </p:nvSpPr>
        <p:spPr>
          <a:xfrm>
            <a:off x="2166159" y="5848812"/>
            <a:ext cx="13573839" cy="495300"/>
          </a:xfrm>
          <a:prstGeom prst="rect">
            <a:avLst/>
          </a:prstGeom>
          <a:noFill/>
          <a:ln/>
        </p:spPr>
        <p:txBody>
          <a:bodyPr wrap="square" lIns="0" tIns="0" rIns="0" bIns="0" rtlCol="0" anchor="t"/>
          <a:lstStyle/>
          <a:p>
            <a:pPr marL="0" indent="0" algn="l">
              <a:lnSpc>
                <a:spcPts val="1950"/>
              </a:lnSpc>
              <a:buNone/>
            </a:pPr>
            <a:r>
              <a:rPr lang="en-US" sz="1550" b="1" dirty="0">
                <a:solidFill>
                  <a:srgbClr val="383838"/>
                </a:solidFill>
                <a:latin typeface="PT Serif" pitchFamily="34" charset="0"/>
                <a:ea typeface="PT Serif" pitchFamily="34" charset="-122"/>
                <a:cs typeface="PT Serif" pitchFamily="34" charset="-120"/>
              </a:rPr>
              <a:t>Chấn thương khi làm việc với kính</a:t>
            </a:r>
            <a:r>
              <a:rPr lang="en-US" sz="1550" dirty="0">
                <a:solidFill>
                  <a:srgbClr val="383838"/>
                </a:solidFill>
                <a:latin typeface="PT Serif" pitchFamily="34" charset="0"/>
                <a:ea typeface="PT Serif" pitchFamily="34" charset="-122"/>
                <a:cs typeface="PT Serif" pitchFamily="34" charset="-120"/>
              </a:rPr>
              <a:t>: Kính thiên văn thường có kích thước lớn và trọng lượng nặng. Sự cố khi di chuyển, lắp đặt </a:t>
            </a:r>
            <a:r>
              <a:rPr lang="en-US" sz="1550" dirty="0" err="1">
                <a:solidFill>
                  <a:srgbClr val="383838"/>
                </a:solidFill>
                <a:latin typeface="PT Serif" pitchFamily="34" charset="0"/>
                <a:ea typeface="PT Serif" pitchFamily="34" charset="-122"/>
                <a:cs typeface="PT Serif" pitchFamily="34" charset="-120"/>
              </a:rPr>
              <a:t>hoặc</a:t>
            </a:r>
            <a:r>
              <a:rPr lang="en-US" sz="1550" dirty="0">
                <a:solidFill>
                  <a:srgbClr val="383838"/>
                </a:solidFill>
                <a:latin typeface="PT Serif" pitchFamily="34" charset="0"/>
                <a:ea typeface="PT Serif" pitchFamily="34" charset="-122"/>
                <a:cs typeface="PT Serif" pitchFamily="34" charset="-120"/>
              </a:rPr>
              <a:t> </a:t>
            </a:r>
          </a:p>
          <a:p>
            <a:pPr marL="0" indent="0" algn="l">
              <a:lnSpc>
                <a:spcPts val="1950"/>
              </a:lnSpc>
              <a:buNone/>
            </a:pPr>
            <a:r>
              <a:rPr lang="en-US" sz="1550" dirty="0" err="1">
                <a:solidFill>
                  <a:srgbClr val="383838"/>
                </a:solidFill>
                <a:latin typeface="PT Serif" pitchFamily="34" charset="0"/>
                <a:ea typeface="PT Serif" pitchFamily="34" charset="-122"/>
                <a:cs typeface="PT Serif" pitchFamily="34" charset="-120"/>
              </a:rPr>
              <a:t>xử</a:t>
            </a:r>
            <a:r>
              <a:rPr lang="en-US" sz="1550" dirty="0">
                <a:solidFill>
                  <a:srgbClr val="383838"/>
                </a:solidFill>
                <a:latin typeface="PT Serif" pitchFamily="34" charset="0"/>
                <a:ea typeface="PT Serif" pitchFamily="34" charset="-122"/>
                <a:cs typeface="PT Serif" pitchFamily="34" charset="-120"/>
              </a:rPr>
              <a:t> lý kính có thể gây ra chấn thương như gãy xương, bong gân, hoặc thương tích nghiêm trọng khác.</a:t>
            </a:r>
            <a:endParaRPr lang="en-US" sz="1550" dirty="0"/>
          </a:p>
        </p:txBody>
      </p:sp>
      <p:pic>
        <p:nvPicPr>
          <p:cNvPr id="10" name="Image 4" descr="preencoded.png"/>
          <p:cNvPicPr>
            <a:picLocks noChangeAspect="1"/>
          </p:cNvPicPr>
          <p:nvPr/>
        </p:nvPicPr>
        <p:blipFill>
          <a:blip r:embed="rId7"/>
          <a:stretch>
            <a:fillRect/>
          </a:stretch>
        </p:blipFill>
        <p:spPr>
          <a:xfrm>
            <a:off x="1360769" y="6859363"/>
            <a:ext cx="377309" cy="377309"/>
          </a:xfrm>
          <a:prstGeom prst="rect">
            <a:avLst/>
          </a:prstGeom>
        </p:spPr>
      </p:pic>
      <p:sp>
        <p:nvSpPr>
          <p:cNvPr id="11" name="Text 4"/>
          <p:cNvSpPr/>
          <p:nvPr/>
        </p:nvSpPr>
        <p:spPr>
          <a:xfrm>
            <a:off x="2166158" y="6677616"/>
            <a:ext cx="13573839" cy="495300"/>
          </a:xfrm>
          <a:prstGeom prst="rect">
            <a:avLst/>
          </a:prstGeom>
          <a:noFill/>
          <a:ln/>
        </p:spPr>
        <p:txBody>
          <a:bodyPr wrap="square" lIns="0" tIns="0" rIns="0" bIns="0" rtlCol="0" anchor="t"/>
          <a:lstStyle/>
          <a:p>
            <a:pPr marL="0" indent="0" algn="l">
              <a:lnSpc>
                <a:spcPts val="1950"/>
              </a:lnSpc>
              <a:buNone/>
            </a:pPr>
            <a:r>
              <a:rPr lang="en-US" sz="1550" b="1" dirty="0">
                <a:solidFill>
                  <a:srgbClr val="383838"/>
                </a:solidFill>
                <a:latin typeface="PT Serif" pitchFamily="34" charset="0"/>
                <a:ea typeface="PT Serif" pitchFamily="34" charset="-122"/>
                <a:cs typeface="PT Serif" pitchFamily="34" charset="-120"/>
              </a:rPr>
              <a:t>Nguy cơ từ các thiết bị điện</a:t>
            </a:r>
            <a:r>
              <a:rPr lang="en-US" sz="1550" dirty="0">
                <a:solidFill>
                  <a:srgbClr val="383838"/>
                </a:solidFill>
                <a:latin typeface="PT Serif" pitchFamily="34" charset="0"/>
                <a:ea typeface="PT Serif" pitchFamily="34" charset="-122"/>
                <a:cs typeface="PT Serif" pitchFamily="34" charset="-120"/>
              </a:rPr>
              <a:t>: Việc sử dụng và bảo trì các thiết bị điện trong nhà máy cũng có thể gây ra nguy cơ cháy nổ hoặc sốc </a:t>
            </a:r>
            <a:r>
              <a:rPr lang="en-US" sz="1550" dirty="0" err="1">
                <a:solidFill>
                  <a:srgbClr val="383838"/>
                </a:solidFill>
                <a:latin typeface="PT Serif" pitchFamily="34" charset="0"/>
                <a:ea typeface="PT Serif" pitchFamily="34" charset="-122"/>
                <a:cs typeface="PT Serif" pitchFamily="34" charset="-120"/>
              </a:rPr>
              <a:t>điện</a:t>
            </a:r>
            <a:r>
              <a:rPr lang="en-US" sz="1550" dirty="0">
                <a:solidFill>
                  <a:srgbClr val="383838"/>
                </a:solidFill>
                <a:latin typeface="PT Serif" pitchFamily="34" charset="0"/>
                <a:ea typeface="PT Serif" pitchFamily="34" charset="-122"/>
                <a:cs typeface="PT Serif" pitchFamily="34" charset="-120"/>
              </a:rPr>
              <a:t> </a:t>
            </a:r>
          </a:p>
          <a:p>
            <a:pPr marL="0" indent="0" algn="l">
              <a:lnSpc>
                <a:spcPts val="1950"/>
              </a:lnSpc>
              <a:buNone/>
            </a:pPr>
            <a:r>
              <a:rPr lang="en-US" sz="1550" dirty="0" err="1">
                <a:solidFill>
                  <a:srgbClr val="383838"/>
                </a:solidFill>
                <a:latin typeface="PT Serif" pitchFamily="34" charset="0"/>
                <a:ea typeface="PT Serif" pitchFamily="34" charset="-122"/>
                <a:cs typeface="PT Serif" pitchFamily="34" charset="-120"/>
              </a:rPr>
              <a:t>nếu</a:t>
            </a:r>
            <a:r>
              <a:rPr lang="en-US" sz="1550" dirty="0">
                <a:solidFill>
                  <a:srgbClr val="383838"/>
                </a:solidFill>
                <a:latin typeface="PT Serif" pitchFamily="34" charset="0"/>
                <a:ea typeface="PT Serif" pitchFamily="34" charset="-122"/>
                <a:cs typeface="PT Serif" pitchFamily="34" charset="-120"/>
              </a:rPr>
              <a:t> không tuân thủ các quy trình an toàn.</a:t>
            </a:r>
            <a:endParaRPr lang="en-US" sz="1550" dirty="0"/>
          </a:p>
        </p:txBody>
      </p:sp>
      <p:pic>
        <p:nvPicPr>
          <p:cNvPr id="12" name="Image 0" descr="preencoded.png">
            <a:extLst>
              <a:ext uri="{FF2B5EF4-FFF2-40B4-BE49-F238E27FC236}">
                <a16:creationId xmlns:a16="http://schemas.microsoft.com/office/drawing/2014/main" id="{1847008B-9258-F381-5B7E-3BBB7789A088}"/>
              </a:ext>
            </a:extLst>
          </p:cNvPr>
          <p:cNvPicPr>
            <a:picLocks noChangeAspect="1"/>
          </p:cNvPicPr>
          <p:nvPr/>
        </p:nvPicPr>
        <p:blipFill>
          <a:blip r:embed="rId8"/>
          <a:stretch>
            <a:fillRect/>
          </a:stretch>
        </p:blipFill>
        <p:spPr>
          <a:xfrm>
            <a:off x="12228852" y="7485747"/>
            <a:ext cx="2190025" cy="6778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362325" y="565785"/>
            <a:ext cx="7905750" cy="523280"/>
          </a:xfrm>
          <a:prstGeom prst="rect">
            <a:avLst/>
          </a:prstGeom>
          <a:noFill/>
          <a:ln/>
        </p:spPr>
        <p:txBody>
          <a:bodyPr wrap="none" lIns="0" tIns="0" rIns="0" bIns="0" rtlCol="0" anchor="t"/>
          <a:lstStyle/>
          <a:p>
            <a:pPr marL="0" indent="0" algn="ctr">
              <a:lnSpc>
                <a:spcPts val="4100"/>
              </a:lnSpc>
              <a:buNone/>
            </a:pPr>
            <a:r>
              <a:rPr lang="en-US" sz="4000" b="1" dirty="0">
                <a:solidFill>
                  <a:srgbClr val="020202"/>
                </a:solidFill>
                <a:latin typeface="PT Serif" pitchFamily="34" charset="0"/>
                <a:ea typeface="PT Serif" pitchFamily="34" charset="-122"/>
                <a:cs typeface="PT Serif" pitchFamily="34" charset="-120"/>
              </a:rPr>
              <a:t>Các công đoạn sản xuất trong nhà máy </a:t>
            </a:r>
            <a:endParaRPr lang="en-US" sz="4000" dirty="0"/>
          </a:p>
        </p:txBody>
      </p:sp>
      <p:sp>
        <p:nvSpPr>
          <p:cNvPr id="4" name="Shape 1"/>
          <p:cNvSpPr/>
          <p:nvPr/>
        </p:nvSpPr>
        <p:spPr>
          <a:xfrm>
            <a:off x="763073" y="1849126"/>
            <a:ext cx="45719" cy="5952462"/>
          </a:xfrm>
          <a:prstGeom prst="roundRect">
            <a:avLst>
              <a:gd name="adj" fmla="val 104657"/>
            </a:avLst>
          </a:prstGeom>
          <a:solidFill>
            <a:srgbClr val="D8D4D4"/>
          </a:solidFill>
          <a:ln/>
        </p:spPr>
      </p:sp>
      <p:sp>
        <p:nvSpPr>
          <p:cNvPr id="5" name="Shape 2"/>
          <p:cNvSpPr/>
          <p:nvPr/>
        </p:nvSpPr>
        <p:spPr>
          <a:xfrm>
            <a:off x="617934" y="2440245"/>
            <a:ext cx="358854" cy="358854"/>
          </a:xfrm>
          <a:prstGeom prst="roundRect">
            <a:avLst>
              <a:gd name="adj" fmla="val 6667"/>
            </a:avLst>
          </a:prstGeom>
          <a:solidFill>
            <a:srgbClr val="204C8E"/>
          </a:solidFill>
          <a:ln/>
        </p:spPr>
      </p:sp>
      <p:sp>
        <p:nvSpPr>
          <p:cNvPr id="6" name="Text 3"/>
          <p:cNvSpPr/>
          <p:nvPr/>
        </p:nvSpPr>
        <p:spPr>
          <a:xfrm>
            <a:off x="730329" y="2494061"/>
            <a:ext cx="133945" cy="25122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PT Serif" pitchFamily="34" charset="0"/>
                <a:ea typeface="PT Serif" pitchFamily="34" charset="-122"/>
                <a:cs typeface="PT Serif" pitchFamily="34" charset="-120"/>
              </a:rPr>
              <a:t>1</a:t>
            </a:r>
            <a:endParaRPr lang="en-US" sz="1950" dirty="0"/>
          </a:p>
        </p:txBody>
      </p:sp>
      <p:sp>
        <p:nvSpPr>
          <p:cNvPr id="7" name="Text 4"/>
          <p:cNvSpPr/>
          <p:nvPr/>
        </p:nvSpPr>
        <p:spPr>
          <a:xfrm>
            <a:off x="1116330" y="2420243"/>
            <a:ext cx="2994898" cy="261580"/>
          </a:xfrm>
          <a:prstGeom prst="rect">
            <a:avLst/>
          </a:prstGeom>
          <a:noFill/>
          <a:ln/>
        </p:spPr>
        <p:txBody>
          <a:bodyPr wrap="none" lIns="0" tIns="0" rIns="0" bIns="0" rtlCol="0" anchor="t"/>
          <a:lstStyle/>
          <a:p>
            <a:pPr marL="0" indent="0">
              <a:lnSpc>
                <a:spcPts val="2050"/>
              </a:lnSpc>
              <a:buNone/>
            </a:pPr>
            <a:r>
              <a:rPr lang="en-US" sz="1600" b="1" dirty="0">
                <a:solidFill>
                  <a:srgbClr val="383838"/>
                </a:solidFill>
                <a:latin typeface="PT Serif" pitchFamily="34" charset="0"/>
                <a:ea typeface="PT Serif" pitchFamily="34" charset="-122"/>
                <a:cs typeface="PT Serif" pitchFamily="34" charset="-120"/>
              </a:rPr>
              <a:t>Chế Tạo Thấu Kính và Gương</a:t>
            </a:r>
            <a:endParaRPr lang="en-US" sz="1600" dirty="0"/>
          </a:p>
        </p:txBody>
      </p:sp>
      <p:sp>
        <p:nvSpPr>
          <p:cNvPr id="8" name="Text 5"/>
          <p:cNvSpPr/>
          <p:nvPr/>
        </p:nvSpPr>
        <p:spPr>
          <a:xfrm>
            <a:off x="1116330" y="2671464"/>
            <a:ext cx="12955905" cy="255270"/>
          </a:xfrm>
          <a:prstGeom prst="rect">
            <a:avLst/>
          </a:prstGeom>
          <a:noFill/>
          <a:ln/>
        </p:spPr>
        <p:txBody>
          <a:bodyPr wrap="none" lIns="0" tIns="0" rIns="0" bIns="0" rtlCol="0" anchor="t"/>
          <a:lstStyle/>
          <a:p>
            <a:pPr marL="0" indent="0" algn="l">
              <a:lnSpc>
                <a:spcPts val="2000"/>
              </a:lnSpc>
              <a:buNone/>
            </a:pPr>
            <a:r>
              <a:rPr lang="en-US" sz="1400" dirty="0">
                <a:solidFill>
                  <a:srgbClr val="383838"/>
                </a:solidFill>
                <a:latin typeface="PT Serif" panose="020A0603040505020204" pitchFamily="18" charset="0"/>
                <a:ea typeface="DM Sans" pitchFamily="34" charset="-122"/>
                <a:cs typeface="DM Sans" pitchFamily="34" charset="-120"/>
              </a:rPr>
              <a:t>Quy trình này bắt đầu bằng việc cắt các khối thủy tinh thành các hình dạng cơ bản, tiếp theo </a:t>
            </a:r>
            <a:r>
              <a:rPr lang="en-US" sz="1400" dirty="0" err="1">
                <a:solidFill>
                  <a:srgbClr val="383838"/>
                </a:solidFill>
                <a:latin typeface="PT Serif" panose="020A0603040505020204" pitchFamily="18" charset="0"/>
                <a:ea typeface="DM Sans" pitchFamily="34" charset="-122"/>
                <a:cs typeface="DM Sans" pitchFamily="34" charset="-120"/>
              </a:rPr>
              <a:t>là</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2000"/>
              </a:lnSpc>
              <a:buNone/>
            </a:pPr>
            <a:r>
              <a:rPr lang="en-US" sz="1400" dirty="0" err="1">
                <a:solidFill>
                  <a:srgbClr val="383838"/>
                </a:solidFill>
                <a:latin typeface="PT Serif" panose="020A0603040505020204" pitchFamily="18" charset="0"/>
                <a:ea typeface="DM Sans" pitchFamily="34" charset="-122"/>
                <a:cs typeface="DM Sans" pitchFamily="34" charset="-120"/>
              </a:rPr>
              <a:t>công</a:t>
            </a:r>
            <a:r>
              <a:rPr lang="en-US" sz="1400" dirty="0">
                <a:solidFill>
                  <a:srgbClr val="383838"/>
                </a:solidFill>
                <a:latin typeface="PT Serif" panose="020A0603040505020204" pitchFamily="18" charset="0"/>
                <a:ea typeface="DM Sans" pitchFamily="34" charset="-122"/>
                <a:cs typeface="DM Sans" pitchFamily="34" charset="-120"/>
              </a:rPr>
              <a:t> đoạn mài để đạt được kích thước và hình dạng chính xác.</a:t>
            </a:r>
            <a:endParaRPr lang="en-US" sz="1400" dirty="0"/>
          </a:p>
        </p:txBody>
      </p:sp>
      <p:sp>
        <p:nvSpPr>
          <p:cNvPr id="9" name="Shape 6"/>
          <p:cNvSpPr/>
          <p:nvPr/>
        </p:nvSpPr>
        <p:spPr>
          <a:xfrm>
            <a:off x="617934" y="3856018"/>
            <a:ext cx="358854" cy="358854"/>
          </a:xfrm>
          <a:prstGeom prst="roundRect">
            <a:avLst>
              <a:gd name="adj" fmla="val 6667"/>
            </a:avLst>
          </a:prstGeom>
          <a:solidFill>
            <a:srgbClr val="204C8E"/>
          </a:solidFill>
          <a:ln/>
        </p:spPr>
      </p:sp>
      <p:sp>
        <p:nvSpPr>
          <p:cNvPr id="10" name="Text 7"/>
          <p:cNvSpPr/>
          <p:nvPr/>
        </p:nvSpPr>
        <p:spPr>
          <a:xfrm>
            <a:off x="730329" y="3909834"/>
            <a:ext cx="133945" cy="25122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PT Serif" pitchFamily="34" charset="0"/>
                <a:ea typeface="PT Serif" pitchFamily="34" charset="-122"/>
                <a:cs typeface="PT Serif" pitchFamily="34" charset="-120"/>
              </a:rPr>
              <a:t>2</a:t>
            </a:r>
            <a:endParaRPr lang="en-US" sz="1950" dirty="0"/>
          </a:p>
        </p:txBody>
      </p:sp>
      <p:sp>
        <p:nvSpPr>
          <p:cNvPr id="11" name="Text 8"/>
          <p:cNvSpPr/>
          <p:nvPr/>
        </p:nvSpPr>
        <p:spPr>
          <a:xfrm>
            <a:off x="1116330" y="3836015"/>
            <a:ext cx="2511981" cy="3139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Sản Xuất Vỏ Kính</a:t>
            </a:r>
            <a:endParaRPr lang="en-US" sz="1950" dirty="0"/>
          </a:p>
        </p:txBody>
      </p:sp>
      <p:sp>
        <p:nvSpPr>
          <p:cNvPr id="12" name="Text 9"/>
          <p:cNvSpPr/>
          <p:nvPr/>
        </p:nvSpPr>
        <p:spPr>
          <a:xfrm>
            <a:off x="1116330" y="4218722"/>
            <a:ext cx="12955905" cy="765810"/>
          </a:xfrm>
          <a:prstGeom prst="rect">
            <a:avLst/>
          </a:prstGeom>
          <a:noFill/>
          <a:ln/>
        </p:spPr>
        <p:txBody>
          <a:bodyPr wrap="square" lIns="0" tIns="0" rIns="0" bIns="0" rtlCol="0" anchor="t"/>
          <a:lstStyle/>
          <a:p>
            <a:pPr marL="0" indent="0" algn="l">
              <a:lnSpc>
                <a:spcPts val="2000"/>
              </a:lnSpc>
              <a:buNone/>
            </a:pPr>
            <a:r>
              <a:rPr lang="en-US" sz="1400" dirty="0">
                <a:solidFill>
                  <a:srgbClr val="383838"/>
                </a:solidFill>
                <a:latin typeface="PT Serif" panose="020A0603040505020204" pitchFamily="18" charset="0"/>
                <a:ea typeface="DM Sans" pitchFamily="34" charset="-122"/>
                <a:cs typeface="DM Sans" pitchFamily="34" charset="-120"/>
              </a:rPr>
              <a:t>Vỏ kính, thường được làm từ kim loại hoặc nhựa, phải được chế tạo và gia công chính xác để </a:t>
            </a:r>
            <a:r>
              <a:rPr lang="en-US" sz="1400" dirty="0" err="1">
                <a:solidFill>
                  <a:srgbClr val="383838"/>
                </a:solidFill>
                <a:latin typeface="PT Serif" panose="020A0603040505020204" pitchFamily="18" charset="0"/>
                <a:ea typeface="DM Sans" pitchFamily="34" charset="-122"/>
                <a:cs typeface="DM Sans" pitchFamily="34" charset="-120"/>
              </a:rPr>
              <a:t>phù</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2000"/>
              </a:lnSpc>
              <a:buNone/>
            </a:pPr>
            <a:r>
              <a:rPr lang="en-US" sz="1400" dirty="0" err="1">
                <a:solidFill>
                  <a:srgbClr val="383838"/>
                </a:solidFill>
                <a:latin typeface="PT Serif" panose="020A0603040505020204" pitchFamily="18" charset="0"/>
                <a:ea typeface="DM Sans" pitchFamily="34" charset="-122"/>
                <a:cs typeface="DM Sans" pitchFamily="34" charset="-120"/>
              </a:rPr>
              <a:t>hợp</a:t>
            </a:r>
            <a:r>
              <a:rPr lang="en-US" sz="1400" dirty="0">
                <a:solidFill>
                  <a:srgbClr val="383838"/>
                </a:solidFill>
                <a:latin typeface="PT Serif" panose="020A0603040505020204" pitchFamily="18" charset="0"/>
                <a:ea typeface="DM Sans" pitchFamily="34" charset="-122"/>
                <a:cs typeface="DM Sans" pitchFamily="34" charset="-120"/>
              </a:rPr>
              <a:t> với thiết kế của kính thiên văn. Quá trình này bắt đầu bằng việc lựa chọn vật liệu phù hợp </a:t>
            </a:r>
            <a:r>
              <a:rPr lang="en-US" sz="1400" dirty="0" err="1">
                <a:solidFill>
                  <a:srgbClr val="383838"/>
                </a:solidFill>
                <a:latin typeface="PT Serif" panose="020A0603040505020204" pitchFamily="18" charset="0"/>
                <a:ea typeface="DM Sans" pitchFamily="34" charset="-122"/>
                <a:cs typeface="DM Sans" pitchFamily="34" charset="-120"/>
              </a:rPr>
              <a:t>với</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2000"/>
              </a:lnSpc>
              <a:buNone/>
            </a:pPr>
            <a:r>
              <a:rPr lang="en-US" sz="1400" dirty="0" err="1">
                <a:solidFill>
                  <a:srgbClr val="383838"/>
                </a:solidFill>
                <a:latin typeface="PT Serif" panose="020A0603040505020204" pitchFamily="18" charset="0"/>
                <a:ea typeface="DM Sans" pitchFamily="34" charset="-122"/>
                <a:cs typeface="DM Sans" pitchFamily="34" charset="-120"/>
              </a:rPr>
              <a:t>yêu</a:t>
            </a:r>
            <a:r>
              <a:rPr lang="en-US" sz="1400" dirty="0">
                <a:solidFill>
                  <a:srgbClr val="383838"/>
                </a:solidFill>
                <a:latin typeface="PT Serif" panose="020A0603040505020204" pitchFamily="18" charset="0"/>
                <a:ea typeface="DM Sans" pitchFamily="34" charset="-122"/>
                <a:cs typeface="DM Sans" pitchFamily="34" charset="-120"/>
              </a:rPr>
              <a:t> cầu về độ bền và tính năng quang học. Sau đó, vật liệu được cắt, định hình và gia công bằng </a:t>
            </a:r>
            <a:r>
              <a:rPr lang="en-US" sz="1400" dirty="0" err="1">
                <a:solidFill>
                  <a:srgbClr val="383838"/>
                </a:solidFill>
                <a:latin typeface="PT Serif" panose="020A0603040505020204" pitchFamily="18" charset="0"/>
                <a:ea typeface="DM Sans" pitchFamily="34" charset="-122"/>
                <a:cs typeface="DM Sans" pitchFamily="34" charset="-120"/>
              </a:rPr>
              <a:t>các</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2000"/>
              </a:lnSpc>
              <a:buNone/>
            </a:pPr>
            <a:r>
              <a:rPr lang="en-US" sz="1400" dirty="0" err="1">
                <a:solidFill>
                  <a:srgbClr val="383838"/>
                </a:solidFill>
                <a:latin typeface="PT Serif" panose="020A0603040505020204" pitchFamily="18" charset="0"/>
                <a:ea typeface="DM Sans" pitchFamily="34" charset="-122"/>
                <a:cs typeface="DM Sans" pitchFamily="34" charset="-120"/>
              </a:rPr>
              <a:t>công</a:t>
            </a:r>
            <a:r>
              <a:rPr lang="en-US" sz="1400" dirty="0">
                <a:solidFill>
                  <a:srgbClr val="383838"/>
                </a:solidFill>
                <a:latin typeface="PT Serif" panose="020A0603040505020204" pitchFamily="18" charset="0"/>
                <a:ea typeface="DM Sans" pitchFamily="34" charset="-122"/>
                <a:cs typeface="DM Sans" pitchFamily="34" charset="-120"/>
              </a:rPr>
              <a:t> cụ và máy móc chuyên dụng để tạo ra các bộ phận vỏ kính theo kích thước và hình dạng cụ thể.</a:t>
            </a:r>
            <a:endParaRPr lang="en-US" sz="1400" dirty="0"/>
          </a:p>
        </p:txBody>
      </p:sp>
      <p:sp>
        <p:nvSpPr>
          <p:cNvPr id="13" name="Shape 10"/>
          <p:cNvSpPr/>
          <p:nvPr/>
        </p:nvSpPr>
        <p:spPr>
          <a:xfrm>
            <a:off x="617934" y="5716310"/>
            <a:ext cx="358854" cy="358854"/>
          </a:xfrm>
          <a:prstGeom prst="roundRect">
            <a:avLst>
              <a:gd name="adj" fmla="val 6667"/>
            </a:avLst>
          </a:prstGeom>
          <a:solidFill>
            <a:srgbClr val="204C8E"/>
          </a:solidFill>
          <a:ln/>
        </p:spPr>
      </p:sp>
      <p:sp>
        <p:nvSpPr>
          <p:cNvPr id="14" name="Text 11"/>
          <p:cNvSpPr/>
          <p:nvPr/>
        </p:nvSpPr>
        <p:spPr>
          <a:xfrm>
            <a:off x="730329" y="5770126"/>
            <a:ext cx="133945" cy="25122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PT Serif" pitchFamily="34" charset="0"/>
                <a:ea typeface="PT Serif" pitchFamily="34" charset="-122"/>
                <a:cs typeface="PT Serif" pitchFamily="34" charset="-120"/>
              </a:rPr>
              <a:t>3</a:t>
            </a:r>
            <a:endParaRPr lang="en-US" sz="1950" dirty="0"/>
          </a:p>
        </p:txBody>
      </p:sp>
      <p:sp>
        <p:nvSpPr>
          <p:cNvPr id="15" name="Text 12"/>
          <p:cNvSpPr/>
          <p:nvPr/>
        </p:nvSpPr>
        <p:spPr>
          <a:xfrm>
            <a:off x="1116330" y="5696307"/>
            <a:ext cx="3028593" cy="3139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Lắp Ráp Các Thành Phần</a:t>
            </a:r>
            <a:endParaRPr lang="en-US" sz="1950" dirty="0"/>
          </a:p>
        </p:txBody>
      </p:sp>
      <p:sp>
        <p:nvSpPr>
          <p:cNvPr id="16" name="Text 13"/>
          <p:cNvSpPr/>
          <p:nvPr/>
        </p:nvSpPr>
        <p:spPr>
          <a:xfrm>
            <a:off x="1116330" y="6105882"/>
            <a:ext cx="12955905" cy="255270"/>
          </a:xfrm>
          <a:prstGeom prst="rect">
            <a:avLst/>
          </a:prstGeom>
          <a:noFill/>
          <a:ln/>
        </p:spPr>
        <p:txBody>
          <a:bodyPr wrap="none" lIns="0" tIns="0" rIns="0" bIns="0" rtlCol="0" anchor="t"/>
          <a:lstStyle/>
          <a:p>
            <a:pPr marL="0" indent="0" algn="l">
              <a:lnSpc>
                <a:spcPts val="2000"/>
              </a:lnSpc>
              <a:buNone/>
            </a:pPr>
            <a:r>
              <a:rPr lang="en-US" sz="1400" dirty="0">
                <a:solidFill>
                  <a:srgbClr val="383838"/>
                </a:solidFill>
                <a:latin typeface="PT Serif" panose="020A0603040505020204" pitchFamily="18" charset="0"/>
                <a:ea typeface="DM Sans" pitchFamily="34" charset="-122"/>
                <a:cs typeface="DM Sans" pitchFamily="34" charset="-120"/>
              </a:rPr>
              <a:t>Kết hợp các thấu kính, gương và bộ phận cơ khí thành một cấu trúc hoàn chỉnh, đảm bảo tất </a:t>
            </a:r>
            <a:r>
              <a:rPr lang="en-US" sz="1400" dirty="0" err="1">
                <a:solidFill>
                  <a:srgbClr val="383838"/>
                </a:solidFill>
                <a:latin typeface="PT Serif" panose="020A0603040505020204" pitchFamily="18" charset="0"/>
                <a:ea typeface="DM Sans" pitchFamily="34" charset="-122"/>
                <a:cs typeface="DM Sans" pitchFamily="34" charset="-120"/>
              </a:rPr>
              <a:t>cả</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các</a:t>
            </a:r>
            <a:endParaRPr lang="en-US" sz="1400" dirty="0">
              <a:solidFill>
                <a:srgbClr val="383838"/>
              </a:solidFill>
              <a:latin typeface="PT Serif" panose="020A0603040505020204" pitchFamily="18" charset="0"/>
              <a:ea typeface="DM Sans" pitchFamily="34" charset="-122"/>
              <a:cs typeface="DM Sans" pitchFamily="34" charset="-120"/>
            </a:endParaRPr>
          </a:p>
          <a:p>
            <a:pPr marL="0" indent="0" algn="l">
              <a:lnSpc>
                <a:spcPts val="2000"/>
              </a:lnSpc>
              <a:buNone/>
            </a:pPr>
            <a:r>
              <a:rPr lang="en-US" sz="1400" dirty="0" err="1">
                <a:solidFill>
                  <a:srgbClr val="383838"/>
                </a:solidFill>
                <a:latin typeface="PT Serif" panose="020A0603040505020204" pitchFamily="18" charset="0"/>
                <a:ea typeface="DM Sans" pitchFamily="34" charset="-122"/>
                <a:cs typeface="DM Sans" pitchFamily="34" charset="-120"/>
              </a:rPr>
              <a:t>phần</a:t>
            </a:r>
            <a:r>
              <a:rPr lang="en-US" sz="1400" dirty="0">
                <a:solidFill>
                  <a:srgbClr val="383838"/>
                </a:solidFill>
                <a:latin typeface="PT Serif" panose="020A0603040505020204" pitchFamily="18" charset="0"/>
                <a:ea typeface="DM Sans" pitchFamily="34" charset="-122"/>
                <a:cs typeface="DM Sans" pitchFamily="34" charset="-120"/>
              </a:rPr>
              <a:t> đều hoạt động đồng bộ và chính xác.</a:t>
            </a:r>
            <a:endParaRPr lang="en-US" sz="1400" dirty="0"/>
          </a:p>
        </p:txBody>
      </p:sp>
      <p:sp>
        <p:nvSpPr>
          <p:cNvPr id="17" name="Shape 14"/>
          <p:cNvSpPr/>
          <p:nvPr/>
        </p:nvSpPr>
        <p:spPr>
          <a:xfrm>
            <a:off x="617934" y="6859429"/>
            <a:ext cx="358854" cy="358854"/>
          </a:xfrm>
          <a:prstGeom prst="roundRect">
            <a:avLst>
              <a:gd name="adj" fmla="val 6667"/>
            </a:avLst>
          </a:prstGeom>
          <a:solidFill>
            <a:srgbClr val="204C8E"/>
          </a:solidFill>
          <a:ln/>
        </p:spPr>
      </p:sp>
      <p:sp>
        <p:nvSpPr>
          <p:cNvPr id="18" name="Text 15"/>
          <p:cNvSpPr/>
          <p:nvPr/>
        </p:nvSpPr>
        <p:spPr>
          <a:xfrm>
            <a:off x="730329" y="6913245"/>
            <a:ext cx="133945" cy="251222"/>
          </a:xfrm>
          <a:prstGeom prst="rect">
            <a:avLst/>
          </a:prstGeom>
          <a:noFill/>
          <a:ln/>
        </p:spPr>
        <p:txBody>
          <a:bodyPr wrap="none" lIns="0" tIns="0" rIns="0" bIns="0" rtlCol="0" anchor="t"/>
          <a:lstStyle/>
          <a:p>
            <a:pPr marL="0" indent="0" algn="ctr">
              <a:lnSpc>
                <a:spcPts val="1950"/>
              </a:lnSpc>
              <a:buNone/>
            </a:pPr>
            <a:r>
              <a:rPr lang="en-US" sz="1950" dirty="0">
                <a:solidFill>
                  <a:srgbClr val="FFFFFF"/>
                </a:solidFill>
                <a:latin typeface="PT Serif" pitchFamily="34" charset="0"/>
                <a:ea typeface="PT Serif" pitchFamily="34" charset="-122"/>
                <a:cs typeface="PT Serif" pitchFamily="34" charset="-120"/>
              </a:rPr>
              <a:t>4</a:t>
            </a:r>
            <a:endParaRPr lang="en-US" sz="1950" dirty="0"/>
          </a:p>
        </p:txBody>
      </p:sp>
      <p:sp>
        <p:nvSpPr>
          <p:cNvPr id="19" name="Text 16"/>
          <p:cNvSpPr/>
          <p:nvPr/>
        </p:nvSpPr>
        <p:spPr>
          <a:xfrm>
            <a:off x="1116330" y="6839426"/>
            <a:ext cx="2900958" cy="3139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Kiểm Tra và Hiệu Chỉnh</a:t>
            </a:r>
            <a:endParaRPr lang="en-US" sz="1950" dirty="0"/>
          </a:p>
        </p:txBody>
      </p:sp>
      <p:sp>
        <p:nvSpPr>
          <p:cNvPr id="20" name="Text 17"/>
          <p:cNvSpPr/>
          <p:nvPr/>
        </p:nvSpPr>
        <p:spPr>
          <a:xfrm>
            <a:off x="1116330" y="7249001"/>
            <a:ext cx="12955905" cy="255270"/>
          </a:xfrm>
          <a:prstGeom prst="rect">
            <a:avLst/>
          </a:prstGeom>
          <a:noFill/>
          <a:ln/>
        </p:spPr>
        <p:txBody>
          <a:bodyPr wrap="none" lIns="0" tIns="0" rIns="0" bIns="0" rtlCol="0" anchor="t"/>
          <a:lstStyle/>
          <a:p>
            <a:pPr marL="0" indent="0" algn="l">
              <a:lnSpc>
                <a:spcPts val="2000"/>
              </a:lnSpc>
              <a:buNone/>
            </a:pPr>
            <a:r>
              <a:rPr lang="en-US" sz="1400" dirty="0">
                <a:solidFill>
                  <a:srgbClr val="383838"/>
                </a:solidFill>
                <a:latin typeface="PT Serif" panose="020A0603040505020204" pitchFamily="18" charset="0"/>
                <a:ea typeface="DM Sans" pitchFamily="34" charset="-122"/>
                <a:cs typeface="DM Sans" pitchFamily="34" charset="-120"/>
              </a:rPr>
              <a:t>Thực hiện các bài kiểm tra chuyên sâu để đánh giá độ sắc nét và chính xác của hình ảnh mà kính thiên văn cung cấp</a:t>
            </a:r>
            <a:endParaRPr lang="en-US" sz="1400" dirty="0"/>
          </a:p>
        </p:txBody>
      </p:sp>
      <p:pic>
        <p:nvPicPr>
          <p:cNvPr id="1026" name="Picture 2">
            <a:extLst>
              <a:ext uri="{FF2B5EF4-FFF2-40B4-BE49-F238E27FC236}">
                <a16:creationId xmlns:a16="http://schemas.microsoft.com/office/drawing/2014/main" id="{287C088E-4720-9E51-9E89-F1B7B6EAB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114" y="1842935"/>
            <a:ext cx="5696588" cy="5696588"/>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0" descr="preencoded.png">
            <a:extLst>
              <a:ext uri="{FF2B5EF4-FFF2-40B4-BE49-F238E27FC236}">
                <a16:creationId xmlns:a16="http://schemas.microsoft.com/office/drawing/2014/main" id="{F98657AD-A7C7-2D0C-6791-F6281C7F9C4D}"/>
              </a:ext>
            </a:extLst>
          </p:cNvPr>
          <p:cNvPicPr>
            <a:picLocks noChangeAspect="1"/>
          </p:cNvPicPr>
          <p:nvPr/>
        </p:nvPicPr>
        <p:blipFill>
          <a:blip r:embed="rId4"/>
          <a:stretch>
            <a:fillRect/>
          </a:stretch>
        </p:blipFill>
        <p:spPr>
          <a:xfrm>
            <a:off x="12228852" y="7485747"/>
            <a:ext cx="2190025" cy="6778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1" name="Text 0">
            <a:extLst>
              <a:ext uri="{FF2B5EF4-FFF2-40B4-BE49-F238E27FC236}">
                <a16:creationId xmlns:a16="http://schemas.microsoft.com/office/drawing/2014/main" id="{ABFA1AFD-5611-AD53-F18E-8A5F263AC5D2}"/>
              </a:ext>
            </a:extLst>
          </p:cNvPr>
          <p:cNvSpPr/>
          <p:nvPr/>
        </p:nvSpPr>
        <p:spPr>
          <a:xfrm>
            <a:off x="3997226" y="498532"/>
            <a:ext cx="6635948"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200" dirty="0"/>
          </a:p>
        </p:txBody>
      </p:sp>
      <p:pic>
        <p:nvPicPr>
          <p:cNvPr id="22" name="Image 0" descr="preencoded.png">
            <a:extLst>
              <a:ext uri="{FF2B5EF4-FFF2-40B4-BE49-F238E27FC236}">
                <a16:creationId xmlns:a16="http://schemas.microsoft.com/office/drawing/2014/main" id="{48965254-6D82-F2A8-89D3-12821C7A389A}"/>
              </a:ext>
            </a:extLst>
          </p:cNvPr>
          <p:cNvPicPr>
            <a:picLocks noChangeAspect="1"/>
          </p:cNvPicPr>
          <p:nvPr/>
        </p:nvPicPr>
        <p:blipFill>
          <a:blip r:embed="rId3"/>
          <a:stretch>
            <a:fillRect/>
          </a:stretch>
        </p:blipFill>
        <p:spPr>
          <a:xfrm>
            <a:off x="1726655" y="1628232"/>
            <a:ext cx="1639253" cy="1639253"/>
          </a:xfrm>
          <a:prstGeom prst="rect">
            <a:avLst/>
          </a:prstGeom>
        </p:spPr>
      </p:pic>
      <p:sp>
        <p:nvSpPr>
          <p:cNvPr id="23" name="Text 1">
            <a:extLst>
              <a:ext uri="{FF2B5EF4-FFF2-40B4-BE49-F238E27FC236}">
                <a16:creationId xmlns:a16="http://schemas.microsoft.com/office/drawing/2014/main" id="{32835DCC-1714-F3C7-C92F-DD34155F7966}"/>
              </a:ext>
            </a:extLst>
          </p:cNvPr>
          <p:cNvSpPr/>
          <p:nvPr/>
        </p:nvSpPr>
        <p:spPr>
          <a:xfrm>
            <a:off x="1541486" y="3384781"/>
            <a:ext cx="163925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Thiếu thiết bị bảo hộ</a:t>
            </a:r>
            <a:endParaRPr lang="en-US" sz="1600" dirty="0"/>
          </a:p>
        </p:txBody>
      </p:sp>
      <p:sp>
        <p:nvSpPr>
          <p:cNvPr id="24" name="Text 2">
            <a:extLst>
              <a:ext uri="{FF2B5EF4-FFF2-40B4-BE49-F238E27FC236}">
                <a16:creationId xmlns:a16="http://schemas.microsoft.com/office/drawing/2014/main" id="{6BBECEB3-5BA3-0050-AC35-E9459DED0A9B}"/>
              </a:ext>
            </a:extLst>
          </p:cNvPr>
          <p:cNvSpPr/>
          <p:nvPr/>
        </p:nvSpPr>
        <p:spPr>
          <a:xfrm>
            <a:off x="1579878" y="3719865"/>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sử dụng thiết </a:t>
            </a:r>
            <a:r>
              <a:rPr lang="en-US" sz="1400" dirty="0" err="1">
                <a:solidFill>
                  <a:srgbClr val="383838"/>
                </a:solidFill>
                <a:latin typeface="PT Serif" panose="020A0603040505020204" pitchFamily="18" charset="0"/>
                <a:ea typeface="DM Sans" pitchFamily="34" charset="-122"/>
                <a:cs typeface="DM Sans" pitchFamily="34" charset="-120"/>
              </a:rPr>
              <a:t>bị</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bảo</a:t>
            </a:r>
            <a:r>
              <a:rPr lang="en-US" sz="1400" dirty="0">
                <a:solidFill>
                  <a:srgbClr val="383838"/>
                </a:solidFill>
                <a:latin typeface="PT Serif" panose="020A0603040505020204" pitchFamily="18" charset="0"/>
                <a:ea typeface="DM Sans" pitchFamily="34" charset="-122"/>
                <a:cs typeface="DM Sans" pitchFamily="34" charset="-120"/>
              </a:rPr>
              <a:t> hộ cá nhân đúng cách.</a:t>
            </a:r>
            <a:endParaRPr lang="en-US" sz="1400" dirty="0"/>
          </a:p>
        </p:txBody>
      </p:sp>
      <p:pic>
        <p:nvPicPr>
          <p:cNvPr id="25" name="Image 1" descr="preencoded.png">
            <a:extLst>
              <a:ext uri="{FF2B5EF4-FFF2-40B4-BE49-F238E27FC236}">
                <a16:creationId xmlns:a16="http://schemas.microsoft.com/office/drawing/2014/main" id="{588CB954-9888-E413-927F-B4CFA975EF65}"/>
              </a:ext>
            </a:extLst>
          </p:cNvPr>
          <p:cNvPicPr>
            <a:picLocks noChangeAspect="1"/>
          </p:cNvPicPr>
          <p:nvPr/>
        </p:nvPicPr>
        <p:blipFill>
          <a:blip r:embed="rId4"/>
          <a:stretch>
            <a:fillRect/>
          </a:stretch>
        </p:blipFill>
        <p:spPr>
          <a:xfrm>
            <a:off x="6086193" y="1603360"/>
            <a:ext cx="1664125" cy="1664125"/>
          </a:xfrm>
          <a:prstGeom prst="rect">
            <a:avLst/>
          </a:prstGeom>
        </p:spPr>
      </p:pic>
      <p:sp>
        <p:nvSpPr>
          <p:cNvPr id="26" name="Text 3">
            <a:extLst>
              <a:ext uri="{FF2B5EF4-FFF2-40B4-BE49-F238E27FC236}">
                <a16:creationId xmlns:a16="http://schemas.microsoft.com/office/drawing/2014/main" id="{A11DA1DB-6E91-906B-E9AC-22D234DC9DF1}"/>
              </a:ext>
            </a:extLst>
          </p:cNvPr>
          <p:cNvSpPr/>
          <p:nvPr/>
        </p:nvSpPr>
        <p:spPr>
          <a:xfrm>
            <a:off x="6228476" y="3384781"/>
            <a:ext cx="162020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Sự cố thiết bị</a:t>
            </a:r>
            <a:endParaRPr lang="en-US" sz="1600" dirty="0"/>
          </a:p>
        </p:txBody>
      </p:sp>
      <p:sp>
        <p:nvSpPr>
          <p:cNvPr id="27" name="Text 4">
            <a:extLst>
              <a:ext uri="{FF2B5EF4-FFF2-40B4-BE49-F238E27FC236}">
                <a16:creationId xmlns:a16="http://schemas.microsoft.com/office/drawing/2014/main" id="{E7100B5D-0225-602F-0C35-A688EC441E89}"/>
              </a:ext>
            </a:extLst>
          </p:cNvPr>
          <p:cNvSpPr/>
          <p:nvPr/>
        </p:nvSpPr>
        <p:spPr>
          <a:xfrm>
            <a:off x="6261139" y="3751998"/>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Máy móc bị hỏng hoặc không </a:t>
            </a:r>
            <a:r>
              <a:rPr lang="en-US" sz="1400" dirty="0" err="1">
                <a:solidFill>
                  <a:srgbClr val="383838"/>
                </a:solidFill>
                <a:latin typeface="PT Serif" panose="020A0603040505020204" pitchFamily="18" charset="0"/>
                <a:ea typeface="DM Sans" pitchFamily="34" charset="-122"/>
                <a:cs typeface="DM Sans" pitchFamily="34" charset="-120"/>
              </a:rPr>
              <a:t>được</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Bảo</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trì</a:t>
            </a:r>
            <a:r>
              <a:rPr lang="en-US" sz="1400" dirty="0">
                <a:solidFill>
                  <a:srgbClr val="383838"/>
                </a:solidFill>
                <a:latin typeface="PT Serif" panose="020A0603040505020204" pitchFamily="18" charset="0"/>
                <a:ea typeface="DM Sans" pitchFamily="34" charset="-122"/>
                <a:cs typeface="DM Sans" pitchFamily="34" charset="-120"/>
              </a:rPr>
              <a:t> định kỳ.</a:t>
            </a:r>
            <a:endParaRPr lang="en-US" sz="1400" dirty="0"/>
          </a:p>
        </p:txBody>
      </p:sp>
      <p:pic>
        <p:nvPicPr>
          <p:cNvPr id="28" name="Image 2" descr="preencoded.png">
            <a:extLst>
              <a:ext uri="{FF2B5EF4-FFF2-40B4-BE49-F238E27FC236}">
                <a16:creationId xmlns:a16="http://schemas.microsoft.com/office/drawing/2014/main" id="{70D4154B-6A88-3D37-B2AF-7A5820E73D06}"/>
              </a:ext>
            </a:extLst>
          </p:cNvPr>
          <p:cNvPicPr>
            <a:picLocks noChangeAspect="1"/>
          </p:cNvPicPr>
          <p:nvPr/>
        </p:nvPicPr>
        <p:blipFill>
          <a:blip r:embed="rId5"/>
          <a:srcRect l="12959" t="16754" r="10608" b="17257"/>
          <a:stretch/>
        </p:blipFill>
        <p:spPr>
          <a:xfrm>
            <a:off x="10470604" y="1430612"/>
            <a:ext cx="2433141" cy="2100660"/>
          </a:xfrm>
          <a:prstGeom prst="rect">
            <a:avLst/>
          </a:prstGeom>
        </p:spPr>
      </p:pic>
      <p:sp>
        <p:nvSpPr>
          <p:cNvPr id="29" name="Text 5">
            <a:extLst>
              <a:ext uri="{FF2B5EF4-FFF2-40B4-BE49-F238E27FC236}">
                <a16:creationId xmlns:a16="http://schemas.microsoft.com/office/drawing/2014/main" id="{532F50DB-AB9E-32DF-7320-FEF4C6CA4DF6}"/>
              </a:ext>
            </a:extLst>
          </p:cNvPr>
          <p:cNvSpPr/>
          <p:nvPr/>
        </p:nvSpPr>
        <p:spPr>
          <a:xfrm>
            <a:off x="10896416" y="3384781"/>
            <a:ext cx="162020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Thiếu đào tạo</a:t>
            </a:r>
            <a:endParaRPr lang="en-US" sz="1600" dirty="0"/>
          </a:p>
        </p:txBody>
      </p:sp>
      <p:sp>
        <p:nvSpPr>
          <p:cNvPr id="30" name="Text 6">
            <a:extLst>
              <a:ext uri="{FF2B5EF4-FFF2-40B4-BE49-F238E27FC236}">
                <a16:creationId xmlns:a16="http://schemas.microsoft.com/office/drawing/2014/main" id="{F6E00A68-DA3B-6D2B-8EF9-5E2E428E2D51}"/>
              </a:ext>
            </a:extLst>
          </p:cNvPr>
          <p:cNvSpPr/>
          <p:nvPr/>
        </p:nvSpPr>
        <p:spPr>
          <a:xfrm>
            <a:off x="10877074" y="3720118"/>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chưa được đào tạo đầy </a:t>
            </a:r>
            <a:r>
              <a:rPr lang="en-US" sz="1400" dirty="0" err="1">
                <a:solidFill>
                  <a:srgbClr val="383838"/>
                </a:solidFill>
                <a:latin typeface="PT Serif" panose="020A0603040505020204" pitchFamily="18" charset="0"/>
                <a:ea typeface="DM Sans" pitchFamily="34" charset="-122"/>
                <a:cs typeface="DM Sans" pitchFamily="34" charset="-120"/>
              </a:rPr>
              <a:t>đủ</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về</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quy</a:t>
            </a:r>
            <a:r>
              <a:rPr lang="en-US" sz="1400" dirty="0">
                <a:solidFill>
                  <a:srgbClr val="383838"/>
                </a:solidFill>
                <a:latin typeface="PT Serif" panose="020A0603040505020204" pitchFamily="18" charset="0"/>
                <a:ea typeface="DM Sans" pitchFamily="34" charset="-122"/>
                <a:cs typeface="DM Sans" pitchFamily="34" charset="-120"/>
              </a:rPr>
              <a:t> trình làm việc an toàn.</a:t>
            </a:r>
            <a:endParaRPr lang="en-US" sz="1400" dirty="0"/>
          </a:p>
        </p:txBody>
      </p:sp>
      <p:pic>
        <p:nvPicPr>
          <p:cNvPr id="31" name="Image 3" descr="preencoded.png">
            <a:extLst>
              <a:ext uri="{FF2B5EF4-FFF2-40B4-BE49-F238E27FC236}">
                <a16:creationId xmlns:a16="http://schemas.microsoft.com/office/drawing/2014/main" id="{DEEFA198-6315-4FD2-CE42-A19CFC4A2F8C}"/>
              </a:ext>
            </a:extLst>
          </p:cNvPr>
          <p:cNvPicPr>
            <a:picLocks noChangeAspect="1"/>
          </p:cNvPicPr>
          <p:nvPr/>
        </p:nvPicPr>
        <p:blipFill>
          <a:blip r:embed="rId6"/>
          <a:srcRect b="16575"/>
          <a:stretch/>
        </p:blipFill>
        <p:spPr>
          <a:xfrm>
            <a:off x="1579878" y="4750304"/>
            <a:ext cx="1761275" cy="1469339"/>
          </a:xfrm>
          <a:prstGeom prst="rect">
            <a:avLst/>
          </a:prstGeom>
        </p:spPr>
      </p:pic>
      <p:sp>
        <p:nvSpPr>
          <p:cNvPr id="32" name="Text 7">
            <a:extLst>
              <a:ext uri="{FF2B5EF4-FFF2-40B4-BE49-F238E27FC236}">
                <a16:creationId xmlns:a16="http://schemas.microsoft.com/office/drawing/2014/main" id="{2797912B-A3AE-40B6-8E33-DBF8C640C75A}"/>
              </a:ext>
            </a:extLst>
          </p:cNvPr>
          <p:cNvSpPr/>
          <p:nvPr/>
        </p:nvSpPr>
        <p:spPr>
          <a:xfrm>
            <a:off x="1579878" y="6296877"/>
            <a:ext cx="199739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Không tuân thủ quy trình</a:t>
            </a:r>
            <a:endParaRPr lang="en-US" sz="1600" dirty="0"/>
          </a:p>
        </p:txBody>
      </p:sp>
      <p:sp>
        <p:nvSpPr>
          <p:cNvPr id="33" name="Text 8">
            <a:extLst>
              <a:ext uri="{FF2B5EF4-FFF2-40B4-BE49-F238E27FC236}">
                <a16:creationId xmlns:a16="http://schemas.microsoft.com/office/drawing/2014/main" id="{CBD5048B-0EBA-FCC1-DEE5-B0A2108F22C4}"/>
              </a:ext>
            </a:extLst>
          </p:cNvPr>
          <p:cNvSpPr/>
          <p:nvPr/>
        </p:nvSpPr>
        <p:spPr>
          <a:xfrm>
            <a:off x="1579878"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được </a:t>
            </a:r>
            <a:r>
              <a:rPr lang="en-US" sz="1400" dirty="0" err="1">
                <a:solidFill>
                  <a:srgbClr val="383838"/>
                </a:solidFill>
                <a:latin typeface="PT Serif" panose="020A0603040505020204" pitchFamily="18" charset="0"/>
                <a:ea typeface="DM Sans" pitchFamily="34" charset="-122"/>
                <a:cs typeface="DM Sans" pitchFamily="34" charset="-120"/>
              </a:rPr>
              <a:t>đào</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tạo</a:t>
            </a:r>
            <a:endParaRPr lang="en-US" sz="1400" dirty="0">
              <a:solidFill>
                <a:srgbClr val="383838"/>
              </a:solidFill>
              <a:latin typeface="PT Serif" panose="020A0603040505020204" pitchFamily="18" charset="0"/>
              <a:ea typeface="DM Sans" pitchFamily="34" charset="-122"/>
              <a:cs typeface="DM Sans" pitchFamily="34" charset="-120"/>
            </a:endParaRP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đầy</a:t>
            </a:r>
            <a:r>
              <a:rPr lang="en-US" sz="1400" dirty="0">
                <a:solidFill>
                  <a:srgbClr val="383838"/>
                </a:solidFill>
                <a:latin typeface="PT Serif" panose="020A0603040505020204" pitchFamily="18" charset="0"/>
                <a:ea typeface="DM Sans" pitchFamily="34" charset="-122"/>
                <a:cs typeface="DM Sans" pitchFamily="34" charset="-120"/>
              </a:rPr>
              <a:t> đủ về các quy trình an toàn.</a:t>
            </a:r>
            <a:endParaRPr lang="en-US" sz="1400" dirty="0"/>
          </a:p>
        </p:txBody>
      </p:sp>
      <p:pic>
        <p:nvPicPr>
          <p:cNvPr id="34" name="Image 4" descr="preencoded.png">
            <a:extLst>
              <a:ext uri="{FF2B5EF4-FFF2-40B4-BE49-F238E27FC236}">
                <a16:creationId xmlns:a16="http://schemas.microsoft.com/office/drawing/2014/main" id="{CEE4050D-CBF7-8D47-1ACB-A761A64F1E3C}"/>
              </a:ext>
            </a:extLst>
          </p:cNvPr>
          <p:cNvPicPr>
            <a:picLocks noChangeAspect="1"/>
          </p:cNvPicPr>
          <p:nvPr/>
        </p:nvPicPr>
        <p:blipFill>
          <a:blip r:embed="rId7"/>
          <a:stretch>
            <a:fillRect/>
          </a:stretch>
        </p:blipFill>
        <p:spPr>
          <a:xfrm>
            <a:off x="6261139" y="5011776"/>
            <a:ext cx="1035697" cy="1035697"/>
          </a:xfrm>
          <a:prstGeom prst="rect">
            <a:avLst/>
          </a:prstGeom>
        </p:spPr>
      </p:pic>
      <p:sp>
        <p:nvSpPr>
          <p:cNvPr id="35" name="Text 9">
            <a:extLst>
              <a:ext uri="{FF2B5EF4-FFF2-40B4-BE49-F238E27FC236}">
                <a16:creationId xmlns:a16="http://schemas.microsoft.com/office/drawing/2014/main" id="{45938B64-17CA-AA6A-CCA0-A91F61DBEDCA}"/>
              </a:ext>
            </a:extLst>
          </p:cNvPr>
          <p:cNvSpPr/>
          <p:nvPr/>
        </p:nvSpPr>
        <p:spPr>
          <a:xfrm>
            <a:off x="6234231" y="6267023"/>
            <a:ext cx="2161937"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Môi trường không đảm bảo</a:t>
            </a:r>
            <a:endParaRPr lang="en-US" sz="1600" dirty="0"/>
          </a:p>
        </p:txBody>
      </p:sp>
      <p:sp>
        <p:nvSpPr>
          <p:cNvPr id="36" name="Text 10">
            <a:extLst>
              <a:ext uri="{FF2B5EF4-FFF2-40B4-BE49-F238E27FC236}">
                <a16:creationId xmlns:a16="http://schemas.microsoft.com/office/drawing/2014/main" id="{CD297D6A-4F8C-0343-0DF2-9D42360E89C1}"/>
              </a:ext>
            </a:extLst>
          </p:cNvPr>
          <p:cNvSpPr/>
          <p:nvPr/>
        </p:nvSpPr>
        <p:spPr>
          <a:xfrm>
            <a:off x="6234231"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Ánh sáng, thông gió, mặt sàn ẩm ướt, …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đều</a:t>
            </a:r>
            <a:r>
              <a:rPr lang="en-US" sz="1400" dirty="0">
                <a:solidFill>
                  <a:srgbClr val="383838"/>
                </a:solidFill>
                <a:latin typeface="PT Serif" panose="020A0603040505020204" pitchFamily="18" charset="0"/>
                <a:ea typeface="DM Sans" pitchFamily="34" charset="-122"/>
                <a:cs typeface="DM Sans" pitchFamily="34" charset="-120"/>
              </a:rPr>
              <a:t> có thể là nguyên nhân </a:t>
            </a:r>
            <a:endParaRPr lang="en-US" sz="1400" dirty="0"/>
          </a:p>
        </p:txBody>
      </p:sp>
      <p:pic>
        <p:nvPicPr>
          <p:cNvPr id="37" name="Image 5" descr="preencoded.png">
            <a:extLst>
              <a:ext uri="{FF2B5EF4-FFF2-40B4-BE49-F238E27FC236}">
                <a16:creationId xmlns:a16="http://schemas.microsoft.com/office/drawing/2014/main" id="{CED6F009-C27A-0C85-7698-0BD2767344CC}"/>
              </a:ext>
            </a:extLst>
          </p:cNvPr>
          <p:cNvPicPr>
            <a:picLocks noChangeAspect="1"/>
          </p:cNvPicPr>
          <p:nvPr/>
        </p:nvPicPr>
        <p:blipFill>
          <a:blip r:embed="rId8"/>
          <a:srcRect b="2682"/>
          <a:stretch/>
        </p:blipFill>
        <p:spPr>
          <a:xfrm>
            <a:off x="11037232" y="5022471"/>
            <a:ext cx="1103353" cy="1073755"/>
          </a:xfrm>
          <a:prstGeom prst="rect">
            <a:avLst/>
          </a:prstGeom>
        </p:spPr>
      </p:pic>
      <p:sp>
        <p:nvSpPr>
          <p:cNvPr id="38" name="Text 11">
            <a:extLst>
              <a:ext uri="{FF2B5EF4-FFF2-40B4-BE49-F238E27FC236}">
                <a16:creationId xmlns:a16="http://schemas.microsoft.com/office/drawing/2014/main" id="{EC2F0DA4-09C0-6E3F-E085-179296D77F67}"/>
              </a:ext>
            </a:extLst>
          </p:cNvPr>
          <p:cNvSpPr/>
          <p:nvPr/>
        </p:nvSpPr>
        <p:spPr>
          <a:xfrm>
            <a:off x="10911541" y="6298014"/>
            <a:ext cx="162020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Bệnh nghề nghiệp</a:t>
            </a:r>
            <a:endParaRPr lang="en-US" sz="1600" dirty="0"/>
          </a:p>
        </p:txBody>
      </p:sp>
      <p:sp>
        <p:nvSpPr>
          <p:cNvPr id="39" name="Text 12">
            <a:extLst>
              <a:ext uri="{FF2B5EF4-FFF2-40B4-BE49-F238E27FC236}">
                <a16:creationId xmlns:a16="http://schemas.microsoft.com/office/drawing/2014/main" id="{D5C148B3-8020-1CCE-10F4-5EDA348562E2}"/>
              </a:ext>
            </a:extLst>
          </p:cNvPr>
          <p:cNvSpPr/>
          <p:nvPr/>
        </p:nvSpPr>
        <p:spPr>
          <a:xfrm>
            <a:off x="10877074"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Giữ nguyên một tư thế trong thời </a:t>
            </a:r>
            <a:r>
              <a:rPr lang="en-US" sz="1400" dirty="0" err="1">
                <a:solidFill>
                  <a:srgbClr val="383838"/>
                </a:solidFill>
                <a:latin typeface="PT Serif" panose="020A0603040505020204" pitchFamily="18" charset="0"/>
                <a:ea typeface="DM Sans" pitchFamily="34" charset="-122"/>
                <a:cs typeface="DM Sans" pitchFamily="34" charset="-120"/>
              </a:rPr>
              <a:t>gian</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dài</a:t>
            </a:r>
            <a:r>
              <a:rPr lang="en-US" sz="1400" dirty="0">
                <a:solidFill>
                  <a:srgbClr val="383838"/>
                </a:solidFill>
                <a:latin typeface="PT Serif" panose="020A0603040505020204" pitchFamily="18" charset="0"/>
                <a:ea typeface="DM Sans" pitchFamily="34" charset="-122"/>
                <a:cs typeface="DM Sans" pitchFamily="34" charset="-120"/>
              </a:rPr>
              <a:t> hay tiếp xúc với hóa chất, bụi,… </a:t>
            </a:r>
            <a:endParaRPr lang="en-US" sz="1400" dirty="0"/>
          </a:p>
        </p:txBody>
      </p:sp>
      <p:pic>
        <p:nvPicPr>
          <p:cNvPr id="41" name="Image 0" descr="preencoded.png">
            <a:extLst>
              <a:ext uri="{FF2B5EF4-FFF2-40B4-BE49-F238E27FC236}">
                <a16:creationId xmlns:a16="http://schemas.microsoft.com/office/drawing/2014/main" id="{5A994E56-9474-E321-1565-A6CB9A43AF89}"/>
              </a:ext>
            </a:extLst>
          </p:cNvPr>
          <p:cNvPicPr>
            <a:picLocks noChangeAspect="1"/>
          </p:cNvPicPr>
          <p:nvPr/>
        </p:nvPicPr>
        <p:blipFill>
          <a:blip r:embed="rId9"/>
          <a:stretch>
            <a:fillRect/>
          </a:stretch>
        </p:blipFill>
        <p:spPr>
          <a:xfrm>
            <a:off x="12228852" y="7485747"/>
            <a:ext cx="2190025" cy="677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887516" y="654963"/>
            <a:ext cx="4855369" cy="606862"/>
          </a:xfrm>
          <a:prstGeom prst="rect">
            <a:avLst/>
          </a:prstGeom>
          <a:noFill/>
          <a:ln/>
        </p:spPr>
        <p:txBody>
          <a:bodyPr wrap="none" lIns="0" tIns="0" rIns="0" bIns="0" rtlCol="0" anchor="t"/>
          <a:lstStyle/>
          <a:p>
            <a:pPr marL="0" indent="0" algn="ctr">
              <a:lnSpc>
                <a:spcPts val="4750"/>
              </a:lnSpc>
              <a:buNone/>
            </a:pPr>
            <a:r>
              <a:rPr lang="en-US" sz="3800" b="1" dirty="0">
                <a:solidFill>
                  <a:srgbClr val="020202"/>
                </a:solidFill>
                <a:latin typeface="PT Serif" pitchFamily="34" charset="0"/>
                <a:ea typeface="PT Serif" pitchFamily="34" charset="-122"/>
                <a:cs typeface="PT Serif" pitchFamily="34" charset="-120"/>
              </a:rPr>
              <a:t>Quy định chung</a:t>
            </a:r>
            <a:endParaRPr lang="en-US" sz="3800" dirty="0"/>
          </a:p>
        </p:txBody>
      </p:sp>
      <p:pic>
        <p:nvPicPr>
          <p:cNvPr id="3" name="Image 0" descr="preencoded.png"/>
          <p:cNvPicPr>
            <a:picLocks noChangeAspect="1"/>
          </p:cNvPicPr>
          <p:nvPr/>
        </p:nvPicPr>
        <p:blipFill>
          <a:blip r:embed="rId3"/>
          <a:stretch>
            <a:fillRect/>
          </a:stretch>
        </p:blipFill>
        <p:spPr>
          <a:xfrm>
            <a:off x="5933123" y="1631752"/>
            <a:ext cx="2764155" cy="2764155"/>
          </a:xfrm>
          <a:prstGeom prst="rect">
            <a:avLst/>
          </a:prstGeom>
        </p:spPr>
      </p:pic>
      <p:sp>
        <p:nvSpPr>
          <p:cNvPr id="4" name="Text 1"/>
          <p:cNvSpPr/>
          <p:nvPr/>
        </p:nvSpPr>
        <p:spPr>
          <a:xfrm>
            <a:off x="647343" y="4603909"/>
            <a:ext cx="13335714" cy="295989"/>
          </a:xfrm>
          <a:prstGeom prst="rect">
            <a:avLst/>
          </a:prstGeom>
          <a:noFill/>
          <a:ln/>
        </p:spPr>
        <p:txBody>
          <a:bodyPr wrap="none" lIns="0" tIns="0" rIns="0" bIns="0" rtlCol="0" anchor="t"/>
          <a:lstStyle/>
          <a:p>
            <a:pPr marL="0" indent="0" algn="ctr">
              <a:lnSpc>
                <a:spcPts val="2300"/>
              </a:lnSpc>
              <a:buNone/>
            </a:pPr>
            <a:endParaRPr lang="en-US" sz="1450" dirty="0"/>
          </a:p>
        </p:txBody>
      </p:sp>
      <p:sp>
        <p:nvSpPr>
          <p:cNvPr id="5" name="Shape 2"/>
          <p:cNvSpPr/>
          <p:nvPr/>
        </p:nvSpPr>
        <p:spPr>
          <a:xfrm>
            <a:off x="647343" y="5107900"/>
            <a:ext cx="6575465" cy="1140857"/>
          </a:xfrm>
          <a:prstGeom prst="roundRect">
            <a:avLst>
              <a:gd name="adj" fmla="val 2432"/>
            </a:avLst>
          </a:prstGeom>
          <a:solidFill>
            <a:srgbClr val="204C8E"/>
          </a:solidFill>
          <a:ln/>
        </p:spPr>
      </p:sp>
      <p:sp>
        <p:nvSpPr>
          <p:cNvPr id="6" name="Text 3"/>
          <p:cNvSpPr/>
          <p:nvPr/>
        </p:nvSpPr>
        <p:spPr>
          <a:xfrm>
            <a:off x="832247" y="5292804"/>
            <a:ext cx="2913221" cy="364093"/>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Huấn luyện ATLD</a:t>
            </a:r>
            <a:endParaRPr lang="en-US" sz="2250" dirty="0"/>
          </a:p>
        </p:txBody>
      </p:sp>
      <p:sp>
        <p:nvSpPr>
          <p:cNvPr id="7" name="Text 4"/>
          <p:cNvSpPr/>
          <p:nvPr/>
        </p:nvSpPr>
        <p:spPr>
          <a:xfrm>
            <a:off x="832247" y="5767864"/>
            <a:ext cx="6205657" cy="295989"/>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450" dirty="0"/>
          </a:p>
        </p:txBody>
      </p:sp>
      <p:sp>
        <p:nvSpPr>
          <p:cNvPr id="8" name="Shape 5"/>
          <p:cNvSpPr/>
          <p:nvPr/>
        </p:nvSpPr>
        <p:spPr>
          <a:xfrm>
            <a:off x="7407712" y="5107900"/>
            <a:ext cx="6575465" cy="1140857"/>
          </a:xfrm>
          <a:prstGeom prst="roundRect">
            <a:avLst>
              <a:gd name="adj" fmla="val 2432"/>
            </a:avLst>
          </a:prstGeom>
          <a:solidFill>
            <a:srgbClr val="204C8E"/>
          </a:solidFill>
          <a:ln/>
        </p:spPr>
      </p:sp>
      <p:sp>
        <p:nvSpPr>
          <p:cNvPr id="9" name="Text 6"/>
          <p:cNvSpPr/>
          <p:nvPr/>
        </p:nvSpPr>
        <p:spPr>
          <a:xfrm>
            <a:off x="7592616" y="5292804"/>
            <a:ext cx="2913221" cy="364093"/>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Bảo trì thiết bị</a:t>
            </a:r>
            <a:endParaRPr lang="en-US" sz="2250" dirty="0"/>
          </a:p>
        </p:txBody>
      </p:sp>
      <p:sp>
        <p:nvSpPr>
          <p:cNvPr id="10" name="Text 7"/>
          <p:cNvSpPr/>
          <p:nvPr/>
        </p:nvSpPr>
        <p:spPr>
          <a:xfrm>
            <a:off x="7592616" y="5767864"/>
            <a:ext cx="6205657" cy="295989"/>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450" dirty="0"/>
          </a:p>
        </p:txBody>
      </p:sp>
      <p:sp>
        <p:nvSpPr>
          <p:cNvPr id="11" name="Shape 8"/>
          <p:cNvSpPr/>
          <p:nvPr/>
        </p:nvSpPr>
        <p:spPr>
          <a:xfrm>
            <a:off x="647343" y="6433661"/>
            <a:ext cx="6575465" cy="1140857"/>
          </a:xfrm>
          <a:prstGeom prst="roundRect">
            <a:avLst>
              <a:gd name="adj" fmla="val 2432"/>
            </a:avLst>
          </a:prstGeom>
          <a:solidFill>
            <a:srgbClr val="204C8E"/>
          </a:solidFill>
          <a:ln/>
        </p:spPr>
      </p:sp>
      <p:sp>
        <p:nvSpPr>
          <p:cNvPr id="12" name="Text 9"/>
          <p:cNvSpPr/>
          <p:nvPr/>
        </p:nvSpPr>
        <p:spPr>
          <a:xfrm>
            <a:off x="832247" y="6618565"/>
            <a:ext cx="2913221" cy="364093"/>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Thiết bị bảo hộ</a:t>
            </a:r>
            <a:endParaRPr lang="en-US" sz="2250" dirty="0"/>
          </a:p>
        </p:txBody>
      </p:sp>
      <p:sp>
        <p:nvSpPr>
          <p:cNvPr id="13" name="Text 10"/>
          <p:cNvSpPr/>
          <p:nvPr/>
        </p:nvSpPr>
        <p:spPr>
          <a:xfrm>
            <a:off x="832247" y="7093625"/>
            <a:ext cx="6205657" cy="295989"/>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450" dirty="0"/>
          </a:p>
        </p:txBody>
      </p:sp>
      <p:sp>
        <p:nvSpPr>
          <p:cNvPr id="14" name="Shape 11"/>
          <p:cNvSpPr/>
          <p:nvPr/>
        </p:nvSpPr>
        <p:spPr>
          <a:xfrm>
            <a:off x="7407712" y="6433661"/>
            <a:ext cx="6575465" cy="1140857"/>
          </a:xfrm>
          <a:prstGeom prst="roundRect">
            <a:avLst>
              <a:gd name="adj" fmla="val 2432"/>
            </a:avLst>
          </a:prstGeom>
          <a:solidFill>
            <a:srgbClr val="204C8E"/>
          </a:solidFill>
          <a:ln/>
        </p:spPr>
      </p:sp>
      <p:sp>
        <p:nvSpPr>
          <p:cNvPr id="15" name="Text 12"/>
          <p:cNvSpPr/>
          <p:nvPr/>
        </p:nvSpPr>
        <p:spPr>
          <a:xfrm>
            <a:off x="7592616" y="6618565"/>
            <a:ext cx="2913221" cy="364093"/>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Môi trường</a:t>
            </a:r>
            <a:endParaRPr lang="en-US" sz="2250" dirty="0"/>
          </a:p>
        </p:txBody>
      </p:sp>
      <p:sp>
        <p:nvSpPr>
          <p:cNvPr id="16" name="Text 13"/>
          <p:cNvSpPr/>
          <p:nvPr/>
        </p:nvSpPr>
        <p:spPr>
          <a:xfrm>
            <a:off x="7592616" y="7093625"/>
            <a:ext cx="6205657" cy="295989"/>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450" dirty="0"/>
          </a:p>
        </p:txBody>
      </p:sp>
      <p:pic>
        <p:nvPicPr>
          <p:cNvPr id="17" name="Image 0" descr="preencoded.png">
            <a:extLst>
              <a:ext uri="{FF2B5EF4-FFF2-40B4-BE49-F238E27FC236}">
                <a16:creationId xmlns:a16="http://schemas.microsoft.com/office/drawing/2014/main" id="{4A754081-3D2A-3A1C-29F7-ED92E8E496E1}"/>
              </a:ext>
            </a:extLst>
          </p:cNvPr>
          <p:cNvPicPr>
            <a:picLocks noChangeAspect="1"/>
          </p:cNvPicPr>
          <p:nvPr/>
        </p:nvPicPr>
        <p:blipFill>
          <a:blip r:embed="rId4"/>
          <a:stretch>
            <a:fillRect/>
          </a:stretch>
        </p:blipFill>
        <p:spPr>
          <a:xfrm>
            <a:off x="12228852" y="7485747"/>
            <a:ext cx="2190025" cy="677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2480310"/>
            <a:ext cx="3901440" cy="3268980"/>
          </a:xfrm>
          <a:prstGeom prst="rect">
            <a:avLst/>
          </a:prstGeom>
        </p:spPr>
      </p:pic>
      <p:sp>
        <p:nvSpPr>
          <p:cNvPr id="3" name="Text 0"/>
          <p:cNvSpPr/>
          <p:nvPr/>
        </p:nvSpPr>
        <p:spPr>
          <a:xfrm>
            <a:off x="694015" y="1027390"/>
            <a:ext cx="6712387" cy="650677"/>
          </a:xfrm>
          <a:prstGeom prst="rect">
            <a:avLst/>
          </a:prstGeom>
          <a:noFill/>
          <a:ln/>
        </p:spPr>
        <p:txBody>
          <a:bodyPr wrap="none" lIns="0" tIns="0" rIns="0" bIns="0" rtlCol="0" anchor="t"/>
          <a:lstStyle/>
          <a:p>
            <a:pPr marL="0" indent="0">
              <a:lnSpc>
                <a:spcPts val="5100"/>
              </a:lnSpc>
              <a:buNone/>
            </a:pPr>
            <a:r>
              <a:rPr lang="en-US" sz="4050" b="1" dirty="0">
                <a:solidFill>
                  <a:srgbClr val="020202"/>
                </a:solidFill>
                <a:latin typeface="PT Serif" pitchFamily="34" charset="0"/>
                <a:ea typeface="PT Serif" pitchFamily="34" charset="-122"/>
                <a:cs typeface="PT Serif" pitchFamily="34" charset="-120"/>
              </a:rPr>
              <a:t>Xử lý tình huống khẩn cấp</a:t>
            </a:r>
            <a:endParaRPr lang="en-US" sz="4050" dirty="0"/>
          </a:p>
        </p:txBody>
      </p:sp>
      <p:sp>
        <p:nvSpPr>
          <p:cNvPr id="4" name="Shape 1"/>
          <p:cNvSpPr/>
          <p:nvPr/>
        </p:nvSpPr>
        <p:spPr>
          <a:xfrm>
            <a:off x="980003" y="1975485"/>
            <a:ext cx="22860" cy="5226725"/>
          </a:xfrm>
          <a:prstGeom prst="roundRect">
            <a:avLst>
              <a:gd name="adj" fmla="val 130125"/>
            </a:avLst>
          </a:prstGeom>
          <a:solidFill>
            <a:srgbClr val="D8D4D4"/>
          </a:solidFill>
          <a:ln/>
        </p:spPr>
      </p:sp>
      <p:sp>
        <p:nvSpPr>
          <p:cNvPr id="5" name="Shape 2"/>
          <p:cNvSpPr/>
          <p:nvPr/>
        </p:nvSpPr>
        <p:spPr>
          <a:xfrm>
            <a:off x="1191637" y="2410063"/>
            <a:ext cx="694015" cy="22860"/>
          </a:xfrm>
          <a:prstGeom prst="roundRect">
            <a:avLst>
              <a:gd name="adj" fmla="val 130125"/>
            </a:avLst>
          </a:prstGeom>
          <a:solidFill>
            <a:srgbClr val="3965A7"/>
          </a:solidFill>
          <a:ln/>
        </p:spPr>
      </p:sp>
      <p:sp>
        <p:nvSpPr>
          <p:cNvPr id="6" name="Shape 3"/>
          <p:cNvSpPr/>
          <p:nvPr/>
        </p:nvSpPr>
        <p:spPr>
          <a:xfrm>
            <a:off x="768370" y="2198489"/>
            <a:ext cx="446127" cy="446127"/>
          </a:xfrm>
          <a:prstGeom prst="roundRect">
            <a:avLst>
              <a:gd name="adj" fmla="val 6668"/>
            </a:avLst>
          </a:prstGeom>
          <a:solidFill>
            <a:srgbClr val="204C8E"/>
          </a:solidFill>
          <a:ln/>
        </p:spPr>
      </p:sp>
      <p:sp>
        <p:nvSpPr>
          <p:cNvPr id="7" name="Text 4"/>
          <p:cNvSpPr/>
          <p:nvPr/>
        </p:nvSpPr>
        <p:spPr>
          <a:xfrm>
            <a:off x="908149" y="2265402"/>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082046" y="2173724"/>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Dừng máy</a:t>
            </a:r>
            <a:endParaRPr lang="en-US" sz="2000" dirty="0"/>
          </a:p>
        </p:txBody>
      </p:sp>
      <p:sp>
        <p:nvSpPr>
          <p:cNvPr id="9" name="Text 6"/>
          <p:cNvSpPr/>
          <p:nvPr/>
        </p:nvSpPr>
        <p:spPr>
          <a:xfrm>
            <a:off x="2082046" y="2617946"/>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191637" y="3766304"/>
            <a:ext cx="694015" cy="22860"/>
          </a:xfrm>
          <a:prstGeom prst="roundRect">
            <a:avLst>
              <a:gd name="adj" fmla="val 130125"/>
            </a:avLst>
          </a:prstGeom>
          <a:solidFill>
            <a:srgbClr val="3965A7"/>
          </a:solidFill>
          <a:ln/>
        </p:spPr>
      </p:sp>
      <p:sp>
        <p:nvSpPr>
          <p:cNvPr id="11" name="Shape 8"/>
          <p:cNvSpPr/>
          <p:nvPr/>
        </p:nvSpPr>
        <p:spPr>
          <a:xfrm>
            <a:off x="768370" y="3554730"/>
            <a:ext cx="446127" cy="446127"/>
          </a:xfrm>
          <a:prstGeom prst="roundRect">
            <a:avLst>
              <a:gd name="adj" fmla="val 6668"/>
            </a:avLst>
          </a:prstGeom>
          <a:solidFill>
            <a:srgbClr val="204C8E"/>
          </a:solidFill>
          <a:ln/>
        </p:spPr>
      </p:sp>
      <p:sp>
        <p:nvSpPr>
          <p:cNvPr id="12" name="Text 9"/>
          <p:cNvSpPr/>
          <p:nvPr/>
        </p:nvSpPr>
        <p:spPr>
          <a:xfrm>
            <a:off x="908149" y="3621643"/>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082046" y="3529965"/>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Sơ cứu</a:t>
            </a:r>
            <a:endParaRPr lang="en-US" sz="2000" dirty="0"/>
          </a:p>
        </p:txBody>
      </p:sp>
      <p:sp>
        <p:nvSpPr>
          <p:cNvPr id="14" name="Text 11"/>
          <p:cNvSpPr/>
          <p:nvPr/>
        </p:nvSpPr>
        <p:spPr>
          <a:xfrm>
            <a:off x="2082046" y="3974187"/>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191637" y="5122545"/>
            <a:ext cx="694015" cy="22860"/>
          </a:xfrm>
          <a:prstGeom prst="roundRect">
            <a:avLst>
              <a:gd name="adj" fmla="val 130125"/>
            </a:avLst>
          </a:prstGeom>
          <a:solidFill>
            <a:srgbClr val="3965A7"/>
          </a:solidFill>
          <a:ln/>
        </p:spPr>
      </p:sp>
      <p:sp>
        <p:nvSpPr>
          <p:cNvPr id="16" name="Shape 13"/>
          <p:cNvSpPr/>
          <p:nvPr/>
        </p:nvSpPr>
        <p:spPr>
          <a:xfrm>
            <a:off x="768370" y="4910971"/>
            <a:ext cx="446127" cy="446127"/>
          </a:xfrm>
          <a:prstGeom prst="roundRect">
            <a:avLst>
              <a:gd name="adj" fmla="val 6668"/>
            </a:avLst>
          </a:prstGeom>
          <a:solidFill>
            <a:srgbClr val="204C8E"/>
          </a:solidFill>
          <a:ln/>
        </p:spPr>
      </p:sp>
      <p:sp>
        <p:nvSpPr>
          <p:cNvPr id="17" name="Text 14"/>
          <p:cNvSpPr/>
          <p:nvPr/>
        </p:nvSpPr>
        <p:spPr>
          <a:xfrm>
            <a:off x="908149" y="4977884"/>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082046" y="4886206"/>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Gọi cấp cứu</a:t>
            </a:r>
            <a:endParaRPr lang="en-US" sz="2000" dirty="0"/>
          </a:p>
        </p:txBody>
      </p:sp>
      <p:sp>
        <p:nvSpPr>
          <p:cNvPr id="19" name="Text 16"/>
          <p:cNvSpPr/>
          <p:nvPr/>
        </p:nvSpPr>
        <p:spPr>
          <a:xfrm>
            <a:off x="2082046" y="5330428"/>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191637" y="6478786"/>
            <a:ext cx="694015" cy="22860"/>
          </a:xfrm>
          <a:prstGeom prst="roundRect">
            <a:avLst>
              <a:gd name="adj" fmla="val 130125"/>
            </a:avLst>
          </a:prstGeom>
          <a:solidFill>
            <a:srgbClr val="3965A7"/>
          </a:solidFill>
          <a:ln/>
        </p:spPr>
      </p:sp>
      <p:sp>
        <p:nvSpPr>
          <p:cNvPr id="21" name="Shape 18"/>
          <p:cNvSpPr/>
          <p:nvPr/>
        </p:nvSpPr>
        <p:spPr>
          <a:xfrm>
            <a:off x="768370" y="6267212"/>
            <a:ext cx="446127" cy="446127"/>
          </a:xfrm>
          <a:prstGeom prst="roundRect">
            <a:avLst>
              <a:gd name="adj" fmla="val 6668"/>
            </a:avLst>
          </a:prstGeom>
          <a:solidFill>
            <a:srgbClr val="204C8E"/>
          </a:solidFill>
          <a:ln/>
        </p:spPr>
      </p:sp>
      <p:sp>
        <p:nvSpPr>
          <p:cNvPr id="22" name="Text 19"/>
          <p:cNvSpPr/>
          <p:nvPr/>
        </p:nvSpPr>
        <p:spPr>
          <a:xfrm>
            <a:off x="908149" y="6334125"/>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082046" y="6242447"/>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Báo cáo</a:t>
            </a:r>
            <a:endParaRPr lang="en-US" sz="2000" dirty="0"/>
          </a:p>
        </p:txBody>
      </p:sp>
      <p:sp>
        <p:nvSpPr>
          <p:cNvPr id="24" name="Text 21"/>
          <p:cNvSpPr/>
          <p:nvPr/>
        </p:nvSpPr>
        <p:spPr>
          <a:xfrm>
            <a:off x="2082046" y="6686669"/>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C2238988-371C-89C1-E6B6-662C6BD38645}"/>
              </a:ext>
            </a:extLst>
          </p:cNvPr>
          <p:cNvPicPr>
            <a:picLocks noChangeAspect="1"/>
          </p:cNvPicPr>
          <p:nvPr/>
        </p:nvPicPr>
        <p:blipFill>
          <a:blip r:embed="rId4"/>
          <a:stretch>
            <a:fillRect/>
          </a:stretch>
        </p:blipFill>
        <p:spPr>
          <a:xfrm>
            <a:off x="12228852" y="7485747"/>
            <a:ext cx="2190025" cy="6778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718900"/>
            <a:ext cx="5954197" cy="744260"/>
          </a:xfrm>
          <a:prstGeom prst="rect">
            <a:avLst/>
          </a:prstGeom>
          <a:noFill/>
          <a:ln/>
        </p:spPr>
        <p:txBody>
          <a:bodyPr wrap="none" lIns="0" tIns="0" rIns="0" bIns="0" rtlCol="0" anchor="t"/>
          <a:lstStyle/>
          <a:p>
            <a:pPr marL="0" indent="0" algn="l">
              <a:lnSpc>
                <a:spcPts val="5850"/>
              </a:lnSpc>
              <a:buNone/>
            </a:pPr>
            <a:r>
              <a:rPr lang="en-US" sz="4650" b="1" dirty="0">
                <a:solidFill>
                  <a:srgbClr val="204C8E"/>
                </a:solidFill>
                <a:latin typeface="PT Serif" pitchFamily="34" charset="0"/>
                <a:ea typeface="PT Serif" pitchFamily="34" charset="-122"/>
                <a:cs typeface="PT Serif" pitchFamily="34" charset="-120"/>
              </a:rPr>
              <a:t>Tài liệu tham khảo</a:t>
            </a:r>
            <a:endParaRPr lang="en-US" sz="4650" dirty="0"/>
          </a:p>
        </p:txBody>
      </p:sp>
      <p:sp>
        <p:nvSpPr>
          <p:cNvPr id="3" name="Text 1"/>
          <p:cNvSpPr/>
          <p:nvPr/>
        </p:nvSpPr>
        <p:spPr>
          <a:xfrm>
            <a:off x="793790" y="2767965"/>
            <a:ext cx="4531638" cy="446603"/>
          </a:xfrm>
          <a:prstGeom prst="rect">
            <a:avLst/>
          </a:prstGeom>
          <a:noFill/>
          <a:ln/>
        </p:spPr>
        <p:txBody>
          <a:bodyPr wrap="none" lIns="0" tIns="0" rIns="0" bIns="0" rtlCol="0" anchor="t"/>
          <a:lstStyle/>
          <a:p>
            <a:pPr marL="0" indent="0">
              <a:lnSpc>
                <a:spcPts val="3500"/>
              </a:lnSpc>
              <a:buNone/>
            </a:pPr>
            <a:r>
              <a:rPr lang="en-US" sz="2800" b="1" dirty="0">
                <a:solidFill>
                  <a:srgbClr val="020202"/>
                </a:solidFill>
                <a:latin typeface="PT Serif" pitchFamily="34" charset="0"/>
                <a:ea typeface="PT Serif" pitchFamily="34" charset="-122"/>
                <a:cs typeface="PT Serif" pitchFamily="34" charset="-120"/>
              </a:rPr>
              <a:t>Bài kiểm tra ATLD nhóm 3</a:t>
            </a:r>
            <a:endParaRPr lang="en-US" sz="2800" dirty="0"/>
          </a:p>
        </p:txBody>
      </p:sp>
      <p:sp>
        <p:nvSpPr>
          <p:cNvPr id="4" name="Text 2"/>
          <p:cNvSpPr/>
          <p:nvPr/>
        </p:nvSpPr>
        <p:spPr>
          <a:xfrm>
            <a:off x="793790" y="3146523"/>
            <a:ext cx="6788468"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5" name="Text 3"/>
          <p:cNvSpPr/>
          <p:nvPr/>
        </p:nvSpPr>
        <p:spPr>
          <a:xfrm>
            <a:off x="793790" y="4031099"/>
            <a:ext cx="5285661" cy="446603"/>
          </a:xfrm>
          <a:prstGeom prst="rect">
            <a:avLst/>
          </a:prstGeom>
          <a:noFill/>
          <a:ln/>
        </p:spPr>
        <p:txBody>
          <a:bodyPr wrap="none" lIns="0" tIns="0" rIns="0" bIns="0" rtlCol="0" anchor="t"/>
          <a:lstStyle/>
          <a:p>
            <a:pPr marL="0" indent="0">
              <a:lnSpc>
                <a:spcPts val="3500"/>
              </a:lnSpc>
              <a:buNone/>
            </a:pPr>
            <a:r>
              <a:rPr lang="en-US" sz="2800" b="1" dirty="0">
                <a:solidFill>
                  <a:srgbClr val="020202"/>
                </a:solidFill>
                <a:latin typeface="PT Serif" pitchFamily="34" charset="0"/>
                <a:ea typeface="PT Serif" pitchFamily="34" charset="-122"/>
                <a:cs typeface="PT Serif" pitchFamily="34" charset="-120"/>
              </a:rPr>
              <a:t>Bảng báo giá huấn luyện ATLD</a:t>
            </a:r>
            <a:endParaRPr lang="en-US" sz="2800" dirty="0"/>
          </a:p>
        </p:txBody>
      </p:sp>
      <p:sp>
        <p:nvSpPr>
          <p:cNvPr id="6" name="Text 4"/>
          <p:cNvSpPr/>
          <p:nvPr/>
        </p:nvSpPr>
        <p:spPr>
          <a:xfrm>
            <a:off x="793790" y="4409658"/>
            <a:ext cx="6788468"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7" name="Text 5"/>
          <p:cNvSpPr/>
          <p:nvPr/>
        </p:nvSpPr>
        <p:spPr>
          <a:xfrm>
            <a:off x="793790" y="5294233"/>
            <a:ext cx="4435793" cy="446603"/>
          </a:xfrm>
          <a:prstGeom prst="rect">
            <a:avLst/>
          </a:prstGeom>
          <a:noFill/>
          <a:ln/>
        </p:spPr>
        <p:txBody>
          <a:bodyPr wrap="none" lIns="0" tIns="0" rIns="0" bIns="0" rtlCol="0" anchor="t"/>
          <a:lstStyle/>
          <a:p>
            <a:pPr marL="0" indent="0">
              <a:lnSpc>
                <a:spcPts val="3500"/>
              </a:lnSpc>
              <a:buNone/>
            </a:pPr>
            <a:r>
              <a:rPr lang="en-US" sz="2800" b="1" dirty="0">
                <a:solidFill>
                  <a:srgbClr val="020202"/>
                </a:solidFill>
                <a:latin typeface="PT Serif" pitchFamily="34" charset="0"/>
                <a:ea typeface="PT Serif" pitchFamily="34" charset="-122"/>
                <a:cs typeface="PT Serif" pitchFamily="34" charset="-120"/>
              </a:rPr>
              <a:t>Tải về tài liệu (download)</a:t>
            </a:r>
            <a:endParaRPr lang="en-US" sz="2800" dirty="0"/>
          </a:p>
        </p:txBody>
      </p:sp>
      <p:sp>
        <p:nvSpPr>
          <p:cNvPr id="8" name="Text 6"/>
          <p:cNvSpPr/>
          <p:nvPr/>
        </p:nvSpPr>
        <p:spPr>
          <a:xfrm>
            <a:off x="793790" y="5678066"/>
            <a:ext cx="678846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a:t>
            </a:r>
            <a:r>
              <a:rPr lang="en-US" sz="1750" b="1" u="sng" dirty="0" err="1">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xuất</a:t>
            </a:r>
            <a:r>
              <a:rPr lang="en-US" sz="175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750" b="1" u="sng" dirty="0" err="1">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Kính</a:t>
            </a:r>
            <a:r>
              <a:rPr lang="en-US" sz="175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thiên văn</a:t>
            </a:r>
            <a:endParaRPr lang="en-US" sz="1750" dirty="0"/>
          </a:p>
        </p:txBody>
      </p:sp>
      <p:pic>
        <p:nvPicPr>
          <p:cNvPr id="9" name="Image 0" descr="preencoded.png"/>
          <p:cNvPicPr>
            <a:picLocks noChangeAspect="1"/>
          </p:cNvPicPr>
          <p:nvPr/>
        </p:nvPicPr>
        <p:blipFill>
          <a:blip r:embed="rId6"/>
          <a:stretch>
            <a:fillRect/>
          </a:stretch>
        </p:blipFill>
        <p:spPr>
          <a:xfrm>
            <a:off x="8143280" y="3372206"/>
            <a:ext cx="5700832" cy="1764387"/>
          </a:xfrm>
          <a:prstGeom prst="rect">
            <a:avLst/>
          </a:prstGeom>
        </p:spPr>
      </p:pic>
      <p:pic>
        <p:nvPicPr>
          <p:cNvPr id="10" name="Image 0" descr="preencoded.png">
            <a:extLst>
              <a:ext uri="{FF2B5EF4-FFF2-40B4-BE49-F238E27FC236}">
                <a16:creationId xmlns:a16="http://schemas.microsoft.com/office/drawing/2014/main" id="{B5FA2A5F-4585-B006-C882-6348343E5561}"/>
              </a:ext>
            </a:extLst>
          </p:cNvPr>
          <p:cNvPicPr>
            <a:picLocks noChangeAspect="1"/>
          </p:cNvPicPr>
          <p:nvPr/>
        </p:nvPicPr>
        <p:blipFill>
          <a:blip r:embed="rId6"/>
          <a:stretch>
            <a:fillRect/>
          </a:stretch>
        </p:blipFill>
        <p:spPr>
          <a:xfrm>
            <a:off x="12228852" y="7485747"/>
            <a:ext cx="2190025" cy="6778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904</Words>
  <Application>Microsoft Office PowerPoint</Application>
  <PresentationFormat>Custom</PresentationFormat>
  <Paragraphs>94</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2024-11-18T06:18:37Z</dcterms:created>
  <dcterms:modified xsi:type="dcterms:W3CDTF">2024-11-18T06:29:50Z</dcterms:modified>
</cp:coreProperties>
</file>