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Fraunces Extra Bold" panose="020B0604020202020204" charset="0"/>
      <p:regular r:id="rId14"/>
    </p:embeddedFont>
    <p:embeddedFont>
      <p:font typeface="Nirmala UI Semilight" panose="020B0402040204020203" pitchFamily="3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01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s://antoannamviet.com/tai-lieu-an-toan-lao-dong-san-xuat-keo-silicon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71600"/>
            <a:ext cx="4114800" cy="5486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187768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Keo</a:t>
            </a:r>
            <a:r>
              <a:rPr lang="en-US" sz="6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Silicon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6350437" y="4752023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Sản xuất keo silicon tiềm ẩn nhiều rủi ro về an toàn lao động. Báo cáo cho thấy số vụ tai nạn lao động giảm nhẹ trong 6 tháng đầu năm 2024. Tuy nhiên, vẫn cần chú trọng các biện pháp phòng ngừa.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437" y="6628328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6635948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8716" y="6609874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An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Toàn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Nam </a:t>
            </a:r>
            <a:r>
              <a:rPr lang="en-US" sz="2400" b="1" dirty="0" err="1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Việt</a:t>
            </a:r>
            <a:r>
              <a:rPr lang="en-US" sz="2400" b="1" dirty="0">
                <a:solidFill>
                  <a:srgbClr val="405449"/>
                </a:solidFill>
                <a:latin typeface="Fraunces Extra Bold" panose="020B0604020202020204" charset="0"/>
                <a:ea typeface="Nobile Bold" pitchFamily="34" charset="-122"/>
                <a:cs typeface="Nobile Bold" pitchFamily="34" charset="-120"/>
              </a:rPr>
              <a:t> 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57DF25-1380-F9D1-0E39-BD1EE729A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t="7196" b="16263"/>
          <a:stretch/>
        </p:blipFill>
        <p:spPr>
          <a:xfrm>
            <a:off x="4726039" y="452176"/>
            <a:ext cx="5453686" cy="2723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0"/>
          <p:cNvSpPr/>
          <p:nvPr/>
        </p:nvSpPr>
        <p:spPr>
          <a:xfrm>
            <a:off x="852249" y="3500199"/>
            <a:ext cx="12925901" cy="1521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47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Tình hình tai nạn lao động 6 </a:t>
            </a:r>
            <a:r>
              <a:rPr lang="en-US" sz="47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tháng</a:t>
            </a:r>
            <a:r>
              <a:rPr lang="en-US" sz="47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 algn="ctr">
              <a:lnSpc>
                <a:spcPts val="5950"/>
              </a:lnSpc>
              <a:buNone/>
            </a:pPr>
            <a:r>
              <a:rPr lang="en-US" sz="47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đầu</a:t>
            </a:r>
            <a:r>
              <a:rPr lang="en-US" sz="47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năm 2024</a:t>
            </a:r>
            <a:endParaRPr lang="en-US" sz="4750" dirty="0"/>
          </a:p>
        </p:txBody>
      </p:sp>
      <p:sp>
        <p:nvSpPr>
          <p:cNvPr id="5" name="Shape 1"/>
          <p:cNvSpPr/>
          <p:nvPr/>
        </p:nvSpPr>
        <p:spPr>
          <a:xfrm>
            <a:off x="852129" y="5718929"/>
            <a:ext cx="547807" cy="547807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34890" y="5810130"/>
            <a:ext cx="182285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850" dirty="0"/>
          </a:p>
        </p:txBody>
      </p:sp>
      <p:sp>
        <p:nvSpPr>
          <p:cNvPr id="7" name="Text 3"/>
          <p:cNvSpPr/>
          <p:nvPr/>
        </p:nvSpPr>
        <p:spPr>
          <a:xfrm>
            <a:off x="1643419" y="5718929"/>
            <a:ext cx="3043714" cy="380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350" dirty="0"/>
          </a:p>
        </p:txBody>
      </p:sp>
      <p:sp>
        <p:nvSpPr>
          <p:cNvPr id="8" name="Text 4"/>
          <p:cNvSpPr/>
          <p:nvPr/>
        </p:nvSpPr>
        <p:spPr>
          <a:xfrm>
            <a:off x="1643419" y="6245423"/>
            <a:ext cx="3355062" cy="779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5241964" y="5718929"/>
            <a:ext cx="547807" cy="547807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5396507" y="5810130"/>
            <a:ext cx="238720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850" dirty="0"/>
          </a:p>
        </p:txBody>
      </p:sp>
      <p:sp>
        <p:nvSpPr>
          <p:cNvPr id="11" name="Text 7"/>
          <p:cNvSpPr/>
          <p:nvPr/>
        </p:nvSpPr>
        <p:spPr>
          <a:xfrm>
            <a:off x="6033253" y="5718929"/>
            <a:ext cx="3043714" cy="380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chết</a:t>
            </a:r>
            <a:endParaRPr lang="en-US" sz="2350" dirty="0"/>
          </a:p>
        </p:txBody>
      </p:sp>
      <p:sp>
        <p:nvSpPr>
          <p:cNvPr id="12" name="Text 8"/>
          <p:cNvSpPr/>
          <p:nvPr/>
        </p:nvSpPr>
        <p:spPr>
          <a:xfrm>
            <a:off x="6033253" y="6245423"/>
            <a:ext cx="3355062" cy="779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346 người, giảm 1,98% so với cùng kỳ năm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9631798" y="5718929"/>
            <a:ext cx="547807" cy="547807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9795390" y="5810130"/>
            <a:ext cx="220623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850" dirty="0"/>
          </a:p>
        </p:txBody>
      </p:sp>
      <p:sp>
        <p:nvSpPr>
          <p:cNvPr id="15" name="Text 11"/>
          <p:cNvSpPr/>
          <p:nvPr/>
        </p:nvSpPr>
        <p:spPr>
          <a:xfrm>
            <a:off x="10423088" y="5718929"/>
            <a:ext cx="3355062" cy="760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Số người bị thương nặng</a:t>
            </a:r>
            <a:endParaRPr lang="en-US" sz="2350" dirty="0"/>
          </a:p>
        </p:txBody>
      </p:sp>
      <p:sp>
        <p:nvSpPr>
          <p:cNvPr id="16" name="Text 12"/>
          <p:cNvSpPr/>
          <p:nvPr/>
        </p:nvSpPr>
        <p:spPr>
          <a:xfrm>
            <a:off x="10423087" y="6245422"/>
            <a:ext cx="3355062" cy="779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810 người, tăng 3,32% so với cùng kỳ năm 2023.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98C864-E838-0CF7-1C29-9EB3DEF6F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29866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Tai nạn trong nhà máy sản xuất keo silicon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866668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68071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Tiếp xúc hóa chất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6214586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Bỏng da và mắt do rò rỉ hóa chất nguy hiểm.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866668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68071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Vụ nổ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6214586"/>
            <a:ext cx="405395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Nổ do phản ứng hóa học không kiểm soát, gây thương tích và thiệt hại.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866668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68071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Chấn thương cơ học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6214586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Tai nạn do máy móc kẹp tay, gây chấn thương nghiêm trọng.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C4C5C5-6537-CCFA-DDF4-720C12F19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14897"/>
          <a:stretch/>
        </p:blipFill>
        <p:spPr>
          <a:xfrm>
            <a:off x="116741" y="883400"/>
            <a:ext cx="5486400" cy="7003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0"/>
          <p:cNvSpPr/>
          <p:nvPr/>
        </p:nvSpPr>
        <p:spPr>
          <a:xfrm>
            <a:off x="7903845" y="430377"/>
            <a:ext cx="5061752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Công việc trộn </a:t>
            </a:r>
            <a:r>
              <a:rPr lang="en-US" sz="45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5650"/>
              </a:lnSpc>
              <a:buNone/>
            </a:pPr>
            <a:r>
              <a:rPr lang="en-US" sz="45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khuấy</a:t>
            </a: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keo silicon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6622256" y="2418636"/>
            <a:ext cx="30480" cy="5176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66037" y="2921318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78476" y="2677597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51235" y="2763917"/>
            <a:ext cx="17240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7903845" y="2648783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Chuẩn bị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7903845" y="3146584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Kiểm tra thiết bị và mặc đồ bảo hộ đầy đủ.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866037" y="4477941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378476" y="4234220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524565" y="4320540"/>
            <a:ext cx="22574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7903845" y="4205407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Trộn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7903845" y="4703207"/>
            <a:ext cx="5920740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Kết hợp silicone polymer với phụ gia trong thiết bị trộn công suất lớn.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866037" y="6402943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378476" y="6159222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533138" y="6245543"/>
            <a:ext cx="208598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5"/>
          <p:cNvSpPr/>
          <p:nvPr/>
        </p:nvSpPr>
        <p:spPr>
          <a:xfrm>
            <a:off x="7903845" y="6130409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soát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7903845" y="6628209"/>
            <a:ext cx="5920740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Theo dõi chặt chẽ nhiệt độ, áp suất và độ đồng nhất của hỗn hợp.</a:t>
            </a:r>
            <a:endParaRPr lang="en-US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1A18BCE-71D2-3536-4B97-8911DEAB2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879" y="3126462"/>
            <a:ext cx="3810000" cy="3810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908726" y="648898"/>
            <a:ext cx="7677864" cy="1308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Nguy cơ tai nạn </a:t>
            </a:r>
            <a:r>
              <a:rPr lang="en-US" sz="41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5150"/>
              </a:lnSpc>
              <a:buNone/>
            </a:pPr>
            <a:r>
              <a:rPr lang="en-US" sz="41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trộn</a:t>
            </a: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41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và</a:t>
            </a: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khuấy</a:t>
            </a:r>
            <a:endParaRPr lang="en-US" sz="4100" dirty="0"/>
          </a:p>
        </p:txBody>
      </p:sp>
      <p:sp>
        <p:nvSpPr>
          <p:cNvPr id="5" name="Shape 1"/>
          <p:cNvSpPr/>
          <p:nvPr/>
        </p:nvSpPr>
        <p:spPr>
          <a:xfrm>
            <a:off x="1766565" y="2258080"/>
            <a:ext cx="7677864" cy="1206698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975996" y="2442867"/>
            <a:ext cx="2618303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Bỏng hóa chất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1975996" y="2842333"/>
            <a:ext cx="7259003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Do tiếp xúc trực tiếp với hóa chất nguy hiểm khi rò rỉ.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1766565" y="3647534"/>
            <a:ext cx="7677864" cy="1206698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975996" y="3802113"/>
            <a:ext cx="2618303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Nổ</a:t>
            </a:r>
            <a:endParaRPr lang="en-US" sz="2050" dirty="0"/>
          </a:p>
        </p:txBody>
      </p:sp>
      <p:sp>
        <p:nvSpPr>
          <p:cNvPr id="10" name="Text 6"/>
          <p:cNvSpPr/>
          <p:nvPr/>
        </p:nvSpPr>
        <p:spPr>
          <a:xfrm>
            <a:off x="1975996" y="4254907"/>
            <a:ext cx="7259003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Do phản ứng hóa học không kiểm soát hoặc áp suất quá cao.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1766565" y="5008811"/>
            <a:ext cx="7677864" cy="1206698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1975996" y="5218242"/>
            <a:ext cx="2618303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Ngộ độc</a:t>
            </a:r>
            <a:endParaRPr lang="en-US" sz="2050" dirty="0"/>
          </a:p>
        </p:txBody>
      </p:sp>
      <p:sp>
        <p:nvSpPr>
          <p:cNvPr id="13" name="Text 9"/>
          <p:cNvSpPr/>
          <p:nvPr/>
        </p:nvSpPr>
        <p:spPr>
          <a:xfrm>
            <a:off x="1975996" y="5671037"/>
            <a:ext cx="7259003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Do hít phải hơi độc khi hệ thống thông gió gặp trục trặc.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1766565" y="6424941"/>
            <a:ext cx="7677864" cy="1206698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5" name="Text 11"/>
          <p:cNvSpPr/>
          <p:nvPr/>
        </p:nvSpPr>
        <p:spPr>
          <a:xfrm>
            <a:off x="1975996" y="6634372"/>
            <a:ext cx="2618303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Chấn thương cơ học</a:t>
            </a:r>
            <a:endParaRPr lang="en-US" sz="2050" dirty="0"/>
          </a:p>
        </p:txBody>
      </p:sp>
      <p:sp>
        <p:nvSpPr>
          <p:cNvPr id="16" name="Text 12"/>
          <p:cNvSpPr/>
          <p:nvPr/>
        </p:nvSpPr>
        <p:spPr>
          <a:xfrm>
            <a:off x="1975996" y="7087166"/>
            <a:ext cx="7259003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Do vận hành sai quy trình hoặc máy móc gặp sự cố.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E910BE-EEF4-D77E-8F25-E3C12067D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l="55240" r="1419"/>
          <a:stretch/>
        </p:blipFill>
        <p:spPr>
          <a:xfrm>
            <a:off x="1482625" y="2013007"/>
            <a:ext cx="3665824" cy="564589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88750" y="551736"/>
            <a:ext cx="7739301" cy="1254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Biện pháp phòng tránh tai </a:t>
            </a: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nạn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4900"/>
              </a:lnSpc>
              <a:buNone/>
            </a:pPr>
            <a:r>
              <a:rPr lang="en-US" sz="395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khi</a:t>
            </a: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trộn và khuấy</a:t>
            </a:r>
            <a:endParaRPr lang="en-US" sz="39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50" y="2106930"/>
            <a:ext cx="501610" cy="50161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88750" y="2809161"/>
            <a:ext cx="250840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Trang bị bảo hộ</a:t>
            </a:r>
            <a:endParaRPr lang="en-US" sz="1950" dirty="0"/>
          </a:p>
        </p:txBody>
      </p:sp>
      <p:sp>
        <p:nvSpPr>
          <p:cNvPr id="7" name="Text 2"/>
          <p:cNvSpPr/>
          <p:nvPr/>
        </p:nvSpPr>
        <p:spPr>
          <a:xfrm>
            <a:off x="6188750" y="3243024"/>
            <a:ext cx="7739301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Sử dụng đầy đủ thiết bị bảo hộ cá nhân khi làm việc.</a:t>
            </a:r>
            <a:endParaRPr lang="en-US" sz="15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750" y="4165997"/>
            <a:ext cx="501610" cy="50161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188750" y="4868228"/>
            <a:ext cx="250840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Đào tạo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6188750" y="5302091"/>
            <a:ext cx="7739301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Huấn luyện kỹ về quy trình vận hành an toàn và xử lý sự cố.</a:t>
            </a:r>
            <a:endParaRPr lang="en-US" sz="15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750" y="6225064"/>
            <a:ext cx="501610" cy="50161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188750" y="6927294"/>
            <a:ext cx="250840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Bảo trì</a:t>
            </a:r>
            <a:endParaRPr lang="en-US" sz="1950" dirty="0"/>
          </a:p>
        </p:txBody>
      </p:sp>
      <p:sp>
        <p:nvSpPr>
          <p:cNvPr id="13" name="Text 6"/>
          <p:cNvSpPr/>
          <p:nvPr/>
        </p:nvSpPr>
        <p:spPr>
          <a:xfrm>
            <a:off x="6188750" y="7361158"/>
            <a:ext cx="7739301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Kiểm tra và bảo dưỡng thiết bị định kỳ, kịp thời phát hiện sự cố.</a:t>
            </a:r>
            <a:endParaRPr lang="en-US" sz="15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66303D-F0B4-5C7F-1738-A5133033B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12210" r="1277" b="17222"/>
          <a:stretch/>
        </p:blipFill>
        <p:spPr>
          <a:xfrm>
            <a:off x="1080135" y="2703914"/>
            <a:ext cx="4350969" cy="46652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92215" y="818555"/>
            <a:ext cx="7532370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trình lọc và làm </a:t>
            </a:r>
            <a:r>
              <a:rPr lang="en-US" sz="45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sạch</a:t>
            </a: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5650"/>
              </a:lnSpc>
              <a:buNone/>
            </a:pPr>
            <a:r>
              <a:rPr lang="en-US" sz="4500" b="1" dirty="0" err="1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keo</a:t>
            </a:r>
            <a:r>
              <a:rPr lang="en-US" sz="4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silicon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6622256" y="2602825"/>
            <a:ext cx="30480" cy="4808101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66037" y="3105507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78476" y="2861786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51235" y="2948107"/>
            <a:ext cx="17240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7903845" y="2832973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Lọc thô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7903845" y="3330773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Loại bỏ các tạp chất lớn bằng bộ lọc thô.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866037" y="4662130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378476" y="4418409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524565" y="4504730"/>
            <a:ext cx="22574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7903845" y="4389596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Lọc tinh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7903845" y="4887397"/>
            <a:ext cx="5920740" cy="73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Sử dụng bộ lọc tinh để loại bỏ các hạt nhỏ và chất không phản ứng.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866037" y="6587133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378476" y="6343412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533138" y="6429732"/>
            <a:ext cx="208598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5"/>
          <p:cNvSpPr/>
          <p:nvPr/>
        </p:nvSpPr>
        <p:spPr>
          <a:xfrm>
            <a:off x="7903845" y="6314599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7903845" y="6812399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Đảm bảo độ tinh khiết cao của sản phẩm cuối cùng.</a:t>
            </a:r>
            <a:endParaRPr lang="en-US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96C6E59-3FDB-44AE-CC7A-5B0C5EF36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8080" y="435293"/>
            <a:ext cx="5354122" cy="493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An toàn khi lọc và làm sạch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221" y="1243846"/>
            <a:ext cx="6903958" cy="41719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2095" y="6155412"/>
            <a:ext cx="13486209" cy="252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2260218" y="6238280"/>
            <a:ext cx="1972508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Trang bị bảo hộ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2258084" y="6605486"/>
            <a:ext cx="2944828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Sử dụng mặt nạ, găng tay và quần </a:t>
            </a: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áo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</a:p>
          <a:p>
            <a:pPr marL="0" indent="0">
              <a:lnSpc>
                <a:spcPts val="1950"/>
              </a:lnSpc>
              <a:buNone/>
            </a:pP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bảo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hộ chống hóa chất.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489101" y="6235304"/>
            <a:ext cx="1972508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thiết bị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120532" y="6561774"/>
            <a:ext cx="2795576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Bảo trì và kiểm tra định kỳ các </a:t>
            </a: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bộ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lọc</a:t>
            </a:r>
            <a:endParaRPr lang="en-US" sz="1200" dirty="0">
              <a:solidFill>
                <a:srgbClr val="405449"/>
              </a:solidFill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  <a:p>
            <a:pPr marL="0" indent="0">
              <a:lnSpc>
                <a:spcPts val="1950"/>
              </a:lnSpc>
              <a:buNone/>
            </a:pP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và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thiết bị làm sạch.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833729" y="6238280"/>
            <a:ext cx="1972508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Môi trường làm việc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833729" y="6642616"/>
            <a:ext cx="4238387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Đảm bảo thông gió tốt và vệ </a:t>
            </a: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sinh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</a:p>
          <a:p>
            <a:pPr marL="0" indent="0">
              <a:lnSpc>
                <a:spcPts val="1950"/>
              </a:lnSpc>
              <a:buNone/>
            </a:pPr>
            <a:r>
              <a:rPr lang="en-US" sz="1200" dirty="0" err="1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khu</a:t>
            </a:r>
            <a:r>
              <a:rPr lang="en-US" sz="12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vực làm việc thường xuyên.</a:t>
            </a: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784913-6276-3D8C-33E5-020C2E885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0295" y="537329"/>
            <a:ext cx="7333893" cy="610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Quy trình đóng gói keo silicon</a:t>
            </a:r>
            <a:endParaRPr lang="en-US" sz="3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295" y="1440894"/>
            <a:ext cx="977027" cy="15631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40335" y="1636276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Chuẩn bị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7440335" y="2058829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Kiểm tra chất lượng sản phẩm và chuẩn bị bao bì đóng gói.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295" y="3004066"/>
            <a:ext cx="977027" cy="156317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40335" y="3199448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Đóng gói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7440335" y="3622000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Đưa keo silicon vào các ống, thùng hoặc bao bì theo yêu cầu.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295" y="4567238"/>
            <a:ext cx="977027" cy="156317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40335" y="4762619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Niêm phong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7440335" y="5185172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Đảm bảo bao bì được niêm phong chắc chắn, bảo vệ sản phẩm.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295" y="6130409"/>
            <a:ext cx="977027" cy="156317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440335" y="6325791"/>
            <a:ext cx="2442567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tra cuối</a:t>
            </a:r>
            <a:endParaRPr lang="en-US" sz="1900" dirty="0"/>
          </a:p>
        </p:txBody>
      </p:sp>
      <p:sp>
        <p:nvSpPr>
          <p:cNvPr id="15" name="Text 8"/>
          <p:cNvSpPr/>
          <p:nvPr/>
        </p:nvSpPr>
        <p:spPr>
          <a:xfrm>
            <a:off x="7440335" y="6748343"/>
            <a:ext cx="65061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Kiểm tra lần cuối về chất lượng và an toàn của sản phẩm đóng gói.</a:t>
            </a:r>
            <a:endParaRPr lang="en-US" sz="1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A9E357-99AD-0DD6-7F4D-BD9C96D6BE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580" y="147136"/>
            <a:ext cx="5152073" cy="28741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14580" y="3344003"/>
            <a:ext cx="5677138" cy="702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Xử lý sự cố khẩn cấp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786765" y="4722257"/>
            <a:ext cx="505778" cy="50577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955477" y="4806553"/>
            <a:ext cx="168354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3"/>
          <p:cNvSpPr/>
          <p:nvPr/>
        </p:nvSpPr>
        <p:spPr>
          <a:xfrm>
            <a:off x="1517333" y="4722257"/>
            <a:ext cx="2810232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Ngừng hoạt động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517333" y="5208270"/>
            <a:ext cx="568547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Dừng ngay lập tức các thiết bị và kích hoạt hệ thống cảnh báo.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427595" y="4722257"/>
            <a:ext cx="505778" cy="50577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7570232" y="4806553"/>
            <a:ext cx="220385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8158163" y="4722257"/>
            <a:ext cx="2810232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Sơ cứu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8158163" y="5208270"/>
            <a:ext cx="568547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Thực hiện sơ cứu cho người bị thương và đưa ra khỏi khu vực nguy hiểm.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786765" y="6405086"/>
            <a:ext cx="505778" cy="50577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937736" y="6489383"/>
            <a:ext cx="203716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1"/>
          <p:cNvSpPr/>
          <p:nvPr/>
        </p:nvSpPr>
        <p:spPr>
          <a:xfrm>
            <a:off x="1517333" y="6405086"/>
            <a:ext cx="2810232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Kiểm soát sự cố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517333" y="6891099"/>
            <a:ext cx="568547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Áp dụng biện pháp kiểm soát phù hợp như cô lập hóa chất rò rỉ.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7427595" y="6405086"/>
            <a:ext cx="505778" cy="50577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565827" y="6489383"/>
            <a:ext cx="229195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650" dirty="0"/>
          </a:p>
        </p:txBody>
      </p:sp>
      <p:sp>
        <p:nvSpPr>
          <p:cNvPr id="19" name="Text 15"/>
          <p:cNvSpPr/>
          <p:nvPr/>
        </p:nvSpPr>
        <p:spPr>
          <a:xfrm>
            <a:off x="8158163" y="6405086"/>
            <a:ext cx="2810232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Báo cáo và điều tra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8158163" y="6891099"/>
            <a:ext cx="568547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Báo cáo sự cố và tiến hành điều tra nguyên nhân để phòng ngừa tái diễn.</a:t>
            </a:r>
            <a:endParaRPr lang="en-US" sz="17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8BD39D-935E-6469-12B6-F0A9CFE59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3853" y="856565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Tham khảo thêm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864037" y="2334220"/>
            <a:ext cx="485739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Bài kiểm tra ATLĐ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64037" y="3167301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3932634"/>
            <a:ext cx="746474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2. Bảng báo giá dịch vụ huấn luyện ATLĐ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64037" y="4765715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31048"/>
            <a:ext cx="5005388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3. 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64037" y="636412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keo silicon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CCD102-D903-2F1C-41B1-849D5C46E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8394" y="7545465"/>
            <a:ext cx="1889302" cy="5850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737</Words>
  <Application>Microsoft Office PowerPoint</Application>
  <PresentationFormat>Custom</PresentationFormat>
  <Paragraphs>112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Nirmala UI Semilight</vt:lpstr>
      <vt:lpstr>Fraunces Extra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2024-10-31T07:19:26Z</dcterms:created>
  <dcterms:modified xsi:type="dcterms:W3CDTF">2024-10-31T07:31:48Z</dcterms:modified>
</cp:coreProperties>
</file>