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73" d="100"/>
          <a:sy n="73" d="100"/>
        </p:scale>
        <p:origin x="1434" y="6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6857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4.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hyperlink" Target="https://antoannamviet.com/tai-lieu-an-toan-lao-dong-san-xuat-lo-vi-song/"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50652" y="2341267"/>
            <a:ext cx="4855113" cy="4855113"/>
          </a:xfrm>
          <a:prstGeom prst="rect">
            <a:avLst/>
          </a:prstGeom>
        </p:spPr>
      </p:pic>
      <p:sp>
        <p:nvSpPr>
          <p:cNvPr id="3" name="Text 0"/>
          <p:cNvSpPr/>
          <p:nvPr/>
        </p:nvSpPr>
        <p:spPr>
          <a:xfrm>
            <a:off x="6350437" y="1187768"/>
            <a:ext cx="7415927" cy="3193971"/>
          </a:xfrm>
          <a:prstGeom prst="rect">
            <a:avLst/>
          </a:prstGeom>
          <a:noFill/>
          <a:ln/>
        </p:spPr>
        <p:txBody>
          <a:bodyPr wrap="square" lIns="0" tIns="0" rIns="0" bIns="0" rtlCol="0" anchor="t"/>
          <a:lstStyle/>
          <a:p>
            <a:pPr marL="0" indent="0">
              <a:spcBef>
                <a:spcPts val="70"/>
              </a:spcBef>
              <a:spcAft>
                <a:spcPts val="70"/>
              </a:spcAft>
              <a:buNone/>
            </a:pPr>
            <a:r>
              <a:rPr lang="en-US" sz="6700" b="1" dirty="0">
                <a:solidFill>
                  <a:schemeClr val="accent6">
                    <a:lumMod val="60000"/>
                    <a:lumOff val="40000"/>
                  </a:schemeClr>
                </a:solidFill>
                <a:latin typeface="Times New Roman" panose="02020603050405020304" pitchFamily="18" charset="0"/>
                <a:ea typeface="Fraunces Extra Bold" pitchFamily="34" charset="-122"/>
                <a:cs typeface="Times New Roman" panose="02020603050405020304" pitchFamily="18" charset="0"/>
              </a:rPr>
              <a:t>An toàn lao động trong </a:t>
            </a:r>
            <a:r>
              <a:rPr lang="en-US" sz="6700" b="1" dirty="0" err="1">
                <a:solidFill>
                  <a:schemeClr val="accent6">
                    <a:lumMod val="60000"/>
                    <a:lumOff val="40000"/>
                  </a:schemeClr>
                </a:solidFill>
                <a:latin typeface="Times New Roman" panose="02020603050405020304" pitchFamily="18" charset="0"/>
                <a:ea typeface="Fraunces Extra Bold" pitchFamily="34" charset="-122"/>
                <a:cs typeface="Times New Roman" panose="02020603050405020304" pitchFamily="18" charset="0"/>
              </a:rPr>
              <a:t>sản</a:t>
            </a:r>
            <a:r>
              <a:rPr lang="en-US" sz="6700" b="1" dirty="0">
                <a:solidFill>
                  <a:schemeClr val="accent6">
                    <a:lumMod val="60000"/>
                    <a:lumOff val="40000"/>
                  </a:schemeClr>
                </a:solidFill>
                <a:latin typeface="Times New Roman" panose="02020603050405020304" pitchFamily="18" charset="0"/>
                <a:ea typeface="Fraunces Extra Bold" pitchFamily="34" charset="-122"/>
                <a:cs typeface="Times New Roman" panose="02020603050405020304" pitchFamily="18" charset="0"/>
              </a:rPr>
              <a:t> </a:t>
            </a:r>
            <a:r>
              <a:rPr lang="en-US" sz="6700" b="1" dirty="0" err="1">
                <a:solidFill>
                  <a:schemeClr val="accent6">
                    <a:lumMod val="60000"/>
                    <a:lumOff val="40000"/>
                  </a:schemeClr>
                </a:solidFill>
                <a:latin typeface="Times New Roman" panose="02020603050405020304" pitchFamily="18" charset="0"/>
                <a:ea typeface="Fraunces Extra Bold" pitchFamily="34" charset="-122"/>
                <a:cs typeface="Times New Roman" panose="02020603050405020304" pitchFamily="18" charset="0"/>
              </a:rPr>
              <a:t>xuất</a:t>
            </a:r>
            <a:endParaRPr lang="en-US" sz="6700" b="1" dirty="0">
              <a:solidFill>
                <a:schemeClr val="accent6">
                  <a:lumMod val="60000"/>
                  <a:lumOff val="40000"/>
                </a:schemeClr>
              </a:solidFill>
              <a:latin typeface="Times New Roman" panose="02020603050405020304" pitchFamily="18" charset="0"/>
              <a:ea typeface="Fraunces Extra Bold" pitchFamily="34" charset="-122"/>
              <a:cs typeface="Times New Roman" panose="02020603050405020304" pitchFamily="18" charset="0"/>
            </a:endParaRPr>
          </a:p>
          <a:p>
            <a:pPr marL="0" indent="0">
              <a:spcBef>
                <a:spcPts val="70"/>
              </a:spcBef>
              <a:spcAft>
                <a:spcPts val="70"/>
              </a:spcAft>
              <a:buNone/>
            </a:pPr>
            <a:r>
              <a:rPr lang="en-US" sz="9600" b="1" dirty="0" err="1">
                <a:solidFill>
                  <a:schemeClr val="tx1">
                    <a:lumMod val="50000"/>
                    <a:lumOff val="50000"/>
                  </a:schemeClr>
                </a:solidFill>
                <a:latin typeface="Times New Roman" panose="02020603050405020304" pitchFamily="18" charset="0"/>
                <a:ea typeface="Fraunces Extra Bold" pitchFamily="34" charset="-122"/>
                <a:cs typeface="Times New Roman" panose="02020603050405020304" pitchFamily="18" charset="0"/>
              </a:rPr>
              <a:t>Lò</a:t>
            </a:r>
            <a:r>
              <a:rPr lang="en-US" sz="9600" b="1" dirty="0">
                <a:solidFill>
                  <a:schemeClr val="tx1">
                    <a:lumMod val="50000"/>
                    <a:lumOff val="50000"/>
                  </a:schemeClr>
                </a:solidFill>
                <a:latin typeface="Times New Roman" panose="02020603050405020304" pitchFamily="18" charset="0"/>
                <a:ea typeface="Fraunces Extra Bold" pitchFamily="34" charset="-122"/>
                <a:cs typeface="Times New Roman" panose="02020603050405020304" pitchFamily="18" charset="0"/>
              </a:rPr>
              <a:t> Vi </a:t>
            </a:r>
            <a:r>
              <a:rPr lang="en-US" sz="9600" b="1" dirty="0" err="1">
                <a:solidFill>
                  <a:schemeClr val="tx1">
                    <a:lumMod val="50000"/>
                    <a:lumOff val="50000"/>
                  </a:schemeClr>
                </a:solidFill>
                <a:latin typeface="Times New Roman" panose="02020603050405020304" pitchFamily="18" charset="0"/>
                <a:ea typeface="Fraunces Extra Bold" pitchFamily="34" charset="-122"/>
                <a:cs typeface="Times New Roman" panose="02020603050405020304" pitchFamily="18" charset="0"/>
              </a:rPr>
              <a:t>Sóng</a:t>
            </a:r>
            <a:endParaRPr lang="en-US" sz="9600" dirty="0">
              <a:solidFill>
                <a:schemeClr val="tx1">
                  <a:lumMod val="50000"/>
                  <a:lumOff val="50000"/>
                </a:schemeClr>
              </a:solidFill>
            </a:endParaRPr>
          </a:p>
        </p:txBody>
      </p:sp>
      <p:sp>
        <p:nvSpPr>
          <p:cNvPr id="4" name="Text 1"/>
          <p:cNvSpPr/>
          <p:nvPr/>
        </p:nvSpPr>
        <p:spPr>
          <a:xfrm>
            <a:off x="6350437" y="4922845"/>
            <a:ext cx="7415927" cy="1580198"/>
          </a:xfrm>
          <a:prstGeom prst="rect">
            <a:avLst/>
          </a:prstGeom>
          <a:noFill/>
          <a:ln/>
        </p:spPr>
        <p:txBody>
          <a:bodyPr wrap="square" lIns="0" tIns="0" rIns="0" bIns="0" rtlCol="0" anchor="t"/>
          <a:lstStyle/>
          <a:p>
            <a:pPr marL="0" indent="0">
              <a:lnSpc>
                <a:spcPts val="3100"/>
              </a:lnSpc>
              <a:buNone/>
            </a:pP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Bài</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giảng</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trình bày về các nguy cơ tai nạn lao động và biện pháp đảm bảo an toàn trong quá trình sản xuất lò vi sóng. Nội dung bao gồm phân tích tình hình chung và hướng dẫn cụ thể cho từng công đoạn sản xuất.</a:t>
            </a:r>
            <a:endParaRPr lang="en-US" sz="1900" dirty="0"/>
          </a:p>
        </p:txBody>
      </p:sp>
      <p:sp>
        <p:nvSpPr>
          <p:cNvPr id="5" name="Shape 2"/>
          <p:cNvSpPr/>
          <p:nvPr/>
        </p:nvSpPr>
        <p:spPr>
          <a:xfrm>
            <a:off x="6350437" y="6628328"/>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8057" y="6635948"/>
            <a:ext cx="379690" cy="379690"/>
          </a:xfrm>
          <a:prstGeom prst="rect">
            <a:avLst/>
          </a:prstGeom>
        </p:spPr>
      </p:pic>
      <p:sp>
        <p:nvSpPr>
          <p:cNvPr id="7" name="Text 3"/>
          <p:cNvSpPr/>
          <p:nvPr/>
        </p:nvSpPr>
        <p:spPr>
          <a:xfrm>
            <a:off x="6868716" y="6609874"/>
            <a:ext cx="3298984" cy="431959"/>
          </a:xfrm>
          <a:prstGeom prst="rect">
            <a:avLst/>
          </a:prstGeom>
          <a:noFill/>
          <a:ln/>
        </p:spPr>
        <p:txBody>
          <a:bodyPr wrap="none" lIns="0" tIns="0" rIns="0" bIns="0" rtlCol="0" anchor="t"/>
          <a:lstStyle/>
          <a:p>
            <a:pPr marL="0" indent="0" algn="l">
              <a:lnSpc>
                <a:spcPts val="3400"/>
              </a:lnSpc>
              <a:buNone/>
            </a:pP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Bản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quyền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thuộc</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An Toàn  Nam Việt</a:t>
            </a:r>
            <a:endParaRPr lang="en-US" sz="2400" dirty="0"/>
          </a:p>
        </p:txBody>
      </p:sp>
      <p:pic>
        <p:nvPicPr>
          <p:cNvPr id="8" name="Picture 7">
            <a:extLst>
              <a:ext uri="{FF2B5EF4-FFF2-40B4-BE49-F238E27FC236}">
                <a16:creationId xmlns:a16="http://schemas.microsoft.com/office/drawing/2014/main" id="{1A54CAA5-82C6-EC69-802B-9E4FD654D49E}"/>
              </a:ext>
            </a:extLst>
          </p:cNvPr>
          <p:cNvPicPr>
            <a:picLocks noChangeAspect="1"/>
          </p:cNvPicPr>
          <p:nvPr/>
        </p:nvPicPr>
        <p:blipFill>
          <a:blip r:embed="rId5"/>
          <a:stretch>
            <a:fillRect/>
          </a:stretch>
        </p:blipFill>
        <p:spPr>
          <a:xfrm>
            <a:off x="11857023" y="7341326"/>
            <a:ext cx="2773377" cy="85878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204816" y="217799"/>
            <a:ext cx="4220766" cy="3381374"/>
          </a:xfrm>
          <a:prstGeom prst="rect">
            <a:avLst/>
          </a:prstGeom>
        </p:spPr>
      </p:pic>
      <p:sp>
        <p:nvSpPr>
          <p:cNvPr id="3" name="Text 0"/>
          <p:cNvSpPr/>
          <p:nvPr/>
        </p:nvSpPr>
        <p:spPr>
          <a:xfrm>
            <a:off x="852249" y="3713321"/>
            <a:ext cx="12925901" cy="1521857"/>
          </a:xfrm>
          <a:prstGeom prst="rect">
            <a:avLst/>
          </a:prstGeom>
          <a:noFill/>
          <a:ln/>
        </p:spPr>
        <p:txBody>
          <a:bodyPr wrap="square" lIns="0" tIns="0" rIns="0" bIns="0" rtlCol="0" anchor="t"/>
          <a:lstStyle/>
          <a:p>
            <a:pPr marL="0" indent="0" algn="ctr">
              <a:lnSpc>
                <a:spcPts val="5950"/>
              </a:lnSpc>
              <a:buNone/>
            </a:pPr>
            <a:r>
              <a:rPr lang="en-US" sz="4750" b="1" dirty="0">
                <a:solidFill>
                  <a:srgbClr val="3B4540"/>
                </a:solidFill>
                <a:latin typeface="Times New Roman" panose="02020603050405020304" pitchFamily="18" charset="0"/>
                <a:ea typeface="Fraunces Extra Bold" pitchFamily="34" charset="-122"/>
                <a:cs typeface="Times New Roman" panose="02020603050405020304" pitchFamily="18" charset="0"/>
              </a:rPr>
              <a:t>Tình hình tai nạn lao động 6 tháng đầu năm 2024</a:t>
            </a:r>
            <a:endParaRPr lang="en-US" sz="4750" dirty="0"/>
          </a:p>
        </p:txBody>
      </p:sp>
      <p:sp>
        <p:nvSpPr>
          <p:cNvPr id="4" name="Shape 1"/>
          <p:cNvSpPr/>
          <p:nvPr/>
        </p:nvSpPr>
        <p:spPr>
          <a:xfrm>
            <a:off x="889396" y="5116355"/>
            <a:ext cx="547807" cy="547807"/>
          </a:xfrm>
          <a:prstGeom prst="roundRect">
            <a:avLst>
              <a:gd name="adj" fmla="val 40006"/>
            </a:avLst>
          </a:prstGeom>
          <a:solidFill>
            <a:srgbClr val="E8F3E8"/>
          </a:solidFill>
          <a:ln/>
        </p:spPr>
      </p:sp>
      <p:sp>
        <p:nvSpPr>
          <p:cNvPr id="5" name="Text 2"/>
          <p:cNvSpPr/>
          <p:nvPr/>
        </p:nvSpPr>
        <p:spPr>
          <a:xfrm>
            <a:off x="1072157" y="5207556"/>
            <a:ext cx="182285" cy="365284"/>
          </a:xfrm>
          <a:prstGeom prst="rect">
            <a:avLst/>
          </a:prstGeom>
          <a:noFill/>
          <a:ln/>
        </p:spPr>
        <p:txBody>
          <a:bodyPr wrap="none" lIns="0" tIns="0" rIns="0" bIns="0" rtlCol="0" anchor="t"/>
          <a:lstStyle/>
          <a:p>
            <a:pPr marL="0" indent="0" algn="ctr">
              <a:lnSpc>
                <a:spcPts val="2850"/>
              </a:lnSpc>
              <a:buNone/>
            </a:pPr>
            <a:r>
              <a:rPr lang="en-US" sz="285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850" dirty="0"/>
          </a:p>
        </p:txBody>
      </p:sp>
      <p:sp>
        <p:nvSpPr>
          <p:cNvPr id="6" name="Text 3"/>
          <p:cNvSpPr/>
          <p:nvPr/>
        </p:nvSpPr>
        <p:spPr>
          <a:xfrm>
            <a:off x="1680686" y="5116355"/>
            <a:ext cx="3043714" cy="380405"/>
          </a:xfrm>
          <a:prstGeom prst="rect">
            <a:avLst/>
          </a:prstGeom>
          <a:noFill/>
          <a:ln/>
        </p:spPr>
        <p:txBody>
          <a:bodyPr wrap="none" lIns="0" tIns="0" rIns="0" bIns="0" rtlCol="0" anchor="t"/>
          <a:lstStyle/>
          <a:p>
            <a:pPr marL="0" indent="0">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vụ tai nạn</a:t>
            </a:r>
            <a:endParaRPr lang="en-US" sz="2350" dirty="0"/>
          </a:p>
        </p:txBody>
      </p:sp>
      <p:sp>
        <p:nvSpPr>
          <p:cNvPr id="7" name="Text 4"/>
          <p:cNvSpPr/>
          <p:nvPr/>
        </p:nvSpPr>
        <p:spPr>
          <a:xfrm>
            <a:off x="1680686" y="5814947"/>
            <a:ext cx="3355062" cy="779145"/>
          </a:xfrm>
          <a:prstGeom prst="rect">
            <a:avLst/>
          </a:prstGeom>
          <a:noFill/>
          <a:ln/>
        </p:spPr>
        <p:txBody>
          <a:bodyPr wrap="square" lIns="0" tIns="0" rIns="0" bIns="0" rtlCol="0" anchor="t"/>
          <a:lstStyle/>
          <a:p>
            <a:pPr marL="0" indent="0">
              <a:lnSpc>
                <a:spcPts val="305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3.201 vụ, giảm 7,09% so với cùng kỳ năm 2023.</a:t>
            </a:r>
            <a:endParaRPr lang="en-US" sz="1900" dirty="0"/>
          </a:p>
        </p:txBody>
      </p:sp>
      <p:sp>
        <p:nvSpPr>
          <p:cNvPr id="8" name="Shape 5"/>
          <p:cNvSpPr/>
          <p:nvPr/>
        </p:nvSpPr>
        <p:spPr>
          <a:xfrm>
            <a:off x="5279231" y="5116355"/>
            <a:ext cx="547807" cy="547807"/>
          </a:xfrm>
          <a:prstGeom prst="roundRect">
            <a:avLst>
              <a:gd name="adj" fmla="val 40006"/>
            </a:avLst>
          </a:prstGeom>
          <a:solidFill>
            <a:srgbClr val="E8F3E8"/>
          </a:solidFill>
          <a:ln/>
        </p:spPr>
      </p:sp>
      <p:sp>
        <p:nvSpPr>
          <p:cNvPr id="9" name="Text 6"/>
          <p:cNvSpPr/>
          <p:nvPr/>
        </p:nvSpPr>
        <p:spPr>
          <a:xfrm>
            <a:off x="5433774" y="5207556"/>
            <a:ext cx="238720" cy="365284"/>
          </a:xfrm>
          <a:prstGeom prst="rect">
            <a:avLst/>
          </a:prstGeom>
          <a:noFill/>
          <a:ln/>
        </p:spPr>
        <p:txBody>
          <a:bodyPr wrap="none" lIns="0" tIns="0" rIns="0" bIns="0" rtlCol="0" anchor="t"/>
          <a:lstStyle/>
          <a:p>
            <a:pPr marL="0" indent="0" algn="ctr">
              <a:lnSpc>
                <a:spcPts val="2850"/>
              </a:lnSpc>
              <a:buNone/>
            </a:pPr>
            <a:r>
              <a:rPr lang="en-US" sz="285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850" dirty="0"/>
          </a:p>
        </p:txBody>
      </p:sp>
      <p:sp>
        <p:nvSpPr>
          <p:cNvPr id="10" name="Text 7"/>
          <p:cNvSpPr/>
          <p:nvPr/>
        </p:nvSpPr>
        <p:spPr>
          <a:xfrm>
            <a:off x="6070520" y="5116355"/>
            <a:ext cx="3043714" cy="380405"/>
          </a:xfrm>
          <a:prstGeom prst="rect">
            <a:avLst/>
          </a:prstGeom>
          <a:noFill/>
          <a:ln/>
        </p:spPr>
        <p:txBody>
          <a:bodyPr wrap="none" lIns="0" tIns="0" rIns="0" bIns="0" rtlCol="0" anchor="t"/>
          <a:lstStyle/>
          <a:p>
            <a:pPr marL="0" indent="0">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người chết</a:t>
            </a:r>
            <a:endParaRPr lang="en-US" sz="2350" dirty="0"/>
          </a:p>
        </p:txBody>
      </p:sp>
      <p:sp>
        <p:nvSpPr>
          <p:cNvPr id="11" name="Text 8"/>
          <p:cNvSpPr/>
          <p:nvPr/>
        </p:nvSpPr>
        <p:spPr>
          <a:xfrm>
            <a:off x="6070520" y="5809199"/>
            <a:ext cx="3355062" cy="779145"/>
          </a:xfrm>
          <a:prstGeom prst="rect">
            <a:avLst/>
          </a:prstGeom>
          <a:noFill/>
          <a:ln/>
        </p:spPr>
        <p:txBody>
          <a:bodyPr wrap="square" lIns="0" tIns="0" rIns="0" bIns="0" rtlCol="0" anchor="t"/>
          <a:lstStyle/>
          <a:p>
            <a:pPr marL="0" indent="0">
              <a:lnSpc>
                <a:spcPts val="305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346 người, giảm 1,98% so với cùng kỳ năm 2023.</a:t>
            </a:r>
            <a:endParaRPr lang="en-US" sz="1900" dirty="0"/>
          </a:p>
        </p:txBody>
      </p:sp>
      <p:sp>
        <p:nvSpPr>
          <p:cNvPr id="12" name="Shape 9"/>
          <p:cNvSpPr/>
          <p:nvPr/>
        </p:nvSpPr>
        <p:spPr>
          <a:xfrm>
            <a:off x="9669065" y="5116355"/>
            <a:ext cx="547807" cy="547807"/>
          </a:xfrm>
          <a:prstGeom prst="roundRect">
            <a:avLst>
              <a:gd name="adj" fmla="val 40006"/>
            </a:avLst>
          </a:prstGeom>
          <a:solidFill>
            <a:srgbClr val="E8F3E8"/>
          </a:solidFill>
          <a:ln/>
        </p:spPr>
      </p:sp>
      <p:sp>
        <p:nvSpPr>
          <p:cNvPr id="13" name="Text 10"/>
          <p:cNvSpPr/>
          <p:nvPr/>
        </p:nvSpPr>
        <p:spPr>
          <a:xfrm>
            <a:off x="9832657" y="5207556"/>
            <a:ext cx="220623" cy="365284"/>
          </a:xfrm>
          <a:prstGeom prst="rect">
            <a:avLst/>
          </a:prstGeom>
          <a:noFill/>
          <a:ln/>
        </p:spPr>
        <p:txBody>
          <a:bodyPr wrap="none" lIns="0" tIns="0" rIns="0" bIns="0" rtlCol="0" anchor="t"/>
          <a:lstStyle/>
          <a:p>
            <a:pPr marL="0" indent="0" algn="ctr">
              <a:lnSpc>
                <a:spcPts val="2850"/>
              </a:lnSpc>
              <a:buNone/>
            </a:pPr>
            <a:r>
              <a:rPr lang="en-US" sz="285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850" dirty="0"/>
          </a:p>
        </p:txBody>
      </p:sp>
      <p:sp>
        <p:nvSpPr>
          <p:cNvPr id="14" name="Text 11"/>
          <p:cNvSpPr/>
          <p:nvPr/>
        </p:nvSpPr>
        <p:spPr>
          <a:xfrm>
            <a:off x="10460355" y="5116355"/>
            <a:ext cx="3355062" cy="760809"/>
          </a:xfrm>
          <a:prstGeom prst="rect">
            <a:avLst/>
          </a:prstGeom>
          <a:noFill/>
          <a:ln/>
        </p:spPr>
        <p:txBody>
          <a:bodyPr wrap="square" lIns="0" tIns="0" rIns="0" bIns="0" rtlCol="0" anchor="t"/>
          <a:lstStyle/>
          <a:p>
            <a:pPr marL="0" indent="0">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người bị thương nặng</a:t>
            </a:r>
            <a:endParaRPr lang="en-US" sz="2350" dirty="0"/>
          </a:p>
        </p:txBody>
      </p:sp>
      <p:sp>
        <p:nvSpPr>
          <p:cNvPr id="15" name="Text 12"/>
          <p:cNvSpPr/>
          <p:nvPr/>
        </p:nvSpPr>
        <p:spPr>
          <a:xfrm>
            <a:off x="10460355" y="5814946"/>
            <a:ext cx="3355062" cy="779145"/>
          </a:xfrm>
          <a:prstGeom prst="rect">
            <a:avLst/>
          </a:prstGeom>
          <a:noFill/>
          <a:ln/>
        </p:spPr>
        <p:txBody>
          <a:bodyPr wrap="square" lIns="0" tIns="0" rIns="0" bIns="0" rtlCol="0" anchor="t"/>
          <a:lstStyle/>
          <a:p>
            <a:pPr marL="0" indent="0">
              <a:lnSpc>
                <a:spcPts val="305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810 người, tăng 3,32% so với cùng kỳ năm 2023.</a:t>
            </a:r>
            <a:endParaRPr lang="en-US" sz="1900" dirty="0"/>
          </a:p>
        </p:txBody>
      </p:sp>
      <p:pic>
        <p:nvPicPr>
          <p:cNvPr id="16" name="Picture 15">
            <a:extLst>
              <a:ext uri="{FF2B5EF4-FFF2-40B4-BE49-F238E27FC236}">
                <a16:creationId xmlns:a16="http://schemas.microsoft.com/office/drawing/2014/main" id="{A0E10C7E-7E80-03AB-4F36-08622DE4FE1E}"/>
              </a:ext>
            </a:extLst>
          </p:cNvPr>
          <p:cNvPicPr>
            <a:picLocks noChangeAspect="1"/>
          </p:cNvPicPr>
          <p:nvPr/>
        </p:nvPicPr>
        <p:blipFill>
          <a:blip r:embed="rId4"/>
          <a:stretch>
            <a:fillRect/>
          </a:stretch>
        </p:blipFill>
        <p:spPr>
          <a:xfrm>
            <a:off x="11857023" y="7341326"/>
            <a:ext cx="2773377" cy="85878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806708" y="1984295"/>
            <a:ext cx="4935260" cy="5631656"/>
          </a:xfrm>
          <a:prstGeom prst="rect">
            <a:avLst/>
          </a:prstGeom>
        </p:spPr>
      </p:pic>
      <p:sp>
        <p:nvSpPr>
          <p:cNvPr id="4" name="Text 0"/>
          <p:cNvSpPr/>
          <p:nvPr/>
        </p:nvSpPr>
        <p:spPr>
          <a:xfrm>
            <a:off x="6258044" y="606266"/>
            <a:ext cx="7600712" cy="1378029"/>
          </a:xfrm>
          <a:prstGeom prst="rect">
            <a:avLst/>
          </a:prstGeom>
          <a:noFill/>
          <a:ln/>
        </p:spPr>
        <p:txBody>
          <a:bodyPr wrap="square" lIns="0" tIns="0" rIns="0" bIns="0" rtlCol="0" anchor="t"/>
          <a:lstStyle/>
          <a:p>
            <a:pPr marL="0" indent="0">
              <a:lnSpc>
                <a:spcPts val="5400"/>
              </a:lnSpc>
              <a:buNone/>
            </a:pPr>
            <a:r>
              <a:rPr lang="en-US" sz="4300" b="1" dirty="0">
                <a:solidFill>
                  <a:srgbClr val="3B4540"/>
                </a:solidFill>
                <a:latin typeface="Times New Roman" panose="02020603050405020304" pitchFamily="18" charset="0"/>
                <a:ea typeface="Fraunces Extra Bold" pitchFamily="34" charset="-122"/>
                <a:cs typeface="Times New Roman" panose="02020603050405020304" pitchFamily="18" charset="0"/>
              </a:rPr>
              <a:t>Tai nạn điển hình trong sản </a:t>
            </a:r>
            <a:r>
              <a:rPr lang="en-US" sz="43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xuất</a:t>
            </a:r>
            <a:r>
              <a:rPr lang="en-US" sz="43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r>
              <a:rPr lang="en-US" sz="43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Lò</a:t>
            </a:r>
            <a:r>
              <a:rPr lang="en-US" sz="4300" b="1" dirty="0">
                <a:solidFill>
                  <a:srgbClr val="3B4540"/>
                </a:solidFill>
                <a:latin typeface="Times New Roman" panose="02020603050405020304" pitchFamily="18" charset="0"/>
                <a:ea typeface="Fraunces Extra Bold" pitchFamily="34" charset="-122"/>
                <a:cs typeface="Times New Roman" panose="02020603050405020304" pitchFamily="18" charset="0"/>
              </a:rPr>
              <a:t> Vi </a:t>
            </a:r>
            <a:r>
              <a:rPr lang="en-US" sz="43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Sóng</a:t>
            </a:r>
            <a:endParaRPr lang="en-US" sz="4300" dirty="0"/>
          </a:p>
        </p:txBody>
      </p:sp>
      <p:sp>
        <p:nvSpPr>
          <p:cNvPr id="5" name="Shape 1"/>
          <p:cNvSpPr/>
          <p:nvPr/>
        </p:nvSpPr>
        <p:spPr>
          <a:xfrm>
            <a:off x="6573441" y="2314932"/>
            <a:ext cx="30480" cy="5309949"/>
          </a:xfrm>
          <a:prstGeom prst="roundRect">
            <a:avLst>
              <a:gd name="adj" fmla="val 651075"/>
            </a:avLst>
          </a:prstGeom>
          <a:solidFill>
            <a:srgbClr val="CED9CE"/>
          </a:solidFill>
          <a:ln/>
        </p:spPr>
      </p:sp>
      <p:sp>
        <p:nvSpPr>
          <p:cNvPr id="6" name="Shape 2"/>
          <p:cNvSpPr/>
          <p:nvPr/>
        </p:nvSpPr>
        <p:spPr>
          <a:xfrm>
            <a:off x="6806208" y="2795707"/>
            <a:ext cx="771644" cy="30480"/>
          </a:xfrm>
          <a:prstGeom prst="roundRect">
            <a:avLst>
              <a:gd name="adj" fmla="val 651075"/>
            </a:avLst>
          </a:prstGeom>
          <a:solidFill>
            <a:srgbClr val="CED9CE"/>
          </a:solidFill>
          <a:ln/>
        </p:spPr>
      </p:sp>
      <p:sp>
        <p:nvSpPr>
          <p:cNvPr id="7" name="Shape 3"/>
          <p:cNvSpPr/>
          <p:nvPr/>
        </p:nvSpPr>
        <p:spPr>
          <a:xfrm>
            <a:off x="6340673" y="2562939"/>
            <a:ext cx="496014" cy="496014"/>
          </a:xfrm>
          <a:prstGeom prst="roundRect">
            <a:avLst>
              <a:gd name="adj" fmla="val 40008"/>
            </a:avLst>
          </a:prstGeom>
          <a:solidFill>
            <a:srgbClr val="E8F3E8"/>
          </a:solidFill>
          <a:ln/>
        </p:spPr>
      </p:sp>
      <p:sp>
        <p:nvSpPr>
          <p:cNvPr id="8" name="Text 4"/>
          <p:cNvSpPr/>
          <p:nvPr/>
        </p:nvSpPr>
        <p:spPr>
          <a:xfrm>
            <a:off x="6506170" y="2645569"/>
            <a:ext cx="165021" cy="330756"/>
          </a:xfrm>
          <a:prstGeom prst="rect">
            <a:avLst/>
          </a:prstGeom>
          <a:noFill/>
          <a:ln/>
        </p:spPr>
        <p:txBody>
          <a:bodyPr wrap="none" lIns="0" tIns="0" rIns="0" bIns="0" rtlCol="0" anchor="t"/>
          <a:lstStyle/>
          <a:p>
            <a:pPr marL="0" indent="0" algn="ctr">
              <a:lnSpc>
                <a:spcPts val="2600"/>
              </a:lnSpc>
              <a:buNone/>
            </a:pPr>
            <a:r>
              <a:rPr lang="en-US" sz="26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600" dirty="0"/>
          </a:p>
        </p:txBody>
      </p:sp>
      <p:sp>
        <p:nvSpPr>
          <p:cNvPr id="9" name="Text 5"/>
          <p:cNvSpPr/>
          <p:nvPr/>
        </p:nvSpPr>
        <p:spPr>
          <a:xfrm>
            <a:off x="7801332" y="2535317"/>
            <a:ext cx="3155871" cy="344448"/>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Tai nạn do thiết bị điện</a:t>
            </a:r>
            <a:endParaRPr lang="en-US" sz="2150" dirty="0"/>
          </a:p>
        </p:txBody>
      </p:sp>
      <p:sp>
        <p:nvSpPr>
          <p:cNvPr id="10" name="Text 6"/>
          <p:cNvSpPr/>
          <p:nvPr/>
        </p:nvSpPr>
        <p:spPr>
          <a:xfrm>
            <a:off x="7801332" y="3012043"/>
            <a:ext cx="6057424" cy="705564"/>
          </a:xfrm>
          <a:prstGeom prst="rect">
            <a:avLst/>
          </a:prstGeom>
          <a:noFill/>
          <a:ln/>
        </p:spPr>
        <p:txBody>
          <a:bodyPr wrap="squar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Công nhân bị điện giật khi kiểm tra dây chuyền sản xuất do hệ thống cách điện không đảm bảo.</a:t>
            </a:r>
            <a:endParaRPr lang="en-US" sz="1700" dirty="0"/>
          </a:p>
        </p:txBody>
      </p:sp>
      <p:sp>
        <p:nvSpPr>
          <p:cNvPr id="11" name="Shape 7"/>
          <p:cNvSpPr/>
          <p:nvPr/>
        </p:nvSpPr>
        <p:spPr>
          <a:xfrm>
            <a:off x="6806208" y="4639151"/>
            <a:ext cx="771644" cy="30480"/>
          </a:xfrm>
          <a:prstGeom prst="roundRect">
            <a:avLst>
              <a:gd name="adj" fmla="val 651075"/>
            </a:avLst>
          </a:prstGeom>
          <a:solidFill>
            <a:srgbClr val="CED9CE"/>
          </a:solidFill>
          <a:ln/>
        </p:spPr>
      </p:sp>
      <p:sp>
        <p:nvSpPr>
          <p:cNvPr id="12" name="Shape 8"/>
          <p:cNvSpPr/>
          <p:nvPr/>
        </p:nvSpPr>
        <p:spPr>
          <a:xfrm>
            <a:off x="6340673" y="4406384"/>
            <a:ext cx="496014" cy="496014"/>
          </a:xfrm>
          <a:prstGeom prst="roundRect">
            <a:avLst>
              <a:gd name="adj" fmla="val 40008"/>
            </a:avLst>
          </a:prstGeom>
          <a:solidFill>
            <a:srgbClr val="E8F3E8"/>
          </a:solidFill>
          <a:ln/>
        </p:spPr>
      </p:sp>
      <p:sp>
        <p:nvSpPr>
          <p:cNvPr id="13" name="Text 9"/>
          <p:cNvSpPr/>
          <p:nvPr/>
        </p:nvSpPr>
        <p:spPr>
          <a:xfrm>
            <a:off x="6480572" y="4489013"/>
            <a:ext cx="216098" cy="330756"/>
          </a:xfrm>
          <a:prstGeom prst="rect">
            <a:avLst/>
          </a:prstGeom>
          <a:noFill/>
          <a:ln/>
        </p:spPr>
        <p:txBody>
          <a:bodyPr wrap="none" lIns="0" tIns="0" rIns="0" bIns="0" rtlCol="0" anchor="t"/>
          <a:lstStyle/>
          <a:p>
            <a:pPr marL="0" indent="0" algn="ctr">
              <a:lnSpc>
                <a:spcPts val="2600"/>
              </a:lnSpc>
              <a:buNone/>
            </a:pPr>
            <a:r>
              <a:rPr lang="en-US" sz="26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600" dirty="0"/>
          </a:p>
        </p:txBody>
      </p:sp>
      <p:sp>
        <p:nvSpPr>
          <p:cNvPr id="14" name="Text 10"/>
          <p:cNvSpPr/>
          <p:nvPr/>
        </p:nvSpPr>
        <p:spPr>
          <a:xfrm>
            <a:off x="7801332" y="4378762"/>
            <a:ext cx="2756178" cy="344448"/>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Tai nạn cơ khí</a:t>
            </a:r>
            <a:endParaRPr lang="en-US" sz="2150" dirty="0"/>
          </a:p>
        </p:txBody>
      </p:sp>
      <p:sp>
        <p:nvSpPr>
          <p:cNvPr id="15" name="Text 11"/>
          <p:cNvSpPr/>
          <p:nvPr/>
        </p:nvSpPr>
        <p:spPr>
          <a:xfrm>
            <a:off x="7801332" y="4855488"/>
            <a:ext cx="6057424" cy="705564"/>
          </a:xfrm>
          <a:prstGeom prst="rect">
            <a:avLst/>
          </a:prstGeom>
          <a:noFill/>
          <a:ln/>
        </p:spPr>
        <p:txBody>
          <a:bodyPr wrap="squar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Công nhân bị kẹt tay vào máy dập khi đang thao tác do thiếu biện pháp an toàn.</a:t>
            </a:r>
            <a:endParaRPr lang="en-US" sz="1700" dirty="0"/>
          </a:p>
        </p:txBody>
      </p:sp>
      <p:sp>
        <p:nvSpPr>
          <p:cNvPr id="16" name="Shape 12"/>
          <p:cNvSpPr/>
          <p:nvPr/>
        </p:nvSpPr>
        <p:spPr>
          <a:xfrm>
            <a:off x="6806208" y="6482596"/>
            <a:ext cx="771644" cy="30480"/>
          </a:xfrm>
          <a:prstGeom prst="roundRect">
            <a:avLst>
              <a:gd name="adj" fmla="val 651075"/>
            </a:avLst>
          </a:prstGeom>
          <a:solidFill>
            <a:srgbClr val="CED9CE"/>
          </a:solidFill>
          <a:ln/>
        </p:spPr>
      </p:sp>
      <p:sp>
        <p:nvSpPr>
          <p:cNvPr id="17" name="Shape 13"/>
          <p:cNvSpPr/>
          <p:nvPr/>
        </p:nvSpPr>
        <p:spPr>
          <a:xfrm>
            <a:off x="6340673" y="6249829"/>
            <a:ext cx="496014" cy="496014"/>
          </a:xfrm>
          <a:prstGeom prst="roundRect">
            <a:avLst>
              <a:gd name="adj" fmla="val 40008"/>
            </a:avLst>
          </a:prstGeom>
          <a:solidFill>
            <a:srgbClr val="E8F3E8"/>
          </a:solidFill>
          <a:ln/>
        </p:spPr>
      </p:sp>
      <p:sp>
        <p:nvSpPr>
          <p:cNvPr id="18" name="Text 14"/>
          <p:cNvSpPr/>
          <p:nvPr/>
        </p:nvSpPr>
        <p:spPr>
          <a:xfrm>
            <a:off x="6488787" y="6332458"/>
            <a:ext cx="199787" cy="330756"/>
          </a:xfrm>
          <a:prstGeom prst="rect">
            <a:avLst/>
          </a:prstGeom>
          <a:noFill/>
          <a:ln/>
        </p:spPr>
        <p:txBody>
          <a:bodyPr wrap="none" lIns="0" tIns="0" rIns="0" bIns="0" rtlCol="0" anchor="t"/>
          <a:lstStyle/>
          <a:p>
            <a:pPr marL="0" indent="0" algn="ctr">
              <a:lnSpc>
                <a:spcPts val="2600"/>
              </a:lnSpc>
              <a:buNone/>
            </a:pPr>
            <a:r>
              <a:rPr lang="en-US" sz="26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600" dirty="0"/>
          </a:p>
        </p:txBody>
      </p:sp>
      <p:sp>
        <p:nvSpPr>
          <p:cNvPr id="19" name="Text 15"/>
          <p:cNvSpPr/>
          <p:nvPr/>
        </p:nvSpPr>
        <p:spPr>
          <a:xfrm>
            <a:off x="7801332" y="6222206"/>
            <a:ext cx="2756178" cy="344448"/>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Tai nạn hóa chất</a:t>
            </a:r>
            <a:endParaRPr lang="en-US" sz="2150" dirty="0"/>
          </a:p>
        </p:txBody>
      </p:sp>
      <p:sp>
        <p:nvSpPr>
          <p:cNvPr id="20" name="Text 16"/>
          <p:cNvSpPr/>
          <p:nvPr/>
        </p:nvSpPr>
        <p:spPr>
          <a:xfrm>
            <a:off x="7801332" y="6698933"/>
            <a:ext cx="6057424" cy="705564"/>
          </a:xfrm>
          <a:prstGeom prst="rect">
            <a:avLst/>
          </a:prstGeom>
          <a:noFill/>
          <a:ln/>
        </p:spPr>
        <p:txBody>
          <a:bodyPr wrap="squar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Công nhân bị phơi nhiễm hóa chất độc hại do rò rỉ từ hệ thống chứa.</a:t>
            </a:r>
            <a:endParaRPr lang="en-US" sz="1700" dirty="0"/>
          </a:p>
        </p:txBody>
      </p:sp>
      <p:pic>
        <p:nvPicPr>
          <p:cNvPr id="21" name="Picture 20">
            <a:extLst>
              <a:ext uri="{FF2B5EF4-FFF2-40B4-BE49-F238E27FC236}">
                <a16:creationId xmlns:a16="http://schemas.microsoft.com/office/drawing/2014/main" id="{F2F0C3BF-2E3F-76CA-4C72-74CB2F9525EA}"/>
              </a:ext>
            </a:extLst>
          </p:cNvPr>
          <p:cNvPicPr>
            <a:picLocks noChangeAspect="1"/>
          </p:cNvPicPr>
          <p:nvPr/>
        </p:nvPicPr>
        <p:blipFill>
          <a:blip r:embed="rId4"/>
          <a:stretch>
            <a:fillRect/>
          </a:stretch>
        </p:blipFill>
        <p:spPr>
          <a:xfrm>
            <a:off x="11857023" y="7341326"/>
            <a:ext cx="2773377" cy="85878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298531" y="-605705"/>
            <a:ext cx="6172183" cy="5343230"/>
          </a:xfrm>
          <a:prstGeom prst="rect">
            <a:avLst/>
          </a:prstGeom>
        </p:spPr>
      </p:pic>
      <p:sp>
        <p:nvSpPr>
          <p:cNvPr id="3" name="Text 0"/>
          <p:cNvSpPr/>
          <p:nvPr/>
        </p:nvSpPr>
        <p:spPr>
          <a:xfrm>
            <a:off x="1260991" y="3980617"/>
            <a:ext cx="12108299"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khi sản xuất vỏ ngoài lò vi sóng</a:t>
            </a:r>
            <a:endParaRPr lang="en-US" sz="4850" dirty="0"/>
          </a:p>
        </p:txBody>
      </p:sp>
      <p:sp>
        <p:nvSpPr>
          <p:cNvPr id="4" name="Shape 1"/>
          <p:cNvSpPr/>
          <p:nvPr/>
        </p:nvSpPr>
        <p:spPr>
          <a:xfrm>
            <a:off x="864037" y="5122426"/>
            <a:ext cx="4136231" cy="2212657"/>
          </a:xfrm>
          <a:prstGeom prst="roundRect">
            <a:avLst>
              <a:gd name="adj" fmla="val 10042"/>
            </a:avLst>
          </a:prstGeom>
          <a:solidFill>
            <a:srgbClr val="E8F3E8"/>
          </a:solidFill>
          <a:ln/>
        </p:spPr>
      </p:sp>
      <p:sp>
        <p:nvSpPr>
          <p:cNvPr id="5" name="Text 2"/>
          <p:cNvSpPr/>
          <p:nvPr/>
        </p:nvSpPr>
        <p:spPr>
          <a:xfrm>
            <a:off x="1110853" y="5369243"/>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Dập khuôn</a:t>
            </a:r>
            <a:endParaRPr lang="en-US" sz="2400" dirty="0"/>
          </a:p>
        </p:txBody>
      </p:sp>
      <p:sp>
        <p:nvSpPr>
          <p:cNvPr id="6" name="Text 3"/>
          <p:cNvSpPr/>
          <p:nvPr/>
        </p:nvSpPr>
        <p:spPr>
          <a:xfrm>
            <a:off x="1110853" y="5903119"/>
            <a:ext cx="3642598"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Sử dụng máy dập công suất lớn để tạo hình các tấm kim loại thành vỏ ngoài.</a:t>
            </a:r>
            <a:endParaRPr lang="en-US" sz="1900" dirty="0"/>
          </a:p>
        </p:txBody>
      </p:sp>
      <p:sp>
        <p:nvSpPr>
          <p:cNvPr id="7" name="Shape 4"/>
          <p:cNvSpPr/>
          <p:nvPr/>
        </p:nvSpPr>
        <p:spPr>
          <a:xfrm>
            <a:off x="5247084" y="5122426"/>
            <a:ext cx="4136231" cy="2212657"/>
          </a:xfrm>
          <a:prstGeom prst="roundRect">
            <a:avLst>
              <a:gd name="adj" fmla="val 10042"/>
            </a:avLst>
          </a:prstGeom>
          <a:solidFill>
            <a:srgbClr val="E8F3E8"/>
          </a:solidFill>
          <a:ln/>
        </p:spPr>
      </p:sp>
      <p:sp>
        <p:nvSpPr>
          <p:cNvPr id="8" name="Text 5"/>
          <p:cNvSpPr/>
          <p:nvPr/>
        </p:nvSpPr>
        <p:spPr>
          <a:xfrm>
            <a:off x="5493901" y="5369243"/>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Sơn và hoàn thiện</a:t>
            </a:r>
            <a:endParaRPr lang="en-US" sz="2400" dirty="0"/>
          </a:p>
        </p:txBody>
      </p:sp>
      <p:sp>
        <p:nvSpPr>
          <p:cNvPr id="9" name="Text 6"/>
          <p:cNvSpPr/>
          <p:nvPr/>
        </p:nvSpPr>
        <p:spPr>
          <a:xfrm>
            <a:off x="5493901" y="5903119"/>
            <a:ext cx="3642598"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Phủ lớp sơn bảo vệ và trang trí cho vỏ ngoài đã được dập khuôn.</a:t>
            </a:r>
            <a:endParaRPr lang="en-US" sz="1900" dirty="0"/>
          </a:p>
        </p:txBody>
      </p:sp>
      <p:sp>
        <p:nvSpPr>
          <p:cNvPr id="10" name="Shape 7"/>
          <p:cNvSpPr/>
          <p:nvPr/>
        </p:nvSpPr>
        <p:spPr>
          <a:xfrm>
            <a:off x="9630132" y="5122426"/>
            <a:ext cx="4136231" cy="2212657"/>
          </a:xfrm>
          <a:prstGeom prst="roundRect">
            <a:avLst>
              <a:gd name="adj" fmla="val 10042"/>
            </a:avLst>
          </a:prstGeom>
          <a:solidFill>
            <a:srgbClr val="E8F3E8"/>
          </a:solidFill>
          <a:ln/>
        </p:spPr>
      </p:sp>
      <p:sp>
        <p:nvSpPr>
          <p:cNvPr id="11" name="Text 8"/>
          <p:cNvSpPr/>
          <p:nvPr/>
        </p:nvSpPr>
        <p:spPr>
          <a:xfrm>
            <a:off x="9876949" y="5369243"/>
            <a:ext cx="3095863"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Kiểm tra chất lượng</a:t>
            </a:r>
            <a:endParaRPr lang="en-US" sz="2400" dirty="0"/>
          </a:p>
        </p:txBody>
      </p:sp>
      <p:sp>
        <p:nvSpPr>
          <p:cNvPr id="12" name="Text 9"/>
          <p:cNvSpPr/>
          <p:nvPr/>
        </p:nvSpPr>
        <p:spPr>
          <a:xfrm>
            <a:off x="9876949" y="5903119"/>
            <a:ext cx="3642598"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Kiểm tra kỹ lưỡng để đảm bảo chất lượng và độ an toàn trước khi xuất xưởng.</a:t>
            </a:r>
            <a:endParaRPr lang="en-US" sz="1900" dirty="0"/>
          </a:p>
        </p:txBody>
      </p:sp>
      <p:pic>
        <p:nvPicPr>
          <p:cNvPr id="13" name="Picture 12">
            <a:extLst>
              <a:ext uri="{FF2B5EF4-FFF2-40B4-BE49-F238E27FC236}">
                <a16:creationId xmlns:a16="http://schemas.microsoft.com/office/drawing/2014/main" id="{A73B722F-E72C-82ED-9EDF-433D4E1E0C48}"/>
              </a:ext>
            </a:extLst>
          </p:cNvPr>
          <p:cNvPicPr>
            <a:picLocks noChangeAspect="1"/>
          </p:cNvPicPr>
          <p:nvPr/>
        </p:nvPicPr>
        <p:blipFill>
          <a:blip r:embed="rId4"/>
          <a:stretch>
            <a:fillRect/>
          </a:stretch>
        </p:blipFill>
        <p:spPr>
          <a:xfrm>
            <a:off x="11857023" y="7341326"/>
            <a:ext cx="2773377" cy="85878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8702040" y="3018711"/>
            <a:ext cx="5652135" cy="3770863"/>
          </a:xfrm>
          <a:prstGeom prst="rect">
            <a:avLst/>
          </a:prstGeom>
        </p:spPr>
      </p:pic>
      <p:sp>
        <p:nvSpPr>
          <p:cNvPr id="4" name="Text 0"/>
          <p:cNvSpPr/>
          <p:nvPr/>
        </p:nvSpPr>
        <p:spPr>
          <a:xfrm>
            <a:off x="773311" y="607576"/>
            <a:ext cx="10526060" cy="1381125"/>
          </a:xfrm>
          <a:prstGeom prst="rect">
            <a:avLst/>
          </a:prstGeom>
          <a:noFill/>
          <a:ln/>
        </p:spPr>
        <p:txBody>
          <a:bodyPr wrap="square" lIns="0" tIns="0" rIns="0" bIns="0" rtlCol="0" anchor="t"/>
          <a:lstStyle/>
          <a:p>
            <a:pPr marL="0" indent="0">
              <a:lnSpc>
                <a:spcPts val="5400"/>
              </a:lnSpc>
              <a:buNone/>
            </a:pPr>
            <a:r>
              <a:rPr lang="en-US" sz="48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khi sản xuất bo mạch in (PCB)</a:t>
            </a:r>
            <a:endParaRPr lang="en-US" sz="4800" dirty="0"/>
          </a:p>
        </p:txBody>
      </p:sp>
      <p:pic>
        <p:nvPicPr>
          <p:cNvPr id="5" name="Image 2" descr="preencoded.png"/>
          <p:cNvPicPr>
            <a:picLocks noChangeAspect="1"/>
          </p:cNvPicPr>
          <p:nvPr/>
        </p:nvPicPr>
        <p:blipFill>
          <a:blip r:embed="rId4"/>
          <a:stretch>
            <a:fillRect/>
          </a:stretch>
        </p:blipFill>
        <p:spPr>
          <a:xfrm>
            <a:off x="773311" y="2320052"/>
            <a:ext cx="1104781" cy="1767721"/>
          </a:xfrm>
          <a:prstGeom prst="rect">
            <a:avLst/>
          </a:prstGeom>
        </p:spPr>
      </p:pic>
      <p:sp>
        <p:nvSpPr>
          <p:cNvPr id="6" name="Text 1"/>
          <p:cNvSpPr/>
          <p:nvPr/>
        </p:nvSpPr>
        <p:spPr>
          <a:xfrm>
            <a:off x="2209443" y="2540913"/>
            <a:ext cx="2762131" cy="345281"/>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Chế tạo tấm mạch</a:t>
            </a:r>
            <a:endParaRPr lang="en-US" sz="2150" dirty="0"/>
          </a:p>
        </p:txBody>
      </p:sp>
      <p:sp>
        <p:nvSpPr>
          <p:cNvPr id="7" name="Text 2"/>
          <p:cNvSpPr/>
          <p:nvPr/>
        </p:nvSpPr>
        <p:spPr>
          <a:xfrm>
            <a:off x="2209443" y="3018711"/>
            <a:ext cx="6161246" cy="706993"/>
          </a:xfrm>
          <a:prstGeom prst="rect">
            <a:avLst/>
          </a:prstGeom>
          <a:noFill/>
          <a:ln/>
        </p:spPr>
        <p:txBody>
          <a:bodyPr wrap="squar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Phủ lớp đồng mỏng lên tấm nền, sử dụng kỹ thuật ăn mòn hóa học tạo đường mạch.</a:t>
            </a:r>
            <a:endParaRPr lang="en-US" sz="1700" dirty="0"/>
          </a:p>
        </p:txBody>
      </p:sp>
      <p:pic>
        <p:nvPicPr>
          <p:cNvPr id="8" name="Image 3" descr="preencoded.png"/>
          <p:cNvPicPr>
            <a:picLocks noChangeAspect="1"/>
          </p:cNvPicPr>
          <p:nvPr/>
        </p:nvPicPr>
        <p:blipFill>
          <a:blip r:embed="rId5"/>
          <a:stretch>
            <a:fillRect/>
          </a:stretch>
        </p:blipFill>
        <p:spPr>
          <a:xfrm>
            <a:off x="773311" y="4087773"/>
            <a:ext cx="1104781" cy="1767721"/>
          </a:xfrm>
          <a:prstGeom prst="rect">
            <a:avLst/>
          </a:prstGeom>
        </p:spPr>
      </p:pic>
      <p:sp>
        <p:nvSpPr>
          <p:cNvPr id="9" name="Text 3"/>
          <p:cNvSpPr/>
          <p:nvPr/>
        </p:nvSpPr>
        <p:spPr>
          <a:xfrm>
            <a:off x="2209443" y="4308634"/>
            <a:ext cx="2762131" cy="345281"/>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Lắp ráp linh kiện</a:t>
            </a:r>
            <a:endParaRPr lang="en-US" sz="2150" dirty="0"/>
          </a:p>
        </p:txBody>
      </p:sp>
      <p:sp>
        <p:nvSpPr>
          <p:cNvPr id="10" name="Text 4"/>
          <p:cNvSpPr/>
          <p:nvPr/>
        </p:nvSpPr>
        <p:spPr>
          <a:xfrm>
            <a:off x="2209443" y="4786432"/>
            <a:ext cx="6161246" cy="706993"/>
          </a:xfrm>
          <a:prstGeom prst="rect">
            <a:avLst/>
          </a:prstGeom>
          <a:noFill/>
          <a:ln/>
        </p:spPr>
        <p:txBody>
          <a:bodyPr wrap="squar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Gắn các linh kiện điện tử lên bề mặt bo mạch bằng máy móc tự động.</a:t>
            </a:r>
            <a:endParaRPr lang="en-US" sz="1700" dirty="0"/>
          </a:p>
        </p:txBody>
      </p:sp>
      <p:pic>
        <p:nvPicPr>
          <p:cNvPr id="11" name="Image 4" descr="preencoded.png"/>
          <p:cNvPicPr>
            <a:picLocks noChangeAspect="1"/>
          </p:cNvPicPr>
          <p:nvPr/>
        </p:nvPicPr>
        <p:blipFill>
          <a:blip r:embed="rId6"/>
          <a:stretch>
            <a:fillRect/>
          </a:stretch>
        </p:blipFill>
        <p:spPr>
          <a:xfrm>
            <a:off x="773311" y="5855494"/>
            <a:ext cx="1104781" cy="1767721"/>
          </a:xfrm>
          <a:prstGeom prst="rect">
            <a:avLst/>
          </a:prstGeom>
        </p:spPr>
      </p:pic>
      <p:sp>
        <p:nvSpPr>
          <p:cNvPr id="12" name="Text 5"/>
          <p:cNvSpPr/>
          <p:nvPr/>
        </p:nvSpPr>
        <p:spPr>
          <a:xfrm>
            <a:off x="2209443" y="6076355"/>
            <a:ext cx="2769870" cy="345281"/>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Kiểm tra chất lượng</a:t>
            </a:r>
            <a:endParaRPr lang="en-US" sz="2150" dirty="0"/>
          </a:p>
        </p:txBody>
      </p:sp>
      <p:sp>
        <p:nvSpPr>
          <p:cNvPr id="13" name="Text 6"/>
          <p:cNvSpPr/>
          <p:nvPr/>
        </p:nvSpPr>
        <p:spPr>
          <a:xfrm>
            <a:off x="2209443" y="6554153"/>
            <a:ext cx="6161246" cy="706993"/>
          </a:xfrm>
          <a:prstGeom prst="rect">
            <a:avLst/>
          </a:prstGeom>
          <a:noFill/>
          <a:ln/>
        </p:spPr>
        <p:txBody>
          <a:bodyPr wrap="squar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Kiểm tra chức năng để đảm bảo bo mạch hoạt động đúng như thiết kế.</a:t>
            </a:r>
            <a:endParaRPr lang="en-US" sz="1700" dirty="0"/>
          </a:p>
        </p:txBody>
      </p:sp>
      <p:pic>
        <p:nvPicPr>
          <p:cNvPr id="14" name="Picture 13">
            <a:extLst>
              <a:ext uri="{FF2B5EF4-FFF2-40B4-BE49-F238E27FC236}">
                <a16:creationId xmlns:a16="http://schemas.microsoft.com/office/drawing/2014/main" id="{42CCB2A3-1107-5364-1911-9329A56D5636}"/>
              </a:ext>
            </a:extLst>
          </p:cNvPr>
          <p:cNvPicPr>
            <a:picLocks noChangeAspect="1"/>
          </p:cNvPicPr>
          <p:nvPr/>
        </p:nvPicPr>
        <p:blipFill>
          <a:blip r:embed="rId7"/>
          <a:stretch>
            <a:fillRect/>
          </a:stretch>
        </p:blipFill>
        <p:spPr>
          <a:xfrm>
            <a:off x="11857023" y="7341326"/>
            <a:ext cx="2773377" cy="85878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2144613" y="455593"/>
            <a:ext cx="10619542" cy="687348"/>
          </a:xfrm>
          <a:prstGeom prst="rect">
            <a:avLst/>
          </a:prstGeom>
          <a:noFill/>
          <a:ln/>
        </p:spPr>
        <p:txBody>
          <a:bodyPr wrap="none" lIns="0" tIns="0" rIns="0" bIns="0" rtlCol="0" anchor="t"/>
          <a:lstStyle/>
          <a:p>
            <a:pPr marL="0" indent="0" algn="ctr">
              <a:lnSpc>
                <a:spcPts val="5400"/>
              </a:lnSpc>
              <a:buNone/>
            </a:pPr>
            <a:r>
              <a:rPr lang="en-US" sz="43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khi sản xuất bộ phát từ trường</a:t>
            </a:r>
            <a:endParaRPr lang="en-US" sz="4300" dirty="0"/>
          </a:p>
        </p:txBody>
      </p:sp>
      <p:pic>
        <p:nvPicPr>
          <p:cNvPr id="3" name="Image 0" descr="preencoded.png"/>
          <p:cNvPicPr>
            <a:picLocks noChangeAspect="1"/>
          </p:cNvPicPr>
          <p:nvPr/>
        </p:nvPicPr>
        <p:blipFill>
          <a:blip r:embed="rId3"/>
          <a:stretch>
            <a:fillRect/>
          </a:stretch>
        </p:blipFill>
        <p:spPr>
          <a:xfrm>
            <a:off x="3719112" y="1134765"/>
            <a:ext cx="7192175" cy="4794726"/>
          </a:xfrm>
          <a:prstGeom prst="rect">
            <a:avLst/>
          </a:prstGeom>
        </p:spPr>
      </p:pic>
      <p:sp>
        <p:nvSpPr>
          <p:cNvPr id="4" name="Text 1"/>
          <p:cNvSpPr/>
          <p:nvPr/>
        </p:nvSpPr>
        <p:spPr>
          <a:xfrm>
            <a:off x="769858" y="5344001"/>
            <a:ext cx="13090684" cy="351830"/>
          </a:xfrm>
          <a:prstGeom prst="rect">
            <a:avLst/>
          </a:prstGeom>
          <a:noFill/>
          <a:ln/>
        </p:spPr>
        <p:txBody>
          <a:bodyPr wrap="none" lIns="0" tIns="0" rIns="0" bIns="0" rtlCol="0" anchor="t"/>
          <a:lstStyle/>
          <a:p>
            <a:pPr marL="0" indent="0">
              <a:lnSpc>
                <a:spcPts val="2750"/>
              </a:lnSpc>
              <a:buNone/>
            </a:pPr>
            <a:endParaRPr lang="en-US" sz="1700" dirty="0"/>
          </a:p>
        </p:txBody>
      </p:sp>
      <p:sp>
        <p:nvSpPr>
          <p:cNvPr id="5" name="Text 2"/>
          <p:cNvSpPr/>
          <p:nvPr/>
        </p:nvSpPr>
        <p:spPr>
          <a:xfrm>
            <a:off x="769858" y="6163151"/>
            <a:ext cx="2749510" cy="343614"/>
          </a:xfrm>
          <a:prstGeom prst="rect">
            <a:avLst/>
          </a:prstGeom>
          <a:noFill/>
          <a:ln/>
        </p:spPr>
        <p:txBody>
          <a:bodyPr wrap="none" lIns="0" tIns="0" rIns="0" bIns="0" rtlCol="0" anchor="t"/>
          <a:lstStyle/>
          <a:p>
            <a:pPr marL="0" indent="0">
              <a:lnSpc>
                <a:spcPts val="2700"/>
              </a:lnSpc>
              <a:buNone/>
            </a:pPr>
            <a:r>
              <a:rPr lang="en-US" sz="2150" b="1" dirty="0">
                <a:solidFill>
                  <a:srgbClr val="3B4540"/>
                </a:solidFill>
                <a:latin typeface="Times New Roman" panose="02020603050405020304" pitchFamily="18" charset="0"/>
                <a:ea typeface="Fraunces Extra Bold" pitchFamily="34" charset="-122"/>
                <a:cs typeface="Times New Roman" panose="02020603050405020304" pitchFamily="18" charset="0"/>
              </a:rPr>
              <a:t>Gia công kim loại</a:t>
            </a:r>
            <a:endParaRPr lang="en-US" sz="2150" dirty="0"/>
          </a:p>
        </p:txBody>
      </p:sp>
      <p:sp>
        <p:nvSpPr>
          <p:cNvPr id="6" name="Text 3"/>
          <p:cNvSpPr/>
          <p:nvPr/>
        </p:nvSpPr>
        <p:spPr>
          <a:xfrm>
            <a:off x="769858" y="6726674"/>
            <a:ext cx="4005382" cy="703659"/>
          </a:xfrm>
          <a:prstGeom prst="rect">
            <a:avLst/>
          </a:prstGeom>
          <a:noFill/>
          <a:ln/>
        </p:spPr>
        <p:txBody>
          <a:bodyPr wrap="square" lIns="0" tIns="0" rIns="0" bIns="0" rtlCol="0" anchor="t"/>
          <a:lstStyle/>
          <a:p>
            <a:pPr marL="0" indent="0">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Chế tạo các bộ phận từ </a:t>
            </a:r>
            <a:r>
              <a:rPr lang="en-US" sz="1700" dirty="0" err="1">
                <a:solidFill>
                  <a:srgbClr val="405449"/>
                </a:solidFill>
                <a:latin typeface="Times New Roman" panose="02020603050405020304" pitchFamily="18" charset="0"/>
                <a:ea typeface="Nobile" pitchFamily="34" charset="-122"/>
                <a:cs typeface="Times New Roman" panose="02020603050405020304" pitchFamily="18" charset="0"/>
              </a:rPr>
              <a:t>kim</a:t>
            </a: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700" dirty="0" err="1">
                <a:solidFill>
                  <a:srgbClr val="405449"/>
                </a:solidFill>
                <a:latin typeface="Times New Roman" panose="02020603050405020304" pitchFamily="18" charset="0"/>
                <a:ea typeface="Nobile" pitchFamily="34" charset="-122"/>
                <a:cs typeface="Times New Roman" panose="02020603050405020304" pitchFamily="18" charset="0"/>
              </a:rPr>
              <a:t>loại</a:t>
            </a:r>
            <a:endParaRPr lang="en-US" sz="1700" dirty="0">
              <a:solidFill>
                <a:srgbClr val="405449"/>
              </a:solidFill>
              <a:latin typeface="Times New Roman" panose="02020603050405020304" pitchFamily="18" charset="0"/>
              <a:ea typeface="Nobile" pitchFamily="34" charset="-122"/>
              <a:cs typeface="Times New Roman" panose="02020603050405020304" pitchFamily="18" charset="0"/>
            </a:endParaRPr>
          </a:p>
          <a:p>
            <a:pPr marL="0" indent="0">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 chất lượng cao với độ chính xác cao.</a:t>
            </a:r>
            <a:endParaRPr lang="en-US" sz="1700" dirty="0"/>
          </a:p>
        </p:txBody>
      </p:sp>
      <p:sp>
        <p:nvSpPr>
          <p:cNvPr id="7" name="Text 4"/>
          <p:cNvSpPr/>
          <p:nvPr/>
        </p:nvSpPr>
        <p:spPr>
          <a:xfrm>
            <a:off x="5319355" y="6163151"/>
            <a:ext cx="2749510" cy="343614"/>
          </a:xfrm>
          <a:prstGeom prst="rect">
            <a:avLst/>
          </a:prstGeom>
          <a:noFill/>
          <a:ln/>
        </p:spPr>
        <p:txBody>
          <a:bodyPr wrap="none" lIns="0" tIns="0" rIns="0" bIns="0" rtlCol="0" anchor="t"/>
          <a:lstStyle/>
          <a:p>
            <a:pPr marL="0" indent="0">
              <a:lnSpc>
                <a:spcPts val="2700"/>
              </a:lnSpc>
              <a:buNone/>
            </a:pPr>
            <a:r>
              <a:rPr lang="en-US" sz="2150" b="1" dirty="0">
                <a:solidFill>
                  <a:srgbClr val="3B4540"/>
                </a:solidFill>
                <a:latin typeface="Times New Roman" panose="02020603050405020304" pitchFamily="18" charset="0"/>
                <a:ea typeface="Fraunces Extra Bold" pitchFamily="34" charset="-122"/>
                <a:cs typeface="Times New Roman" panose="02020603050405020304" pitchFamily="18" charset="0"/>
              </a:rPr>
              <a:t>Lắp ráp magnetron</a:t>
            </a:r>
            <a:endParaRPr lang="en-US" sz="2150" dirty="0"/>
          </a:p>
        </p:txBody>
      </p:sp>
      <p:sp>
        <p:nvSpPr>
          <p:cNvPr id="8" name="Text 5"/>
          <p:cNvSpPr/>
          <p:nvPr/>
        </p:nvSpPr>
        <p:spPr>
          <a:xfrm>
            <a:off x="5319355" y="6726674"/>
            <a:ext cx="4005382" cy="703659"/>
          </a:xfrm>
          <a:prstGeom prst="rect">
            <a:avLst/>
          </a:prstGeom>
          <a:noFill/>
          <a:ln/>
        </p:spPr>
        <p:txBody>
          <a:bodyPr wrap="square" lIns="0" tIns="0" rIns="0" bIns="0" rtlCol="0" anchor="t"/>
          <a:lstStyle/>
          <a:p>
            <a:pPr marL="0" indent="0">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Gắn các bộ phận lại với nhau, </a:t>
            </a:r>
            <a:r>
              <a:rPr lang="en-US" sz="1700" dirty="0" err="1">
                <a:solidFill>
                  <a:srgbClr val="405449"/>
                </a:solidFill>
                <a:latin typeface="Times New Roman" panose="02020603050405020304" pitchFamily="18" charset="0"/>
                <a:ea typeface="Nobile" pitchFamily="34" charset="-122"/>
                <a:cs typeface="Times New Roman" panose="02020603050405020304" pitchFamily="18" charset="0"/>
              </a:rPr>
              <a:t>đảm</a:t>
            </a: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700" dirty="0" err="1">
                <a:solidFill>
                  <a:srgbClr val="405449"/>
                </a:solidFill>
                <a:latin typeface="Times New Roman" panose="02020603050405020304" pitchFamily="18" charset="0"/>
                <a:ea typeface="Nobile" pitchFamily="34" charset="-122"/>
                <a:cs typeface="Times New Roman" panose="02020603050405020304" pitchFamily="18" charset="0"/>
              </a:rPr>
              <a:t>bảo</a:t>
            </a:r>
            <a:endParaRPr lang="en-US" sz="1700" dirty="0">
              <a:solidFill>
                <a:srgbClr val="405449"/>
              </a:solidFill>
              <a:latin typeface="Times New Roman" panose="02020603050405020304" pitchFamily="18" charset="0"/>
              <a:ea typeface="Nobile" pitchFamily="34" charset="-122"/>
              <a:cs typeface="Times New Roman" panose="02020603050405020304" pitchFamily="18" charset="0"/>
            </a:endParaRPr>
          </a:p>
          <a:p>
            <a:pPr marL="0" indent="0">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 hoạt động đồng bộ và chính xác.</a:t>
            </a:r>
            <a:endParaRPr lang="en-US" sz="1700" dirty="0"/>
          </a:p>
        </p:txBody>
      </p:sp>
      <p:sp>
        <p:nvSpPr>
          <p:cNvPr id="9" name="Text 6"/>
          <p:cNvSpPr/>
          <p:nvPr/>
        </p:nvSpPr>
        <p:spPr>
          <a:xfrm>
            <a:off x="9868852" y="6163151"/>
            <a:ext cx="2851785" cy="343614"/>
          </a:xfrm>
          <a:prstGeom prst="rect">
            <a:avLst/>
          </a:prstGeom>
          <a:noFill/>
          <a:ln/>
        </p:spPr>
        <p:txBody>
          <a:bodyPr wrap="none" lIns="0" tIns="0" rIns="0" bIns="0" rtlCol="0" anchor="t"/>
          <a:lstStyle/>
          <a:p>
            <a:pPr marL="0" indent="0">
              <a:lnSpc>
                <a:spcPts val="2700"/>
              </a:lnSpc>
              <a:buNone/>
            </a:pPr>
            <a:r>
              <a:rPr lang="en-US" sz="2150" b="1" dirty="0">
                <a:solidFill>
                  <a:srgbClr val="3B4540"/>
                </a:solidFill>
                <a:latin typeface="Times New Roman" panose="02020603050405020304" pitchFamily="18" charset="0"/>
                <a:ea typeface="Fraunces Extra Bold" pitchFamily="34" charset="-122"/>
                <a:cs typeface="Times New Roman" panose="02020603050405020304" pitchFamily="18" charset="0"/>
              </a:rPr>
              <a:t>Kiểm tra và đánh giá</a:t>
            </a:r>
            <a:endParaRPr lang="en-US" sz="2150" dirty="0"/>
          </a:p>
        </p:txBody>
      </p:sp>
      <p:sp>
        <p:nvSpPr>
          <p:cNvPr id="10" name="Text 7"/>
          <p:cNvSpPr/>
          <p:nvPr/>
        </p:nvSpPr>
        <p:spPr>
          <a:xfrm>
            <a:off x="9868852" y="6726674"/>
            <a:ext cx="4005382" cy="703659"/>
          </a:xfrm>
          <a:prstGeom prst="rect">
            <a:avLst/>
          </a:prstGeom>
          <a:noFill/>
          <a:ln/>
        </p:spPr>
        <p:txBody>
          <a:bodyPr wrap="square" lIns="0" tIns="0" rIns="0" bIns="0" rtlCol="0" anchor="t"/>
          <a:lstStyle/>
          <a:p>
            <a:pPr marL="0" indent="0">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Kiểm tra kỹ lưỡng về khả năng phát </a:t>
            </a:r>
            <a:r>
              <a:rPr lang="en-US" sz="1700" dirty="0" err="1">
                <a:solidFill>
                  <a:srgbClr val="405449"/>
                </a:solidFill>
                <a:latin typeface="Times New Roman" panose="02020603050405020304" pitchFamily="18" charset="0"/>
                <a:ea typeface="Nobile" pitchFamily="34" charset="-122"/>
                <a:cs typeface="Times New Roman" panose="02020603050405020304" pitchFamily="18" charset="0"/>
              </a:rPr>
              <a:t>sóng</a:t>
            </a: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vi ba, độ ổn định và an toàn.</a:t>
            </a:r>
            <a:endParaRPr lang="en-US" sz="1700" dirty="0"/>
          </a:p>
        </p:txBody>
      </p:sp>
      <p:pic>
        <p:nvPicPr>
          <p:cNvPr id="11" name="Picture 10">
            <a:extLst>
              <a:ext uri="{FF2B5EF4-FFF2-40B4-BE49-F238E27FC236}">
                <a16:creationId xmlns:a16="http://schemas.microsoft.com/office/drawing/2014/main" id="{D87AF236-DE0C-3E23-7105-2E5E475734AF}"/>
              </a:ext>
            </a:extLst>
          </p:cNvPr>
          <p:cNvPicPr>
            <a:picLocks noChangeAspect="1"/>
          </p:cNvPicPr>
          <p:nvPr/>
        </p:nvPicPr>
        <p:blipFill>
          <a:blip r:embed="rId4"/>
          <a:stretch>
            <a:fillRect/>
          </a:stretch>
        </p:blipFill>
        <p:spPr>
          <a:xfrm>
            <a:off x="11857023" y="7341326"/>
            <a:ext cx="2773377" cy="85878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rcRect t="4257" b="10285"/>
          <a:stretch/>
        </p:blipFill>
        <p:spPr>
          <a:xfrm>
            <a:off x="4753586" y="348343"/>
            <a:ext cx="5400403" cy="3076728"/>
          </a:xfrm>
          <a:prstGeom prst="rect">
            <a:avLst/>
          </a:prstGeom>
        </p:spPr>
      </p:pic>
      <p:sp>
        <p:nvSpPr>
          <p:cNvPr id="4" name="Text 0"/>
          <p:cNvSpPr/>
          <p:nvPr/>
        </p:nvSpPr>
        <p:spPr>
          <a:xfrm>
            <a:off x="864037" y="3795355"/>
            <a:ext cx="12135564"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khi sản xuất các bộ phận cơ khí</a:t>
            </a:r>
            <a:endParaRPr lang="en-US" sz="4850" dirty="0"/>
          </a:p>
        </p:txBody>
      </p:sp>
      <p:pic>
        <p:nvPicPr>
          <p:cNvPr id="5" name="Image 2" descr="preencoded.png"/>
          <p:cNvPicPr>
            <a:picLocks noChangeAspect="1"/>
          </p:cNvPicPr>
          <p:nvPr/>
        </p:nvPicPr>
        <p:blipFill>
          <a:blip r:embed="rId4"/>
          <a:stretch>
            <a:fillRect/>
          </a:stretch>
        </p:blipFill>
        <p:spPr>
          <a:xfrm>
            <a:off x="864037" y="4937165"/>
            <a:ext cx="617220" cy="617220"/>
          </a:xfrm>
          <a:prstGeom prst="rect">
            <a:avLst/>
          </a:prstGeom>
        </p:spPr>
      </p:pic>
      <p:sp>
        <p:nvSpPr>
          <p:cNvPr id="6" name="Text 1"/>
          <p:cNvSpPr/>
          <p:nvPr/>
        </p:nvSpPr>
        <p:spPr>
          <a:xfrm>
            <a:off x="864037" y="5801201"/>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Gia công</a:t>
            </a:r>
            <a:endParaRPr lang="en-US" sz="2400" dirty="0"/>
          </a:p>
        </p:txBody>
      </p:sp>
      <p:sp>
        <p:nvSpPr>
          <p:cNvPr id="7" name="Text 2"/>
          <p:cNvSpPr/>
          <p:nvPr/>
        </p:nvSpPr>
        <p:spPr>
          <a:xfrm>
            <a:off x="864037" y="6335078"/>
            <a:ext cx="4053840" cy="1185148"/>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Chế tạo các bộ phận như cửa lò, bản lề và nút bấm bằng máy móc hiện đại.</a:t>
            </a:r>
            <a:endParaRPr lang="en-US" sz="1900" dirty="0"/>
          </a:p>
        </p:txBody>
      </p:sp>
      <p:pic>
        <p:nvPicPr>
          <p:cNvPr id="8" name="Image 3" descr="preencoded.png"/>
          <p:cNvPicPr>
            <a:picLocks noChangeAspect="1"/>
          </p:cNvPicPr>
          <p:nvPr/>
        </p:nvPicPr>
        <p:blipFill>
          <a:blip r:embed="rId5"/>
          <a:stretch>
            <a:fillRect/>
          </a:stretch>
        </p:blipFill>
        <p:spPr>
          <a:xfrm>
            <a:off x="5288161" y="4937165"/>
            <a:ext cx="617220" cy="617220"/>
          </a:xfrm>
          <a:prstGeom prst="rect">
            <a:avLst/>
          </a:prstGeom>
        </p:spPr>
      </p:pic>
      <p:sp>
        <p:nvSpPr>
          <p:cNvPr id="9" name="Text 3"/>
          <p:cNvSpPr/>
          <p:nvPr/>
        </p:nvSpPr>
        <p:spPr>
          <a:xfrm>
            <a:off x="5288161" y="5801201"/>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Lắp ráp</a:t>
            </a:r>
            <a:endParaRPr lang="en-US" sz="2400" dirty="0"/>
          </a:p>
        </p:txBody>
      </p:sp>
      <p:sp>
        <p:nvSpPr>
          <p:cNvPr id="10" name="Text 4"/>
          <p:cNvSpPr/>
          <p:nvPr/>
        </p:nvSpPr>
        <p:spPr>
          <a:xfrm>
            <a:off x="5288161" y="6335078"/>
            <a:ext cx="4053959" cy="1185148"/>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Ghép nối và cố định các thành phần lại với nhau, chuẩn bị cho giai đoạn lắp ráp chính.</a:t>
            </a:r>
            <a:endParaRPr lang="en-US" sz="1900" dirty="0"/>
          </a:p>
        </p:txBody>
      </p:sp>
      <p:pic>
        <p:nvPicPr>
          <p:cNvPr id="11" name="Image 4" descr="preencoded.png"/>
          <p:cNvPicPr>
            <a:picLocks noChangeAspect="1"/>
          </p:cNvPicPr>
          <p:nvPr/>
        </p:nvPicPr>
        <p:blipFill>
          <a:blip r:embed="rId6"/>
          <a:stretch>
            <a:fillRect/>
          </a:stretch>
        </p:blipFill>
        <p:spPr>
          <a:xfrm>
            <a:off x="9712404" y="4937165"/>
            <a:ext cx="617220" cy="617220"/>
          </a:xfrm>
          <a:prstGeom prst="rect">
            <a:avLst/>
          </a:prstGeom>
        </p:spPr>
      </p:pic>
      <p:sp>
        <p:nvSpPr>
          <p:cNvPr id="12" name="Text 5"/>
          <p:cNvSpPr/>
          <p:nvPr/>
        </p:nvSpPr>
        <p:spPr>
          <a:xfrm>
            <a:off x="9712404" y="5801201"/>
            <a:ext cx="3095863"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Kiểm tra chất lượng</a:t>
            </a:r>
            <a:endParaRPr lang="en-US" sz="2400" dirty="0"/>
          </a:p>
        </p:txBody>
      </p:sp>
      <p:sp>
        <p:nvSpPr>
          <p:cNvPr id="13" name="Text 6"/>
          <p:cNvSpPr/>
          <p:nvPr/>
        </p:nvSpPr>
        <p:spPr>
          <a:xfrm>
            <a:off x="9712404" y="6335078"/>
            <a:ext cx="4053840" cy="1185148"/>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Kiểm tra để đảm bảo các bộ phận không bị lỗi và hoạt động đúng chức năng.</a:t>
            </a:r>
            <a:endParaRPr lang="en-US" sz="1900" dirty="0"/>
          </a:p>
        </p:txBody>
      </p:sp>
      <p:pic>
        <p:nvPicPr>
          <p:cNvPr id="14" name="Picture 13">
            <a:extLst>
              <a:ext uri="{FF2B5EF4-FFF2-40B4-BE49-F238E27FC236}">
                <a16:creationId xmlns:a16="http://schemas.microsoft.com/office/drawing/2014/main" id="{47D1A7DB-42C6-6EAB-9747-029F7D2B3332}"/>
              </a:ext>
            </a:extLst>
          </p:cNvPr>
          <p:cNvPicPr>
            <a:picLocks noChangeAspect="1"/>
          </p:cNvPicPr>
          <p:nvPr/>
        </p:nvPicPr>
        <p:blipFill>
          <a:blip r:embed="rId7"/>
          <a:stretch>
            <a:fillRect/>
          </a:stretch>
        </p:blipFill>
        <p:spPr>
          <a:xfrm>
            <a:off x="11857023" y="7341326"/>
            <a:ext cx="2773377" cy="85878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656809" y="2552581"/>
            <a:ext cx="4941808" cy="4941808"/>
          </a:xfrm>
          <a:prstGeom prst="rect">
            <a:avLst/>
          </a:prstGeom>
        </p:spPr>
      </p:pic>
      <p:sp>
        <p:nvSpPr>
          <p:cNvPr id="4" name="Text 0"/>
          <p:cNvSpPr/>
          <p:nvPr/>
        </p:nvSpPr>
        <p:spPr>
          <a:xfrm>
            <a:off x="6248995" y="646271"/>
            <a:ext cx="7618809" cy="1361599"/>
          </a:xfrm>
          <a:prstGeom prst="rect">
            <a:avLst/>
          </a:prstGeom>
          <a:noFill/>
          <a:ln/>
        </p:spPr>
        <p:txBody>
          <a:bodyPr wrap="square" lIns="0" tIns="0" rIns="0" bIns="0" rtlCol="0" anchor="t"/>
          <a:lstStyle/>
          <a:p>
            <a:pPr marL="0" indent="0">
              <a:lnSpc>
                <a:spcPts val="5350"/>
              </a:lnSpc>
              <a:buNone/>
            </a:pPr>
            <a:r>
              <a:rPr lang="en-US" sz="425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khi lắp ráp bo mạch và hệ thống điện tử</a:t>
            </a:r>
            <a:endParaRPr lang="en-US" sz="4250" dirty="0"/>
          </a:p>
        </p:txBody>
      </p:sp>
      <p:sp>
        <p:nvSpPr>
          <p:cNvPr id="5" name="Shape 1"/>
          <p:cNvSpPr/>
          <p:nvPr/>
        </p:nvSpPr>
        <p:spPr>
          <a:xfrm>
            <a:off x="6560582" y="2334697"/>
            <a:ext cx="30480" cy="5248513"/>
          </a:xfrm>
          <a:prstGeom prst="roundRect">
            <a:avLst>
              <a:gd name="adj" fmla="val 643365"/>
            </a:avLst>
          </a:prstGeom>
          <a:solidFill>
            <a:srgbClr val="CED9CE"/>
          </a:solidFill>
          <a:ln/>
        </p:spPr>
      </p:sp>
      <p:sp>
        <p:nvSpPr>
          <p:cNvPr id="6" name="Shape 2"/>
          <p:cNvSpPr/>
          <p:nvPr/>
        </p:nvSpPr>
        <p:spPr>
          <a:xfrm>
            <a:off x="6790432" y="2809518"/>
            <a:ext cx="762595" cy="30480"/>
          </a:xfrm>
          <a:prstGeom prst="roundRect">
            <a:avLst>
              <a:gd name="adj" fmla="val 643365"/>
            </a:avLst>
          </a:prstGeom>
          <a:solidFill>
            <a:srgbClr val="CED9CE"/>
          </a:solidFill>
          <a:ln/>
        </p:spPr>
      </p:sp>
      <p:sp>
        <p:nvSpPr>
          <p:cNvPr id="7" name="Shape 3"/>
          <p:cNvSpPr/>
          <p:nvPr/>
        </p:nvSpPr>
        <p:spPr>
          <a:xfrm>
            <a:off x="6330732" y="2579727"/>
            <a:ext cx="490180" cy="490180"/>
          </a:xfrm>
          <a:prstGeom prst="roundRect">
            <a:avLst>
              <a:gd name="adj" fmla="val 40005"/>
            </a:avLst>
          </a:prstGeom>
          <a:solidFill>
            <a:srgbClr val="E8F3E8"/>
          </a:solidFill>
          <a:ln/>
        </p:spPr>
      </p:sp>
      <p:sp>
        <p:nvSpPr>
          <p:cNvPr id="8" name="Text 4"/>
          <p:cNvSpPr/>
          <p:nvPr/>
        </p:nvSpPr>
        <p:spPr>
          <a:xfrm>
            <a:off x="6494205" y="2661404"/>
            <a:ext cx="163116" cy="326827"/>
          </a:xfrm>
          <a:prstGeom prst="rect">
            <a:avLst/>
          </a:prstGeom>
          <a:noFill/>
          <a:ln/>
        </p:spPr>
        <p:txBody>
          <a:bodyPr wrap="none" lIns="0" tIns="0" rIns="0" bIns="0" rtlCol="0" anchor="t"/>
          <a:lstStyle/>
          <a:p>
            <a:pPr marL="0" indent="0" algn="ctr">
              <a:lnSpc>
                <a:spcPts val="2550"/>
              </a:lnSpc>
              <a:buNone/>
            </a:pPr>
            <a:r>
              <a:rPr lang="en-US" sz="255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550" dirty="0"/>
          </a:p>
        </p:txBody>
      </p:sp>
      <p:sp>
        <p:nvSpPr>
          <p:cNvPr id="9" name="Text 5"/>
          <p:cNvSpPr/>
          <p:nvPr/>
        </p:nvSpPr>
        <p:spPr>
          <a:xfrm>
            <a:off x="7774186" y="2552581"/>
            <a:ext cx="3009305" cy="340519"/>
          </a:xfrm>
          <a:prstGeom prst="rect">
            <a:avLst/>
          </a:prstGeom>
          <a:noFill/>
          <a:ln/>
        </p:spPr>
        <p:txBody>
          <a:bodyPr wrap="none" lIns="0" tIns="0" rIns="0" bIns="0" rtlCol="0" anchor="t"/>
          <a:lstStyle/>
          <a:p>
            <a:pPr marL="0" indent="0" algn="l">
              <a:lnSpc>
                <a:spcPts val="2650"/>
              </a:lnSpc>
              <a:buNone/>
            </a:pPr>
            <a:r>
              <a:rPr lang="en-US" sz="2100" b="1" dirty="0">
                <a:solidFill>
                  <a:srgbClr val="405449"/>
                </a:solidFill>
                <a:latin typeface="Times New Roman" panose="02020603050405020304" pitchFamily="18" charset="0"/>
                <a:ea typeface="Fraunces Extra Bold" pitchFamily="34" charset="-122"/>
                <a:cs typeface="Times New Roman" panose="02020603050405020304" pitchFamily="18" charset="0"/>
              </a:rPr>
              <a:t>Gắn bo mạch vào vỏ lò</a:t>
            </a:r>
            <a:endParaRPr lang="en-US" sz="2100" dirty="0"/>
          </a:p>
        </p:txBody>
      </p:sp>
      <p:sp>
        <p:nvSpPr>
          <p:cNvPr id="10" name="Text 6"/>
          <p:cNvSpPr/>
          <p:nvPr/>
        </p:nvSpPr>
        <p:spPr>
          <a:xfrm>
            <a:off x="7774186" y="3023830"/>
            <a:ext cx="6093619" cy="697230"/>
          </a:xfrm>
          <a:prstGeom prst="rect">
            <a:avLst/>
          </a:prstGeom>
          <a:noFill/>
          <a:ln/>
        </p:spPr>
        <p:txBody>
          <a:bodyPr wrap="square" lIns="0" tIns="0" rIns="0" bIns="0" rtlCol="0" anchor="t"/>
          <a:lstStyle/>
          <a:p>
            <a:pPr marL="0" indent="0" algn="l">
              <a:lnSpc>
                <a:spcPts val="270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Bo mạch và linh kiện điện tử được gắn chắc chắn vào vỏ ngoài của lò vi sóng.</a:t>
            </a:r>
            <a:endParaRPr lang="en-US" sz="1700" dirty="0"/>
          </a:p>
        </p:txBody>
      </p:sp>
      <p:sp>
        <p:nvSpPr>
          <p:cNvPr id="11" name="Shape 7"/>
          <p:cNvSpPr/>
          <p:nvPr/>
        </p:nvSpPr>
        <p:spPr>
          <a:xfrm>
            <a:off x="6790432" y="4631650"/>
            <a:ext cx="762595" cy="30480"/>
          </a:xfrm>
          <a:prstGeom prst="roundRect">
            <a:avLst>
              <a:gd name="adj" fmla="val 643365"/>
            </a:avLst>
          </a:prstGeom>
          <a:solidFill>
            <a:srgbClr val="CED9CE"/>
          </a:solidFill>
          <a:ln/>
        </p:spPr>
      </p:sp>
      <p:sp>
        <p:nvSpPr>
          <p:cNvPr id="12" name="Shape 8"/>
          <p:cNvSpPr/>
          <p:nvPr/>
        </p:nvSpPr>
        <p:spPr>
          <a:xfrm>
            <a:off x="6330732" y="4401860"/>
            <a:ext cx="490180" cy="490180"/>
          </a:xfrm>
          <a:prstGeom prst="roundRect">
            <a:avLst>
              <a:gd name="adj" fmla="val 40005"/>
            </a:avLst>
          </a:prstGeom>
          <a:solidFill>
            <a:srgbClr val="E8F3E8"/>
          </a:solidFill>
          <a:ln/>
        </p:spPr>
      </p:sp>
      <p:sp>
        <p:nvSpPr>
          <p:cNvPr id="13" name="Text 9"/>
          <p:cNvSpPr/>
          <p:nvPr/>
        </p:nvSpPr>
        <p:spPr>
          <a:xfrm>
            <a:off x="6468963" y="4483537"/>
            <a:ext cx="213598" cy="326827"/>
          </a:xfrm>
          <a:prstGeom prst="rect">
            <a:avLst/>
          </a:prstGeom>
          <a:noFill/>
          <a:ln/>
        </p:spPr>
        <p:txBody>
          <a:bodyPr wrap="none" lIns="0" tIns="0" rIns="0" bIns="0" rtlCol="0" anchor="t"/>
          <a:lstStyle/>
          <a:p>
            <a:pPr marL="0" indent="0" algn="ctr">
              <a:lnSpc>
                <a:spcPts val="2550"/>
              </a:lnSpc>
              <a:buNone/>
            </a:pPr>
            <a:r>
              <a:rPr lang="en-US" sz="255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550" dirty="0"/>
          </a:p>
        </p:txBody>
      </p:sp>
      <p:sp>
        <p:nvSpPr>
          <p:cNvPr id="14" name="Text 10"/>
          <p:cNvSpPr/>
          <p:nvPr/>
        </p:nvSpPr>
        <p:spPr>
          <a:xfrm>
            <a:off x="7774186" y="4374713"/>
            <a:ext cx="3125153" cy="340519"/>
          </a:xfrm>
          <a:prstGeom prst="rect">
            <a:avLst/>
          </a:prstGeom>
          <a:noFill/>
          <a:ln/>
        </p:spPr>
        <p:txBody>
          <a:bodyPr wrap="none" lIns="0" tIns="0" rIns="0" bIns="0" rtlCol="0" anchor="t"/>
          <a:lstStyle/>
          <a:p>
            <a:pPr marL="0" indent="0" algn="l">
              <a:lnSpc>
                <a:spcPts val="2650"/>
              </a:lnSpc>
              <a:buNone/>
            </a:pPr>
            <a:r>
              <a:rPr lang="en-US" sz="2100" b="1" dirty="0">
                <a:solidFill>
                  <a:srgbClr val="405449"/>
                </a:solidFill>
                <a:latin typeface="Times New Roman" panose="02020603050405020304" pitchFamily="18" charset="0"/>
                <a:ea typeface="Fraunces Extra Bold" pitchFamily="34" charset="-122"/>
                <a:cs typeface="Times New Roman" panose="02020603050405020304" pitchFamily="18" charset="0"/>
              </a:rPr>
              <a:t>Kết nối dây điện và cáp</a:t>
            </a:r>
            <a:endParaRPr lang="en-US" sz="2100" dirty="0"/>
          </a:p>
        </p:txBody>
      </p:sp>
      <p:sp>
        <p:nvSpPr>
          <p:cNvPr id="15" name="Text 11"/>
          <p:cNvSpPr/>
          <p:nvPr/>
        </p:nvSpPr>
        <p:spPr>
          <a:xfrm>
            <a:off x="7774186" y="4845963"/>
            <a:ext cx="6093619" cy="697230"/>
          </a:xfrm>
          <a:prstGeom prst="rect">
            <a:avLst/>
          </a:prstGeom>
          <a:noFill/>
          <a:ln/>
        </p:spPr>
        <p:txBody>
          <a:bodyPr wrap="square" lIns="0" tIns="0" rIns="0" bIns="0" rtlCol="0" anchor="t"/>
          <a:lstStyle/>
          <a:p>
            <a:pPr marL="0" indent="0" algn="l">
              <a:lnSpc>
                <a:spcPts val="270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Các dây điện và cáp được kết nối chính xác để đảm bảo hoạt động của lò vi sóng.</a:t>
            </a:r>
            <a:endParaRPr lang="en-US" sz="1700" dirty="0"/>
          </a:p>
        </p:txBody>
      </p:sp>
      <p:sp>
        <p:nvSpPr>
          <p:cNvPr id="16" name="Shape 12"/>
          <p:cNvSpPr/>
          <p:nvPr/>
        </p:nvSpPr>
        <p:spPr>
          <a:xfrm>
            <a:off x="6790432" y="6453783"/>
            <a:ext cx="762595" cy="30480"/>
          </a:xfrm>
          <a:prstGeom prst="roundRect">
            <a:avLst>
              <a:gd name="adj" fmla="val 643365"/>
            </a:avLst>
          </a:prstGeom>
          <a:solidFill>
            <a:srgbClr val="CED9CE"/>
          </a:solidFill>
          <a:ln/>
        </p:spPr>
      </p:sp>
      <p:sp>
        <p:nvSpPr>
          <p:cNvPr id="17" name="Shape 13"/>
          <p:cNvSpPr/>
          <p:nvPr/>
        </p:nvSpPr>
        <p:spPr>
          <a:xfrm>
            <a:off x="6330732" y="6223992"/>
            <a:ext cx="490180" cy="490180"/>
          </a:xfrm>
          <a:prstGeom prst="roundRect">
            <a:avLst>
              <a:gd name="adj" fmla="val 40005"/>
            </a:avLst>
          </a:prstGeom>
          <a:solidFill>
            <a:srgbClr val="E8F3E8"/>
          </a:solidFill>
          <a:ln/>
        </p:spPr>
      </p:sp>
      <p:sp>
        <p:nvSpPr>
          <p:cNvPr id="18" name="Text 14"/>
          <p:cNvSpPr/>
          <p:nvPr/>
        </p:nvSpPr>
        <p:spPr>
          <a:xfrm>
            <a:off x="6477060" y="6305669"/>
            <a:ext cx="197406" cy="326827"/>
          </a:xfrm>
          <a:prstGeom prst="rect">
            <a:avLst/>
          </a:prstGeom>
          <a:noFill/>
          <a:ln/>
        </p:spPr>
        <p:txBody>
          <a:bodyPr wrap="none" lIns="0" tIns="0" rIns="0" bIns="0" rtlCol="0" anchor="t"/>
          <a:lstStyle/>
          <a:p>
            <a:pPr marL="0" indent="0" algn="ctr">
              <a:lnSpc>
                <a:spcPts val="2550"/>
              </a:lnSpc>
              <a:buNone/>
            </a:pPr>
            <a:r>
              <a:rPr lang="en-US" sz="255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550" dirty="0"/>
          </a:p>
        </p:txBody>
      </p:sp>
      <p:sp>
        <p:nvSpPr>
          <p:cNvPr id="19" name="Text 15"/>
          <p:cNvSpPr/>
          <p:nvPr/>
        </p:nvSpPr>
        <p:spPr>
          <a:xfrm>
            <a:off x="7774186" y="6196846"/>
            <a:ext cx="2723555" cy="340519"/>
          </a:xfrm>
          <a:prstGeom prst="rect">
            <a:avLst/>
          </a:prstGeom>
          <a:noFill/>
          <a:ln/>
        </p:spPr>
        <p:txBody>
          <a:bodyPr wrap="none" lIns="0" tIns="0" rIns="0" bIns="0" rtlCol="0" anchor="t"/>
          <a:lstStyle/>
          <a:p>
            <a:pPr marL="0" indent="0" algn="l">
              <a:lnSpc>
                <a:spcPts val="2650"/>
              </a:lnSpc>
              <a:buNone/>
            </a:pPr>
            <a:r>
              <a:rPr lang="en-US" sz="2100" b="1" dirty="0">
                <a:solidFill>
                  <a:srgbClr val="405449"/>
                </a:solidFill>
                <a:latin typeface="Times New Roman" panose="02020603050405020304" pitchFamily="18" charset="0"/>
                <a:ea typeface="Fraunces Extra Bold" pitchFamily="34" charset="-122"/>
                <a:cs typeface="Times New Roman" panose="02020603050405020304" pitchFamily="18" charset="0"/>
              </a:rPr>
              <a:t>Kiểm tra hoạt động</a:t>
            </a:r>
            <a:endParaRPr lang="en-US" sz="2100" dirty="0"/>
          </a:p>
        </p:txBody>
      </p:sp>
      <p:sp>
        <p:nvSpPr>
          <p:cNvPr id="20" name="Text 16"/>
          <p:cNvSpPr/>
          <p:nvPr/>
        </p:nvSpPr>
        <p:spPr>
          <a:xfrm>
            <a:off x="7774186" y="6668095"/>
            <a:ext cx="6093619" cy="697230"/>
          </a:xfrm>
          <a:prstGeom prst="rect">
            <a:avLst/>
          </a:prstGeom>
          <a:noFill/>
          <a:ln/>
        </p:spPr>
        <p:txBody>
          <a:bodyPr wrap="square" lIns="0" tIns="0" rIns="0" bIns="0" rtlCol="0" anchor="t"/>
          <a:lstStyle/>
          <a:p>
            <a:pPr marL="0" indent="0" algn="l">
              <a:lnSpc>
                <a:spcPts val="270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Kiểm tra kỹ lưỡng để đảm bảo hệ thống điện tử hoạt động ổn định và an toàn.</a:t>
            </a:r>
            <a:endParaRPr lang="en-US" sz="1700" dirty="0"/>
          </a:p>
        </p:txBody>
      </p:sp>
      <p:pic>
        <p:nvPicPr>
          <p:cNvPr id="21" name="Picture 20">
            <a:extLst>
              <a:ext uri="{FF2B5EF4-FFF2-40B4-BE49-F238E27FC236}">
                <a16:creationId xmlns:a16="http://schemas.microsoft.com/office/drawing/2014/main" id="{00ADB704-9C11-6126-70F4-717B91857FEA}"/>
              </a:ext>
            </a:extLst>
          </p:cNvPr>
          <p:cNvPicPr>
            <a:picLocks noChangeAspect="1"/>
          </p:cNvPicPr>
          <p:nvPr/>
        </p:nvPicPr>
        <p:blipFill>
          <a:blip r:embed="rId4"/>
          <a:stretch>
            <a:fillRect/>
          </a:stretch>
        </p:blipFill>
        <p:spPr>
          <a:xfrm>
            <a:off x="11857023" y="7341326"/>
            <a:ext cx="2773377" cy="85878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359229" y="1140411"/>
            <a:ext cx="7911822" cy="771525"/>
          </a:xfrm>
          <a:prstGeom prst="rect">
            <a:avLst/>
          </a:prstGeom>
          <a:noFill/>
          <a:ln/>
        </p:spPr>
        <p:txBody>
          <a:bodyPr wrap="none" lIns="0" tIns="0" rIns="0" bIns="0" rtlCol="0" anchor="t"/>
          <a:lstStyle/>
          <a:p>
            <a:pPr marL="0" indent="0" algn="ctr">
              <a:lnSpc>
                <a:spcPts val="6050"/>
              </a:lnSpc>
              <a:buNone/>
            </a:pPr>
            <a:r>
              <a:rPr lang="en-US" sz="66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khi lắp ráp cơ khí</a:t>
            </a:r>
            <a:endParaRPr lang="en-US" sz="6600" dirty="0"/>
          </a:p>
        </p:txBody>
      </p:sp>
      <p:pic>
        <p:nvPicPr>
          <p:cNvPr id="3" name="Image 0" descr="preencoded.png"/>
          <p:cNvPicPr>
            <a:picLocks noChangeAspect="1"/>
          </p:cNvPicPr>
          <p:nvPr/>
        </p:nvPicPr>
        <p:blipFill>
          <a:blip r:embed="rId3"/>
          <a:stretch>
            <a:fillRect/>
          </a:stretch>
        </p:blipFill>
        <p:spPr>
          <a:xfrm>
            <a:off x="1431608" y="2831663"/>
            <a:ext cx="2918698" cy="1803797"/>
          </a:xfrm>
          <a:prstGeom prst="rect">
            <a:avLst/>
          </a:prstGeom>
        </p:spPr>
      </p:pic>
      <p:sp>
        <p:nvSpPr>
          <p:cNvPr id="4" name="Text 1"/>
          <p:cNvSpPr/>
          <p:nvPr/>
        </p:nvSpPr>
        <p:spPr>
          <a:xfrm>
            <a:off x="1097519" y="5336994"/>
            <a:ext cx="3586996" cy="385763"/>
          </a:xfrm>
          <a:prstGeom prst="rect">
            <a:avLst/>
          </a:prstGeom>
          <a:noFill/>
          <a:ln/>
        </p:spPr>
        <p:txBody>
          <a:bodyPr wrap="none" lIns="0" tIns="0" rIns="0" bIns="0" rtlCol="0" anchor="t"/>
          <a:lstStyle/>
          <a:p>
            <a:pPr marL="0" indent="0" algn="ctr">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Lắp ráp cửa lò và bản lề</a:t>
            </a:r>
            <a:endParaRPr lang="en-US" sz="2400" dirty="0"/>
          </a:p>
        </p:txBody>
      </p:sp>
      <p:sp>
        <p:nvSpPr>
          <p:cNvPr id="5" name="Text 2"/>
          <p:cNvSpPr/>
          <p:nvPr/>
        </p:nvSpPr>
        <p:spPr>
          <a:xfrm>
            <a:off x="656411" y="5913327"/>
            <a:ext cx="4053840"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Gắn cửa lò vào vỏ lò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bằng</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các</a:t>
            </a:r>
            <a:endParaRPr lang="en-US" sz="1900" dirty="0">
              <a:solidFill>
                <a:srgbClr val="405449"/>
              </a:solidFill>
              <a:latin typeface="Times New Roman" panose="02020603050405020304" pitchFamily="18" charset="0"/>
              <a:ea typeface="Nobile" pitchFamily="34" charset="-122"/>
              <a:cs typeface="Times New Roman" panose="02020603050405020304" pitchFamily="18" charset="0"/>
            </a:endParaRPr>
          </a:p>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bản lề chắc chắn và chốt khóa.</a:t>
            </a:r>
            <a:endParaRPr lang="en-US" sz="1900" dirty="0"/>
          </a:p>
        </p:txBody>
      </p:sp>
      <p:pic>
        <p:nvPicPr>
          <p:cNvPr id="6" name="Image 1" descr="preencoded.png"/>
          <p:cNvPicPr>
            <a:picLocks noChangeAspect="1"/>
          </p:cNvPicPr>
          <p:nvPr/>
        </p:nvPicPr>
        <p:blipFill>
          <a:blip r:embed="rId4"/>
          <a:stretch>
            <a:fillRect/>
          </a:stretch>
        </p:blipFill>
        <p:spPr>
          <a:xfrm>
            <a:off x="5855732" y="2831663"/>
            <a:ext cx="2918817" cy="1803916"/>
          </a:xfrm>
          <a:prstGeom prst="rect">
            <a:avLst/>
          </a:prstGeom>
        </p:spPr>
      </p:pic>
      <p:sp>
        <p:nvSpPr>
          <p:cNvPr id="7" name="Text 3"/>
          <p:cNvSpPr/>
          <p:nvPr/>
        </p:nvSpPr>
        <p:spPr>
          <a:xfrm>
            <a:off x="5566411" y="5337113"/>
            <a:ext cx="3497699" cy="385763"/>
          </a:xfrm>
          <a:prstGeom prst="rect">
            <a:avLst/>
          </a:prstGeom>
          <a:noFill/>
          <a:ln/>
        </p:spPr>
        <p:txBody>
          <a:bodyPr wrap="none" lIns="0" tIns="0" rIns="0" bIns="0" rtlCol="0" anchor="t"/>
          <a:lstStyle/>
          <a:p>
            <a:pPr marL="0" indent="0" algn="ctr">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Lắp ráp nút điều khiển</a:t>
            </a:r>
            <a:endParaRPr lang="en-US" sz="2400" dirty="0"/>
          </a:p>
        </p:txBody>
      </p:sp>
      <p:sp>
        <p:nvSpPr>
          <p:cNvPr id="8" name="Text 4"/>
          <p:cNvSpPr/>
          <p:nvPr/>
        </p:nvSpPr>
        <p:spPr>
          <a:xfrm>
            <a:off x="5184348" y="5891690"/>
            <a:ext cx="4053959" cy="1185148"/>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Lắp các nút bấm và giao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diện</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điều</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khiển vào vị trí tương ứng trên bề mặt lò.</a:t>
            </a:r>
            <a:endParaRPr lang="en-US" sz="1900" dirty="0"/>
          </a:p>
        </p:txBody>
      </p:sp>
      <p:sp>
        <p:nvSpPr>
          <p:cNvPr id="10" name="Text 5"/>
          <p:cNvSpPr/>
          <p:nvPr/>
        </p:nvSpPr>
        <p:spPr>
          <a:xfrm>
            <a:off x="10196394" y="5336994"/>
            <a:ext cx="3086100" cy="385763"/>
          </a:xfrm>
          <a:prstGeom prst="rect">
            <a:avLst/>
          </a:prstGeom>
          <a:noFill/>
          <a:ln/>
        </p:spPr>
        <p:txBody>
          <a:bodyPr wrap="none" lIns="0" tIns="0" rIns="0" bIns="0" rtlCol="0" anchor="t"/>
          <a:lstStyle/>
          <a:p>
            <a:pPr marL="0" indent="0" algn="ctr">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Kiểm tra toàn diện</a:t>
            </a:r>
            <a:endParaRPr lang="en-US" sz="2400" dirty="0"/>
          </a:p>
        </p:txBody>
      </p:sp>
      <p:sp>
        <p:nvSpPr>
          <p:cNvPr id="11" name="Text 6"/>
          <p:cNvSpPr/>
          <p:nvPr/>
        </p:nvSpPr>
        <p:spPr>
          <a:xfrm>
            <a:off x="9712404" y="5891690"/>
            <a:ext cx="4053840" cy="1185148"/>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Kiểm tra bằng mắt thường và sử dụng thiết bị đo lường để xác minh hoạt động.</a:t>
            </a:r>
            <a:endParaRPr lang="en-US" sz="1900" dirty="0"/>
          </a:p>
        </p:txBody>
      </p:sp>
      <p:pic>
        <p:nvPicPr>
          <p:cNvPr id="1026" name="Picture 2">
            <a:extLst>
              <a:ext uri="{FF2B5EF4-FFF2-40B4-BE49-F238E27FC236}">
                <a16:creationId xmlns:a16="http://schemas.microsoft.com/office/drawing/2014/main" id="{29A3FC3B-1C6F-5897-F280-E9AA89EB3B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07827" y="2702481"/>
            <a:ext cx="1889654" cy="193297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037F15B3-2270-2939-5792-0B183E97DFD9}"/>
              </a:ext>
            </a:extLst>
          </p:cNvPr>
          <p:cNvPicPr>
            <a:picLocks noChangeAspect="1"/>
          </p:cNvPicPr>
          <p:nvPr/>
        </p:nvPicPr>
        <p:blipFill>
          <a:blip r:embed="rId6"/>
          <a:stretch>
            <a:fillRect/>
          </a:stretch>
        </p:blipFill>
        <p:spPr>
          <a:xfrm>
            <a:off x="11857023" y="7341326"/>
            <a:ext cx="2773377" cy="85878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00496" y="2041327"/>
            <a:ext cx="4869061" cy="4131706"/>
          </a:xfrm>
          <a:prstGeom prst="rect">
            <a:avLst/>
          </a:prstGeom>
        </p:spPr>
      </p:pic>
      <p:sp>
        <p:nvSpPr>
          <p:cNvPr id="3" name="Text 0"/>
          <p:cNvSpPr/>
          <p:nvPr/>
        </p:nvSpPr>
        <p:spPr>
          <a:xfrm>
            <a:off x="6350437" y="2041327"/>
            <a:ext cx="7415927" cy="1543050"/>
          </a:xfrm>
          <a:prstGeom prst="rect">
            <a:avLst/>
          </a:prstGeom>
          <a:noFill/>
          <a:ln/>
        </p:spPr>
        <p:txBody>
          <a:bodyPr wrap="square" lIns="0" tIns="0" rIns="0" bIns="0" rtlCol="0" anchor="t"/>
          <a:lstStyle/>
          <a:p>
            <a:pPr marL="0" indent="0">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Biện pháp phòng </a:t>
            </a:r>
            <a:r>
              <a:rPr lang="en-US" sz="485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tránh</a:t>
            </a: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p>
          <a:p>
            <a:pPr marL="0" indent="0">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tai nạn lao động</a:t>
            </a:r>
            <a:endParaRPr lang="en-US" sz="4850" dirty="0"/>
          </a:p>
        </p:txBody>
      </p:sp>
      <p:sp>
        <p:nvSpPr>
          <p:cNvPr id="4" name="Shape 1"/>
          <p:cNvSpPr/>
          <p:nvPr/>
        </p:nvSpPr>
        <p:spPr>
          <a:xfrm>
            <a:off x="6350437" y="3954661"/>
            <a:ext cx="7415927" cy="2233613"/>
          </a:xfrm>
          <a:prstGeom prst="roundRect">
            <a:avLst>
              <a:gd name="adj" fmla="val 9948"/>
            </a:avLst>
          </a:prstGeom>
          <a:noFill/>
          <a:ln w="15240">
            <a:solidFill>
              <a:srgbClr val="000000">
                <a:alpha val="8000"/>
              </a:srgbClr>
            </a:solidFill>
            <a:prstDash val="solid"/>
          </a:ln>
        </p:spPr>
      </p:sp>
      <p:sp>
        <p:nvSpPr>
          <p:cNvPr id="5" name="Shape 2"/>
          <p:cNvSpPr/>
          <p:nvPr/>
        </p:nvSpPr>
        <p:spPr>
          <a:xfrm>
            <a:off x="6365677" y="3969901"/>
            <a:ext cx="7384613" cy="1101566"/>
          </a:xfrm>
          <a:prstGeom prst="rect">
            <a:avLst/>
          </a:prstGeom>
          <a:solidFill>
            <a:srgbClr val="FFFFFF">
              <a:alpha val="4000"/>
            </a:srgbClr>
          </a:solidFill>
          <a:ln/>
        </p:spPr>
      </p:sp>
      <p:sp>
        <p:nvSpPr>
          <p:cNvPr id="6" name="Text 3"/>
          <p:cNvSpPr/>
          <p:nvPr/>
        </p:nvSpPr>
        <p:spPr>
          <a:xfrm>
            <a:off x="6613327" y="4125635"/>
            <a:ext cx="1963817"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Đào tạo an toàn</a:t>
            </a:r>
            <a:endParaRPr lang="en-US" sz="1900" dirty="0"/>
          </a:p>
        </p:txBody>
      </p:sp>
      <p:sp>
        <p:nvSpPr>
          <p:cNvPr id="7" name="Text 4"/>
          <p:cNvSpPr/>
          <p:nvPr/>
        </p:nvSpPr>
        <p:spPr>
          <a:xfrm>
            <a:off x="9078397" y="4125635"/>
            <a:ext cx="1960007"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Trang bị bảo hộ</a:t>
            </a:r>
            <a:endParaRPr lang="en-US" sz="1900" dirty="0"/>
          </a:p>
        </p:txBody>
      </p:sp>
      <p:sp>
        <p:nvSpPr>
          <p:cNvPr id="8" name="Text 5"/>
          <p:cNvSpPr/>
          <p:nvPr/>
        </p:nvSpPr>
        <p:spPr>
          <a:xfrm>
            <a:off x="11539657" y="4125635"/>
            <a:ext cx="1963817"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Kiểm tra thiết bị</a:t>
            </a:r>
            <a:endParaRPr lang="en-US" sz="1900" dirty="0"/>
          </a:p>
        </p:txBody>
      </p:sp>
      <p:sp>
        <p:nvSpPr>
          <p:cNvPr id="9" name="Shape 6"/>
          <p:cNvSpPr/>
          <p:nvPr/>
        </p:nvSpPr>
        <p:spPr>
          <a:xfrm>
            <a:off x="6365677" y="5071467"/>
            <a:ext cx="7384613" cy="1101566"/>
          </a:xfrm>
          <a:prstGeom prst="rect">
            <a:avLst/>
          </a:prstGeom>
          <a:solidFill>
            <a:srgbClr val="000000">
              <a:alpha val="4000"/>
            </a:srgbClr>
          </a:solidFill>
          <a:ln/>
        </p:spPr>
      </p:sp>
      <p:sp>
        <p:nvSpPr>
          <p:cNvPr id="10" name="Text 7"/>
          <p:cNvSpPr/>
          <p:nvPr/>
        </p:nvSpPr>
        <p:spPr>
          <a:xfrm>
            <a:off x="6613327" y="5227201"/>
            <a:ext cx="1963817"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Tuân thủ quy trình</a:t>
            </a:r>
            <a:endParaRPr lang="en-US" sz="1900" dirty="0"/>
          </a:p>
        </p:txBody>
      </p:sp>
      <p:sp>
        <p:nvSpPr>
          <p:cNvPr id="11" name="Text 8"/>
          <p:cNvSpPr/>
          <p:nvPr/>
        </p:nvSpPr>
        <p:spPr>
          <a:xfrm>
            <a:off x="9078397" y="5227201"/>
            <a:ext cx="1960007"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Môi trường làm việc an toàn</a:t>
            </a:r>
            <a:endParaRPr lang="en-US" sz="1900" dirty="0"/>
          </a:p>
        </p:txBody>
      </p:sp>
      <p:sp>
        <p:nvSpPr>
          <p:cNvPr id="12" name="Text 9"/>
          <p:cNvSpPr/>
          <p:nvPr/>
        </p:nvSpPr>
        <p:spPr>
          <a:xfrm>
            <a:off x="11539657" y="5227201"/>
            <a:ext cx="1963817"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Xử lý khẩn cấp</a:t>
            </a:r>
            <a:endParaRPr lang="en-US" sz="1900" dirty="0"/>
          </a:p>
        </p:txBody>
      </p:sp>
      <p:pic>
        <p:nvPicPr>
          <p:cNvPr id="13" name="Picture 12">
            <a:extLst>
              <a:ext uri="{FF2B5EF4-FFF2-40B4-BE49-F238E27FC236}">
                <a16:creationId xmlns:a16="http://schemas.microsoft.com/office/drawing/2014/main" id="{0F86E370-815E-782D-4BD5-D6E5705FC83A}"/>
              </a:ext>
            </a:extLst>
          </p:cNvPr>
          <p:cNvPicPr>
            <a:picLocks noChangeAspect="1"/>
          </p:cNvPicPr>
          <p:nvPr/>
        </p:nvPicPr>
        <p:blipFill>
          <a:blip r:embed="rId4"/>
          <a:stretch>
            <a:fillRect/>
          </a:stretch>
        </p:blipFill>
        <p:spPr>
          <a:xfrm>
            <a:off x="11857023" y="7341326"/>
            <a:ext cx="2773377" cy="85878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83550" y="615553"/>
            <a:ext cx="5596890" cy="699611"/>
          </a:xfrm>
          <a:prstGeom prst="rect">
            <a:avLst/>
          </a:prstGeom>
          <a:noFill/>
          <a:ln/>
        </p:spPr>
        <p:txBody>
          <a:bodyPr wrap="none" lIns="0" tIns="0" rIns="0" bIns="0" rtlCol="0" anchor="t"/>
          <a:lstStyle/>
          <a:p>
            <a:pPr marL="0" indent="0">
              <a:lnSpc>
                <a:spcPts val="5500"/>
              </a:lnSpc>
              <a:buNone/>
            </a:pPr>
            <a:r>
              <a:rPr lang="en-US" sz="6000" b="1" dirty="0">
                <a:solidFill>
                  <a:srgbClr val="3B4540"/>
                </a:solidFill>
                <a:latin typeface="Times New Roman" panose="02020603050405020304" pitchFamily="18" charset="0"/>
                <a:ea typeface="Fraunces Extra Bold" pitchFamily="34" charset="-122"/>
                <a:cs typeface="Times New Roman" panose="02020603050405020304" pitchFamily="18" charset="0"/>
              </a:rPr>
              <a:t>Quy định chung</a:t>
            </a:r>
            <a:endParaRPr lang="en-US" sz="6000" dirty="0"/>
          </a:p>
        </p:txBody>
      </p:sp>
      <p:pic>
        <p:nvPicPr>
          <p:cNvPr id="3" name="Image 0" descr="preencoded.png"/>
          <p:cNvPicPr>
            <a:picLocks noChangeAspect="1"/>
          </p:cNvPicPr>
          <p:nvPr/>
        </p:nvPicPr>
        <p:blipFill>
          <a:blip r:embed="rId3"/>
          <a:stretch>
            <a:fillRect/>
          </a:stretch>
        </p:blipFill>
        <p:spPr>
          <a:xfrm>
            <a:off x="783550" y="1981199"/>
            <a:ext cx="4130516" cy="3912155"/>
          </a:xfrm>
          <a:prstGeom prst="rect">
            <a:avLst/>
          </a:prstGeom>
        </p:spPr>
      </p:pic>
      <p:sp>
        <p:nvSpPr>
          <p:cNvPr id="4" name="Text 1"/>
          <p:cNvSpPr/>
          <p:nvPr/>
        </p:nvSpPr>
        <p:spPr>
          <a:xfrm>
            <a:off x="1608588" y="6173153"/>
            <a:ext cx="3358158" cy="419814"/>
          </a:xfrm>
          <a:prstGeom prst="rect">
            <a:avLst/>
          </a:prstGeom>
          <a:noFill/>
          <a:ln/>
        </p:spPr>
        <p:txBody>
          <a:bodyPr wrap="none" lIns="0" tIns="0" rIns="0" bIns="0" rtlCol="0" anchor="t"/>
          <a:lstStyle/>
          <a:p>
            <a:pPr marL="0" indent="0" algn="l">
              <a:lnSpc>
                <a:spcPts val="3300"/>
              </a:lnSpc>
              <a:buNone/>
            </a:pPr>
            <a:r>
              <a:rPr lang="en-US" sz="2600" b="1" dirty="0">
                <a:solidFill>
                  <a:srgbClr val="405449"/>
                </a:solidFill>
                <a:latin typeface="Times New Roman" panose="02020603050405020304" pitchFamily="18" charset="0"/>
                <a:ea typeface="Fraunces Extra Bold" pitchFamily="34" charset="-122"/>
                <a:cs typeface="Times New Roman" panose="02020603050405020304" pitchFamily="18" charset="0"/>
              </a:rPr>
              <a:t>An toàn lao động</a:t>
            </a:r>
            <a:endParaRPr lang="en-US" sz="2600" dirty="0"/>
          </a:p>
        </p:txBody>
      </p:sp>
      <p:sp>
        <p:nvSpPr>
          <p:cNvPr id="5" name="Text 2"/>
          <p:cNvSpPr/>
          <p:nvPr/>
        </p:nvSpPr>
        <p:spPr>
          <a:xfrm>
            <a:off x="1608588" y="6727269"/>
            <a:ext cx="4130516" cy="358140"/>
          </a:xfrm>
          <a:prstGeom prst="rect">
            <a:avLst/>
          </a:prstGeom>
          <a:noFill/>
          <a:ln/>
        </p:spPr>
        <p:txBody>
          <a:bodyPr wrap="none" lIns="0" tIns="0" rIns="0" bIns="0" rtlCol="0" anchor="t"/>
          <a:lstStyle/>
          <a:p>
            <a:pPr marL="0" indent="0" algn="l">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Tổ chức huấn luyện ATLD</a:t>
            </a:r>
            <a:endParaRPr lang="en-US" sz="1750" dirty="0"/>
          </a:p>
        </p:txBody>
      </p:sp>
      <p:sp>
        <p:nvSpPr>
          <p:cNvPr id="6" name="Text 3"/>
          <p:cNvSpPr/>
          <p:nvPr/>
        </p:nvSpPr>
        <p:spPr>
          <a:xfrm>
            <a:off x="1576780" y="7068622"/>
            <a:ext cx="4130516" cy="358140"/>
          </a:xfrm>
          <a:prstGeom prst="rect">
            <a:avLst/>
          </a:prstGeom>
          <a:noFill/>
          <a:ln/>
        </p:spPr>
        <p:txBody>
          <a:bodyPr wrap="none" lIns="0" tIns="0" rIns="0" bIns="0" rtlCol="0" anchor="t"/>
          <a:lstStyle/>
          <a:p>
            <a:pPr marL="0" indent="0" algn="l">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Thiết bị bảo hộ</a:t>
            </a:r>
            <a:endParaRPr lang="en-US" sz="1750" dirty="0"/>
          </a:p>
        </p:txBody>
      </p:sp>
      <p:sp>
        <p:nvSpPr>
          <p:cNvPr id="7" name="Text 4"/>
          <p:cNvSpPr/>
          <p:nvPr/>
        </p:nvSpPr>
        <p:spPr>
          <a:xfrm>
            <a:off x="1608588" y="7409975"/>
            <a:ext cx="4130516" cy="358140"/>
          </a:xfrm>
          <a:prstGeom prst="rect">
            <a:avLst/>
          </a:prstGeom>
          <a:noFill/>
          <a:ln/>
        </p:spPr>
        <p:txBody>
          <a:bodyPr wrap="none" lIns="0" tIns="0" rIns="0" bIns="0" rtlCol="0" anchor="t"/>
          <a:lstStyle/>
          <a:p>
            <a:pPr marL="0" indent="0" algn="l">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Quy trình thực hiện an toàn</a:t>
            </a:r>
            <a:endParaRPr lang="en-US" sz="1750" dirty="0"/>
          </a:p>
        </p:txBody>
      </p:sp>
      <p:sp>
        <p:nvSpPr>
          <p:cNvPr id="9" name="Text 5"/>
          <p:cNvSpPr/>
          <p:nvPr/>
        </p:nvSpPr>
        <p:spPr>
          <a:xfrm>
            <a:off x="6250170" y="6173272"/>
            <a:ext cx="3358158" cy="419814"/>
          </a:xfrm>
          <a:prstGeom prst="rect">
            <a:avLst/>
          </a:prstGeom>
          <a:noFill/>
          <a:ln/>
        </p:spPr>
        <p:txBody>
          <a:bodyPr wrap="none" lIns="0" tIns="0" rIns="0" bIns="0" rtlCol="0" anchor="t"/>
          <a:lstStyle/>
          <a:p>
            <a:pPr marL="0" indent="0" algn="l">
              <a:lnSpc>
                <a:spcPts val="3300"/>
              </a:lnSpc>
              <a:buNone/>
            </a:pPr>
            <a:r>
              <a:rPr lang="en-US" sz="2600" b="1" dirty="0">
                <a:solidFill>
                  <a:srgbClr val="405449"/>
                </a:solidFill>
                <a:latin typeface="Times New Roman" panose="02020603050405020304" pitchFamily="18" charset="0"/>
                <a:ea typeface="Fraunces Extra Bold" pitchFamily="34" charset="-122"/>
                <a:cs typeface="Times New Roman" panose="02020603050405020304" pitchFamily="18" charset="0"/>
              </a:rPr>
              <a:t>Thiết bị</a:t>
            </a:r>
            <a:endParaRPr lang="en-US" sz="2600" dirty="0"/>
          </a:p>
        </p:txBody>
      </p:sp>
      <p:sp>
        <p:nvSpPr>
          <p:cNvPr id="10" name="Text 6"/>
          <p:cNvSpPr/>
          <p:nvPr/>
        </p:nvSpPr>
        <p:spPr>
          <a:xfrm>
            <a:off x="6250170" y="6727388"/>
            <a:ext cx="4130635" cy="358140"/>
          </a:xfrm>
          <a:prstGeom prst="rect">
            <a:avLst/>
          </a:prstGeom>
          <a:noFill/>
          <a:ln/>
        </p:spPr>
        <p:txBody>
          <a:bodyPr wrap="none" lIns="0" tIns="0" rIns="0" bIns="0" rtlCol="0" anchor="t"/>
          <a:lstStyle/>
          <a:p>
            <a:pPr marL="0" indent="0" algn="l">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Thời hạn kiểm tra, bảo trì </a:t>
            </a:r>
            <a:endParaRPr lang="en-US" sz="1750" dirty="0"/>
          </a:p>
        </p:txBody>
      </p:sp>
      <p:sp>
        <p:nvSpPr>
          <p:cNvPr id="11" name="Text 7"/>
          <p:cNvSpPr/>
          <p:nvPr/>
        </p:nvSpPr>
        <p:spPr>
          <a:xfrm>
            <a:off x="6250170" y="7219831"/>
            <a:ext cx="4130635" cy="358140"/>
          </a:xfrm>
          <a:prstGeom prst="rect">
            <a:avLst/>
          </a:prstGeom>
          <a:noFill/>
          <a:ln/>
        </p:spPr>
        <p:txBody>
          <a:bodyPr wrap="none" lIns="0" tIns="0" rIns="0" bIns="0" rtlCol="0" anchor="t"/>
          <a:lstStyle/>
          <a:p>
            <a:pPr marL="0" indent="0" algn="l">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Hướng dẫn sử dụng đúng cách</a:t>
            </a:r>
            <a:endParaRPr lang="en-US" sz="1750" dirty="0"/>
          </a:p>
        </p:txBody>
      </p:sp>
      <p:sp>
        <p:nvSpPr>
          <p:cNvPr id="13" name="Text 8"/>
          <p:cNvSpPr/>
          <p:nvPr/>
        </p:nvSpPr>
        <p:spPr>
          <a:xfrm>
            <a:off x="10891871" y="6173153"/>
            <a:ext cx="3358158" cy="419814"/>
          </a:xfrm>
          <a:prstGeom prst="rect">
            <a:avLst/>
          </a:prstGeom>
          <a:noFill/>
          <a:ln/>
        </p:spPr>
        <p:txBody>
          <a:bodyPr wrap="none" lIns="0" tIns="0" rIns="0" bIns="0" rtlCol="0" anchor="t"/>
          <a:lstStyle/>
          <a:p>
            <a:pPr marL="0" indent="0" algn="l">
              <a:lnSpc>
                <a:spcPts val="3300"/>
              </a:lnSpc>
              <a:buNone/>
            </a:pPr>
            <a:r>
              <a:rPr lang="en-US" sz="2600" b="1" dirty="0">
                <a:solidFill>
                  <a:srgbClr val="405449"/>
                </a:solidFill>
                <a:latin typeface="Times New Roman" panose="02020603050405020304" pitchFamily="18" charset="0"/>
                <a:ea typeface="Fraunces Extra Bold" pitchFamily="34" charset="-122"/>
                <a:cs typeface="Times New Roman" panose="02020603050405020304" pitchFamily="18" charset="0"/>
              </a:rPr>
              <a:t>Môi trường</a:t>
            </a:r>
            <a:endParaRPr lang="en-US" sz="2600" dirty="0"/>
          </a:p>
        </p:txBody>
      </p:sp>
      <p:sp>
        <p:nvSpPr>
          <p:cNvPr id="14" name="Text 9"/>
          <p:cNvSpPr/>
          <p:nvPr/>
        </p:nvSpPr>
        <p:spPr>
          <a:xfrm>
            <a:off x="10891871" y="6727269"/>
            <a:ext cx="4130516" cy="358140"/>
          </a:xfrm>
          <a:prstGeom prst="rect">
            <a:avLst/>
          </a:prstGeom>
          <a:noFill/>
          <a:ln/>
        </p:spPr>
        <p:txBody>
          <a:bodyPr wrap="none" lIns="0" tIns="0" rIns="0" bIns="0" rtlCol="0" anchor="t"/>
          <a:lstStyle/>
          <a:p>
            <a:pPr marL="0" indent="0" algn="l">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Duy trì thông gió</a:t>
            </a:r>
            <a:endParaRPr lang="en-US" sz="1750" dirty="0"/>
          </a:p>
        </p:txBody>
      </p:sp>
      <p:sp>
        <p:nvSpPr>
          <p:cNvPr id="15" name="Text 10"/>
          <p:cNvSpPr/>
          <p:nvPr/>
        </p:nvSpPr>
        <p:spPr>
          <a:xfrm>
            <a:off x="10891871" y="7219712"/>
            <a:ext cx="4130516" cy="358140"/>
          </a:xfrm>
          <a:prstGeom prst="rect">
            <a:avLst/>
          </a:prstGeom>
          <a:noFill/>
          <a:ln/>
        </p:spPr>
        <p:txBody>
          <a:bodyPr wrap="none" lIns="0" tIns="0" rIns="0" bIns="0" rtlCol="0" anchor="t"/>
          <a:lstStyle/>
          <a:p>
            <a:pPr marL="0" indent="0" algn="l">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Ngăn nắp, vệ sinh</a:t>
            </a:r>
            <a:endParaRPr lang="en-US" sz="1750" dirty="0"/>
          </a:p>
        </p:txBody>
      </p:sp>
      <p:pic>
        <p:nvPicPr>
          <p:cNvPr id="16" name="Picture 15">
            <a:extLst>
              <a:ext uri="{FF2B5EF4-FFF2-40B4-BE49-F238E27FC236}">
                <a16:creationId xmlns:a16="http://schemas.microsoft.com/office/drawing/2014/main" id="{EF9E08BB-0988-1F26-B76D-77E41ECFC94D}"/>
              </a:ext>
            </a:extLst>
          </p:cNvPr>
          <p:cNvPicPr>
            <a:picLocks noChangeAspect="1"/>
          </p:cNvPicPr>
          <p:nvPr/>
        </p:nvPicPr>
        <p:blipFill>
          <a:blip r:embed="rId4"/>
          <a:stretch>
            <a:fillRect/>
          </a:stretch>
        </p:blipFill>
        <p:spPr>
          <a:xfrm>
            <a:off x="11857023" y="7341326"/>
            <a:ext cx="2773377" cy="858783"/>
          </a:xfrm>
          <a:prstGeom prst="rect">
            <a:avLst/>
          </a:prstGeom>
        </p:spPr>
      </p:pic>
      <p:pic>
        <p:nvPicPr>
          <p:cNvPr id="2050" name="Picture 2">
            <a:extLst>
              <a:ext uri="{FF2B5EF4-FFF2-40B4-BE49-F238E27FC236}">
                <a16:creationId xmlns:a16="http://schemas.microsoft.com/office/drawing/2014/main" id="{53D76810-836A-62F8-478F-9718BF7EBE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9104" y="2268955"/>
            <a:ext cx="3624399" cy="362439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C7987E1-B94C-3142-D747-FE5996A5D2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31826" y="2076995"/>
            <a:ext cx="4650394" cy="46503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rot="20339494">
            <a:off x="1229681" y="1747175"/>
            <a:ext cx="5162344" cy="5162344"/>
          </a:xfrm>
          <a:prstGeom prst="rect">
            <a:avLst/>
          </a:prstGeom>
        </p:spPr>
      </p:pic>
      <p:sp>
        <p:nvSpPr>
          <p:cNvPr id="3" name="Text 0"/>
          <p:cNvSpPr/>
          <p:nvPr/>
        </p:nvSpPr>
        <p:spPr>
          <a:xfrm>
            <a:off x="6350437" y="2337316"/>
            <a:ext cx="6172200" cy="771525"/>
          </a:xfrm>
          <a:prstGeom prst="rect">
            <a:avLst/>
          </a:prstGeom>
          <a:noFill/>
          <a:ln/>
        </p:spPr>
        <p:txBody>
          <a:bodyPr wrap="none" lIns="0" tIns="0" rIns="0" bIns="0" rtlCol="0" anchor="t"/>
          <a:lstStyle/>
          <a:p>
            <a:pPr marL="0" indent="0">
              <a:lnSpc>
                <a:spcPts val="6050"/>
              </a:lnSpc>
              <a:buNone/>
            </a:pPr>
            <a:r>
              <a:rPr lang="en-US" sz="8000" b="1" dirty="0">
                <a:solidFill>
                  <a:srgbClr val="3B4540"/>
                </a:solidFill>
                <a:latin typeface="Times New Roman" panose="02020603050405020304" pitchFamily="18" charset="0"/>
                <a:ea typeface="Fraunces Extra Bold" pitchFamily="34" charset="-122"/>
                <a:cs typeface="Times New Roman" panose="02020603050405020304" pitchFamily="18" charset="0"/>
              </a:rPr>
              <a:t>Xử lý sự cố</a:t>
            </a:r>
            <a:endParaRPr lang="en-US" sz="8000" dirty="0"/>
          </a:p>
        </p:txBody>
      </p:sp>
      <p:sp>
        <p:nvSpPr>
          <p:cNvPr id="4" name="Text 1"/>
          <p:cNvSpPr/>
          <p:nvPr/>
        </p:nvSpPr>
        <p:spPr>
          <a:xfrm>
            <a:off x="6350437" y="3479125"/>
            <a:ext cx="7415927" cy="395049"/>
          </a:xfrm>
          <a:prstGeom prst="rect">
            <a:avLst/>
          </a:prstGeom>
          <a:noFill/>
          <a:ln/>
        </p:spPr>
        <p:txBody>
          <a:bodyPr wrap="none" lIns="0" tIns="0" rIns="0" bIns="0" rtlCol="0" anchor="t"/>
          <a:lstStyle/>
          <a:p>
            <a:pPr marL="342900" indent="-342900">
              <a:lnSpc>
                <a:spcPts val="3100"/>
              </a:lnSpc>
              <a:buFont typeface="Arial" panose="020B0604020202020204" pitchFamily="34" charset="0"/>
              <a:buChar char="•"/>
            </a:pPr>
            <a:r>
              <a:rPr lang="en-US" sz="2800" dirty="0">
                <a:solidFill>
                  <a:srgbClr val="405449"/>
                </a:solidFill>
                <a:latin typeface="Times New Roman" panose="02020603050405020304" pitchFamily="18" charset="0"/>
                <a:ea typeface="Nobile" pitchFamily="34" charset="-122"/>
                <a:cs typeface="Times New Roman" panose="02020603050405020304" pitchFamily="18" charset="0"/>
              </a:rPr>
              <a:t>Dừng các hoạt động</a:t>
            </a:r>
            <a:endParaRPr lang="en-US" sz="2800" dirty="0"/>
          </a:p>
        </p:txBody>
      </p:sp>
      <p:sp>
        <p:nvSpPr>
          <p:cNvPr id="5" name="Text 2"/>
          <p:cNvSpPr/>
          <p:nvPr/>
        </p:nvSpPr>
        <p:spPr>
          <a:xfrm>
            <a:off x="6350437" y="4151828"/>
            <a:ext cx="7415927" cy="395049"/>
          </a:xfrm>
          <a:prstGeom prst="rect">
            <a:avLst/>
          </a:prstGeom>
          <a:noFill/>
          <a:ln/>
        </p:spPr>
        <p:txBody>
          <a:bodyPr wrap="none" lIns="0" tIns="0" rIns="0" bIns="0" rtlCol="0" anchor="t"/>
          <a:lstStyle/>
          <a:p>
            <a:pPr marL="342900" indent="-342900">
              <a:lnSpc>
                <a:spcPts val="3100"/>
              </a:lnSpc>
              <a:buFont typeface="Arial" panose="020B0604020202020204" pitchFamily="34" charset="0"/>
              <a:buChar char="•"/>
            </a:pPr>
            <a:r>
              <a:rPr lang="en-US" sz="2800" dirty="0">
                <a:solidFill>
                  <a:srgbClr val="405449"/>
                </a:solidFill>
                <a:latin typeface="Times New Roman" panose="02020603050405020304" pitchFamily="18" charset="0"/>
                <a:ea typeface="Nobile" pitchFamily="34" charset="-122"/>
                <a:cs typeface="Times New Roman" panose="02020603050405020304" pitchFamily="18" charset="0"/>
              </a:rPr>
              <a:t>Tiến hành sơ cứu nếu có người bị thương</a:t>
            </a:r>
            <a:endParaRPr lang="en-US" sz="2800" dirty="0"/>
          </a:p>
        </p:txBody>
      </p:sp>
      <p:sp>
        <p:nvSpPr>
          <p:cNvPr id="6" name="Text 3"/>
          <p:cNvSpPr/>
          <p:nvPr/>
        </p:nvSpPr>
        <p:spPr>
          <a:xfrm>
            <a:off x="6350437" y="4824532"/>
            <a:ext cx="7415927" cy="395049"/>
          </a:xfrm>
          <a:prstGeom prst="rect">
            <a:avLst/>
          </a:prstGeom>
          <a:noFill/>
          <a:ln/>
        </p:spPr>
        <p:txBody>
          <a:bodyPr wrap="none" lIns="0" tIns="0" rIns="0" bIns="0" rtlCol="0" anchor="t"/>
          <a:lstStyle/>
          <a:p>
            <a:pPr marL="342900" indent="-342900">
              <a:lnSpc>
                <a:spcPts val="3100"/>
              </a:lnSpc>
              <a:buFont typeface="Arial" panose="020B0604020202020204" pitchFamily="34" charset="0"/>
              <a:buChar char="•"/>
            </a:pPr>
            <a:r>
              <a:rPr lang="en-US" sz="2800" dirty="0">
                <a:solidFill>
                  <a:srgbClr val="405449"/>
                </a:solidFill>
                <a:latin typeface="Times New Roman" panose="02020603050405020304" pitchFamily="18" charset="0"/>
                <a:ea typeface="Nobile" pitchFamily="34" charset="-122"/>
                <a:cs typeface="Times New Roman" panose="02020603050405020304" pitchFamily="18" charset="0"/>
              </a:rPr>
              <a:t>Thông báo cho quản lý và đội ngũ y tế</a:t>
            </a:r>
            <a:endParaRPr lang="en-US" sz="2800" dirty="0"/>
          </a:p>
        </p:txBody>
      </p:sp>
      <p:sp>
        <p:nvSpPr>
          <p:cNvPr id="7" name="Text 4"/>
          <p:cNvSpPr/>
          <p:nvPr/>
        </p:nvSpPr>
        <p:spPr>
          <a:xfrm>
            <a:off x="6350437" y="5497235"/>
            <a:ext cx="7415927" cy="395049"/>
          </a:xfrm>
          <a:prstGeom prst="rect">
            <a:avLst/>
          </a:prstGeom>
          <a:noFill/>
          <a:ln/>
        </p:spPr>
        <p:txBody>
          <a:bodyPr wrap="none" lIns="0" tIns="0" rIns="0" bIns="0" rtlCol="0" anchor="t"/>
          <a:lstStyle/>
          <a:p>
            <a:pPr marL="342900" indent="-342900">
              <a:lnSpc>
                <a:spcPts val="3100"/>
              </a:lnSpc>
              <a:buFont typeface="Arial" panose="020B0604020202020204" pitchFamily="34" charset="0"/>
              <a:buChar char="•"/>
            </a:pPr>
            <a:r>
              <a:rPr lang="en-US" sz="2800" dirty="0">
                <a:solidFill>
                  <a:srgbClr val="405449"/>
                </a:solidFill>
                <a:latin typeface="Times New Roman" panose="02020603050405020304" pitchFamily="18" charset="0"/>
                <a:ea typeface="Nobile" pitchFamily="34" charset="-122"/>
                <a:cs typeface="Times New Roman" panose="02020603050405020304" pitchFamily="18" charset="0"/>
              </a:rPr>
              <a:t>Xem xét, báo cáo và khắc phục nguyên nhân sự cố</a:t>
            </a:r>
            <a:endParaRPr lang="en-US" sz="2800" dirty="0"/>
          </a:p>
        </p:txBody>
      </p:sp>
      <p:pic>
        <p:nvPicPr>
          <p:cNvPr id="8" name="Picture 7">
            <a:extLst>
              <a:ext uri="{FF2B5EF4-FFF2-40B4-BE49-F238E27FC236}">
                <a16:creationId xmlns:a16="http://schemas.microsoft.com/office/drawing/2014/main" id="{5912C8C0-53C8-1ACA-85AE-8FB88D32EACE}"/>
              </a:ext>
            </a:extLst>
          </p:cNvPr>
          <p:cNvPicPr>
            <a:picLocks noChangeAspect="1"/>
          </p:cNvPicPr>
          <p:nvPr/>
        </p:nvPicPr>
        <p:blipFill>
          <a:blip r:embed="rId4"/>
          <a:stretch>
            <a:fillRect/>
          </a:stretch>
        </p:blipFill>
        <p:spPr>
          <a:xfrm>
            <a:off x="11857023" y="7341326"/>
            <a:ext cx="2773377" cy="85878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682585" y="536258"/>
            <a:ext cx="5728930" cy="609362"/>
          </a:xfrm>
          <a:prstGeom prst="rect">
            <a:avLst/>
          </a:prstGeom>
          <a:noFill/>
          <a:ln/>
        </p:spPr>
        <p:txBody>
          <a:bodyPr wrap="none" lIns="0" tIns="0" rIns="0" bIns="0" rtlCol="0" anchor="t"/>
          <a:lstStyle/>
          <a:p>
            <a:pPr marL="0" indent="0">
              <a:lnSpc>
                <a:spcPts val="4750"/>
              </a:lnSpc>
              <a:buNone/>
            </a:pPr>
            <a:r>
              <a:rPr lang="en-US" sz="3800" b="1" dirty="0">
                <a:solidFill>
                  <a:srgbClr val="3B4540"/>
                </a:solidFill>
                <a:latin typeface="Times New Roman" panose="02020603050405020304" pitchFamily="18" charset="0"/>
                <a:ea typeface="Fraunces Extra Bold" pitchFamily="34" charset="-122"/>
                <a:cs typeface="Times New Roman" panose="02020603050405020304" pitchFamily="18" charset="0"/>
              </a:rPr>
              <a:t>TÀI LIỆU THAM KHẢO</a:t>
            </a:r>
            <a:endParaRPr lang="en-US" sz="3800" dirty="0"/>
          </a:p>
        </p:txBody>
      </p:sp>
      <p:pic>
        <p:nvPicPr>
          <p:cNvPr id="3" name="Image 0" descr="preencoded.png"/>
          <p:cNvPicPr>
            <a:picLocks noChangeAspect="1"/>
          </p:cNvPicPr>
          <p:nvPr/>
        </p:nvPicPr>
        <p:blipFill>
          <a:blip r:embed="rId3"/>
          <a:stretch>
            <a:fillRect/>
          </a:stretch>
        </p:blipFill>
        <p:spPr>
          <a:xfrm>
            <a:off x="682585" y="1535668"/>
            <a:ext cx="13265229" cy="4105513"/>
          </a:xfrm>
          <a:prstGeom prst="rect">
            <a:avLst/>
          </a:prstGeom>
        </p:spPr>
      </p:pic>
      <p:sp>
        <p:nvSpPr>
          <p:cNvPr id="4" name="Text 1"/>
          <p:cNvSpPr/>
          <p:nvPr/>
        </p:nvSpPr>
        <p:spPr>
          <a:xfrm>
            <a:off x="682585" y="5860494"/>
            <a:ext cx="13265229" cy="311944"/>
          </a:xfrm>
          <a:prstGeom prst="rect">
            <a:avLst/>
          </a:prstGeom>
          <a:noFill/>
          <a:ln/>
        </p:spPr>
        <p:txBody>
          <a:bodyPr wrap="none" lIns="0" tIns="0" rIns="0" bIns="0" rtlCol="0" anchor="t"/>
          <a:lstStyle/>
          <a:p>
            <a:pPr marL="0" indent="0">
              <a:lnSpc>
                <a:spcPts val="2450"/>
              </a:lnSpc>
              <a:buNone/>
            </a:pPr>
            <a:endParaRPr lang="en-US" sz="1500" dirty="0"/>
          </a:p>
        </p:txBody>
      </p:sp>
      <p:sp>
        <p:nvSpPr>
          <p:cNvPr id="5" name="Shape 2"/>
          <p:cNvSpPr/>
          <p:nvPr/>
        </p:nvSpPr>
        <p:spPr>
          <a:xfrm>
            <a:off x="682585" y="6391751"/>
            <a:ext cx="4291727" cy="1550194"/>
          </a:xfrm>
          <a:prstGeom prst="roundRect">
            <a:avLst>
              <a:gd name="adj" fmla="val 11323"/>
            </a:avLst>
          </a:prstGeom>
          <a:solidFill>
            <a:srgbClr val="E8F3E8"/>
          </a:solidFill>
          <a:ln/>
        </p:spPr>
      </p:sp>
      <p:sp>
        <p:nvSpPr>
          <p:cNvPr id="6" name="Text 3"/>
          <p:cNvSpPr/>
          <p:nvPr/>
        </p:nvSpPr>
        <p:spPr>
          <a:xfrm>
            <a:off x="877610" y="6586776"/>
            <a:ext cx="2925485" cy="365641"/>
          </a:xfrm>
          <a:prstGeom prst="rect">
            <a:avLst/>
          </a:prstGeom>
          <a:noFill/>
          <a:ln/>
        </p:spPr>
        <p:txBody>
          <a:bodyPr wrap="none" lIns="0" tIns="0" rIns="0" bIns="0" rtlCol="0" anchor="t"/>
          <a:lstStyle/>
          <a:p>
            <a:pPr marL="0" indent="0">
              <a:lnSpc>
                <a:spcPts val="2850"/>
              </a:lnSpc>
              <a:buNone/>
            </a:pPr>
            <a:r>
              <a:rPr lang="en-US" sz="2300" b="1" dirty="0">
                <a:solidFill>
                  <a:srgbClr val="405449"/>
                </a:solidFill>
                <a:latin typeface="Times New Roman" panose="02020603050405020304" pitchFamily="18" charset="0"/>
                <a:ea typeface="Fraunces Extra Bold" pitchFamily="34" charset="-122"/>
                <a:cs typeface="Times New Roman" panose="02020603050405020304" pitchFamily="18" charset="0"/>
              </a:rPr>
              <a:t>Bài kiểm tra</a:t>
            </a:r>
            <a:endParaRPr lang="en-US" sz="2300" dirty="0"/>
          </a:p>
        </p:txBody>
      </p:sp>
      <p:sp>
        <p:nvSpPr>
          <p:cNvPr id="7" name="Text 4"/>
          <p:cNvSpPr/>
          <p:nvPr/>
        </p:nvSpPr>
        <p:spPr>
          <a:xfrm>
            <a:off x="877610" y="7069336"/>
            <a:ext cx="3901678" cy="623887"/>
          </a:xfrm>
          <a:prstGeom prst="rect">
            <a:avLst/>
          </a:prstGeom>
          <a:noFill/>
          <a:ln/>
        </p:spPr>
        <p:txBody>
          <a:bodyPr wrap="square" lIns="0" tIns="0" rIns="0" bIns="0" rtlCol="0" anchor="t"/>
          <a:lstStyle/>
          <a:p>
            <a:pPr marL="342900" indent="-342900" algn="l">
              <a:lnSpc>
                <a:spcPts val="2450"/>
              </a:lnSpc>
              <a:buSzPct val="100000"/>
              <a:buChar char="•"/>
            </a:pPr>
            <a:r>
              <a:rPr lang="en-US" sz="15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4">
                  <a:extLst>
                    <a:ext uri="{A12FA001-AC4F-418D-AE19-62706E023703}">
                      <ahyp:hlinkClr xmlns:ahyp="http://schemas.microsoft.com/office/drawing/2018/hyperlinkcolor" val="tx"/>
                    </a:ext>
                  </a:extLst>
                </a:hlinkClick>
              </a:rPr>
              <a:t>Trắc nghiệm an toàn lao động nhóm 3</a:t>
            </a:r>
            <a:endParaRPr lang="en-US" sz="1500" dirty="0"/>
          </a:p>
        </p:txBody>
      </p:sp>
      <p:sp>
        <p:nvSpPr>
          <p:cNvPr id="8" name="Shape 5"/>
          <p:cNvSpPr/>
          <p:nvPr/>
        </p:nvSpPr>
        <p:spPr>
          <a:xfrm>
            <a:off x="5169337" y="6391751"/>
            <a:ext cx="4291727" cy="1550194"/>
          </a:xfrm>
          <a:prstGeom prst="roundRect">
            <a:avLst>
              <a:gd name="adj" fmla="val 11323"/>
            </a:avLst>
          </a:prstGeom>
          <a:solidFill>
            <a:srgbClr val="E8F3E8"/>
          </a:solidFill>
          <a:ln/>
        </p:spPr>
      </p:sp>
      <p:sp>
        <p:nvSpPr>
          <p:cNvPr id="9" name="Text 6"/>
          <p:cNvSpPr/>
          <p:nvPr/>
        </p:nvSpPr>
        <p:spPr>
          <a:xfrm>
            <a:off x="5364360" y="6586776"/>
            <a:ext cx="4291727" cy="731282"/>
          </a:xfrm>
          <a:prstGeom prst="rect">
            <a:avLst/>
          </a:prstGeom>
          <a:noFill/>
          <a:ln/>
        </p:spPr>
        <p:txBody>
          <a:bodyPr wrap="square" lIns="0" tIns="0" rIns="0" bIns="0" rtlCol="0" anchor="t"/>
          <a:lstStyle/>
          <a:p>
            <a:pPr marL="0" indent="0">
              <a:lnSpc>
                <a:spcPts val="2850"/>
              </a:lnSpc>
              <a:buNone/>
            </a:pPr>
            <a:r>
              <a:rPr lang="en-US" sz="2300" b="1" dirty="0">
                <a:solidFill>
                  <a:srgbClr val="405449"/>
                </a:solidFill>
                <a:latin typeface="Times New Roman" panose="02020603050405020304" pitchFamily="18" charset="0"/>
                <a:ea typeface="Fraunces Extra Bold" pitchFamily="34" charset="-122"/>
                <a:cs typeface="Times New Roman" panose="02020603050405020304" pitchFamily="18" charset="0"/>
              </a:rPr>
              <a:t>Bảng báo giá  huấn luyện ATLD</a:t>
            </a:r>
            <a:endParaRPr lang="en-US" sz="2300" dirty="0"/>
          </a:p>
        </p:txBody>
      </p:sp>
      <p:sp>
        <p:nvSpPr>
          <p:cNvPr id="10" name="Text 7"/>
          <p:cNvSpPr/>
          <p:nvPr/>
        </p:nvSpPr>
        <p:spPr>
          <a:xfrm>
            <a:off x="5364361" y="7166848"/>
            <a:ext cx="3901678" cy="311944"/>
          </a:xfrm>
          <a:prstGeom prst="rect">
            <a:avLst/>
          </a:prstGeom>
          <a:noFill/>
          <a:ln/>
        </p:spPr>
        <p:txBody>
          <a:bodyPr wrap="none" lIns="0" tIns="0" rIns="0" bIns="0" rtlCol="0" anchor="t"/>
          <a:lstStyle/>
          <a:p>
            <a:pPr marL="342900" indent="-342900" algn="l">
              <a:lnSpc>
                <a:spcPts val="2450"/>
              </a:lnSpc>
              <a:buSzPct val="100000"/>
              <a:buChar char="•"/>
            </a:pPr>
            <a:r>
              <a:rPr lang="en-US" sz="15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Xem chi tiết</a:t>
            </a:r>
            <a:endParaRPr lang="en-US" sz="1500" dirty="0"/>
          </a:p>
        </p:txBody>
      </p:sp>
      <p:sp>
        <p:nvSpPr>
          <p:cNvPr id="11" name="Shape 8"/>
          <p:cNvSpPr/>
          <p:nvPr/>
        </p:nvSpPr>
        <p:spPr>
          <a:xfrm>
            <a:off x="9656088" y="6391751"/>
            <a:ext cx="4291727" cy="1550194"/>
          </a:xfrm>
          <a:prstGeom prst="roundRect">
            <a:avLst>
              <a:gd name="adj" fmla="val 11323"/>
            </a:avLst>
          </a:prstGeom>
          <a:solidFill>
            <a:srgbClr val="E8F3E8"/>
          </a:solidFill>
          <a:ln/>
        </p:spPr>
      </p:sp>
      <p:sp>
        <p:nvSpPr>
          <p:cNvPr id="12" name="Text 9"/>
          <p:cNvSpPr/>
          <p:nvPr/>
        </p:nvSpPr>
        <p:spPr>
          <a:xfrm>
            <a:off x="9851112" y="6586776"/>
            <a:ext cx="2925485" cy="365641"/>
          </a:xfrm>
          <a:prstGeom prst="rect">
            <a:avLst/>
          </a:prstGeom>
          <a:noFill/>
          <a:ln/>
        </p:spPr>
        <p:txBody>
          <a:bodyPr wrap="none" lIns="0" tIns="0" rIns="0" bIns="0" rtlCol="0" anchor="t"/>
          <a:lstStyle/>
          <a:p>
            <a:pPr marL="0" indent="0">
              <a:lnSpc>
                <a:spcPts val="2850"/>
              </a:lnSpc>
              <a:buNone/>
            </a:pPr>
            <a:r>
              <a:rPr lang="en-US" sz="2300" b="1" dirty="0">
                <a:solidFill>
                  <a:srgbClr val="405449"/>
                </a:solidFill>
                <a:latin typeface="Times New Roman" panose="02020603050405020304" pitchFamily="18" charset="0"/>
                <a:ea typeface="Fraunces Extra Bold" pitchFamily="34" charset="-122"/>
                <a:cs typeface="Times New Roman" panose="02020603050405020304" pitchFamily="18" charset="0"/>
              </a:rPr>
              <a:t>Tải về tài liệu</a:t>
            </a:r>
            <a:endParaRPr lang="en-US" sz="2300" dirty="0"/>
          </a:p>
        </p:txBody>
      </p:sp>
      <p:sp>
        <p:nvSpPr>
          <p:cNvPr id="13" name="Text 10"/>
          <p:cNvSpPr/>
          <p:nvPr/>
        </p:nvSpPr>
        <p:spPr>
          <a:xfrm>
            <a:off x="9851112" y="7069336"/>
            <a:ext cx="3901678" cy="623887"/>
          </a:xfrm>
          <a:prstGeom prst="rect">
            <a:avLst/>
          </a:prstGeom>
          <a:noFill/>
          <a:ln/>
        </p:spPr>
        <p:txBody>
          <a:bodyPr wrap="square" lIns="0" tIns="0" rIns="0" bIns="0" rtlCol="0" anchor="t"/>
          <a:lstStyle/>
          <a:p>
            <a:pPr marL="342900" indent="-342900" algn="l">
              <a:lnSpc>
                <a:spcPts val="2450"/>
              </a:lnSpc>
              <a:buSzPct val="100000"/>
              <a:buChar char="•"/>
            </a:pPr>
            <a:r>
              <a:rPr lang="en-US" sz="15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Download tài liệu huấn luyện an toàn lao động sản xuất lò vi sóng</a:t>
            </a:r>
            <a:endParaRPr lang="en-US" sz="1500" dirty="0"/>
          </a:p>
        </p:txBody>
      </p:sp>
      <p:pic>
        <p:nvPicPr>
          <p:cNvPr id="15" name="Picture 14">
            <a:extLst>
              <a:ext uri="{FF2B5EF4-FFF2-40B4-BE49-F238E27FC236}">
                <a16:creationId xmlns:a16="http://schemas.microsoft.com/office/drawing/2014/main" id="{A9A2931B-B5D4-A154-0DFE-330BE661CB30}"/>
              </a:ext>
            </a:extLst>
          </p:cNvPr>
          <p:cNvPicPr>
            <a:picLocks noChangeAspect="1"/>
          </p:cNvPicPr>
          <p:nvPr/>
        </p:nvPicPr>
        <p:blipFill>
          <a:blip r:embed="rId7"/>
          <a:stretch>
            <a:fillRect/>
          </a:stretch>
        </p:blipFill>
        <p:spPr>
          <a:xfrm>
            <a:off x="12159727" y="7435059"/>
            <a:ext cx="2470673" cy="7650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859</Words>
  <Application>Microsoft Office PowerPoint</Application>
  <PresentationFormat>Custom</PresentationFormat>
  <Paragraphs>117</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Times New Roman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2024-11-02T03:33:42Z</dcterms:created>
  <dcterms:modified xsi:type="dcterms:W3CDTF">2024-11-02T03:49:19Z</dcterms:modified>
</cp:coreProperties>
</file>