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4630400" cy="8229600"/>
  <p:notesSz cx="8229600" cy="14630400"/>
  <p:embeddedFontLst>
    <p:embeddedFont>
      <p:font typeface="PT Serif" panose="020A0603040505020204" pitchFamily="18" charset="0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8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5045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antoannamviet.com/tai-lieu-an-toan-lao-dong-san-xuat-luong-kho/" TargetMode="External"/><Relationship Id="rId5" Type="http://schemas.openxmlformats.org/officeDocument/2006/relationships/hyperlink" Target="https://antoannamviet.com/bao-gia-huan-luyen-an-toan-lao-dong/" TargetMode="External"/><Relationship Id="rId4" Type="http://schemas.openxmlformats.org/officeDocument/2006/relationships/hyperlink" Target="https://antoannamviet.com/bai-kiem-tra-an-toan-lao-dong-nhom-3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350437" y="1627465"/>
            <a:ext cx="7415927" cy="2314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dirty="0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An Toàn Lao </a:t>
            </a:r>
            <a:r>
              <a:rPr lang="en-US" sz="4850" dirty="0" err="1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Động</a:t>
            </a:r>
            <a:r>
              <a:rPr lang="en-US" sz="4850" dirty="0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 </a:t>
            </a:r>
          </a:p>
          <a:p>
            <a:pPr marL="0" indent="0">
              <a:lnSpc>
                <a:spcPts val="6050"/>
              </a:lnSpc>
              <a:buNone/>
            </a:pPr>
            <a:r>
              <a:rPr lang="en-US" sz="4850" dirty="0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Trong Ngành Sản </a:t>
            </a:r>
            <a:r>
              <a:rPr lang="en-US" sz="4850" dirty="0" err="1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Xuất</a:t>
            </a:r>
            <a:r>
              <a:rPr lang="en-US" sz="4850" dirty="0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 </a:t>
            </a:r>
          </a:p>
          <a:p>
            <a:pPr marL="0" indent="0">
              <a:lnSpc>
                <a:spcPts val="6050"/>
              </a:lnSpc>
              <a:buNone/>
            </a:pPr>
            <a:r>
              <a:rPr lang="en-US" sz="4850" b="1" dirty="0" err="1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Lương</a:t>
            </a:r>
            <a:r>
              <a:rPr lang="en-US" sz="4850" b="1" dirty="0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 Khô</a:t>
            </a:r>
            <a:endParaRPr lang="en-US" sz="4850" b="1" dirty="0"/>
          </a:p>
        </p:txBody>
      </p:sp>
      <p:sp>
        <p:nvSpPr>
          <p:cNvPr id="4" name="Text 1"/>
          <p:cNvSpPr/>
          <p:nvPr/>
        </p:nvSpPr>
        <p:spPr>
          <a:xfrm>
            <a:off x="6350437" y="4312325"/>
            <a:ext cx="7415927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Bài thuyết trình này sẽ phân tích thực trạng an toàn lao động trong ngành sản xuất </a:t>
            </a:r>
            <a:r>
              <a:rPr lang="en-US" sz="1900" b="1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lương khô</a:t>
            </a:r>
            <a:r>
              <a:rPr lang="en-US" sz="190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, chia sẻ các biện pháp phòng ngừa và xử lý tình huống khẩn cấp, đồng thời giới thiệu thêm các nguồn tài liệu tham khảo.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6350437" y="6188631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8057" y="6196251"/>
            <a:ext cx="379690" cy="3796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68716" y="6170176"/>
            <a:ext cx="3217664" cy="431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b="1" dirty="0" err="1">
                <a:solidFill>
                  <a:srgbClr val="49495A"/>
                </a:solidFill>
                <a:latin typeface="PT Serif" panose="020A0603040505020204" pitchFamily="18" charset="0"/>
                <a:ea typeface="Open Sans Bold" pitchFamily="34" charset="-122"/>
                <a:cs typeface="Open Sans Bold" pitchFamily="34" charset="-120"/>
              </a:rPr>
              <a:t>Bản</a:t>
            </a:r>
            <a:r>
              <a:rPr lang="en-US" sz="2400" b="1" dirty="0">
                <a:solidFill>
                  <a:srgbClr val="49495A"/>
                </a:solidFill>
                <a:latin typeface="PT Serif" panose="020A0603040505020204" pitchFamily="18" charset="0"/>
                <a:ea typeface="Open Sans Bold" pitchFamily="34" charset="-122"/>
                <a:cs typeface="Open Sans Bold" pitchFamily="34" charset="-120"/>
              </a:rPr>
              <a:t> </a:t>
            </a:r>
            <a:r>
              <a:rPr lang="en-US" sz="2400" b="1" dirty="0" err="1">
                <a:solidFill>
                  <a:srgbClr val="49495A"/>
                </a:solidFill>
                <a:latin typeface="PT Serif" panose="020A0603040505020204" pitchFamily="18" charset="0"/>
                <a:ea typeface="Open Sans Bold" pitchFamily="34" charset="-122"/>
                <a:cs typeface="Open Sans Bold" pitchFamily="34" charset="-120"/>
              </a:rPr>
              <a:t>quyền</a:t>
            </a:r>
            <a:r>
              <a:rPr lang="en-US" sz="2400" b="1" dirty="0">
                <a:solidFill>
                  <a:srgbClr val="49495A"/>
                </a:solidFill>
                <a:latin typeface="PT Serif" panose="020A0603040505020204" pitchFamily="18" charset="0"/>
                <a:ea typeface="Open Sans Bold" pitchFamily="34" charset="-122"/>
                <a:cs typeface="Open Sans Bold" pitchFamily="34" charset="-120"/>
              </a:rPr>
              <a:t> </a:t>
            </a:r>
            <a:r>
              <a:rPr lang="en-US" sz="2400" b="1" dirty="0" err="1">
                <a:solidFill>
                  <a:srgbClr val="49495A"/>
                </a:solidFill>
                <a:latin typeface="PT Serif" panose="020A0603040505020204" pitchFamily="18" charset="0"/>
                <a:ea typeface="Open Sans Bold" pitchFamily="34" charset="-122"/>
                <a:cs typeface="Open Sans Bold" pitchFamily="34" charset="-120"/>
              </a:rPr>
              <a:t>thuộc</a:t>
            </a:r>
            <a:r>
              <a:rPr lang="en-US" sz="2400" b="1" dirty="0">
                <a:solidFill>
                  <a:srgbClr val="49495A"/>
                </a:solidFill>
                <a:latin typeface="PT Serif" panose="020A0603040505020204" pitchFamily="18" charset="0"/>
                <a:ea typeface="Open Sans Bold" pitchFamily="34" charset="-122"/>
                <a:cs typeface="Open Sans Bold" pitchFamily="34" charset="-120"/>
              </a:rPr>
              <a:t> An Toàn Nam Việt</a:t>
            </a:r>
            <a:endParaRPr lang="en-US" sz="2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00EE47-6CBE-D3E1-AC55-86BEB6E09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84" y="2219880"/>
            <a:ext cx="5572125" cy="557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E5B89BB6-0BF7-9492-77DC-E3647F00EC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33747" y="7445830"/>
            <a:ext cx="2585760" cy="7380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31613" y="414814"/>
            <a:ext cx="5967174" cy="471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00"/>
              </a:lnSpc>
              <a:buNone/>
            </a:pPr>
            <a:r>
              <a:rPr lang="en-US" sz="4000" b="1" dirty="0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Thực Trạng An Toàn Lao Động</a:t>
            </a:r>
            <a:endParaRPr lang="en-US" sz="4000" b="1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134" y="1499504"/>
            <a:ext cx="3148988" cy="319307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72094" y="5890254"/>
            <a:ext cx="4394835" cy="1110615"/>
          </a:xfrm>
          <a:prstGeom prst="roundRect">
            <a:avLst>
              <a:gd name="adj" fmla="val 2038"/>
            </a:avLst>
          </a:prstGeom>
          <a:solidFill>
            <a:srgbClr val="EAE8F3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5" name="Text 2"/>
          <p:cNvSpPr/>
          <p:nvPr/>
        </p:nvSpPr>
        <p:spPr>
          <a:xfrm>
            <a:off x="722947" y="6041106"/>
            <a:ext cx="1885950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85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Giảm Số Vụ</a:t>
            </a:r>
            <a:endParaRPr lang="en-US" sz="1450" b="1" dirty="0"/>
          </a:p>
        </p:txBody>
      </p:sp>
      <p:sp>
        <p:nvSpPr>
          <p:cNvPr id="6" name="Text 3"/>
          <p:cNvSpPr/>
          <p:nvPr/>
        </p:nvSpPr>
        <p:spPr>
          <a:xfrm>
            <a:off x="722947" y="6367338"/>
            <a:ext cx="4093131" cy="482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Số vụ tai nạn lao động giảm 7,09% so với cùng kỳ năm 2023.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117782" y="5890254"/>
            <a:ext cx="4394835" cy="1110615"/>
          </a:xfrm>
          <a:prstGeom prst="roundRect">
            <a:avLst>
              <a:gd name="adj" fmla="val 2038"/>
            </a:avLst>
          </a:prstGeom>
          <a:solidFill>
            <a:srgbClr val="EAE8F3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8" name="Text 5"/>
          <p:cNvSpPr/>
          <p:nvPr/>
        </p:nvSpPr>
        <p:spPr>
          <a:xfrm>
            <a:off x="5268634" y="6041106"/>
            <a:ext cx="2182892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85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Giảm Số Người Bị Nạn</a:t>
            </a:r>
            <a:endParaRPr lang="en-US" sz="1450" b="1" dirty="0"/>
          </a:p>
        </p:txBody>
      </p:sp>
      <p:sp>
        <p:nvSpPr>
          <p:cNvPr id="9" name="Text 6"/>
          <p:cNvSpPr/>
          <p:nvPr/>
        </p:nvSpPr>
        <p:spPr>
          <a:xfrm>
            <a:off x="5268634" y="6367338"/>
            <a:ext cx="4093131" cy="241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Số người bị nạn giảm 6,04% so với cùng kỳ năm 2023.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9663469" y="5890254"/>
            <a:ext cx="4394835" cy="1110615"/>
          </a:xfrm>
          <a:prstGeom prst="roundRect">
            <a:avLst>
              <a:gd name="adj" fmla="val 2038"/>
            </a:avLst>
          </a:prstGeom>
          <a:solidFill>
            <a:srgbClr val="EAE8F3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11" name="Text 8"/>
          <p:cNvSpPr/>
          <p:nvPr/>
        </p:nvSpPr>
        <p:spPr>
          <a:xfrm>
            <a:off x="9814321" y="6041106"/>
            <a:ext cx="3048000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85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Tăng Số Người Bị Thương Nặng</a:t>
            </a:r>
            <a:endParaRPr lang="en-US" sz="1450" b="1" dirty="0"/>
          </a:p>
        </p:txBody>
      </p:sp>
      <p:sp>
        <p:nvSpPr>
          <p:cNvPr id="12" name="Text 9"/>
          <p:cNvSpPr/>
          <p:nvPr/>
        </p:nvSpPr>
        <p:spPr>
          <a:xfrm>
            <a:off x="9814321" y="6367338"/>
            <a:ext cx="4093131" cy="482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Số người bị thương nặng tăng 3,32% so với cùng kỳ năm 2023.</a:t>
            </a:r>
            <a:endParaRPr lang="en-US" sz="1400" dirty="0"/>
          </a:p>
        </p:txBody>
      </p:sp>
      <p:pic>
        <p:nvPicPr>
          <p:cNvPr id="15" name="Image 0" descr="preencoded.png">
            <a:extLst>
              <a:ext uri="{FF2B5EF4-FFF2-40B4-BE49-F238E27FC236}">
                <a16:creationId xmlns:a16="http://schemas.microsoft.com/office/drawing/2014/main" id="{BF22DB2B-8C77-BD4A-7CC6-BE40F47077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33747" y="7445830"/>
            <a:ext cx="2585760" cy="73806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8800" y="2975837"/>
            <a:ext cx="487680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2465" y="537567"/>
            <a:ext cx="9164919" cy="1218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750"/>
              </a:lnSpc>
              <a:buNone/>
            </a:pPr>
            <a:r>
              <a:rPr lang="en-US" sz="3800" b="1" dirty="0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Rủi Ro Trong Sản Xuất Lương Khô</a:t>
            </a:r>
            <a:endParaRPr lang="en-US" sz="3800" b="1" dirty="0"/>
          </a:p>
        </p:txBody>
      </p:sp>
      <p:sp>
        <p:nvSpPr>
          <p:cNvPr id="4" name="Shape 1"/>
          <p:cNvSpPr/>
          <p:nvPr/>
        </p:nvSpPr>
        <p:spPr>
          <a:xfrm>
            <a:off x="682466" y="2150864"/>
            <a:ext cx="438745" cy="438745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sp>
        <p:nvSpPr>
          <p:cNvPr id="5" name="Text 2"/>
          <p:cNvSpPr/>
          <p:nvPr/>
        </p:nvSpPr>
        <p:spPr>
          <a:xfrm>
            <a:off x="836533" y="2223969"/>
            <a:ext cx="130493" cy="292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1316117" y="2150864"/>
            <a:ext cx="2437448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Thiết Bị Máy Móc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1316117" y="2455427"/>
            <a:ext cx="7145417" cy="6238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0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Công nhân có thể bị kẹt hoặc va chạm với các bộ phận chuyển động của máy móc, gây ra chấn thương.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82466" y="3610452"/>
            <a:ext cx="438745" cy="438745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sp>
        <p:nvSpPr>
          <p:cNvPr id="9" name="Text 6"/>
          <p:cNvSpPr/>
          <p:nvPr/>
        </p:nvSpPr>
        <p:spPr>
          <a:xfrm>
            <a:off x="811768" y="3683556"/>
            <a:ext cx="180142" cy="292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2300" dirty="0"/>
          </a:p>
        </p:txBody>
      </p:sp>
      <p:sp>
        <p:nvSpPr>
          <p:cNvPr id="10" name="Text 7"/>
          <p:cNvSpPr/>
          <p:nvPr/>
        </p:nvSpPr>
        <p:spPr>
          <a:xfrm>
            <a:off x="1316117" y="3610452"/>
            <a:ext cx="2756654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Hóa Chất Nguy Hiểm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1316117" y="3915014"/>
            <a:ext cx="7145417" cy="6238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0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Tiếp xúc trực tiếp hoặc hít phải hóa chất có thể gây bỏng, viêm nhiễm hoặc các bệnh lý nghiêm trọng.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682466" y="5070039"/>
            <a:ext cx="438745" cy="438745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sp>
        <p:nvSpPr>
          <p:cNvPr id="13" name="Text 10"/>
          <p:cNvSpPr/>
          <p:nvPr/>
        </p:nvSpPr>
        <p:spPr>
          <a:xfrm>
            <a:off x="811768" y="5143143"/>
            <a:ext cx="180142" cy="292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2300" dirty="0"/>
          </a:p>
        </p:txBody>
      </p:sp>
      <p:sp>
        <p:nvSpPr>
          <p:cNvPr id="14" name="Text 11"/>
          <p:cNvSpPr/>
          <p:nvPr/>
        </p:nvSpPr>
        <p:spPr>
          <a:xfrm>
            <a:off x="1316117" y="5070039"/>
            <a:ext cx="2481143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Làm Việc Ở Độ Cao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1316117" y="5374601"/>
            <a:ext cx="7145417" cy="6238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0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Thiếu các biện pháp an toàn như dây bảo hiểm có thể dẫn đến tai nạn ngã từ trên cao.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682466" y="6529626"/>
            <a:ext cx="438745" cy="438745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sp>
        <p:nvSpPr>
          <p:cNvPr id="17" name="Text 14"/>
          <p:cNvSpPr/>
          <p:nvPr/>
        </p:nvSpPr>
        <p:spPr>
          <a:xfrm>
            <a:off x="816293" y="6602730"/>
            <a:ext cx="171093" cy="292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4</a:t>
            </a:r>
            <a:endParaRPr lang="en-US" sz="2300" dirty="0"/>
          </a:p>
        </p:txBody>
      </p:sp>
      <p:sp>
        <p:nvSpPr>
          <p:cNvPr id="18" name="Text 15"/>
          <p:cNvSpPr/>
          <p:nvPr/>
        </p:nvSpPr>
        <p:spPr>
          <a:xfrm>
            <a:off x="1316117" y="6529626"/>
            <a:ext cx="3512463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Sự Cố Liên Quan Đến Điện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1316117" y="6834188"/>
            <a:ext cx="7145417" cy="6238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0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Sự cố điện có thể xảy ra do hệ thống điện không được bảo trì đúng cách, gây ra cháy nổ hoặc điện giật.</a:t>
            </a:r>
            <a:endParaRPr lang="en-US" sz="1500" dirty="0"/>
          </a:p>
        </p:txBody>
      </p:sp>
      <p:pic>
        <p:nvPicPr>
          <p:cNvPr id="21" name="Image 0" descr="preencoded.png">
            <a:extLst>
              <a:ext uri="{FF2B5EF4-FFF2-40B4-BE49-F238E27FC236}">
                <a16:creationId xmlns:a16="http://schemas.microsoft.com/office/drawing/2014/main" id="{5E9626B3-2588-9931-6FF6-819CBBA8B6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33747" y="7445830"/>
            <a:ext cx="2585760" cy="73806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596" y="4374713"/>
            <a:ext cx="4941689" cy="342257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8995" y="646271"/>
            <a:ext cx="7618809" cy="136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350"/>
              </a:lnSpc>
              <a:buNone/>
            </a:pPr>
            <a:r>
              <a:rPr lang="en-US" sz="4250" b="1" dirty="0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An Toàn Vệ Sinh Lao Động Khi Sơ Chế Nguyên Liệu</a:t>
            </a:r>
            <a:endParaRPr lang="en-US" sz="4250" b="1" dirty="0"/>
          </a:p>
        </p:txBody>
      </p:sp>
      <p:sp>
        <p:nvSpPr>
          <p:cNvPr id="4" name="Shape 1"/>
          <p:cNvSpPr/>
          <p:nvPr/>
        </p:nvSpPr>
        <p:spPr>
          <a:xfrm>
            <a:off x="6248995" y="2334697"/>
            <a:ext cx="7618809" cy="1604248"/>
          </a:xfrm>
          <a:prstGeom prst="roundRect">
            <a:avLst>
              <a:gd name="adj" fmla="val 2037"/>
            </a:avLst>
          </a:prstGeom>
          <a:solidFill>
            <a:srgbClr val="EAE8F3"/>
          </a:solidFill>
          <a:ln/>
        </p:spPr>
      </p:sp>
      <p:sp>
        <p:nvSpPr>
          <p:cNvPr id="5" name="Text 2"/>
          <p:cNvSpPr/>
          <p:nvPr/>
        </p:nvSpPr>
        <p:spPr>
          <a:xfrm>
            <a:off x="6466880" y="2552581"/>
            <a:ext cx="3755469" cy="340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Chấn Thương Do Thiết Bị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6466880" y="3023830"/>
            <a:ext cx="7183041" cy="697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Công nhân có thể bị đứt tay hoặc chấn thương khi sử dụng máy cắt hoặc máy thái.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6248995" y="4156829"/>
            <a:ext cx="7618809" cy="1604248"/>
          </a:xfrm>
          <a:prstGeom prst="roundRect">
            <a:avLst>
              <a:gd name="adj" fmla="val 2037"/>
            </a:avLst>
          </a:prstGeom>
          <a:solidFill>
            <a:srgbClr val="EAE8F3"/>
          </a:solidFill>
          <a:ln/>
        </p:spPr>
      </p:sp>
      <p:sp>
        <p:nvSpPr>
          <p:cNvPr id="8" name="Text 5"/>
          <p:cNvSpPr/>
          <p:nvPr/>
        </p:nvSpPr>
        <p:spPr>
          <a:xfrm>
            <a:off x="6466880" y="4374713"/>
            <a:ext cx="2723555" cy="340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Trượt Ngã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6466880" y="4845963"/>
            <a:ext cx="7183041" cy="697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Công nhân có thể bị trượt ngã do mặt sàn ẩm ướt, dẫn đến gãy xương hoặc trẹo mắt cá chân.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248995" y="5978962"/>
            <a:ext cx="7618809" cy="1604248"/>
          </a:xfrm>
          <a:prstGeom prst="roundRect">
            <a:avLst>
              <a:gd name="adj" fmla="val 2037"/>
            </a:avLst>
          </a:prstGeom>
          <a:solidFill>
            <a:srgbClr val="EAE8F3"/>
          </a:solidFill>
          <a:ln/>
        </p:spPr>
      </p:sp>
      <p:sp>
        <p:nvSpPr>
          <p:cNvPr id="11" name="Text 8"/>
          <p:cNvSpPr/>
          <p:nvPr/>
        </p:nvSpPr>
        <p:spPr>
          <a:xfrm>
            <a:off x="6466880" y="6196846"/>
            <a:ext cx="3599974" cy="340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Kích Ứng Mắt Và Hô Hấp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6466880" y="6668095"/>
            <a:ext cx="7183041" cy="697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Bụi hoặc mảnh vụn văng ra từ quá trình nghiền nguyên liệu có thể gây kích ứng mắt hoặc hô hấp.</a:t>
            </a:r>
            <a:endParaRPr lang="en-US" sz="1700" dirty="0"/>
          </a:p>
        </p:txBody>
      </p:sp>
      <p:pic>
        <p:nvPicPr>
          <p:cNvPr id="14" name="Image 0" descr="preencoded.png">
            <a:extLst>
              <a:ext uri="{FF2B5EF4-FFF2-40B4-BE49-F238E27FC236}">
                <a16:creationId xmlns:a16="http://schemas.microsoft.com/office/drawing/2014/main" id="{27D37347-C8B3-0CD9-C42E-9430F004D5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33747" y="7445830"/>
            <a:ext cx="2585760" cy="73806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48157" y="683062"/>
            <a:ext cx="11734086" cy="688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Nguyên Nhân Gây Ra Tai Nạn Khi Sơ Chế</a:t>
            </a:r>
            <a:endParaRPr lang="en-US" sz="4300" b="1" dirty="0"/>
          </a:p>
        </p:txBody>
      </p:sp>
      <p:sp>
        <p:nvSpPr>
          <p:cNvPr id="3" name="Shape 1"/>
          <p:cNvSpPr/>
          <p:nvPr/>
        </p:nvSpPr>
        <p:spPr>
          <a:xfrm>
            <a:off x="770692" y="1811536"/>
            <a:ext cx="13089017" cy="1268611"/>
          </a:xfrm>
          <a:prstGeom prst="roundRect">
            <a:avLst>
              <a:gd name="adj" fmla="val 2604"/>
            </a:avLst>
          </a:prstGeom>
          <a:solidFill>
            <a:srgbClr val="EAE8F3"/>
          </a:solidFill>
          <a:ln/>
        </p:spPr>
      </p:sp>
      <p:sp>
        <p:nvSpPr>
          <p:cNvPr id="4" name="Text 2"/>
          <p:cNvSpPr/>
          <p:nvPr/>
        </p:nvSpPr>
        <p:spPr>
          <a:xfrm>
            <a:off x="990838" y="2031683"/>
            <a:ext cx="2752487" cy="3440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Thiếu Bảo Trì</a:t>
            </a:r>
            <a:endParaRPr lang="en-US" sz="2150" b="1" dirty="0"/>
          </a:p>
        </p:txBody>
      </p:sp>
      <p:sp>
        <p:nvSpPr>
          <p:cNvPr id="5" name="Text 3"/>
          <p:cNvSpPr/>
          <p:nvPr/>
        </p:nvSpPr>
        <p:spPr>
          <a:xfrm>
            <a:off x="990838" y="2507813"/>
            <a:ext cx="12648724" cy="352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Máy móc không được bảo trì định kỳ có thể dẫn đến sự cố.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70692" y="3300293"/>
            <a:ext cx="13089017" cy="1268611"/>
          </a:xfrm>
          <a:prstGeom prst="roundRect">
            <a:avLst>
              <a:gd name="adj" fmla="val 2604"/>
            </a:avLst>
          </a:prstGeom>
          <a:solidFill>
            <a:srgbClr val="EAE8F3"/>
          </a:solidFill>
          <a:ln/>
        </p:spPr>
      </p:sp>
      <p:sp>
        <p:nvSpPr>
          <p:cNvPr id="7" name="Text 5"/>
          <p:cNvSpPr/>
          <p:nvPr/>
        </p:nvSpPr>
        <p:spPr>
          <a:xfrm>
            <a:off x="990838" y="3520440"/>
            <a:ext cx="3272433" cy="3440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Thiếu Bảo Hộ Cá Nhân</a:t>
            </a:r>
            <a:endParaRPr lang="en-US" sz="2150" b="1" dirty="0"/>
          </a:p>
        </p:txBody>
      </p:sp>
      <p:sp>
        <p:nvSpPr>
          <p:cNvPr id="8" name="Text 6"/>
          <p:cNvSpPr/>
          <p:nvPr/>
        </p:nvSpPr>
        <p:spPr>
          <a:xfrm>
            <a:off x="990838" y="3996571"/>
            <a:ext cx="12648724" cy="352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Công nhân không đeo găng tay, kính bảo hộ hoặc giày chống trượt.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70692" y="4789051"/>
            <a:ext cx="13089017" cy="1268611"/>
          </a:xfrm>
          <a:prstGeom prst="roundRect">
            <a:avLst>
              <a:gd name="adj" fmla="val 2604"/>
            </a:avLst>
          </a:prstGeom>
          <a:solidFill>
            <a:srgbClr val="EAE8F3"/>
          </a:solidFill>
          <a:ln/>
        </p:spPr>
      </p:sp>
      <p:sp>
        <p:nvSpPr>
          <p:cNvPr id="10" name="Text 8"/>
          <p:cNvSpPr/>
          <p:nvPr/>
        </p:nvSpPr>
        <p:spPr>
          <a:xfrm>
            <a:off x="990838" y="5009198"/>
            <a:ext cx="5076825" cy="3440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Điều Kiện Làm Việc Không An Toàn</a:t>
            </a:r>
            <a:endParaRPr lang="en-US" sz="2150" b="1" dirty="0"/>
          </a:p>
        </p:txBody>
      </p:sp>
      <p:sp>
        <p:nvSpPr>
          <p:cNvPr id="11" name="Text 9"/>
          <p:cNvSpPr/>
          <p:nvPr/>
        </p:nvSpPr>
        <p:spPr>
          <a:xfrm>
            <a:off x="990838" y="5485328"/>
            <a:ext cx="12648724" cy="352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Sàn nhà ướt, lầy lội trong khu vực rửa nguyên liệu.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770692" y="6277808"/>
            <a:ext cx="13089017" cy="1268611"/>
          </a:xfrm>
          <a:prstGeom prst="roundRect">
            <a:avLst>
              <a:gd name="adj" fmla="val 2604"/>
            </a:avLst>
          </a:prstGeom>
          <a:solidFill>
            <a:srgbClr val="EAE8F3"/>
          </a:solidFill>
          <a:ln/>
        </p:spPr>
      </p:sp>
      <p:sp>
        <p:nvSpPr>
          <p:cNvPr id="13" name="Text 11"/>
          <p:cNvSpPr/>
          <p:nvPr/>
        </p:nvSpPr>
        <p:spPr>
          <a:xfrm>
            <a:off x="990838" y="6497955"/>
            <a:ext cx="3810000" cy="3440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Thiếu Đào Tạo Về An Toàn</a:t>
            </a:r>
            <a:endParaRPr lang="en-US" sz="2150" b="1" dirty="0"/>
          </a:p>
        </p:txBody>
      </p:sp>
      <p:sp>
        <p:nvSpPr>
          <p:cNvPr id="14" name="Text 12"/>
          <p:cNvSpPr/>
          <p:nvPr/>
        </p:nvSpPr>
        <p:spPr>
          <a:xfrm>
            <a:off x="990838" y="6974086"/>
            <a:ext cx="12648724" cy="352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Công nhân không được đào tạo đầy đủ về quy trình làm việc an toàn.</a:t>
            </a:r>
            <a:endParaRPr lang="en-US" sz="1700" dirty="0"/>
          </a:p>
        </p:txBody>
      </p:sp>
      <p:pic>
        <p:nvPicPr>
          <p:cNvPr id="16" name="Image 0" descr="preencoded.png">
            <a:extLst>
              <a:ext uri="{FF2B5EF4-FFF2-40B4-BE49-F238E27FC236}">
                <a16:creationId xmlns:a16="http://schemas.microsoft.com/office/drawing/2014/main" id="{C3B1C246-A1B0-FDE9-3715-C0BE936ECA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3747" y="7445830"/>
            <a:ext cx="2585760" cy="73806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832" y="3067603"/>
            <a:ext cx="5003602" cy="389763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62318" y="531019"/>
            <a:ext cx="7792164" cy="1206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750"/>
              </a:lnSpc>
              <a:buNone/>
            </a:pPr>
            <a:r>
              <a:rPr lang="en-US" sz="4000" b="1" dirty="0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An Toàn Vệ Sinh Lao </a:t>
            </a:r>
            <a:r>
              <a:rPr lang="en-US" sz="4000" b="1" dirty="0" err="1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Động</a:t>
            </a:r>
            <a:r>
              <a:rPr lang="en-US" sz="4000" b="1" dirty="0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 </a:t>
            </a:r>
          </a:p>
          <a:p>
            <a:pPr marL="0" indent="0" algn="ctr">
              <a:lnSpc>
                <a:spcPts val="4750"/>
              </a:lnSpc>
              <a:buNone/>
            </a:pPr>
            <a:r>
              <a:rPr lang="en-US" sz="4000" b="1" dirty="0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Khi Nấu Và Chế Biến</a:t>
            </a:r>
            <a:endParaRPr lang="en-US" sz="4000" b="1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2318" y="3095561"/>
            <a:ext cx="482798" cy="48279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971468" y="3169975"/>
            <a:ext cx="2413992" cy="301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Bỏng</a:t>
            </a:r>
            <a:endParaRPr lang="en-US" sz="1900" b="1" dirty="0"/>
          </a:p>
        </p:txBody>
      </p:sp>
      <p:sp>
        <p:nvSpPr>
          <p:cNvPr id="6" name="Text 2"/>
          <p:cNvSpPr/>
          <p:nvPr/>
        </p:nvSpPr>
        <p:spPr>
          <a:xfrm>
            <a:off x="6971468" y="3502788"/>
            <a:ext cx="7792164" cy="308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Công nhân có thể bị bỏng do tiếp xúc với nhiệt độ cao từ nồi hơi hoặc bồn nấu.</a:t>
            </a:r>
            <a:endParaRPr lang="en-US" sz="15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2318" y="4444615"/>
            <a:ext cx="482798" cy="48279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971468" y="4519029"/>
            <a:ext cx="2680573" cy="301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Chấn Thương Cơ Học</a:t>
            </a:r>
            <a:endParaRPr lang="en-US" sz="1900" b="1" dirty="0"/>
          </a:p>
        </p:txBody>
      </p:sp>
      <p:sp>
        <p:nvSpPr>
          <p:cNvPr id="9" name="Text 4"/>
          <p:cNvSpPr/>
          <p:nvPr/>
        </p:nvSpPr>
        <p:spPr>
          <a:xfrm>
            <a:off x="6971468" y="4851842"/>
            <a:ext cx="7792164" cy="308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Việc sử dụng máy móc chế biến không đúng cách có thể dẫn đến chấn thương cơ học.</a:t>
            </a:r>
            <a:endParaRPr lang="en-US" sz="15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2318" y="5853646"/>
            <a:ext cx="482798" cy="48279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971468" y="5928060"/>
            <a:ext cx="2413992" cy="301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Rò Rỉ Hóa Chất</a:t>
            </a:r>
            <a:endParaRPr lang="en-US" sz="1900" b="1" dirty="0"/>
          </a:p>
        </p:txBody>
      </p:sp>
      <p:sp>
        <p:nvSpPr>
          <p:cNvPr id="12" name="Text 6"/>
          <p:cNvSpPr/>
          <p:nvPr/>
        </p:nvSpPr>
        <p:spPr>
          <a:xfrm>
            <a:off x="6971468" y="6260873"/>
            <a:ext cx="7792164" cy="6179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Sự cố về rò rỉ hóa chất hoặc hơi nóng có thể gây ra các tai nạn về hô hấp hoặc kích ứng da.</a:t>
            </a:r>
            <a:endParaRPr lang="en-US" sz="1500" dirty="0"/>
          </a:p>
        </p:txBody>
      </p:sp>
      <p:pic>
        <p:nvPicPr>
          <p:cNvPr id="14" name="Image 0" descr="preencoded.png">
            <a:extLst>
              <a:ext uri="{FF2B5EF4-FFF2-40B4-BE49-F238E27FC236}">
                <a16:creationId xmlns:a16="http://schemas.microsoft.com/office/drawing/2014/main" id="{565D353A-3F4F-C94A-0DAB-EC843D1BF3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33747" y="7445830"/>
            <a:ext cx="2585760" cy="73806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7835" y="3144441"/>
            <a:ext cx="4419600" cy="441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8545" y="581263"/>
            <a:ext cx="7666911" cy="1318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4400" b="1" dirty="0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An Toàn Vệ Sinh Lao </a:t>
            </a:r>
            <a:r>
              <a:rPr lang="en-US" sz="4400" b="1" dirty="0" err="1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Động</a:t>
            </a:r>
            <a:r>
              <a:rPr lang="en-US" sz="4400" b="1" dirty="0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 </a:t>
            </a:r>
          </a:p>
          <a:p>
            <a:pPr marL="0" indent="0" algn="ctr">
              <a:lnSpc>
                <a:spcPts val="5150"/>
              </a:lnSpc>
              <a:buNone/>
            </a:pPr>
            <a:r>
              <a:rPr lang="en-US" sz="4400" b="1" dirty="0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Khi Làm Khô</a:t>
            </a:r>
            <a:endParaRPr lang="en-US" sz="4400" b="1" dirty="0"/>
          </a:p>
        </p:txBody>
      </p:sp>
      <p:sp>
        <p:nvSpPr>
          <p:cNvPr id="4" name="Shape 1"/>
          <p:cNvSpPr/>
          <p:nvPr/>
        </p:nvSpPr>
        <p:spPr>
          <a:xfrm>
            <a:off x="738545" y="2453759"/>
            <a:ext cx="474702" cy="474702"/>
          </a:xfrm>
          <a:prstGeom prst="roundRect">
            <a:avLst>
              <a:gd name="adj" fmla="val 6668"/>
            </a:avLst>
          </a:prstGeom>
          <a:solidFill>
            <a:srgbClr val="EAE8F3"/>
          </a:solidFill>
          <a:ln/>
        </p:spPr>
      </p:sp>
      <p:sp>
        <p:nvSpPr>
          <p:cNvPr id="5" name="Text 2"/>
          <p:cNvSpPr/>
          <p:nvPr/>
        </p:nvSpPr>
        <p:spPr>
          <a:xfrm>
            <a:off x="905232" y="2532817"/>
            <a:ext cx="141208" cy="3165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2450" dirty="0"/>
          </a:p>
        </p:txBody>
      </p:sp>
      <p:sp>
        <p:nvSpPr>
          <p:cNvPr id="6" name="Text 3"/>
          <p:cNvSpPr/>
          <p:nvPr/>
        </p:nvSpPr>
        <p:spPr>
          <a:xfrm>
            <a:off x="1424226" y="2453759"/>
            <a:ext cx="2637711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Bỏng</a:t>
            </a:r>
            <a:endParaRPr lang="en-US" sz="2050" b="1" dirty="0"/>
          </a:p>
        </p:txBody>
      </p:sp>
      <p:sp>
        <p:nvSpPr>
          <p:cNvPr id="7" name="Text 4"/>
          <p:cNvSpPr/>
          <p:nvPr/>
        </p:nvSpPr>
        <p:spPr>
          <a:xfrm>
            <a:off x="1424226" y="2764769"/>
            <a:ext cx="6981230" cy="337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Tiếp xúc với nhiệt độ cao từ thiết bị sấy có thể gây ra bỏng.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738545" y="3695700"/>
            <a:ext cx="474702" cy="474702"/>
          </a:xfrm>
          <a:prstGeom prst="roundRect">
            <a:avLst>
              <a:gd name="adj" fmla="val 6668"/>
            </a:avLst>
          </a:prstGeom>
          <a:solidFill>
            <a:srgbClr val="EAE8F3"/>
          </a:solidFill>
          <a:ln/>
        </p:spPr>
      </p:sp>
      <p:sp>
        <p:nvSpPr>
          <p:cNvPr id="9" name="Text 6"/>
          <p:cNvSpPr/>
          <p:nvPr/>
        </p:nvSpPr>
        <p:spPr>
          <a:xfrm>
            <a:off x="878324" y="3774758"/>
            <a:ext cx="195024" cy="3165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2450" dirty="0"/>
          </a:p>
        </p:txBody>
      </p:sp>
      <p:sp>
        <p:nvSpPr>
          <p:cNvPr id="10" name="Text 7"/>
          <p:cNvSpPr/>
          <p:nvPr/>
        </p:nvSpPr>
        <p:spPr>
          <a:xfrm>
            <a:off x="1424226" y="3695700"/>
            <a:ext cx="2687122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Say nắng, Mất Nước</a:t>
            </a:r>
            <a:endParaRPr lang="en-US" sz="2050" b="1" dirty="0"/>
          </a:p>
        </p:txBody>
      </p:sp>
      <p:sp>
        <p:nvSpPr>
          <p:cNvPr id="11" name="Text 8"/>
          <p:cNvSpPr/>
          <p:nvPr/>
        </p:nvSpPr>
        <p:spPr>
          <a:xfrm>
            <a:off x="1424226" y="4006709"/>
            <a:ext cx="8965770" cy="675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Làm việc trong môi trường có nhiệt độ cao có thể gây ra các vấn đề về sức khỏe.</a:t>
            </a:r>
            <a:endParaRPr lang="en-US" sz="1650" dirty="0"/>
          </a:p>
        </p:txBody>
      </p:sp>
      <p:sp>
        <p:nvSpPr>
          <p:cNvPr id="12" name="Shape 9"/>
          <p:cNvSpPr/>
          <p:nvPr/>
        </p:nvSpPr>
        <p:spPr>
          <a:xfrm>
            <a:off x="738545" y="5275183"/>
            <a:ext cx="474702" cy="474702"/>
          </a:xfrm>
          <a:prstGeom prst="roundRect">
            <a:avLst>
              <a:gd name="adj" fmla="val 6668"/>
            </a:avLst>
          </a:prstGeom>
          <a:solidFill>
            <a:srgbClr val="EAE8F3"/>
          </a:solidFill>
          <a:ln/>
        </p:spPr>
      </p:sp>
      <p:sp>
        <p:nvSpPr>
          <p:cNvPr id="13" name="Text 10"/>
          <p:cNvSpPr/>
          <p:nvPr/>
        </p:nvSpPr>
        <p:spPr>
          <a:xfrm>
            <a:off x="878324" y="5354241"/>
            <a:ext cx="195024" cy="3165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2450" dirty="0"/>
          </a:p>
        </p:txBody>
      </p:sp>
      <p:sp>
        <p:nvSpPr>
          <p:cNvPr id="14" name="Text 11"/>
          <p:cNvSpPr/>
          <p:nvPr/>
        </p:nvSpPr>
        <p:spPr>
          <a:xfrm>
            <a:off x="1424226" y="5275183"/>
            <a:ext cx="4508421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Sự Cố Với Hệ Thống Chân Không</a:t>
            </a:r>
            <a:endParaRPr lang="en-US" sz="2050" b="1" dirty="0"/>
          </a:p>
        </p:txBody>
      </p:sp>
      <p:sp>
        <p:nvSpPr>
          <p:cNvPr id="15" name="Text 12"/>
          <p:cNvSpPr/>
          <p:nvPr/>
        </p:nvSpPr>
        <p:spPr>
          <a:xfrm>
            <a:off x="1424226" y="5586193"/>
            <a:ext cx="6981230" cy="337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Ngạt do sự rò rỉ hoặc mất cân bằng áp suất</a:t>
            </a:r>
            <a:endParaRPr lang="en-US" sz="1650" dirty="0"/>
          </a:p>
        </p:txBody>
      </p:sp>
      <p:sp>
        <p:nvSpPr>
          <p:cNvPr id="16" name="Shape 13"/>
          <p:cNvSpPr/>
          <p:nvPr/>
        </p:nvSpPr>
        <p:spPr>
          <a:xfrm>
            <a:off x="738545" y="6517124"/>
            <a:ext cx="474702" cy="474702"/>
          </a:xfrm>
          <a:prstGeom prst="roundRect">
            <a:avLst>
              <a:gd name="adj" fmla="val 6668"/>
            </a:avLst>
          </a:prstGeom>
          <a:solidFill>
            <a:srgbClr val="EAE8F3"/>
          </a:solidFill>
          <a:ln/>
        </p:spPr>
      </p:sp>
      <p:sp>
        <p:nvSpPr>
          <p:cNvPr id="17" name="Text 14"/>
          <p:cNvSpPr/>
          <p:nvPr/>
        </p:nvSpPr>
        <p:spPr>
          <a:xfrm>
            <a:off x="883325" y="6596182"/>
            <a:ext cx="185142" cy="3165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4</a:t>
            </a:r>
            <a:endParaRPr lang="en-US" sz="2450" dirty="0"/>
          </a:p>
        </p:txBody>
      </p:sp>
      <p:sp>
        <p:nvSpPr>
          <p:cNvPr id="18" name="Text 15"/>
          <p:cNvSpPr/>
          <p:nvPr/>
        </p:nvSpPr>
        <p:spPr>
          <a:xfrm>
            <a:off x="1424226" y="6517124"/>
            <a:ext cx="2723793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Trượt Ngã, Va Chạm</a:t>
            </a:r>
            <a:endParaRPr lang="en-US" sz="2050" b="1" dirty="0"/>
          </a:p>
        </p:txBody>
      </p:sp>
      <p:sp>
        <p:nvSpPr>
          <p:cNvPr id="19" name="Text 16"/>
          <p:cNvSpPr/>
          <p:nvPr/>
        </p:nvSpPr>
        <p:spPr>
          <a:xfrm>
            <a:off x="1424225" y="6828134"/>
            <a:ext cx="8343609" cy="675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Sàn không được giữ gìn sạch sẽ và khô ráo có thể dẫn đến trượt ngã hoặc va chạm.</a:t>
            </a:r>
            <a:endParaRPr lang="en-US" sz="1650" dirty="0"/>
          </a:p>
        </p:txBody>
      </p:sp>
      <p:pic>
        <p:nvPicPr>
          <p:cNvPr id="21" name="Image 0" descr="preencoded.png">
            <a:extLst>
              <a:ext uri="{FF2B5EF4-FFF2-40B4-BE49-F238E27FC236}">
                <a16:creationId xmlns:a16="http://schemas.microsoft.com/office/drawing/2014/main" id="{DA439329-68C5-96E6-7923-CF8967B62C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33747" y="7445830"/>
            <a:ext cx="2585760" cy="73806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-830452" y="701517"/>
            <a:ext cx="12131993" cy="640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000"/>
              </a:lnSpc>
              <a:buNone/>
            </a:pPr>
            <a:r>
              <a:rPr lang="en-US" sz="4800" b="1" dirty="0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An Toàn Vệ Sinh Lao Động Khi </a:t>
            </a:r>
          </a:p>
          <a:p>
            <a:pPr marL="0" indent="0" algn="ctr">
              <a:lnSpc>
                <a:spcPts val="5000"/>
              </a:lnSpc>
              <a:buNone/>
            </a:pPr>
            <a:r>
              <a:rPr lang="en-US" sz="4800" b="1" dirty="0" err="1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Nghiền</a:t>
            </a:r>
            <a:r>
              <a:rPr lang="en-US" sz="4800" b="1" dirty="0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 Và Xay</a:t>
            </a:r>
            <a:endParaRPr lang="en-US" sz="4800" b="1" dirty="0"/>
          </a:p>
        </p:txBody>
      </p:sp>
      <p:sp>
        <p:nvSpPr>
          <p:cNvPr id="5" name="Shape 1"/>
          <p:cNvSpPr/>
          <p:nvPr/>
        </p:nvSpPr>
        <p:spPr>
          <a:xfrm>
            <a:off x="1010537" y="3948880"/>
            <a:ext cx="22860" cy="3563779"/>
          </a:xfrm>
          <a:prstGeom prst="roundRect">
            <a:avLst>
              <a:gd name="adj" fmla="val 134441"/>
            </a:avLst>
          </a:prstGeom>
          <a:solidFill>
            <a:srgbClr val="D0CED9"/>
          </a:solidFill>
          <a:ln/>
        </p:spPr>
      </p:sp>
      <p:sp>
        <p:nvSpPr>
          <p:cNvPr id="6" name="Shape 2"/>
          <p:cNvSpPr/>
          <p:nvPr/>
        </p:nvSpPr>
        <p:spPr>
          <a:xfrm>
            <a:off x="1229552" y="4398221"/>
            <a:ext cx="716994" cy="22860"/>
          </a:xfrm>
          <a:prstGeom prst="roundRect">
            <a:avLst>
              <a:gd name="adj" fmla="val 134441"/>
            </a:avLst>
          </a:prstGeom>
          <a:solidFill>
            <a:srgbClr val="D0CED9"/>
          </a:solidFill>
          <a:ln/>
        </p:spPr>
      </p:sp>
      <p:sp>
        <p:nvSpPr>
          <p:cNvPr id="7" name="Shape 3"/>
          <p:cNvSpPr/>
          <p:nvPr/>
        </p:nvSpPr>
        <p:spPr>
          <a:xfrm>
            <a:off x="791521" y="4179265"/>
            <a:ext cx="460891" cy="460891"/>
          </a:xfrm>
          <a:prstGeom prst="roundRect">
            <a:avLst>
              <a:gd name="adj" fmla="val 6668"/>
            </a:avLst>
          </a:prstGeom>
          <a:solidFill>
            <a:srgbClr val="EAE8F3"/>
          </a:solidFill>
          <a:ln/>
        </p:spPr>
      </p:sp>
      <p:sp>
        <p:nvSpPr>
          <p:cNvPr id="8" name="Text 4"/>
          <p:cNvSpPr/>
          <p:nvPr/>
        </p:nvSpPr>
        <p:spPr>
          <a:xfrm>
            <a:off x="953327" y="4256061"/>
            <a:ext cx="137160" cy="307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2400" dirty="0"/>
          </a:p>
        </p:txBody>
      </p:sp>
      <p:sp>
        <p:nvSpPr>
          <p:cNvPr id="9" name="Text 5"/>
          <p:cNvSpPr/>
          <p:nvPr/>
        </p:nvSpPr>
        <p:spPr>
          <a:xfrm>
            <a:off x="2148774" y="4153667"/>
            <a:ext cx="11762303" cy="327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Bị kẹt hoặc vướng vào các bộ phận chuyển động của máy nghiền hoặc máy xay.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1229552" y="5340363"/>
            <a:ext cx="716994" cy="22860"/>
          </a:xfrm>
          <a:prstGeom prst="roundRect">
            <a:avLst>
              <a:gd name="adj" fmla="val 134441"/>
            </a:avLst>
          </a:prstGeom>
          <a:solidFill>
            <a:srgbClr val="D0CED9"/>
          </a:solidFill>
          <a:ln/>
        </p:spPr>
      </p:sp>
      <p:sp>
        <p:nvSpPr>
          <p:cNvPr id="11" name="Shape 7"/>
          <p:cNvSpPr/>
          <p:nvPr/>
        </p:nvSpPr>
        <p:spPr>
          <a:xfrm>
            <a:off x="791521" y="5121407"/>
            <a:ext cx="460891" cy="460891"/>
          </a:xfrm>
          <a:prstGeom prst="roundRect">
            <a:avLst>
              <a:gd name="adj" fmla="val 6668"/>
            </a:avLst>
          </a:prstGeom>
          <a:solidFill>
            <a:srgbClr val="EAE8F3"/>
          </a:solidFill>
          <a:ln/>
        </p:spPr>
      </p:sp>
      <p:sp>
        <p:nvSpPr>
          <p:cNvPr id="12" name="Text 8"/>
          <p:cNvSpPr/>
          <p:nvPr/>
        </p:nvSpPr>
        <p:spPr>
          <a:xfrm>
            <a:off x="927252" y="5198202"/>
            <a:ext cx="189309" cy="307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2400" dirty="0"/>
          </a:p>
        </p:txBody>
      </p:sp>
      <p:sp>
        <p:nvSpPr>
          <p:cNvPr id="13" name="Text 9"/>
          <p:cNvSpPr/>
          <p:nvPr/>
        </p:nvSpPr>
        <p:spPr>
          <a:xfrm>
            <a:off x="2148774" y="5095809"/>
            <a:ext cx="11762303" cy="327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Sự cố về nổ hoặc rò rỉ bụi, dẫn đến các tai nạn liên quan đến bỏng hoặc hít phải bụi mịn.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1229552" y="6282505"/>
            <a:ext cx="716994" cy="22860"/>
          </a:xfrm>
          <a:prstGeom prst="roundRect">
            <a:avLst>
              <a:gd name="adj" fmla="val 134441"/>
            </a:avLst>
          </a:prstGeom>
          <a:solidFill>
            <a:srgbClr val="D0CED9"/>
          </a:solidFill>
          <a:ln/>
        </p:spPr>
      </p:sp>
      <p:sp>
        <p:nvSpPr>
          <p:cNvPr id="15" name="Shape 11"/>
          <p:cNvSpPr/>
          <p:nvPr/>
        </p:nvSpPr>
        <p:spPr>
          <a:xfrm>
            <a:off x="791521" y="6063549"/>
            <a:ext cx="460891" cy="460891"/>
          </a:xfrm>
          <a:prstGeom prst="roundRect">
            <a:avLst>
              <a:gd name="adj" fmla="val 6668"/>
            </a:avLst>
          </a:prstGeom>
          <a:solidFill>
            <a:srgbClr val="EAE8F3"/>
          </a:solidFill>
          <a:ln/>
        </p:spPr>
      </p:sp>
      <p:sp>
        <p:nvSpPr>
          <p:cNvPr id="16" name="Text 12"/>
          <p:cNvSpPr/>
          <p:nvPr/>
        </p:nvSpPr>
        <p:spPr>
          <a:xfrm>
            <a:off x="927252" y="6140344"/>
            <a:ext cx="189309" cy="307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2400" dirty="0"/>
          </a:p>
        </p:txBody>
      </p:sp>
      <p:sp>
        <p:nvSpPr>
          <p:cNvPr id="17" name="Text 13"/>
          <p:cNvSpPr/>
          <p:nvPr/>
        </p:nvSpPr>
        <p:spPr>
          <a:xfrm>
            <a:off x="2148774" y="6037950"/>
            <a:ext cx="11762303" cy="327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Trượt ngã hoặc va chạm với các thiết bị trong khu vực làm việc nếu sàn không được giữ gìn sạch sẽ và khô ráo.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1229552" y="7224646"/>
            <a:ext cx="716994" cy="22860"/>
          </a:xfrm>
          <a:prstGeom prst="roundRect">
            <a:avLst>
              <a:gd name="adj" fmla="val 134441"/>
            </a:avLst>
          </a:prstGeom>
          <a:solidFill>
            <a:srgbClr val="D0CED9"/>
          </a:solidFill>
          <a:ln/>
        </p:spPr>
      </p:sp>
      <p:sp>
        <p:nvSpPr>
          <p:cNvPr id="19" name="Shape 15"/>
          <p:cNvSpPr/>
          <p:nvPr/>
        </p:nvSpPr>
        <p:spPr>
          <a:xfrm>
            <a:off x="791521" y="7005690"/>
            <a:ext cx="460891" cy="460891"/>
          </a:xfrm>
          <a:prstGeom prst="roundRect">
            <a:avLst>
              <a:gd name="adj" fmla="val 6668"/>
            </a:avLst>
          </a:prstGeom>
          <a:solidFill>
            <a:srgbClr val="EAE8F3"/>
          </a:solidFill>
          <a:ln/>
        </p:spPr>
      </p:sp>
      <p:sp>
        <p:nvSpPr>
          <p:cNvPr id="20" name="Text 16"/>
          <p:cNvSpPr/>
          <p:nvPr/>
        </p:nvSpPr>
        <p:spPr>
          <a:xfrm>
            <a:off x="932015" y="7082485"/>
            <a:ext cx="179784" cy="307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4</a:t>
            </a:r>
            <a:endParaRPr lang="en-US" sz="2400" dirty="0"/>
          </a:p>
        </p:txBody>
      </p:sp>
      <p:sp>
        <p:nvSpPr>
          <p:cNvPr id="21" name="Text 17"/>
          <p:cNvSpPr/>
          <p:nvPr/>
        </p:nvSpPr>
        <p:spPr>
          <a:xfrm>
            <a:off x="2148774" y="6980092"/>
            <a:ext cx="11762303" cy="327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Thiếu sự chú ý trong việc sử dụng thiết bị bảo hộ cá nhân, như găng tay và kính bảo hộ.</a:t>
            </a:r>
            <a:endParaRPr lang="en-US" sz="16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9FE3EE9-F4CD-CACB-F114-F670D39FF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411" y="1388708"/>
            <a:ext cx="4847043" cy="4193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 0" descr="preencoded.png">
            <a:extLst>
              <a:ext uri="{FF2B5EF4-FFF2-40B4-BE49-F238E27FC236}">
                <a16:creationId xmlns:a16="http://schemas.microsoft.com/office/drawing/2014/main" id="{C557BF63-05BA-347B-3F3B-0B8EDF28B6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33747" y="7445830"/>
            <a:ext cx="2585760" cy="73806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373" y="2908815"/>
            <a:ext cx="4411980" cy="44119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713304" y="227409"/>
            <a:ext cx="9226401" cy="11668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550"/>
              </a:lnSpc>
              <a:buNone/>
            </a:pPr>
            <a:r>
              <a:rPr lang="en-US" sz="4400" b="1" dirty="0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An Toàn Vệ Sinh Lao </a:t>
            </a:r>
            <a:r>
              <a:rPr lang="en-US" sz="4400" b="1" dirty="0" err="1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Động</a:t>
            </a:r>
            <a:r>
              <a:rPr lang="en-US" sz="4400" b="1" dirty="0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 </a:t>
            </a:r>
          </a:p>
          <a:p>
            <a:pPr marL="0" indent="0" algn="ctr">
              <a:lnSpc>
                <a:spcPts val="4550"/>
              </a:lnSpc>
              <a:buNone/>
            </a:pPr>
            <a:r>
              <a:rPr lang="en-US" sz="4400" b="1" dirty="0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Khi </a:t>
            </a:r>
            <a:r>
              <a:rPr lang="en-US" sz="4400" b="1" dirty="0" err="1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Trộn</a:t>
            </a:r>
            <a:r>
              <a:rPr lang="en-US" sz="4400" b="1" dirty="0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 Và Điều Chỉnh Hương Vị</a:t>
            </a:r>
            <a:endParaRPr lang="en-US" sz="4400" b="1" dirty="0"/>
          </a:p>
        </p:txBody>
      </p:sp>
      <p:sp>
        <p:nvSpPr>
          <p:cNvPr id="4" name="Shape 1"/>
          <p:cNvSpPr/>
          <p:nvPr/>
        </p:nvSpPr>
        <p:spPr>
          <a:xfrm>
            <a:off x="6139815" y="2257663"/>
            <a:ext cx="7837170" cy="1075611"/>
          </a:xfrm>
          <a:prstGeom prst="roundRect">
            <a:avLst>
              <a:gd name="adj" fmla="val 2604"/>
            </a:avLst>
          </a:prstGeom>
          <a:solidFill>
            <a:srgbClr val="EAE8F3"/>
          </a:solidFill>
          <a:ln/>
        </p:spPr>
      </p:sp>
      <p:sp>
        <p:nvSpPr>
          <p:cNvPr id="5" name="Text 2"/>
          <p:cNvSpPr/>
          <p:nvPr/>
        </p:nvSpPr>
        <p:spPr>
          <a:xfrm>
            <a:off x="6326505" y="2444353"/>
            <a:ext cx="2333744" cy="291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Bị Kẹt, Cắt</a:t>
            </a:r>
            <a:endParaRPr lang="en-US" sz="1800" b="1" dirty="0"/>
          </a:p>
        </p:txBody>
      </p:sp>
      <p:sp>
        <p:nvSpPr>
          <p:cNvPr id="6" name="Text 3"/>
          <p:cNvSpPr/>
          <p:nvPr/>
        </p:nvSpPr>
        <p:spPr>
          <a:xfrm>
            <a:off x="6326505" y="2847975"/>
            <a:ext cx="7463790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60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Tiếp xúc trực tiếp với các thiết bị trộn có thể gây ra các vết thương.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6139815" y="3519964"/>
            <a:ext cx="7837170" cy="1075611"/>
          </a:xfrm>
          <a:prstGeom prst="roundRect">
            <a:avLst>
              <a:gd name="adj" fmla="val 2604"/>
            </a:avLst>
          </a:prstGeom>
          <a:solidFill>
            <a:srgbClr val="EAE8F3"/>
          </a:solidFill>
          <a:ln/>
        </p:spPr>
      </p:sp>
      <p:sp>
        <p:nvSpPr>
          <p:cNvPr id="8" name="Text 5"/>
          <p:cNvSpPr/>
          <p:nvPr/>
        </p:nvSpPr>
        <p:spPr>
          <a:xfrm>
            <a:off x="6326505" y="3706654"/>
            <a:ext cx="2333744" cy="291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Bụi, Kích Ứng</a:t>
            </a:r>
            <a:endParaRPr lang="en-US" sz="1800" b="1" dirty="0"/>
          </a:p>
        </p:txBody>
      </p:sp>
      <p:sp>
        <p:nvSpPr>
          <p:cNvPr id="9" name="Text 6"/>
          <p:cNvSpPr/>
          <p:nvPr/>
        </p:nvSpPr>
        <p:spPr>
          <a:xfrm>
            <a:off x="6326505" y="4110276"/>
            <a:ext cx="7463790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60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Bụi từ các gia vị hoặc phụ gia có thể gây ra các vấn đề về hô hấp hoặc kích ứng da.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139815" y="4782264"/>
            <a:ext cx="7837170" cy="1075611"/>
          </a:xfrm>
          <a:prstGeom prst="roundRect">
            <a:avLst>
              <a:gd name="adj" fmla="val 2604"/>
            </a:avLst>
          </a:prstGeom>
          <a:solidFill>
            <a:srgbClr val="EAE8F3"/>
          </a:solidFill>
          <a:ln/>
        </p:spPr>
      </p:sp>
      <p:sp>
        <p:nvSpPr>
          <p:cNvPr id="11" name="Text 8"/>
          <p:cNvSpPr/>
          <p:nvPr/>
        </p:nvSpPr>
        <p:spPr>
          <a:xfrm>
            <a:off x="6326505" y="4968954"/>
            <a:ext cx="2333744" cy="291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Sự Cố Điện</a:t>
            </a:r>
            <a:endParaRPr lang="en-US" sz="1800" b="1" dirty="0"/>
          </a:p>
        </p:txBody>
      </p:sp>
      <p:sp>
        <p:nvSpPr>
          <p:cNvPr id="12" name="Text 9"/>
          <p:cNvSpPr/>
          <p:nvPr/>
        </p:nvSpPr>
        <p:spPr>
          <a:xfrm>
            <a:off x="6326505" y="5372576"/>
            <a:ext cx="7463790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60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Sự cố về điện hoặc hỏng hóc của thiết bị trộn có thể dẫn đến tai nạn nghiêm trọng.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6139815" y="6044565"/>
            <a:ext cx="7837170" cy="1374219"/>
          </a:xfrm>
          <a:prstGeom prst="roundRect">
            <a:avLst>
              <a:gd name="adj" fmla="val 2038"/>
            </a:avLst>
          </a:prstGeom>
          <a:solidFill>
            <a:srgbClr val="EAE8F3"/>
          </a:solidFill>
          <a:ln/>
        </p:spPr>
      </p:sp>
      <p:sp>
        <p:nvSpPr>
          <p:cNvPr id="14" name="Text 11"/>
          <p:cNvSpPr/>
          <p:nvPr/>
        </p:nvSpPr>
        <p:spPr>
          <a:xfrm>
            <a:off x="6326505" y="6231255"/>
            <a:ext cx="2784038" cy="291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Căng Cơ, Chấn Thương</a:t>
            </a:r>
            <a:endParaRPr lang="en-US" sz="1800" b="1" dirty="0"/>
          </a:p>
        </p:txBody>
      </p:sp>
      <p:sp>
        <p:nvSpPr>
          <p:cNvPr id="15" name="Text 12"/>
          <p:cNvSpPr/>
          <p:nvPr/>
        </p:nvSpPr>
        <p:spPr>
          <a:xfrm>
            <a:off x="6326505" y="6634877"/>
            <a:ext cx="7463790" cy="597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60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Di chuyển và xử lý các nguyên liệu khối lượng lớn có thể dẫn đến căng cơ hoặc chấn thương lưng.</a:t>
            </a:r>
            <a:endParaRPr lang="en-US" sz="1600" dirty="0"/>
          </a:p>
        </p:txBody>
      </p:sp>
      <p:pic>
        <p:nvPicPr>
          <p:cNvPr id="17" name="Image 0" descr="preencoded.png">
            <a:extLst>
              <a:ext uri="{FF2B5EF4-FFF2-40B4-BE49-F238E27FC236}">
                <a16:creationId xmlns:a16="http://schemas.microsoft.com/office/drawing/2014/main" id="{BDACA251-B75A-73DD-E042-5F3885DEE4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33747" y="7445830"/>
            <a:ext cx="2585760" cy="73806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29100" y="379333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Quy định chung</a:t>
            </a:r>
            <a:endParaRPr lang="en-US" sz="48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0461" y="1397674"/>
            <a:ext cx="2096414" cy="2055864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64037" y="3931206"/>
            <a:ext cx="3040499" cy="3147536"/>
          </a:xfrm>
          <a:prstGeom prst="roundRect">
            <a:avLst>
              <a:gd name="adj" fmla="val 1218"/>
            </a:avLst>
          </a:prstGeom>
          <a:solidFill>
            <a:srgbClr val="E7E0FF"/>
          </a:solidFill>
          <a:ln/>
        </p:spPr>
      </p:sp>
      <p:sp>
        <p:nvSpPr>
          <p:cNvPr id="5" name="Text 2"/>
          <p:cNvSpPr/>
          <p:nvPr/>
        </p:nvSpPr>
        <p:spPr>
          <a:xfrm>
            <a:off x="740628" y="4166077"/>
            <a:ext cx="3287316" cy="925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Huấn luyện ATLD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110853" y="5251728"/>
            <a:ext cx="2546866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Tổ chức các khóa huấn luyện an toàn lao động định kỳ cho công nhân.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4151352" y="3931206"/>
            <a:ext cx="3040499" cy="3147536"/>
          </a:xfrm>
          <a:prstGeom prst="roundRect">
            <a:avLst>
              <a:gd name="adj" fmla="val 1218"/>
            </a:avLst>
          </a:prstGeom>
          <a:solidFill>
            <a:srgbClr val="E7E0FF"/>
          </a:solidFill>
          <a:ln/>
        </p:spPr>
      </p:sp>
      <p:sp>
        <p:nvSpPr>
          <p:cNvPr id="8" name="Text 5"/>
          <p:cNvSpPr/>
          <p:nvPr/>
        </p:nvSpPr>
        <p:spPr>
          <a:xfrm>
            <a:off x="4398169" y="4178022"/>
            <a:ext cx="2546866" cy="925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Bảo trì thiết bị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4398169" y="5251728"/>
            <a:ext cx="2546866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Thường xuyên kiểm tra và bảo dưỡng máy móc, thiết bị sản xuất.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7438668" y="3931206"/>
            <a:ext cx="3040499" cy="3147536"/>
          </a:xfrm>
          <a:prstGeom prst="roundRect">
            <a:avLst>
              <a:gd name="adj" fmla="val 1218"/>
            </a:avLst>
          </a:prstGeom>
          <a:solidFill>
            <a:srgbClr val="E7E0FF"/>
          </a:solidFill>
          <a:ln/>
        </p:spPr>
      </p:sp>
      <p:sp>
        <p:nvSpPr>
          <p:cNvPr id="11" name="Text 8"/>
          <p:cNvSpPr/>
          <p:nvPr/>
        </p:nvSpPr>
        <p:spPr>
          <a:xfrm>
            <a:off x="7685484" y="4178022"/>
            <a:ext cx="2546866" cy="925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Thiết bị bảo hộ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7685484" y="5251728"/>
            <a:ext cx="2546866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Cung cấp và đảm bảo sử dụng đúng các thiết bị bảo hộ cá nhân.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10725983" y="3931206"/>
            <a:ext cx="3040499" cy="3147536"/>
          </a:xfrm>
          <a:prstGeom prst="roundRect">
            <a:avLst>
              <a:gd name="adj" fmla="val 1218"/>
            </a:avLst>
          </a:prstGeom>
          <a:solidFill>
            <a:srgbClr val="E7E0FF"/>
          </a:solidFill>
          <a:ln/>
        </p:spPr>
      </p:sp>
      <p:sp>
        <p:nvSpPr>
          <p:cNvPr id="14" name="Text 11"/>
          <p:cNvSpPr/>
          <p:nvPr/>
        </p:nvSpPr>
        <p:spPr>
          <a:xfrm>
            <a:off x="10972800" y="4178022"/>
            <a:ext cx="2546866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Môi trường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10972681" y="5251728"/>
            <a:ext cx="2546866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Duy trì không gian làm việc sạch sẽ, thoáng mát và đủ ánh sáng.</a:t>
            </a:r>
            <a:endParaRPr lang="en-US" sz="1900" dirty="0"/>
          </a:p>
        </p:txBody>
      </p:sp>
      <p:pic>
        <p:nvPicPr>
          <p:cNvPr id="17" name="Image 0" descr="preencoded.png">
            <a:extLst>
              <a:ext uri="{FF2B5EF4-FFF2-40B4-BE49-F238E27FC236}">
                <a16:creationId xmlns:a16="http://schemas.microsoft.com/office/drawing/2014/main" id="{6CD6BD24-58CF-AC3C-E354-41DC056E27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33747" y="7445830"/>
            <a:ext cx="2585760" cy="73806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0765" y="3480184"/>
            <a:ext cx="3901440" cy="32689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8065" y="711530"/>
            <a:ext cx="7089815" cy="6322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950"/>
              </a:lnSpc>
              <a:buNone/>
            </a:pPr>
            <a:r>
              <a:rPr lang="en-US" sz="4400" b="1" dirty="0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Xử lý tình huống khẩn cấp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1543938" y="2248721"/>
            <a:ext cx="22860" cy="5269349"/>
          </a:xfrm>
          <a:prstGeom prst="roundRect">
            <a:avLst>
              <a:gd name="adj" fmla="val 132758"/>
            </a:avLst>
          </a:prstGeom>
          <a:solidFill>
            <a:srgbClr val="D0CED9"/>
          </a:solidFill>
          <a:ln/>
        </p:spPr>
      </p:sp>
      <p:sp>
        <p:nvSpPr>
          <p:cNvPr id="5" name="Shape 2"/>
          <p:cNvSpPr/>
          <p:nvPr/>
        </p:nvSpPr>
        <p:spPr>
          <a:xfrm>
            <a:off x="1748726" y="2861680"/>
            <a:ext cx="708065" cy="22860"/>
          </a:xfrm>
          <a:prstGeom prst="roundRect">
            <a:avLst>
              <a:gd name="adj" fmla="val 132758"/>
            </a:avLst>
          </a:prstGeom>
          <a:solidFill>
            <a:srgbClr val="CDC6E5"/>
          </a:solidFill>
          <a:ln/>
        </p:spPr>
      </p:sp>
      <p:sp>
        <p:nvSpPr>
          <p:cNvPr id="6" name="Shape 3"/>
          <p:cNvSpPr/>
          <p:nvPr/>
        </p:nvSpPr>
        <p:spPr>
          <a:xfrm>
            <a:off x="1316410" y="2645582"/>
            <a:ext cx="455176" cy="455176"/>
          </a:xfrm>
          <a:prstGeom prst="roundRect">
            <a:avLst>
              <a:gd name="adj" fmla="val 6667"/>
            </a:avLst>
          </a:prstGeom>
          <a:solidFill>
            <a:srgbClr val="E7E0FF"/>
          </a:solidFill>
          <a:ln/>
        </p:spPr>
      </p:sp>
      <p:sp>
        <p:nvSpPr>
          <p:cNvPr id="7" name="Text 4"/>
          <p:cNvSpPr/>
          <p:nvPr/>
        </p:nvSpPr>
        <p:spPr>
          <a:xfrm>
            <a:off x="1476311" y="2721425"/>
            <a:ext cx="135374" cy="303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000000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2350" dirty="0"/>
          </a:p>
        </p:txBody>
      </p:sp>
      <p:sp>
        <p:nvSpPr>
          <p:cNvPr id="8" name="Text 5"/>
          <p:cNvSpPr/>
          <p:nvPr/>
        </p:nvSpPr>
        <p:spPr>
          <a:xfrm>
            <a:off x="2656756" y="2620341"/>
            <a:ext cx="2529007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Dừng máy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2656756" y="2951677"/>
            <a:ext cx="6311741" cy="3236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Ngay lập tức dừng hoạt động của máy móc khi xảy ra tai nạn.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1748726" y="4229589"/>
            <a:ext cx="708065" cy="22860"/>
          </a:xfrm>
          <a:prstGeom prst="roundRect">
            <a:avLst>
              <a:gd name="adj" fmla="val 132758"/>
            </a:avLst>
          </a:prstGeom>
          <a:solidFill>
            <a:srgbClr val="CDC6E5"/>
          </a:solidFill>
          <a:ln/>
        </p:spPr>
      </p:sp>
      <p:sp>
        <p:nvSpPr>
          <p:cNvPr id="11" name="Shape 8"/>
          <p:cNvSpPr/>
          <p:nvPr/>
        </p:nvSpPr>
        <p:spPr>
          <a:xfrm>
            <a:off x="1316410" y="4013491"/>
            <a:ext cx="455176" cy="455176"/>
          </a:xfrm>
          <a:prstGeom prst="roundRect">
            <a:avLst>
              <a:gd name="adj" fmla="val 6667"/>
            </a:avLst>
          </a:prstGeom>
          <a:solidFill>
            <a:srgbClr val="E7E0FF"/>
          </a:solidFill>
          <a:ln/>
        </p:spPr>
      </p:sp>
      <p:sp>
        <p:nvSpPr>
          <p:cNvPr id="12" name="Text 9"/>
          <p:cNvSpPr/>
          <p:nvPr/>
        </p:nvSpPr>
        <p:spPr>
          <a:xfrm>
            <a:off x="1450474" y="4089334"/>
            <a:ext cx="186928" cy="303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000000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2350" dirty="0"/>
          </a:p>
        </p:txBody>
      </p:sp>
      <p:sp>
        <p:nvSpPr>
          <p:cNvPr id="13" name="Text 10"/>
          <p:cNvSpPr/>
          <p:nvPr/>
        </p:nvSpPr>
        <p:spPr>
          <a:xfrm>
            <a:off x="2656756" y="3988250"/>
            <a:ext cx="2529007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Sơ cứu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2656756" y="4319586"/>
            <a:ext cx="6311741" cy="3236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Thực hiện sơ cứu ban đầu cho người bị nạn nếu cần thiết.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1748726" y="5597499"/>
            <a:ext cx="708065" cy="22860"/>
          </a:xfrm>
          <a:prstGeom prst="roundRect">
            <a:avLst>
              <a:gd name="adj" fmla="val 132758"/>
            </a:avLst>
          </a:prstGeom>
          <a:solidFill>
            <a:srgbClr val="CDC6E5"/>
          </a:solidFill>
          <a:ln/>
        </p:spPr>
      </p:sp>
      <p:sp>
        <p:nvSpPr>
          <p:cNvPr id="16" name="Shape 13"/>
          <p:cNvSpPr/>
          <p:nvPr/>
        </p:nvSpPr>
        <p:spPr>
          <a:xfrm>
            <a:off x="1316410" y="5381400"/>
            <a:ext cx="455176" cy="455176"/>
          </a:xfrm>
          <a:prstGeom prst="roundRect">
            <a:avLst>
              <a:gd name="adj" fmla="val 6667"/>
            </a:avLst>
          </a:prstGeom>
          <a:solidFill>
            <a:srgbClr val="E7E0FF"/>
          </a:solidFill>
          <a:ln/>
        </p:spPr>
      </p:sp>
      <p:sp>
        <p:nvSpPr>
          <p:cNvPr id="17" name="Text 14"/>
          <p:cNvSpPr/>
          <p:nvPr/>
        </p:nvSpPr>
        <p:spPr>
          <a:xfrm>
            <a:off x="1450474" y="5457243"/>
            <a:ext cx="186928" cy="303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000000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2350" dirty="0"/>
          </a:p>
        </p:txBody>
      </p:sp>
      <p:sp>
        <p:nvSpPr>
          <p:cNvPr id="18" name="Text 15"/>
          <p:cNvSpPr/>
          <p:nvPr/>
        </p:nvSpPr>
        <p:spPr>
          <a:xfrm>
            <a:off x="2656756" y="5356159"/>
            <a:ext cx="2529007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Gọi cấp cứu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2656756" y="5687495"/>
            <a:ext cx="6311741" cy="3236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Liên hệ dịch vụ y tế khẩn cấp nếu tình trạng nghiêm trọng.</a:t>
            </a:r>
            <a:endParaRPr lang="en-US" sz="1550" dirty="0"/>
          </a:p>
        </p:txBody>
      </p:sp>
      <p:sp>
        <p:nvSpPr>
          <p:cNvPr id="20" name="Shape 17"/>
          <p:cNvSpPr/>
          <p:nvPr/>
        </p:nvSpPr>
        <p:spPr>
          <a:xfrm>
            <a:off x="1748726" y="6965408"/>
            <a:ext cx="708065" cy="22860"/>
          </a:xfrm>
          <a:prstGeom prst="roundRect">
            <a:avLst>
              <a:gd name="adj" fmla="val 132758"/>
            </a:avLst>
          </a:prstGeom>
          <a:solidFill>
            <a:srgbClr val="CDC6E5"/>
          </a:solidFill>
          <a:ln/>
        </p:spPr>
      </p:sp>
      <p:sp>
        <p:nvSpPr>
          <p:cNvPr id="21" name="Shape 18"/>
          <p:cNvSpPr/>
          <p:nvPr/>
        </p:nvSpPr>
        <p:spPr>
          <a:xfrm>
            <a:off x="1316410" y="6749309"/>
            <a:ext cx="455176" cy="455176"/>
          </a:xfrm>
          <a:prstGeom prst="roundRect">
            <a:avLst>
              <a:gd name="adj" fmla="val 6667"/>
            </a:avLst>
          </a:prstGeom>
          <a:solidFill>
            <a:srgbClr val="E7E0FF"/>
          </a:solidFill>
          <a:ln/>
        </p:spPr>
      </p:sp>
      <p:sp>
        <p:nvSpPr>
          <p:cNvPr id="22" name="Text 19"/>
          <p:cNvSpPr/>
          <p:nvPr/>
        </p:nvSpPr>
        <p:spPr>
          <a:xfrm>
            <a:off x="1455237" y="6825152"/>
            <a:ext cx="177522" cy="303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000000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4</a:t>
            </a:r>
            <a:endParaRPr lang="en-US" sz="2350" dirty="0"/>
          </a:p>
        </p:txBody>
      </p:sp>
      <p:sp>
        <p:nvSpPr>
          <p:cNvPr id="23" name="Text 20"/>
          <p:cNvSpPr/>
          <p:nvPr/>
        </p:nvSpPr>
        <p:spPr>
          <a:xfrm>
            <a:off x="2656756" y="6724068"/>
            <a:ext cx="2529007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Báo cáo</a:t>
            </a:r>
            <a:endParaRPr lang="en-US" sz="1950" dirty="0"/>
          </a:p>
        </p:txBody>
      </p:sp>
      <p:sp>
        <p:nvSpPr>
          <p:cNvPr id="24" name="Text 21"/>
          <p:cNvSpPr/>
          <p:nvPr/>
        </p:nvSpPr>
        <p:spPr>
          <a:xfrm>
            <a:off x="2656756" y="7055405"/>
            <a:ext cx="6311741" cy="3236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9495A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</a:rPr>
              <a:t>Thông báo cho quản lý và lập báo cáo chi tiết về sự cố.</a:t>
            </a:r>
            <a:endParaRPr lang="en-US" sz="1550" dirty="0"/>
          </a:p>
        </p:txBody>
      </p:sp>
      <p:pic>
        <p:nvPicPr>
          <p:cNvPr id="26" name="Image 0" descr="preencoded.png">
            <a:extLst>
              <a:ext uri="{FF2B5EF4-FFF2-40B4-BE49-F238E27FC236}">
                <a16:creationId xmlns:a16="http://schemas.microsoft.com/office/drawing/2014/main" id="{FF6F2E50-002E-2882-345D-BD7468517F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33747" y="7445830"/>
            <a:ext cx="2585760" cy="73806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7540" y="3703095"/>
            <a:ext cx="4868823" cy="150935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405765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403CCF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Tham Khảo Thêm</a:t>
            </a:r>
            <a:endParaRPr lang="en-US" sz="4850" dirty="0"/>
          </a:p>
        </p:txBody>
      </p:sp>
      <p:sp>
        <p:nvSpPr>
          <p:cNvPr id="4" name="Shape 1"/>
          <p:cNvSpPr/>
          <p:nvPr/>
        </p:nvSpPr>
        <p:spPr>
          <a:xfrm>
            <a:off x="864037" y="1991916"/>
            <a:ext cx="7415927" cy="1499592"/>
          </a:xfrm>
          <a:prstGeom prst="roundRect">
            <a:avLst>
              <a:gd name="adj" fmla="val 2470"/>
            </a:avLst>
          </a:prstGeom>
          <a:solidFill>
            <a:srgbClr val="EAE8F3"/>
          </a:solidFill>
          <a:ln/>
        </p:spPr>
      </p:sp>
      <p:sp>
        <p:nvSpPr>
          <p:cNvPr id="5" name="Text 2"/>
          <p:cNvSpPr/>
          <p:nvPr/>
        </p:nvSpPr>
        <p:spPr>
          <a:xfrm>
            <a:off x="1110853" y="2238732"/>
            <a:ext cx="5286494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Bài kiểm tra ATLD nhóm 3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1110853" y="2688549"/>
            <a:ext cx="692229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03CCF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Trắc nghiệm an toàn lao động nhóm 3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864037" y="3738324"/>
            <a:ext cx="7415927" cy="1499592"/>
          </a:xfrm>
          <a:prstGeom prst="roundRect">
            <a:avLst>
              <a:gd name="adj" fmla="val 2470"/>
            </a:avLst>
          </a:prstGeom>
          <a:solidFill>
            <a:srgbClr val="EAE8F3"/>
          </a:solidFill>
          <a:ln/>
        </p:spPr>
      </p:sp>
      <p:sp>
        <p:nvSpPr>
          <p:cNvPr id="8" name="Text 5"/>
          <p:cNvSpPr/>
          <p:nvPr/>
        </p:nvSpPr>
        <p:spPr>
          <a:xfrm>
            <a:off x="1110853" y="3985141"/>
            <a:ext cx="6100048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Bảng báo giá huấn luyện ATLD</a:t>
            </a:r>
            <a:endParaRPr lang="en-US" sz="2900" dirty="0"/>
          </a:p>
        </p:txBody>
      </p:sp>
      <p:sp>
        <p:nvSpPr>
          <p:cNvPr id="9" name="Text 6"/>
          <p:cNvSpPr/>
          <p:nvPr/>
        </p:nvSpPr>
        <p:spPr>
          <a:xfrm>
            <a:off x="1110853" y="4434958"/>
            <a:ext cx="692229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03CCF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Xem chi tiết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864037" y="5484733"/>
            <a:ext cx="7415927" cy="1894642"/>
          </a:xfrm>
          <a:prstGeom prst="roundRect">
            <a:avLst>
              <a:gd name="adj" fmla="val 1955"/>
            </a:avLst>
          </a:prstGeom>
          <a:solidFill>
            <a:srgbClr val="EAE8F3"/>
          </a:solidFill>
          <a:ln/>
        </p:spPr>
      </p:sp>
      <p:sp>
        <p:nvSpPr>
          <p:cNvPr id="11" name="Text 8"/>
          <p:cNvSpPr/>
          <p:nvPr/>
        </p:nvSpPr>
        <p:spPr>
          <a:xfrm>
            <a:off x="1110853" y="5731550"/>
            <a:ext cx="4911328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49495A"/>
                </a:solidFill>
                <a:latin typeface="PT Serif" panose="020A0603040505020204" pitchFamily="18" charset="0"/>
                <a:ea typeface="Libre Baskerville" pitchFamily="34" charset="-122"/>
                <a:cs typeface="Libre Baskerville" pitchFamily="34" charset="-120"/>
              </a:rPr>
              <a:t>Tải về tài liệu (download)</a:t>
            </a:r>
            <a:endParaRPr lang="en-US" sz="2900" dirty="0"/>
          </a:p>
        </p:txBody>
      </p:sp>
      <p:sp>
        <p:nvSpPr>
          <p:cNvPr id="12" name="Text 9"/>
          <p:cNvSpPr/>
          <p:nvPr/>
        </p:nvSpPr>
        <p:spPr>
          <a:xfrm>
            <a:off x="1110853" y="6186247"/>
            <a:ext cx="692229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03CCF"/>
                </a:solidFill>
                <a:latin typeface="PT Serif" panose="020A0603040505020204" pitchFamily="18" charset="0"/>
                <a:ea typeface="Open Sans" pitchFamily="34" charset="-122"/>
                <a:cs typeface="Open Sans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tài liệu huấn luyện an toàn lao động sản xuất lương khô</a:t>
            </a:r>
            <a:endParaRPr lang="en-US" sz="1900" dirty="0"/>
          </a:p>
        </p:txBody>
      </p:sp>
      <p:pic>
        <p:nvPicPr>
          <p:cNvPr id="14" name="Image 0" descr="preencoded.png">
            <a:extLst>
              <a:ext uri="{FF2B5EF4-FFF2-40B4-BE49-F238E27FC236}">
                <a16:creationId xmlns:a16="http://schemas.microsoft.com/office/drawing/2014/main" id="{5B594938-5931-EC94-7DDE-F01A62FC8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3747" y="7445830"/>
            <a:ext cx="2585760" cy="73806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1041</Words>
  <Application>Microsoft Office PowerPoint</Application>
  <PresentationFormat>Custom</PresentationFormat>
  <Paragraphs>124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PT Serif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Nhan Van</cp:lastModifiedBy>
  <cp:revision>2</cp:revision>
  <dcterms:created xsi:type="dcterms:W3CDTF">2024-11-18T06:53:13Z</dcterms:created>
  <dcterms:modified xsi:type="dcterms:W3CDTF">2024-11-18T07:05:20Z</dcterms:modified>
</cp:coreProperties>
</file>