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DM Sans" pitchFamily="2" charset="0"/>
      <p:regular r:id="rId17"/>
      <p:bold r:id="rId18"/>
      <p:italic r:id="rId19"/>
      <p:boldItalic r:id="rId20"/>
    </p:embeddedFont>
    <p:embeddedFont>
      <p:font typeface="PT Serif" panose="020A0603040505020204" pitchFamily="18"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95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1.png"/><Relationship Id="rId7" Type="http://schemas.openxmlformats.org/officeDocument/2006/relationships/hyperlink" Target="https://antoannamviet.com/tai-lieu-an-toan-lao-dong-san-xuat-loc-gio/"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antoannamviet.com/bao-gia-huan-luyen-an-toan-lao-dong/" TargetMode="External"/><Relationship Id="rId5" Type="http://schemas.openxmlformats.org/officeDocument/2006/relationships/hyperlink" Target="https://antoannamviet.com/bai-kiem-tra-an-toan-lao-dong-nhom-3/" TargetMode="Externa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2729" y="2498288"/>
            <a:ext cx="4868942" cy="3233023"/>
          </a:xfrm>
          <a:prstGeom prst="rect">
            <a:avLst/>
          </a:prstGeom>
        </p:spPr>
      </p:pic>
      <p:sp>
        <p:nvSpPr>
          <p:cNvPr id="3" name="Text 0"/>
          <p:cNvSpPr/>
          <p:nvPr/>
        </p:nvSpPr>
        <p:spPr>
          <a:xfrm>
            <a:off x="864037" y="1107758"/>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Tài liệu an toàn lao động sản xuất lọc gió</a:t>
            </a:r>
            <a:endParaRPr lang="en-US" sz="7000" dirty="0"/>
          </a:p>
        </p:txBody>
      </p:sp>
      <p:sp>
        <p:nvSpPr>
          <p:cNvPr id="4" name="Text 1"/>
          <p:cNvSpPr/>
          <p:nvPr/>
        </p:nvSpPr>
        <p:spPr>
          <a:xfrm>
            <a:off x="864037" y="483203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Khám phá Tài liệu an toàn lao động sản xuất lọc gió để nắm vững các biện pháp bảo vệ hiệu quả trong quy trình sản xuất. Bài viết cung cấp hướng dẫn chi tiết, giúp đảm bảo an toàn cho công nhân và nâng cao chất lượng sản phẩm.</a:t>
            </a:r>
            <a:endParaRPr lang="en-US" sz="1900" dirty="0"/>
          </a:p>
        </p:txBody>
      </p:sp>
      <p:sp>
        <p:nvSpPr>
          <p:cNvPr id="5" name="Shape 2"/>
          <p:cNvSpPr/>
          <p:nvPr/>
        </p:nvSpPr>
        <p:spPr>
          <a:xfrm>
            <a:off x="864037" y="670833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715958"/>
            <a:ext cx="379690" cy="379690"/>
          </a:xfrm>
          <a:prstGeom prst="rect">
            <a:avLst/>
          </a:prstGeom>
        </p:spPr>
      </p:pic>
      <p:sp>
        <p:nvSpPr>
          <p:cNvPr id="7" name="Text 3"/>
          <p:cNvSpPr/>
          <p:nvPr/>
        </p:nvSpPr>
        <p:spPr>
          <a:xfrm>
            <a:off x="1382316" y="6689884"/>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34" charset="0"/>
                <a:ea typeface="DM Sans" pitchFamily="34" charset="-122"/>
                <a:cs typeface="DM Sans" pitchFamily="34" charset="-120"/>
              </a:rPr>
              <a:t>Bản</a:t>
            </a:r>
            <a:r>
              <a:rPr lang="en-US" sz="2400" b="1" dirty="0">
                <a:solidFill>
                  <a:srgbClr val="383838"/>
                </a:solidFill>
                <a:latin typeface="DM Sans" pitchFamily="34" charset="0"/>
                <a:ea typeface="DM Sans" pitchFamily="34" charset="-122"/>
                <a:cs typeface="DM Sans" pitchFamily="34" charset="-120"/>
              </a:rPr>
              <a:t> </a:t>
            </a:r>
            <a:r>
              <a:rPr lang="en-US" sz="2400" b="1" dirty="0" err="1">
                <a:solidFill>
                  <a:srgbClr val="383838"/>
                </a:solidFill>
                <a:latin typeface="DM Sans" pitchFamily="34" charset="0"/>
                <a:ea typeface="DM Sans" pitchFamily="34" charset="-122"/>
                <a:cs typeface="DM Sans" pitchFamily="34" charset="-120"/>
              </a:rPr>
              <a:t>quyền</a:t>
            </a:r>
            <a:r>
              <a:rPr lang="en-US" sz="2400" b="1" dirty="0">
                <a:solidFill>
                  <a:srgbClr val="383838"/>
                </a:solidFill>
                <a:latin typeface="DM Sans" pitchFamily="34" charset="0"/>
                <a:ea typeface="DM Sans" pitchFamily="34" charset="-122"/>
                <a:cs typeface="DM Sans" pitchFamily="34" charset="-120"/>
              </a:rPr>
              <a:t> </a:t>
            </a:r>
            <a:r>
              <a:rPr lang="en-US" sz="2400" b="1" dirty="0" err="1">
                <a:solidFill>
                  <a:srgbClr val="383838"/>
                </a:solidFill>
                <a:latin typeface="DM Sans" pitchFamily="34" charset="0"/>
                <a:ea typeface="DM Sans" pitchFamily="34" charset="-122"/>
                <a:cs typeface="DM Sans" pitchFamily="34" charset="-120"/>
              </a:rPr>
              <a:t>thuộc</a:t>
            </a:r>
            <a:r>
              <a:rPr lang="en-US" sz="2400" b="1" dirty="0">
                <a:solidFill>
                  <a:srgbClr val="383838"/>
                </a:solidFill>
                <a:latin typeface="DM Sans" pitchFamily="34" charset="0"/>
                <a:ea typeface="DM Sans" pitchFamily="34" charset="-122"/>
                <a:cs typeface="DM Sans" pitchFamily="34" charset="-120"/>
              </a:rPr>
              <a:t> An Toàn Nam Việt</a:t>
            </a:r>
            <a:endParaRPr lang="en-US" sz="2400" dirty="0"/>
          </a:p>
        </p:txBody>
      </p:sp>
      <p:pic>
        <p:nvPicPr>
          <p:cNvPr id="8" name="Picture 7">
            <a:extLst>
              <a:ext uri="{FF2B5EF4-FFF2-40B4-BE49-F238E27FC236}">
                <a16:creationId xmlns:a16="http://schemas.microsoft.com/office/drawing/2014/main" id="{E3CCEAEC-7490-F981-E989-94F8D8A64C6A}"/>
              </a:ext>
            </a:extLst>
          </p:cNvPr>
          <p:cNvPicPr>
            <a:picLocks noChangeAspect="1"/>
          </p:cNvPicPr>
          <p:nvPr/>
        </p:nvPicPr>
        <p:blipFill>
          <a:blip r:embed="rId5"/>
          <a:stretch>
            <a:fillRect/>
          </a:stretch>
        </p:blipFill>
        <p:spPr>
          <a:xfrm>
            <a:off x="10846191" y="7151489"/>
            <a:ext cx="3609543" cy="11177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11121" y="491133"/>
            <a:ext cx="7894558" cy="1757363"/>
          </a:xfrm>
          <a:prstGeom prst="rect">
            <a:avLst/>
          </a:prstGeom>
          <a:noFill/>
          <a:ln/>
        </p:spPr>
        <p:txBody>
          <a:bodyPr wrap="square" lIns="0" tIns="0" rIns="0" bIns="0" rtlCol="0" anchor="t"/>
          <a:lstStyle/>
          <a:p>
            <a:pPr marL="0" indent="0">
              <a:lnSpc>
                <a:spcPts val="4600"/>
              </a:lnSpc>
              <a:buNone/>
            </a:pPr>
            <a:r>
              <a:rPr lang="en-US" sz="3650" dirty="0">
                <a:solidFill>
                  <a:srgbClr val="020202"/>
                </a:solidFill>
                <a:latin typeface="PT Serif" pitchFamily="34" charset="0"/>
                <a:ea typeface="PT Serif" pitchFamily="34" charset="-122"/>
                <a:cs typeface="PT Serif" pitchFamily="34" charset="-120"/>
              </a:rPr>
              <a:t>PHẦN I: THỰC TRẠNG CÔNG TÁC AN TOÀN ĐỐI VỚI NGÀNH SẢN XUẤT LỌC GIÓ</a:t>
            </a:r>
            <a:endParaRPr lang="en-US" sz="3650" dirty="0"/>
          </a:p>
        </p:txBody>
      </p:sp>
      <p:sp>
        <p:nvSpPr>
          <p:cNvPr id="4" name="Shape 1"/>
          <p:cNvSpPr/>
          <p:nvPr/>
        </p:nvSpPr>
        <p:spPr>
          <a:xfrm>
            <a:off x="6111121" y="2717006"/>
            <a:ext cx="401598" cy="401598"/>
          </a:xfrm>
          <a:prstGeom prst="roundRect">
            <a:avLst>
              <a:gd name="adj" fmla="val 6668"/>
            </a:avLst>
          </a:prstGeom>
          <a:solidFill>
            <a:srgbClr val="F2EEEE"/>
          </a:solidFill>
          <a:ln/>
        </p:spPr>
      </p:sp>
      <p:sp>
        <p:nvSpPr>
          <p:cNvPr id="5" name="Text 2"/>
          <p:cNvSpPr/>
          <p:nvPr/>
        </p:nvSpPr>
        <p:spPr>
          <a:xfrm>
            <a:off x="6236970" y="2777252"/>
            <a:ext cx="149781" cy="281107"/>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1</a:t>
            </a:r>
            <a:endParaRPr lang="en-US" sz="2200" dirty="0"/>
          </a:p>
        </p:txBody>
      </p:sp>
      <p:sp>
        <p:nvSpPr>
          <p:cNvPr id="6" name="Text 3"/>
          <p:cNvSpPr/>
          <p:nvPr/>
        </p:nvSpPr>
        <p:spPr>
          <a:xfrm>
            <a:off x="6691193" y="2717006"/>
            <a:ext cx="2342912" cy="292894"/>
          </a:xfrm>
          <a:prstGeom prst="rect">
            <a:avLst/>
          </a:prstGeom>
          <a:noFill/>
          <a:ln/>
        </p:spPr>
        <p:txBody>
          <a:bodyPr wrap="none" lIns="0" tIns="0" rIns="0" bIns="0" rtlCol="0" anchor="t"/>
          <a:lstStyle/>
          <a:p>
            <a:pPr marL="0" indent="0">
              <a:lnSpc>
                <a:spcPts val="2300"/>
              </a:lnSpc>
              <a:buNone/>
            </a:pPr>
            <a:r>
              <a:rPr lang="en-US" sz="1800" dirty="0">
                <a:solidFill>
                  <a:srgbClr val="383838"/>
                </a:solidFill>
                <a:latin typeface="PT Serif" pitchFamily="34" charset="0"/>
                <a:ea typeface="PT Serif" pitchFamily="34" charset="-122"/>
                <a:cs typeface="PT Serif" pitchFamily="34" charset="-120"/>
              </a:rPr>
              <a:t>Tình hình chung</a:t>
            </a:r>
            <a:endParaRPr lang="en-US" sz="1800" dirty="0"/>
          </a:p>
        </p:txBody>
      </p:sp>
      <p:sp>
        <p:nvSpPr>
          <p:cNvPr id="7" name="Text 4"/>
          <p:cNvSpPr/>
          <p:nvPr/>
        </p:nvSpPr>
        <p:spPr>
          <a:xfrm>
            <a:off x="6691193" y="3116937"/>
            <a:ext cx="7314486" cy="571024"/>
          </a:xfrm>
          <a:prstGeom prst="rect">
            <a:avLst/>
          </a:prstGeom>
          <a:noFill/>
          <a:ln/>
        </p:spPr>
        <p:txBody>
          <a:bodyPr wrap="square" lIns="0" tIns="0" rIns="0" bIns="0" rtlCol="0" anchor="t"/>
          <a:lstStyle/>
          <a:p>
            <a:pPr marL="0" indent="0">
              <a:lnSpc>
                <a:spcPts val="2200"/>
              </a:lnSpc>
              <a:buNone/>
            </a:pPr>
            <a:r>
              <a:rPr lang="en-US" sz="1400" dirty="0">
                <a:solidFill>
                  <a:srgbClr val="383838"/>
                </a:solidFill>
                <a:latin typeface="DM Sans" pitchFamily="34" charset="0"/>
                <a:ea typeface="DM Sans" pitchFamily="34" charset="-122"/>
                <a:cs typeface="DM Sans" pitchFamily="34" charset="-120"/>
              </a:rPr>
              <a:t>Bộ Lao động - Thương binh và Xã hội thông báo đến các ngành, các địa phương tình hình tai nạn lao động 6 tháng đầu năm 2024.</a:t>
            </a:r>
            <a:endParaRPr lang="en-US" sz="1400" dirty="0"/>
          </a:p>
        </p:txBody>
      </p:sp>
      <p:sp>
        <p:nvSpPr>
          <p:cNvPr id="8" name="Shape 5"/>
          <p:cNvSpPr/>
          <p:nvPr/>
        </p:nvSpPr>
        <p:spPr>
          <a:xfrm>
            <a:off x="6111121" y="4067175"/>
            <a:ext cx="401598" cy="401598"/>
          </a:xfrm>
          <a:prstGeom prst="roundRect">
            <a:avLst>
              <a:gd name="adj" fmla="val 6668"/>
            </a:avLst>
          </a:prstGeom>
          <a:solidFill>
            <a:srgbClr val="F2EEEE"/>
          </a:solidFill>
          <a:ln/>
        </p:spPr>
      </p:sp>
      <p:sp>
        <p:nvSpPr>
          <p:cNvPr id="9" name="Text 6"/>
          <p:cNvSpPr/>
          <p:nvPr/>
        </p:nvSpPr>
        <p:spPr>
          <a:xfrm>
            <a:off x="6236970" y="4127421"/>
            <a:ext cx="149781" cy="281107"/>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2</a:t>
            </a:r>
            <a:endParaRPr lang="en-US" sz="2200" dirty="0"/>
          </a:p>
        </p:txBody>
      </p:sp>
      <p:sp>
        <p:nvSpPr>
          <p:cNvPr id="10" name="Text 7"/>
          <p:cNvSpPr/>
          <p:nvPr/>
        </p:nvSpPr>
        <p:spPr>
          <a:xfrm>
            <a:off x="6691193" y="4067175"/>
            <a:ext cx="2342912" cy="292894"/>
          </a:xfrm>
          <a:prstGeom prst="rect">
            <a:avLst/>
          </a:prstGeom>
          <a:noFill/>
          <a:ln/>
        </p:spPr>
        <p:txBody>
          <a:bodyPr wrap="none" lIns="0" tIns="0" rIns="0" bIns="0" rtlCol="0" anchor="t"/>
          <a:lstStyle/>
          <a:p>
            <a:pPr marL="0" indent="0">
              <a:lnSpc>
                <a:spcPts val="2300"/>
              </a:lnSpc>
              <a:buNone/>
            </a:pPr>
            <a:r>
              <a:rPr lang="en-US" sz="1800" dirty="0">
                <a:solidFill>
                  <a:srgbClr val="383838"/>
                </a:solidFill>
                <a:latin typeface="PT Serif" pitchFamily="34" charset="0"/>
                <a:ea typeface="PT Serif" pitchFamily="34" charset="-122"/>
                <a:cs typeface="PT Serif" pitchFamily="34" charset="-120"/>
              </a:rPr>
              <a:t>Tai nạn lao động</a:t>
            </a:r>
            <a:endParaRPr lang="en-US" sz="1800" dirty="0"/>
          </a:p>
        </p:txBody>
      </p:sp>
      <p:sp>
        <p:nvSpPr>
          <p:cNvPr id="11" name="Text 8"/>
          <p:cNvSpPr/>
          <p:nvPr/>
        </p:nvSpPr>
        <p:spPr>
          <a:xfrm>
            <a:off x="6691193" y="4467106"/>
            <a:ext cx="7314486" cy="571024"/>
          </a:xfrm>
          <a:prstGeom prst="rect">
            <a:avLst/>
          </a:prstGeom>
          <a:noFill/>
          <a:ln/>
        </p:spPr>
        <p:txBody>
          <a:bodyPr wrap="square" lIns="0" tIns="0" rIns="0" bIns="0" rtlCol="0" anchor="t"/>
          <a:lstStyle/>
          <a:p>
            <a:pPr marL="0" indent="0">
              <a:lnSpc>
                <a:spcPts val="2200"/>
              </a:lnSpc>
              <a:buNone/>
            </a:pPr>
            <a:r>
              <a:rPr lang="en-US" sz="1400" dirty="0">
                <a:solidFill>
                  <a:srgbClr val="383838"/>
                </a:solidFill>
                <a:latin typeface="DM Sans" pitchFamily="34" charset="0"/>
                <a:ea typeface="DM Sans" pitchFamily="34" charset="-122"/>
                <a:cs typeface="DM Sans" pitchFamily="34" charset="-120"/>
              </a:rPr>
              <a:t>Theo báo cáo của 61/63 tỉnh, thành phố trực thuộc trung ương, 6 tháng đầu năm 2024 trên toàn quốc đã xảy ra 3.201 vụ tai nạn lao động.</a:t>
            </a:r>
            <a:endParaRPr lang="en-US" sz="1400" dirty="0"/>
          </a:p>
        </p:txBody>
      </p:sp>
      <p:sp>
        <p:nvSpPr>
          <p:cNvPr id="12" name="Shape 9"/>
          <p:cNvSpPr/>
          <p:nvPr/>
        </p:nvSpPr>
        <p:spPr>
          <a:xfrm>
            <a:off x="6111121" y="5417344"/>
            <a:ext cx="401598" cy="401598"/>
          </a:xfrm>
          <a:prstGeom prst="roundRect">
            <a:avLst>
              <a:gd name="adj" fmla="val 6668"/>
            </a:avLst>
          </a:prstGeom>
          <a:solidFill>
            <a:srgbClr val="F2EEEE"/>
          </a:solidFill>
          <a:ln/>
        </p:spPr>
      </p:sp>
      <p:sp>
        <p:nvSpPr>
          <p:cNvPr id="13" name="Text 10"/>
          <p:cNvSpPr/>
          <p:nvPr/>
        </p:nvSpPr>
        <p:spPr>
          <a:xfrm>
            <a:off x="6236970" y="5477589"/>
            <a:ext cx="149781" cy="281107"/>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3</a:t>
            </a:r>
            <a:endParaRPr lang="en-US" sz="2200" dirty="0"/>
          </a:p>
        </p:txBody>
      </p:sp>
      <p:sp>
        <p:nvSpPr>
          <p:cNvPr id="14" name="Text 11"/>
          <p:cNvSpPr/>
          <p:nvPr/>
        </p:nvSpPr>
        <p:spPr>
          <a:xfrm>
            <a:off x="6691193" y="5417344"/>
            <a:ext cx="2438400" cy="292894"/>
          </a:xfrm>
          <a:prstGeom prst="rect">
            <a:avLst/>
          </a:prstGeom>
          <a:noFill/>
          <a:ln/>
        </p:spPr>
        <p:txBody>
          <a:bodyPr wrap="none" lIns="0" tIns="0" rIns="0" bIns="0" rtlCol="0" anchor="t"/>
          <a:lstStyle/>
          <a:p>
            <a:pPr marL="0" indent="0">
              <a:lnSpc>
                <a:spcPts val="2300"/>
              </a:lnSpc>
              <a:buNone/>
            </a:pPr>
            <a:r>
              <a:rPr lang="en-US" sz="1800" dirty="0">
                <a:solidFill>
                  <a:srgbClr val="383838"/>
                </a:solidFill>
                <a:latin typeface="PT Serif" pitchFamily="34" charset="0"/>
                <a:ea typeface="PT Serif" pitchFamily="34" charset="-122"/>
                <a:cs typeface="PT Serif" pitchFamily="34" charset="-120"/>
              </a:rPr>
              <a:t>Số vụ TNLĐ chết người</a:t>
            </a:r>
            <a:endParaRPr lang="en-US" sz="1800" dirty="0"/>
          </a:p>
        </p:txBody>
      </p:sp>
      <p:sp>
        <p:nvSpPr>
          <p:cNvPr id="15" name="Text 12"/>
          <p:cNvSpPr/>
          <p:nvPr/>
        </p:nvSpPr>
        <p:spPr>
          <a:xfrm>
            <a:off x="6691193" y="5817275"/>
            <a:ext cx="7314486" cy="571024"/>
          </a:xfrm>
          <a:prstGeom prst="rect">
            <a:avLst/>
          </a:prstGeom>
          <a:noFill/>
          <a:ln/>
        </p:spPr>
        <p:txBody>
          <a:bodyPr wrap="square" lIns="0" tIns="0" rIns="0" bIns="0" rtlCol="0" anchor="t"/>
          <a:lstStyle/>
          <a:p>
            <a:pPr marL="0" indent="0">
              <a:lnSpc>
                <a:spcPts val="2200"/>
              </a:lnSpc>
              <a:buNone/>
            </a:pPr>
            <a:r>
              <a:rPr lang="en-US" sz="1400" dirty="0">
                <a:solidFill>
                  <a:srgbClr val="383838"/>
                </a:solidFill>
                <a:latin typeface="DM Sans" pitchFamily="34" charset="0"/>
                <a:ea typeface="DM Sans" pitchFamily="34" charset="-122"/>
                <a:cs typeface="DM Sans" pitchFamily="34" charset="-120"/>
              </a:rPr>
              <a:t>Số vụ TNLĐ chết người: 320 vụ, giảm 25 vụ tương ứng 7,25% so với 6 tháng đầu năm 2023.</a:t>
            </a:r>
            <a:endParaRPr lang="en-US" sz="1400" dirty="0"/>
          </a:p>
        </p:txBody>
      </p:sp>
      <p:sp>
        <p:nvSpPr>
          <p:cNvPr id="16" name="Shape 13"/>
          <p:cNvSpPr/>
          <p:nvPr/>
        </p:nvSpPr>
        <p:spPr>
          <a:xfrm>
            <a:off x="6111121" y="6767513"/>
            <a:ext cx="401598" cy="401598"/>
          </a:xfrm>
          <a:prstGeom prst="roundRect">
            <a:avLst>
              <a:gd name="adj" fmla="val 6668"/>
            </a:avLst>
          </a:prstGeom>
          <a:solidFill>
            <a:srgbClr val="F2EEEE"/>
          </a:solidFill>
          <a:ln/>
        </p:spPr>
      </p:sp>
      <p:sp>
        <p:nvSpPr>
          <p:cNvPr id="17" name="Text 14"/>
          <p:cNvSpPr/>
          <p:nvPr/>
        </p:nvSpPr>
        <p:spPr>
          <a:xfrm>
            <a:off x="6236970" y="6827758"/>
            <a:ext cx="149781" cy="281107"/>
          </a:xfrm>
          <a:prstGeom prst="rect">
            <a:avLst/>
          </a:prstGeom>
          <a:noFill/>
          <a:ln/>
        </p:spPr>
        <p:txBody>
          <a:bodyPr wrap="none" lIns="0" tIns="0" rIns="0" bIns="0" rtlCol="0" anchor="t"/>
          <a:lstStyle/>
          <a:p>
            <a:pPr marL="0" indent="0" algn="ctr">
              <a:lnSpc>
                <a:spcPts val="2200"/>
              </a:lnSpc>
              <a:buNone/>
            </a:pPr>
            <a:r>
              <a:rPr lang="en-US" sz="2200" dirty="0">
                <a:solidFill>
                  <a:srgbClr val="383838"/>
                </a:solidFill>
                <a:latin typeface="PT Serif" pitchFamily="34" charset="0"/>
                <a:ea typeface="PT Serif" pitchFamily="34" charset="-122"/>
                <a:cs typeface="PT Serif" pitchFamily="34" charset="-120"/>
              </a:rPr>
              <a:t>4</a:t>
            </a:r>
            <a:endParaRPr lang="en-US" sz="2200" dirty="0"/>
          </a:p>
        </p:txBody>
      </p:sp>
      <p:sp>
        <p:nvSpPr>
          <p:cNvPr id="18" name="Text 15"/>
          <p:cNvSpPr/>
          <p:nvPr/>
        </p:nvSpPr>
        <p:spPr>
          <a:xfrm>
            <a:off x="6691193" y="6767513"/>
            <a:ext cx="2365296" cy="292894"/>
          </a:xfrm>
          <a:prstGeom prst="rect">
            <a:avLst/>
          </a:prstGeom>
          <a:noFill/>
          <a:ln/>
        </p:spPr>
        <p:txBody>
          <a:bodyPr wrap="none" lIns="0" tIns="0" rIns="0" bIns="0" rtlCol="0" anchor="t"/>
          <a:lstStyle/>
          <a:p>
            <a:pPr marL="0" indent="0">
              <a:lnSpc>
                <a:spcPts val="2300"/>
              </a:lnSpc>
              <a:buNone/>
            </a:pPr>
            <a:r>
              <a:rPr lang="en-US" sz="1800" dirty="0">
                <a:solidFill>
                  <a:srgbClr val="383838"/>
                </a:solidFill>
                <a:latin typeface="PT Serif" pitchFamily="34" charset="0"/>
                <a:ea typeface="PT Serif" pitchFamily="34" charset="-122"/>
                <a:cs typeface="PT Serif" pitchFamily="34" charset="-120"/>
              </a:rPr>
              <a:t>Số người chết vì TNLĐ</a:t>
            </a:r>
            <a:endParaRPr lang="en-US" sz="1800" dirty="0"/>
          </a:p>
        </p:txBody>
      </p:sp>
      <p:sp>
        <p:nvSpPr>
          <p:cNvPr id="19" name="Text 16"/>
          <p:cNvSpPr/>
          <p:nvPr/>
        </p:nvSpPr>
        <p:spPr>
          <a:xfrm>
            <a:off x="6691193" y="7167443"/>
            <a:ext cx="7314486" cy="571024"/>
          </a:xfrm>
          <a:prstGeom prst="rect">
            <a:avLst/>
          </a:prstGeom>
          <a:noFill/>
          <a:ln/>
        </p:spPr>
        <p:txBody>
          <a:bodyPr wrap="square" lIns="0" tIns="0" rIns="0" bIns="0" rtlCol="0" anchor="t"/>
          <a:lstStyle/>
          <a:p>
            <a:pPr marL="0" indent="0">
              <a:lnSpc>
                <a:spcPts val="2200"/>
              </a:lnSpc>
              <a:buNone/>
            </a:pPr>
            <a:r>
              <a:rPr lang="en-US" sz="1400" dirty="0">
                <a:solidFill>
                  <a:srgbClr val="383838"/>
                </a:solidFill>
                <a:latin typeface="DM Sans" pitchFamily="34" charset="0"/>
                <a:ea typeface="DM Sans" pitchFamily="34" charset="-122"/>
                <a:cs typeface="DM Sans" pitchFamily="34" charset="-120"/>
              </a:rPr>
              <a:t>Số người chết vì TNLĐ: 346 người, giảm 07 người tương ứng 1,98% so với 6 tháng đầu năm 2023.</a:t>
            </a:r>
            <a:endParaRPr lang="en-US" sz="1400" dirty="0"/>
          </a:p>
        </p:txBody>
      </p:sp>
      <p:pic>
        <p:nvPicPr>
          <p:cNvPr id="20" name="Picture 19">
            <a:extLst>
              <a:ext uri="{FF2B5EF4-FFF2-40B4-BE49-F238E27FC236}">
                <a16:creationId xmlns:a16="http://schemas.microsoft.com/office/drawing/2014/main" id="{751ECFC6-0B26-7508-7120-4202E48FD47A}"/>
              </a:ext>
            </a:extLst>
          </p:cNvPr>
          <p:cNvPicPr>
            <a:picLocks noChangeAspect="1"/>
          </p:cNvPicPr>
          <p:nvPr/>
        </p:nvPicPr>
        <p:blipFill>
          <a:blip r:embed="rId4"/>
          <a:stretch>
            <a:fillRect/>
          </a:stretch>
        </p:blipFill>
        <p:spPr>
          <a:xfrm>
            <a:off x="10846191" y="7151489"/>
            <a:ext cx="3609543" cy="11177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1171575"/>
            <a:ext cx="12902327" cy="1619964"/>
          </a:xfrm>
          <a:prstGeom prst="rect">
            <a:avLst/>
          </a:prstGeom>
          <a:noFill/>
          <a:ln/>
        </p:spPr>
        <p:txBody>
          <a:bodyPr wrap="square" lIns="0" tIns="0" rIns="0" bIns="0" rtlCol="0" anchor="t"/>
          <a:lstStyle/>
          <a:p>
            <a:pPr marL="0" indent="0">
              <a:lnSpc>
                <a:spcPts val="6350"/>
              </a:lnSpc>
              <a:buNone/>
            </a:pPr>
            <a:r>
              <a:rPr lang="en-US" sz="5100" dirty="0">
                <a:solidFill>
                  <a:srgbClr val="020202"/>
                </a:solidFill>
                <a:latin typeface="PT Serif" pitchFamily="34" charset="0"/>
                <a:ea typeface="PT Serif" pitchFamily="34" charset="-122"/>
                <a:cs typeface="PT Serif" pitchFamily="34" charset="-120"/>
              </a:rPr>
              <a:t>Một số vụ tai nạn lao động trong nhà máy sản xuất lọc gió</a:t>
            </a:r>
            <a:endParaRPr lang="en-US" sz="5100" dirty="0"/>
          </a:p>
        </p:txBody>
      </p:sp>
      <p:sp>
        <p:nvSpPr>
          <p:cNvPr id="3" name="Text 1"/>
          <p:cNvSpPr/>
          <p:nvPr/>
        </p:nvSpPr>
        <p:spPr>
          <a:xfrm>
            <a:off x="864037" y="3408640"/>
            <a:ext cx="3898821" cy="810101"/>
          </a:xfrm>
          <a:prstGeom prst="rect">
            <a:avLst/>
          </a:prstGeom>
          <a:noFill/>
          <a:ln/>
        </p:spPr>
        <p:txBody>
          <a:bodyPr wrap="square" lIns="0" tIns="0" rIns="0" bIns="0" rtlCol="0" anchor="t"/>
          <a:lstStyle/>
          <a:p>
            <a:pPr marL="0" indent="0">
              <a:lnSpc>
                <a:spcPts val="3150"/>
              </a:lnSpc>
              <a:buNone/>
            </a:pPr>
            <a:r>
              <a:rPr lang="en-US" sz="2550" dirty="0">
                <a:solidFill>
                  <a:srgbClr val="020202"/>
                </a:solidFill>
                <a:latin typeface="PT Serif" pitchFamily="34" charset="0"/>
                <a:ea typeface="PT Serif" pitchFamily="34" charset="-122"/>
                <a:cs typeface="PT Serif" pitchFamily="34" charset="-120"/>
              </a:rPr>
              <a:t>Tai nạn do tiếp xúc với máy móc</a:t>
            </a:r>
            <a:endParaRPr lang="en-US" sz="2550" dirty="0"/>
          </a:p>
        </p:txBody>
      </p:sp>
      <p:sp>
        <p:nvSpPr>
          <p:cNvPr id="4" name="Text 2"/>
          <p:cNvSpPr/>
          <p:nvPr/>
        </p:nvSpPr>
        <p:spPr>
          <a:xfrm>
            <a:off x="864037" y="4465558"/>
            <a:ext cx="3898821" cy="2370296"/>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Công nhân có thể bị thương do tiếp xúc trực tiếp với các máy móc vận hành, chẳng hạn như máy cắt hoặc máy ép, nếu không đeo thiết bị bảo hộ hoặc không chú ý đến quy trình an toàn.</a:t>
            </a:r>
            <a:endParaRPr lang="en-US" sz="1900" dirty="0"/>
          </a:p>
        </p:txBody>
      </p:sp>
      <p:sp>
        <p:nvSpPr>
          <p:cNvPr id="5" name="Text 3"/>
          <p:cNvSpPr/>
          <p:nvPr/>
        </p:nvSpPr>
        <p:spPr>
          <a:xfrm>
            <a:off x="5372695" y="3408640"/>
            <a:ext cx="3571875" cy="405051"/>
          </a:xfrm>
          <a:prstGeom prst="rect">
            <a:avLst/>
          </a:prstGeom>
          <a:noFill/>
          <a:ln/>
        </p:spPr>
        <p:txBody>
          <a:bodyPr wrap="none" lIns="0" tIns="0" rIns="0" bIns="0" rtlCol="0" anchor="t"/>
          <a:lstStyle/>
          <a:p>
            <a:pPr marL="0" indent="0">
              <a:lnSpc>
                <a:spcPts val="3150"/>
              </a:lnSpc>
              <a:buNone/>
            </a:pPr>
            <a:r>
              <a:rPr lang="en-US" sz="2550" dirty="0">
                <a:solidFill>
                  <a:srgbClr val="020202"/>
                </a:solidFill>
                <a:latin typeface="PT Serif" pitchFamily="34" charset="0"/>
                <a:ea typeface="PT Serif" pitchFamily="34" charset="-122"/>
                <a:cs typeface="PT Serif" pitchFamily="34" charset="-120"/>
              </a:rPr>
              <a:t>Rủi ro từ bụi và hóa chất</a:t>
            </a:r>
            <a:endParaRPr lang="en-US" sz="2550" dirty="0"/>
          </a:p>
        </p:txBody>
      </p:sp>
      <p:sp>
        <p:nvSpPr>
          <p:cNvPr id="6" name="Text 4"/>
          <p:cNvSpPr/>
          <p:nvPr/>
        </p:nvSpPr>
        <p:spPr>
          <a:xfrm>
            <a:off x="5372695" y="4060508"/>
            <a:ext cx="3898821" cy="2765346"/>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Quy trình sản xuất lọc gió thường tạo ra bụi và sử dụng hóa chất. Việc hít phải bụi hoặc tiếp xúc với hóa chất độc hại có thể gây ra các vấn đề sức khỏe nghiêm trọng, từ viêm đường hô hấp đến nhiễm độc.</a:t>
            </a:r>
            <a:endParaRPr lang="en-US" sz="1900" dirty="0"/>
          </a:p>
        </p:txBody>
      </p:sp>
      <p:sp>
        <p:nvSpPr>
          <p:cNvPr id="7" name="Text 5"/>
          <p:cNvSpPr/>
          <p:nvPr/>
        </p:nvSpPr>
        <p:spPr>
          <a:xfrm>
            <a:off x="9881354" y="3408640"/>
            <a:ext cx="3761542" cy="405051"/>
          </a:xfrm>
          <a:prstGeom prst="rect">
            <a:avLst/>
          </a:prstGeom>
          <a:noFill/>
          <a:ln/>
        </p:spPr>
        <p:txBody>
          <a:bodyPr wrap="none" lIns="0" tIns="0" rIns="0" bIns="0" rtlCol="0" anchor="t"/>
          <a:lstStyle/>
          <a:p>
            <a:pPr marL="0" indent="0">
              <a:lnSpc>
                <a:spcPts val="3150"/>
              </a:lnSpc>
              <a:buNone/>
            </a:pPr>
            <a:r>
              <a:rPr lang="en-US" sz="2550" dirty="0">
                <a:solidFill>
                  <a:srgbClr val="020202"/>
                </a:solidFill>
                <a:latin typeface="PT Serif" pitchFamily="34" charset="0"/>
                <a:ea typeface="PT Serif" pitchFamily="34" charset="-122"/>
                <a:cs typeface="PT Serif" pitchFamily="34" charset="-120"/>
              </a:rPr>
              <a:t>Sự cố do thiết bị hỏng hóc</a:t>
            </a:r>
            <a:endParaRPr lang="en-US" sz="2550" dirty="0"/>
          </a:p>
        </p:txBody>
      </p:sp>
      <p:sp>
        <p:nvSpPr>
          <p:cNvPr id="8" name="Text 6"/>
          <p:cNvSpPr/>
          <p:nvPr/>
        </p:nvSpPr>
        <p:spPr>
          <a:xfrm>
            <a:off x="9881354" y="4060508"/>
            <a:ext cx="3898821" cy="1975247"/>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Những sự cố như rò rỉ hoặc hỏng hóc thiết bị có thể dẫn đến tai nạn nghiêm trọng, ví dụ như cháy nổ hoặc điện giật, nếu không được kiểm tra và bảo trì định kỳ.</a:t>
            </a:r>
            <a:endParaRPr lang="en-US" sz="1900" dirty="0"/>
          </a:p>
        </p:txBody>
      </p:sp>
      <p:pic>
        <p:nvPicPr>
          <p:cNvPr id="9" name="Picture 8">
            <a:extLst>
              <a:ext uri="{FF2B5EF4-FFF2-40B4-BE49-F238E27FC236}">
                <a16:creationId xmlns:a16="http://schemas.microsoft.com/office/drawing/2014/main" id="{D13D4B3A-D9E3-761B-F71D-DC0B63AE1FEE}"/>
              </a:ext>
            </a:extLst>
          </p:cNvPr>
          <p:cNvPicPr>
            <a:picLocks noChangeAspect="1"/>
          </p:cNvPicPr>
          <p:nvPr/>
        </p:nvPicPr>
        <p:blipFill>
          <a:blip r:embed="rId3"/>
          <a:stretch>
            <a:fillRect/>
          </a:stretch>
        </p:blipFill>
        <p:spPr>
          <a:xfrm>
            <a:off x="10846191" y="7151489"/>
            <a:ext cx="3609543" cy="111770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903809"/>
          </a:xfrm>
          <a:prstGeom prst="rect">
            <a:avLst/>
          </a:prstGeom>
        </p:spPr>
      </p:pic>
      <p:sp>
        <p:nvSpPr>
          <p:cNvPr id="3" name="Text 0"/>
          <p:cNvSpPr/>
          <p:nvPr/>
        </p:nvSpPr>
        <p:spPr>
          <a:xfrm>
            <a:off x="572095" y="2445782"/>
            <a:ext cx="13486209" cy="999411"/>
          </a:xfrm>
          <a:prstGeom prst="rect">
            <a:avLst/>
          </a:prstGeom>
          <a:noFill/>
          <a:ln/>
        </p:spPr>
        <p:txBody>
          <a:bodyPr wrap="square" lIns="0" tIns="0" rIns="0" bIns="0" rtlCol="0" anchor="t"/>
          <a:lstStyle/>
          <a:p>
            <a:pPr marL="0" indent="0">
              <a:lnSpc>
                <a:spcPts val="3900"/>
              </a:lnSpc>
              <a:buNone/>
            </a:pPr>
            <a:r>
              <a:rPr lang="en-US" sz="3100" dirty="0">
                <a:solidFill>
                  <a:srgbClr val="020202"/>
                </a:solidFill>
                <a:latin typeface="PT Serif" pitchFamily="34" charset="0"/>
                <a:ea typeface="PT Serif" pitchFamily="34" charset="-122"/>
                <a:cs typeface="PT Serif" pitchFamily="34" charset="-120"/>
              </a:rPr>
              <a:t>PHẦN II: AN TOÀN, VỆ SINH LAO ĐỘNG KHI LÀM VIỆC TRONG NHÀ MÁY SẢN XUẤT LỌC GIÓ</a:t>
            </a:r>
            <a:endParaRPr lang="en-US" sz="3100" dirty="0"/>
          </a:p>
        </p:txBody>
      </p:sp>
      <p:sp>
        <p:nvSpPr>
          <p:cNvPr id="4" name="Shape 1"/>
          <p:cNvSpPr/>
          <p:nvPr/>
        </p:nvSpPr>
        <p:spPr>
          <a:xfrm>
            <a:off x="792837" y="3673554"/>
            <a:ext cx="15240" cy="4013954"/>
          </a:xfrm>
          <a:prstGeom prst="roundRect">
            <a:avLst>
              <a:gd name="adj" fmla="val 149913"/>
            </a:avLst>
          </a:prstGeom>
          <a:solidFill>
            <a:srgbClr val="D8D4D4"/>
          </a:solidFill>
          <a:ln/>
        </p:spPr>
      </p:sp>
      <p:sp>
        <p:nvSpPr>
          <p:cNvPr id="5" name="Shape 2"/>
          <p:cNvSpPr/>
          <p:nvPr/>
        </p:nvSpPr>
        <p:spPr>
          <a:xfrm>
            <a:off x="956548" y="4008596"/>
            <a:ext cx="533043" cy="15240"/>
          </a:xfrm>
          <a:prstGeom prst="roundRect">
            <a:avLst>
              <a:gd name="adj" fmla="val 149913"/>
            </a:avLst>
          </a:prstGeom>
          <a:solidFill>
            <a:srgbClr val="D8D4D4"/>
          </a:solidFill>
          <a:ln/>
        </p:spPr>
      </p:sp>
      <p:sp>
        <p:nvSpPr>
          <p:cNvPr id="6" name="Shape 3"/>
          <p:cNvSpPr/>
          <p:nvPr/>
        </p:nvSpPr>
        <p:spPr>
          <a:xfrm>
            <a:off x="629126" y="3844885"/>
            <a:ext cx="342662" cy="342662"/>
          </a:xfrm>
          <a:prstGeom prst="roundRect">
            <a:avLst>
              <a:gd name="adj" fmla="val 6667"/>
            </a:avLst>
          </a:prstGeom>
          <a:solidFill>
            <a:srgbClr val="F2EEEE"/>
          </a:solidFill>
          <a:ln/>
        </p:spPr>
      </p:sp>
      <p:sp>
        <p:nvSpPr>
          <p:cNvPr id="7" name="Text 4"/>
          <p:cNvSpPr/>
          <p:nvPr/>
        </p:nvSpPr>
        <p:spPr>
          <a:xfrm>
            <a:off x="736521" y="3896201"/>
            <a:ext cx="127873" cy="239911"/>
          </a:xfrm>
          <a:prstGeom prst="rect">
            <a:avLst/>
          </a:prstGeom>
          <a:noFill/>
          <a:ln/>
        </p:spPr>
        <p:txBody>
          <a:bodyPr wrap="none" lIns="0" tIns="0" rIns="0" bIns="0" rtlCol="0" anchor="t"/>
          <a:lstStyle/>
          <a:p>
            <a:pPr marL="0" indent="0" algn="ctr">
              <a:lnSpc>
                <a:spcPts val="1850"/>
              </a:lnSpc>
              <a:buNone/>
            </a:pPr>
            <a:r>
              <a:rPr lang="en-US" sz="1850" dirty="0">
                <a:solidFill>
                  <a:srgbClr val="383838"/>
                </a:solidFill>
                <a:latin typeface="PT Serif" pitchFamily="34" charset="0"/>
                <a:ea typeface="PT Serif" pitchFamily="34" charset="-122"/>
                <a:cs typeface="PT Serif" pitchFamily="34" charset="-120"/>
              </a:rPr>
              <a:t>1</a:t>
            </a:r>
            <a:endParaRPr lang="en-US" sz="1850" dirty="0"/>
          </a:p>
        </p:txBody>
      </p:sp>
      <p:sp>
        <p:nvSpPr>
          <p:cNvPr id="8" name="Text 5"/>
          <p:cNvSpPr/>
          <p:nvPr/>
        </p:nvSpPr>
        <p:spPr>
          <a:xfrm>
            <a:off x="1638062" y="3825835"/>
            <a:ext cx="3222665" cy="249793"/>
          </a:xfrm>
          <a:prstGeom prst="rect">
            <a:avLst/>
          </a:prstGeom>
          <a:noFill/>
          <a:ln/>
        </p:spPr>
        <p:txBody>
          <a:bodyPr wrap="none" lIns="0" tIns="0" rIns="0" bIns="0" rtlCol="0" anchor="t"/>
          <a:lstStyle/>
          <a:p>
            <a:pPr marL="0" indent="0" algn="l">
              <a:lnSpc>
                <a:spcPts val="1950"/>
              </a:lnSpc>
              <a:buNone/>
            </a:pPr>
            <a:r>
              <a:rPr lang="en-US" sz="1550" dirty="0">
                <a:solidFill>
                  <a:srgbClr val="383838"/>
                </a:solidFill>
                <a:latin typeface="PT Serif" pitchFamily="34" charset="0"/>
                <a:ea typeface="PT Serif" pitchFamily="34" charset="-122"/>
                <a:cs typeface="PT Serif" pitchFamily="34" charset="-120"/>
              </a:rPr>
              <a:t>Đặc điểm công việc Gia công lớp lọc</a:t>
            </a:r>
            <a:endParaRPr lang="en-US" sz="1550" dirty="0"/>
          </a:p>
        </p:txBody>
      </p:sp>
      <p:sp>
        <p:nvSpPr>
          <p:cNvPr id="9" name="Text 6"/>
          <p:cNvSpPr/>
          <p:nvPr/>
        </p:nvSpPr>
        <p:spPr>
          <a:xfrm>
            <a:off x="1638062" y="4166949"/>
            <a:ext cx="12420243" cy="243602"/>
          </a:xfrm>
          <a:prstGeom prst="rect">
            <a:avLst/>
          </a:prstGeom>
          <a:noFill/>
          <a:ln/>
        </p:spPr>
        <p:txBody>
          <a:bodyPr wrap="none" lIns="0" tIns="0" rIns="0" bIns="0" rtlCol="0" anchor="t"/>
          <a:lstStyle/>
          <a:p>
            <a:pPr marL="0" indent="0" algn="l">
              <a:lnSpc>
                <a:spcPts val="1900"/>
              </a:lnSpc>
              <a:buNone/>
            </a:pPr>
            <a:r>
              <a:rPr lang="en-US" sz="1150" dirty="0">
                <a:solidFill>
                  <a:srgbClr val="383838"/>
                </a:solidFill>
                <a:latin typeface="DM Sans" pitchFamily="34" charset="0"/>
                <a:ea typeface="DM Sans" pitchFamily="34" charset="-122"/>
                <a:cs typeface="DM Sans" pitchFamily="34" charset="-120"/>
              </a:rPr>
              <a:t>Công đoạn gia công lớp lọc là bước quan trọng trong sản xuất lọc gió, nơi các nguyên liệu được đưa vào máy móc để tạo thành lớp lọc theo yêu cầu kỹ thuật của sản phẩm.</a:t>
            </a:r>
            <a:endParaRPr lang="en-US" sz="1150" dirty="0"/>
          </a:p>
        </p:txBody>
      </p:sp>
      <p:sp>
        <p:nvSpPr>
          <p:cNvPr id="10" name="Shape 7"/>
          <p:cNvSpPr/>
          <p:nvPr/>
        </p:nvSpPr>
        <p:spPr>
          <a:xfrm>
            <a:off x="956548" y="5050155"/>
            <a:ext cx="533043" cy="15240"/>
          </a:xfrm>
          <a:prstGeom prst="roundRect">
            <a:avLst>
              <a:gd name="adj" fmla="val 149913"/>
            </a:avLst>
          </a:prstGeom>
          <a:solidFill>
            <a:srgbClr val="D8D4D4"/>
          </a:solidFill>
          <a:ln/>
        </p:spPr>
      </p:sp>
      <p:sp>
        <p:nvSpPr>
          <p:cNvPr id="11" name="Shape 8"/>
          <p:cNvSpPr/>
          <p:nvPr/>
        </p:nvSpPr>
        <p:spPr>
          <a:xfrm>
            <a:off x="629126" y="4886444"/>
            <a:ext cx="342662" cy="342662"/>
          </a:xfrm>
          <a:prstGeom prst="roundRect">
            <a:avLst>
              <a:gd name="adj" fmla="val 6667"/>
            </a:avLst>
          </a:prstGeom>
          <a:solidFill>
            <a:srgbClr val="F2EEEE"/>
          </a:solidFill>
          <a:ln/>
        </p:spPr>
      </p:sp>
      <p:sp>
        <p:nvSpPr>
          <p:cNvPr id="12" name="Text 9"/>
          <p:cNvSpPr/>
          <p:nvPr/>
        </p:nvSpPr>
        <p:spPr>
          <a:xfrm>
            <a:off x="736521" y="4937760"/>
            <a:ext cx="127873" cy="239911"/>
          </a:xfrm>
          <a:prstGeom prst="rect">
            <a:avLst/>
          </a:prstGeom>
          <a:noFill/>
          <a:ln/>
        </p:spPr>
        <p:txBody>
          <a:bodyPr wrap="none" lIns="0" tIns="0" rIns="0" bIns="0" rtlCol="0" anchor="t"/>
          <a:lstStyle/>
          <a:p>
            <a:pPr marL="0" indent="0" algn="ctr">
              <a:lnSpc>
                <a:spcPts val="1850"/>
              </a:lnSpc>
              <a:buNone/>
            </a:pPr>
            <a:r>
              <a:rPr lang="en-US" sz="1850" dirty="0">
                <a:solidFill>
                  <a:srgbClr val="383838"/>
                </a:solidFill>
                <a:latin typeface="PT Serif" pitchFamily="34" charset="0"/>
                <a:ea typeface="PT Serif" pitchFamily="34" charset="-122"/>
                <a:cs typeface="PT Serif" pitchFamily="34" charset="-120"/>
              </a:rPr>
              <a:t>2</a:t>
            </a:r>
            <a:endParaRPr lang="en-US" sz="1850" dirty="0"/>
          </a:p>
        </p:txBody>
      </p:sp>
      <p:sp>
        <p:nvSpPr>
          <p:cNvPr id="13" name="Text 10"/>
          <p:cNvSpPr/>
          <p:nvPr/>
        </p:nvSpPr>
        <p:spPr>
          <a:xfrm>
            <a:off x="1638062" y="4867394"/>
            <a:ext cx="2321004" cy="249793"/>
          </a:xfrm>
          <a:prstGeom prst="rect">
            <a:avLst/>
          </a:prstGeom>
          <a:noFill/>
          <a:ln/>
        </p:spPr>
        <p:txBody>
          <a:bodyPr wrap="none" lIns="0" tIns="0" rIns="0" bIns="0" rtlCol="0" anchor="t"/>
          <a:lstStyle/>
          <a:p>
            <a:pPr marL="0" indent="0" algn="l">
              <a:lnSpc>
                <a:spcPts val="1950"/>
              </a:lnSpc>
              <a:buNone/>
            </a:pPr>
            <a:r>
              <a:rPr lang="en-US" sz="1550" dirty="0">
                <a:solidFill>
                  <a:srgbClr val="383838"/>
                </a:solidFill>
                <a:latin typeface="PT Serif" pitchFamily="34" charset="0"/>
                <a:ea typeface="PT Serif" pitchFamily="34" charset="-122"/>
                <a:cs typeface="PT Serif" pitchFamily="34" charset="-120"/>
              </a:rPr>
              <a:t>Các dạng tai nạn lao động</a:t>
            </a:r>
            <a:endParaRPr lang="en-US" sz="1550" dirty="0"/>
          </a:p>
        </p:txBody>
      </p:sp>
      <p:sp>
        <p:nvSpPr>
          <p:cNvPr id="14" name="Text 11"/>
          <p:cNvSpPr/>
          <p:nvPr/>
        </p:nvSpPr>
        <p:spPr>
          <a:xfrm>
            <a:off x="1638062" y="5208508"/>
            <a:ext cx="12420243" cy="243602"/>
          </a:xfrm>
          <a:prstGeom prst="rect">
            <a:avLst/>
          </a:prstGeom>
          <a:noFill/>
          <a:ln/>
        </p:spPr>
        <p:txBody>
          <a:bodyPr wrap="none" lIns="0" tIns="0" rIns="0" bIns="0" rtlCol="0" anchor="t"/>
          <a:lstStyle/>
          <a:p>
            <a:pPr marL="0" indent="0" algn="l">
              <a:lnSpc>
                <a:spcPts val="1900"/>
              </a:lnSpc>
              <a:buNone/>
            </a:pPr>
            <a:r>
              <a:rPr lang="en-US" sz="1150" dirty="0">
                <a:solidFill>
                  <a:srgbClr val="383838"/>
                </a:solidFill>
                <a:latin typeface="DM Sans" pitchFamily="34" charset="0"/>
                <a:ea typeface="DM Sans" pitchFamily="34" charset="-122"/>
                <a:cs typeface="DM Sans" pitchFamily="34" charset="-120"/>
              </a:rPr>
              <a:t>Trong quá trình gia công lớp lọc, các tai nạn lao động có thể xảy ra do nhiều yếu tố khác nhau, gây nguy hiểm cho công nhân và làm giảm hiệu quả sản xuất.</a:t>
            </a:r>
            <a:endParaRPr lang="en-US" sz="1150" dirty="0"/>
          </a:p>
        </p:txBody>
      </p:sp>
      <p:sp>
        <p:nvSpPr>
          <p:cNvPr id="15" name="Shape 12"/>
          <p:cNvSpPr/>
          <p:nvPr/>
        </p:nvSpPr>
        <p:spPr>
          <a:xfrm>
            <a:off x="956548" y="6091714"/>
            <a:ext cx="533043" cy="15240"/>
          </a:xfrm>
          <a:prstGeom prst="roundRect">
            <a:avLst>
              <a:gd name="adj" fmla="val 149913"/>
            </a:avLst>
          </a:prstGeom>
          <a:solidFill>
            <a:srgbClr val="D8D4D4"/>
          </a:solidFill>
          <a:ln/>
        </p:spPr>
      </p:sp>
      <p:sp>
        <p:nvSpPr>
          <p:cNvPr id="16" name="Shape 13"/>
          <p:cNvSpPr/>
          <p:nvPr/>
        </p:nvSpPr>
        <p:spPr>
          <a:xfrm>
            <a:off x="629126" y="5928003"/>
            <a:ext cx="342662" cy="342662"/>
          </a:xfrm>
          <a:prstGeom prst="roundRect">
            <a:avLst>
              <a:gd name="adj" fmla="val 6667"/>
            </a:avLst>
          </a:prstGeom>
          <a:solidFill>
            <a:srgbClr val="F2EEEE"/>
          </a:solidFill>
          <a:ln/>
        </p:spPr>
      </p:sp>
      <p:sp>
        <p:nvSpPr>
          <p:cNvPr id="17" name="Text 14"/>
          <p:cNvSpPr/>
          <p:nvPr/>
        </p:nvSpPr>
        <p:spPr>
          <a:xfrm>
            <a:off x="736521" y="5979319"/>
            <a:ext cx="127873" cy="239911"/>
          </a:xfrm>
          <a:prstGeom prst="rect">
            <a:avLst/>
          </a:prstGeom>
          <a:noFill/>
          <a:ln/>
        </p:spPr>
        <p:txBody>
          <a:bodyPr wrap="none" lIns="0" tIns="0" rIns="0" bIns="0" rtlCol="0" anchor="t"/>
          <a:lstStyle/>
          <a:p>
            <a:pPr marL="0" indent="0" algn="ctr">
              <a:lnSpc>
                <a:spcPts val="1850"/>
              </a:lnSpc>
              <a:buNone/>
            </a:pPr>
            <a:r>
              <a:rPr lang="en-US" sz="1850" dirty="0">
                <a:solidFill>
                  <a:srgbClr val="383838"/>
                </a:solidFill>
                <a:latin typeface="PT Serif" pitchFamily="34" charset="0"/>
                <a:ea typeface="PT Serif" pitchFamily="34" charset="-122"/>
                <a:cs typeface="PT Serif" pitchFamily="34" charset="-120"/>
              </a:rPr>
              <a:t>3</a:t>
            </a:r>
            <a:endParaRPr lang="en-US" sz="1850" dirty="0"/>
          </a:p>
        </p:txBody>
      </p:sp>
      <p:sp>
        <p:nvSpPr>
          <p:cNvPr id="18" name="Text 15"/>
          <p:cNvSpPr/>
          <p:nvPr/>
        </p:nvSpPr>
        <p:spPr>
          <a:xfrm>
            <a:off x="1638062" y="5908953"/>
            <a:ext cx="3272195" cy="249793"/>
          </a:xfrm>
          <a:prstGeom prst="rect">
            <a:avLst/>
          </a:prstGeom>
          <a:noFill/>
          <a:ln/>
        </p:spPr>
        <p:txBody>
          <a:bodyPr wrap="none" lIns="0" tIns="0" rIns="0" bIns="0" rtlCol="0" anchor="t"/>
          <a:lstStyle/>
          <a:p>
            <a:pPr marL="0" indent="0" algn="l">
              <a:lnSpc>
                <a:spcPts val="1950"/>
              </a:lnSpc>
              <a:buNone/>
            </a:pPr>
            <a:r>
              <a:rPr lang="en-US" sz="1550" dirty="0">
                <a:solidFill>
                  <a:srgbClr val="383838"/>
                </a:solidFill>
                <a:latin typeface="PT Serif" pitchFamily="34" charset="0"/>
                <a:ea typeface="PT Serif" pitchFamily="34" charset="-122"/>
                <a:cs typeface="PT Serif" pitchFamily="34" charset="-120"/>
              </a:rPr>
              <a:t>Nguyên nhân gây ra tai nạn lao động</a:t>
            </a:r>
            <a:endParaRPr lang="en-US" sz="1550" dirty="0"/>
          </a:p>
        </p:txBody>
      </p:sp>
      <p:sp>
        <p:nvSpPr>
          <p:cNvPr id="19" name="Text 16"/>
          <p:cNvSpPr/>
          <p:nvPr/>
        </p:nvSpPr>
        <p:spPr>
          <a:xfrm>
            <a:off x="1638062" y="6250067"/>
            <a:ext cx="12420243" cy="243602"/>
          </a:xfrm>
          <a:prstGeom prst="rect">
            <a:avLst/>
          </a:prstGeom>
          <a:noFill/>
          <a:ln/>
        </p:spPr>
        <p:txBody>
          <a:bodyPr wrap="none" lIns="0" tIns="0" rIns="0" bIns="0" rtlCol="0" anchor="t"/>
          <a:lstStyle/>
          <a:p>
            <a:pPr marL="0" indent="0" algn="l">
              <a:lnSpc>
                <a:spcPts val="1900"/>
              </a:lnSpc>
              <a:buNone/>
            </a:pPr>
            <a:r>
              <a:rPr lang="en-US" sz="1150" dirty="0">
                <a:solidFill>
                  <a:srgbClr val="383838"/>
                </a:solidFill>
                <a:latin typeface="DM Sans" pitchFamily="34" charset="0"/>
                <a:ea typeface="DM Sans" pitchFamily="34" charset="-122"/>
                <a:cs typeface="DM Sans" pitchFamily="34" charset="-120"/>
              </a:rPr>
              <a:t>Tai nạn lao động trong quá trình gia công lớp lọc thường xảy ra do nhiều nguyên nhân kết hợp, liên quan đến cả yếu tố máy móc lẫn con người.</a:t>
            </a:r>
            <a:endParaRPr lang="en-US" sz="1150" dirty="0"/>
          </a:p>
        </p:txBody>
      </p:sp>
      <p:sp>
        <p:nvSpPr>
          <p:cNvPr id="20" name="Shape 17"/>
          <p:cNvSpPr/>
          <p:nvPr/>
        </p:nvSpPr>
        <p:spPr>
          <a:xfrm>
            <a:off x="956548" y="7133273"/>
            <a:ext cx="533043" cy="15240"/>
          </a:xfrm>
          <a:prstGeom prst="roundRect">
            <a:avLst>
              <a:gd name="adj" fmla="val 149913"/>
            </a:avLst>
          </a:prstGeom>
          <a:solidFill>
            <a:srgbClr val="D8D4D4"/>
          </a:solidFill>
          <a:ln/>
        </p:spPr>
      </p:sp>
      <p:sp>
        <p:nvSpPr>
          <p:cNvPr id="21" name="Shape 18"/>
          <p:cNvSpPr/>
          <p:nvPr/>
        </p:nvSpPr>
        <p:spPr>
          <a:xfrm>
            <a:off x="629126" y="6969562"/>
            <a:ext cx="342662" cy="342662"/>
          </a:xfrm>
          <a:prstGeom prst="roundRect">
            <a:avLst>
              <a:gd name="adj" fmla="val 6667"/>
            </a:avLst>
          </a:prstGeom>
          <a:solidFill>
            <a:srgbClr val="F2EEEE"/>
          </a:solidFill>
          <a:ln/>
        </p:spPr>
      </p:sp>
      <p:sp>
        <p:nvSpPr>
          <p:cNvPr id="22" name="Text 19"/>
          <p:cNvSpPr/>
          <p:nvPr/>
        </p:nvSpPr>
        <p:spPr>
          <a:xfrm>
            <a:off x="736521" y="7020878"/>
            <a:ext cx="127873" cy="239911"/>
          </a:xfrm>
          <a:prstGeom prst="rect">
            <a:avLst/>
          </a:prstGeom>
          <a:noFill/>
          <a:ln/>
        </p:spPr>
        <p:txBody>
          <a:bodyPr wrap="none" lIns="0" tIns="0" rIns="0" bIns="0" rtlCol="0" anchor="t"/>
          <a:lstStyle/>
          <a:p>
            <a:pPr marL="0" indent="0" algn="ctr">
              <a:lnSpc>
                <a:spcPts val="1850"/>
              </a:lnSpc>
              <a:buNone/>
            </a:pPr>
            <a:r>
              <a:rPr lang="en-US" sz="1850" dirty="0">
                <a:solidFill>
                  <a:srgbClr val="383838"/>
                </a:solidFill>
                <a:latin typeface="PT Serif" pitchFamily="34" charset="0"/>
                <a:ea typeface="PT Serif" pitchFamily="34" charset="-122"/>
                <a:cs typeface="PT Serif" pitchFamily="34" charset="-120"/>
              </a:rPr>
              <a:t>4</a:t>
            </a:r>
            <a:endParaRPr lang="en-US" sz="1850" dirty="0"/>
          </a:p>
        </p:txBody>
      </p:sp>
      <p:sp>
        <p:nvSpPr>
          <p:cNvPr id="23" name="Text 20"/>
          <p:cNvSpPr/>
          <p:nvPr/>
        </p:nvSpPr>
        <p:spPr>
          <a:xfrm>
            <a:off x="1638062" y="6950512"/>
            <a:ext cx="3560207" cy="249793"/>
          </a:xfrm>
          <a:prstGeom prst="rect">
            <a:avLst/>
          </a:prstGeom>
          <a:noFill/>
          <a:ln/>
        </p:spPr>
        <p:txBody>
          <a:bodyPr wrap="none" lIns="0" tIns="0" rIns="0" bIns="0" rtlCol="0" anchor="t"/>
          <a:lstStyle/>
          <a:p>
            <a:pPr marL="0" indent="0" algn="l">
              <a:lnSpc>
                <a:spcPts val="1950"/>
              </a:lnSpc>
              <a:buNone/>
            </a:pPr>
            <a:r>
              <a:rPr lang="en-US" sz="1550" dirty="0">
                <a:solidFill>
                  <a:srgbClr val="383838"/>
                </a:solidFill>
                <a:latin typeface="PT Serif" pitchFamily="34" charset="0"/>
                <a:ea typeface="PT Serif" pitchFamily="34" charset="-122"/>
                <a:cs typeface="PT Serif" pitchFamily="34" charset="-120"/>
              </a:rPr>
              <a:t>Biện pháp phòng tránh tai nạn lao động</a:t>
            </a:r>
            <a:endParaRPr lang="en-US" sz="1550" dirty="0"/>
          </a:p>
        </p:txBody>
      </p:sp>
      <p:sp>
        <p:nvSpPr>
          <p:cNvPr id="24" name="Text 21"/>
          <p:cNvSpPr/>
          <p:nvPr/>
        </p:nvSpPr>
        <p:spPr>
          <a:xfrm>
            <a:off x="1638062" y="7291626"/>
            <a:ext cx="12420243" cy="243602"/>
          </a:xfrm>
          <a:prstGeom prst="rect">
            <a:avLst/>
          </a:prstGeom>
          <a:noFill/>
          <a:ln/>
        </p:spPr>
        <p:txBody>
          <a:bodyPr wrap="none" lIns="0" tIns="0" rIns="0" bIns="0" rtlCol="0" anchor="t"/>
          <a:lstStyle/>
          <a:p>
            <a:pPr marL="0" indent="0" algn="l">
              <a:lnSpc>
                <a:spcPts val="1900"/>
              </a:lnSpc>
              <a:buNone/>
            </a:pPr>
            <a:r>
              <a:rPr lang="en-US" sz="1150" dirty="0">
                <a:solidFill>
                  <a:srgbClr val="383838"/>
                </a:solidFill>
                <a:latin typeface="DM Sans" pitchFamily="34" charset="0"/>
                <a:ea typeface="DM Sans" pitchFamily="34" charset="-122"/>
                <a:cs typeface="DM Sans" pitchFamily="34" charset="-120"/>
              </a:rPr>
              <a:t>Để phòng tránh tai nạn lao động trong quá trình gia công lớp lọc, việc thực hiện các biện pháp phòng ngừa là rất quan trọng.</a:t>
            </a:r>
            <a:endParaRPr lang="en-US" sz="1150" dirty="0"/>
          </a:p>
        </p:txBody>
      </p:sp>
      <p:pic>
        <p:nvPicPr>
          <p:cNvPr id="25" name="Picture 24">
            <a:extLst>
              <a:ext uri="{FF2B5EF4-FFF2-40B4-BE49-F238E27FC236}">
                <a16:creationId xmlns:a16="http://schemas.microsoft.com/office/drawing/2014/main" id="{8497FEF4-F864-D6ED-CEED-AC6657BC657D}"/>
              </a:ext>
            </a:extLst>
          </p:cNvPr>
          <p:cNvPicPr>
            <a:picLocks noChangeAspect="1"/>
          </p:cNvPicPr>
          <p:nvPr/>
        </p:nvPicPr>
        <p:blipFill>
          <a:blip r:embed="rId4"/>
          <a:stretch>
            <a:fillRect/>
          </a:stretch>
        </p:blipFill>
        <p:spPr>
          <a:xfrm>
            <a:off x="10846191" y="7151489"/>
            <a:ext cx="3609543" cy="11177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100"/>
          </a:xfrm>
          <a:prstGeom prst="rect">
            <a:avLst/>
          </a:prstGeom>
        </p:spPr>
      </p:pic>
      <p:sp>
        <p:nvSpPr>
          <p:cNvPr id="3" name="Text 0"/>
          <p:cNvSpPr/>
          <p:nvPr/>
        </p:nvSpPr>
        <p:spPr>
          <a:xfrm>
            <a:off x="760571" y="597575"/>
            <a:ext cx="7622858" cy="1425893"/>
          </a:xfrm>
          <a:prstGeom prst="rect">
            <a:avLst/>
          </a:prstGeom>
          <a:noFill/>
          <a:ln/>
        </p:spPr>
        <p:txBody>
          <a:bodyPr wrap="square" lIns="0" tIns="0" rIns="0" bIns="0" rtlCol="0" anchor="t"/>
          <a:lstStyle/>
          <a:p>
            <a:pPr marL="0" indent="0">
              <a:lnSpc>
                <a:spcPts val="5600"/>
              </a:lnSpc>
              <a:buNone/>
            </a:pPr>
            <a:r>
              <a:rPr lang="en-US" sz="4450" dirty="0">
                <a:solidFill>
                  <a:srgbClr val="020202"/>
                </a:solidFill>
                <a:latin typeface="PT Serif" pitchFamily="34" charset="0"/>
                <a:ea typeface="PT Serif" pitchFamily="34" charset="-122"/>
                <a:cs typeface="PT Serif" pitchFamily="34" charset="-120"/>
              </a:rPr>
              <a:t>Quy định an toàn lao động khi Gia công lớp lọc</a:t>
            </a:r>
            <a:endParaRPr lang="en-US" sz="4450" dirty="0"/>
          </a:p>
        </p:txBody>
      </p:sp>
      <p:sp>
        <p:nvSpPr>
          <p:cNvPr id="4" name="Shape 1"/>
          <p:cNvSpPr/>
          <p:nvPr/>
        </p:nvSpPr>
        <p:spPr>
          <a:xfrm>
            <a:off x="760571" y="2349341"/>
            <a:ext cx="7622858" cy="1616869"/>
          </a:xfrm>
          <a:prstGeom prst="roundRect">
            <a:avLst>
              <a:gd name="adj" fmla="val 2016"/>
            </a:avLst>
          </a:prstGeom>
          <a:solidFill>
            <a:srgbClr val="F2EEEE"/>
          </a:solidFill>
          <a:ln/>
        </p:spPr>
      </p:sp>
      <p:sp>
        <p:nvSpPr>
          <p:cNvPr id="5" name="Text 2"/>
          <p:cNvSpPr/>
          <p:nvPr/>
        </p:nvSpPr>
        <p:spPr>
          <a:xfrm>
            <a:off x="977860" y="2566630"/>
            <a:ext cx="2852142" cy="356592"/>
          </a:xfrm>
          <a:prstGeom prst="rect">
            <a:avLst/>
          </a:prstGeom>
          <a:noFill/>
          <a:ln/>
        </p:spPr>
        <p:txBody>
          <a:bodyPr wrap="none" lIns="0" tIns="0" rIns="0" bIns="0" rtlCol="0" anchor="t"/>
          <a:lstStyle/>
          <a:p>
            <a:pPr marL="0" indent="0">
              <a:lnSpc>
                <a:spcPts val="2800"/>
              </a:lnSpc>
              <a:buNone/>
            </a:pPr>
            <a:r>
              <a:rPr lang="en-US" sz="2200" dirty="0">
                <a:solidFill>
                  <a:srgbClr val="383838"/>
                </a:solidFill>
                <a:latin typeface="PT Serif" pitchFamily="34" charset="0"/>
                <a:ea typeface="PT Serif" pitchFamily="34" charset="-122"/>
                <a:cs typeface="PT Serif" pitchFamily="34" charset="-120"/>
              </a:rPr>
              <a:t>Đào tạo</a:t>
            </a:r>
            <a:endParaRPr lang="en-US" sz="2200" dirty="0"/>
          </a:p>
        </p:txBody>
      </p:sp>
      <p:sp>
        <p:nvSpPr>
          <p:cNvPr id="6" name="Text 3"/>
          <p:cNvSpPr/>
          <p:nvPr/>
        </p:nvSpPr>
        <p:spPr>
          <a:xfrm>
            <a:off x="977860" y="3053596"/>
            <a:ext cx="7188279" cy="695325"/>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DM Sans" pitchFamily="34" charset="0"/>
                <a:ea typeface="DM Sans" pitchFamily="34" charset="-122"/>
                <a:cs typeface="DM Sans" pitchFamily="34" charset="-120"/>
              </a:rPr>
              <a:t>Công nhân phải được đào tạo đầy đủ về quy trình vận hành máy móc, các biện pháp an toàn, và cách xử lý nguyên liệu.</a:t>
            </a:r>
            <a:endParaRPr lang="en-US" sz="1700" dirty="0"/>
          </a:p>
        </p:txBody>
      </p:sp>
      <p:sp>
        <p:nvSpPr>
          <p:cNvPr id="7" name="Shape 4"/>
          <p:cNvSpPr/>
          <p:nvPr/>
        </p:nvSpPr>
        <p:spPr>
          <a:xfrm>
            <a:off x="760571" y="4183499"/>
            <a:ext cx="7622858" cy="1616869"/>
          </a:xfrm>
          <a:prstGeom prst="roundRect">
            <a:avLst>
              <a:gd name="adj" fmla="val 2016"/>
            </a:avLst>
          </a:prstGeom>
          <a:solidFill>
            <a:srgbClr val="F2EEEE"/>
          </a:solidFill>
          <a:ln/>
        </p:spPr>
      </p:sp>
      <p:sp>
        <p:nvSpPr>
          <p:cNvPr id="8" name="Text 5"/>
          <p:cNvSpPr/>
          <p:nvPr/>
        </p:nvSpPr>
        <p:spPr>
          <a:xfrm>
            <a:off x="977860" y="4400788"/>
            <a:ext cx="2852142" cy="356592"/>
          </a:xfrm>
          <a:prstGeom prst="rect">
            <a:avLst/>
          </a:prstGeom>
          <a:noFill/>
          <a:ln/>
        </p:spPr>
        <p:txBody>
          <a:bodyPr wrap="none" lIns="0" tIns="0" rIns="0" bIns="0" rtlCol="0" anchor="t"/>
          <a:lstStyle/>
          <a:p>
            <a:pPr marL="0" indent="0">
              <a:lnSpc>
                <a:spcPts val="2800"/>
              </a:lnSpc>
              <a:buNone/>
            </a:pPr>
            <a:r>
              <a:rPr lang="en-US" sz="2200" dirty="0">
                <a:solidFill>
                  <a:srgbClr val="383838"/>
                </a:solidFill>
                <a:latin typeface="PT Serif" pitchFamily="34" charset="0"/>
                <a:ea typeface="PT Serif" pitchFamily="34" charset="-122"/>
                <a:cs typeface="PT Serif" pitchFamily="34" charset="-120"/>
              </a:rPr>
              <a:t>Bảo hộ cá nhân</a:t>
            </a:r>
            <a:endParaRPr lang="en-US" sz="2200" dirty="0"/>
          </a:p>
        </p:txBody>
      </p:sp>
      <p:sp>
        <p:nvSpPr>
          <p:cNvPr id="9" name="Text 6"/>
          <p:cNvSpPr/>
          <p:nvPr/>
        </p:nvSpPr>
        <p:spPr>
          <a:xfrm>
            <a:off x="977860" y="4887754"/>
            <a:ext cx="7188279" cy="695325"/>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DM Sans" pitchFamily="34" charset="0"/>
                <a:ea typeface="DM Sans" pitchFamily="34" charset="-122"/>
                <a:cs typeface="DM Sans" pitchFamily="34" charset="-120"/>
              </a:rPr>
              <a:t>Công nhân phải luôn sử dụng đầy đủ các thiết bị bảo hộ cá nhân như găng tay, kính bảo hộ, và áo chống nhiệt.</a:t>
            </a:r>
            <a:endParaRPr lang="en-US" sz="1700" dirty="0"/>
          </a:p>
        </p:txBody>
      </p:sp>
      <p:sp>
        <p:nvSpPr>
          <p:cNvPr id="10" name="Shape 7"/>
          <p:cNvSpPr/>
          <p:nvPr/>
        </p:nvSpPr>
        <p:spPr>
          <a:xfrm>
            <a:off x="760571" y="6017657"/>
            <a:ext cx="7622858" cy="1616869"/>
          </a:xfrm>
          <a:prstGeom prst="roundRect">
            <a:avLst>
              <a:gd name="adj" fmla="val 2016"/>
            </a:avLst>
          </a:prstGeom>
          <a:solidFill>
            <a:srgbClr val="F2EEEE"/>
          </a:solidFill>
          <a:ln/>
        </p:spPr>
      </p:sp>
      <p:sp>
        <p:nvSpPr>
          <p:cNvPr id="11" name="Text 8"/>
          <p:cNvSpPr/>
          <p:nvPr/>
        </p:nvSpPr>
        <p:spPr>
          <a:xfrm>
            <a:off x="977860" y="6234946"/>
            <a:ext cx="2852142" cy="356592"/>
          </a:xfrm>
          <a:prstGeom prst="rect">
            <a:avLst/>
          </a:prstGeom>
          <a:noFill/>
          <a:ln/>
        </p:spPr>
        <p:txBody>
          <a:bodyPr wrap="none" lIns="0" tIns="0" rIns="0" bIns="0" rtlCol="0" anchor="t"/>
          <a:lstStyle/>
          <a:p>
            <a:pPr marL="0" indent="0">
              <a:lnSpc>
                <a:spcPts val="2800"/>
              </a:lnSpc>
              <a:buNone/>
            </a:pPr>
            <a:r>
              <a:rPr lang="en-US" sz="2200" dirty="0">
                <a:solidFill>
                  <a:srgbClr val="383838"/>
                </a:solidFill>
                <a:latin typeface="PT Serif" pitchFamily="34" charset="0"/>
                <a:ea typeface="PT Serif" pitchFamily="34" charset="-122"/>
                <a:cs typeface="PT Serif" pitchFamily="34" charset="-120"/>
              </a:rPr>
              <a:t>Bảo trì máy móc</a:t>
            </a:r>
            <a:endParaRPr lang="en-US" sz="2200" dirty="0"/>
          </a:p>
        </p:txBody>
      </p:sp>
      <p:sp>
        <p:nvSpPr>
          <p:cNvPr id="12" name="Text 9"/>
          <p:cNvSpPr/>
          <p:nvPr/>
        </p:nvSpPr>
        <p:spPr>
          <a:xfrm>
            <a:off x="977860" y="6721912"/>
            <a:ext cx="7188279" cy="695325"/>
          </a:xfrm>
          <a:prstGeom prst="rect">
            <a:avLst/>
          </a:prstGeom>
          <a:noFill/>
          <a:ln/>
        </p:spPr>
        <p:txBody>
          <a:bodyPr wrap="square" lIns="0" tIns="0" rIns="0" bIns="0" rtlCol="0" anchor="t"/>
          <a:lstStyle/>
          <a:p>
            <a:pPr marL="0" indent="0">
              <a:lnSpc>
                <a:spcPts val="2700"/>
              </a:lnSpc>
              <a:buNone/>
            </a:pPr>
            <a:r>
              <a:rPr lang="en-US" sz="1700" dirty="0">
                <a:solidFill>
                  <a:srgbClr val="383838"/>
                </a:solidFill>
                <a:latin typeface="DM Sans" pitchFamily="34" charset="0"/>
                <a:ea typeface="DM Sans" pitchFamily="34" charset="-122"/>
                <a:cs typeface="DM Sans" pitchFamily="34" charset="-120"/>
              </a:rPr>
              <a:t>Cần có các quy định nghiêm ngặt về việc thực hiện bảo trì máy móc và kiểm tra an toàn định kỳ.</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29603" y="511135"/>
            <a:ext cx="7884795" cy="1180624"/>
          </a:xfrm>
          <a:prstGeom prst="rect">
            <a:avLst/>
          </a:prstGeom>
          <a:noFill/>
          <a:ln/>
        </p:spPr>
        <p:txBody>
          <a:bodyPr wrap="square" lIns="0" tIns="0" rIns="0" bIns="0" rtlCol="0" anchor="t"/>
          <a:lstStyle/>
          <a:p>
            <a:pPr marL="0" indent="0">
              <a:lnSpc>
                <a:spcPts val="4600"/>
              </a:lnSpc>
              <a:buNone/>
            </a:pPr>
            <a:r>
              <a:rPr lang="en-US" sz="3700" dirty="0">
                <a:solidFill>
                  <a:srgbClr val="020202"/>
                </a:solidFill>
                <a:latin typeface="PT Serif" pitchFamily="34" charset="0"/>
                <a:ea typeface="PT Serif" pitchFamily="34" charset="-122"/>
                <a:cs typeface="PT Serif" pitchFamily="34" charset="-120"/>
              </a:rPr>
              <a:t>Xử lý tình huống tai nạn lao động khẩn cấp khi Gia công lớp lọc</a:t>
            </a:r>
            <a:endParaRPr lang="en-US" sz="3700" dirty="0"/>
          </a:p>
        </p:txBody>
      </p:sp>
      <p:pic>
        <p:nvPicPr>
          <p:cNvPr id="4" name="Image 1" descr="preencoded.png"/>
          <p:cNvPicPr>
            <a:picLocks noChangeAspect="1"/>
          </p:cNvPicPr>
          <p:nvPr/>
        </p:nvPicPr>
        <p:blipFill>
          <a:blip r:embed="rId4"/>
          <a:stretch>
            <a:fillRect/>
          </a:stretch>
        </p:blipFill>
        <p:spPr>
          <a:xfrm>
            <a:off x="629603" y="1961555"/>
            <a:ext cx="899517" cy="1439228"/>
          </a:xfrm>
          <a:prstGeom prst="rect">
            <a:avLst/>
          </a:prstGeom>
        </p:spPr>
      </p:pic>
      <p:sp>
        <p:nvSpPr>
          <p:cNvPr id="5" name="Text 1"/>
          <p:cNvSpPr/>
          <p:nvPr/>
        </p:nvSpPr>
        <p:spPr>
          <a:xfrm>
            <a:off x="1798915" y="2141458"/>
            <a:ext cx="2361248" cy="295037"/>
          </a:xfrm>
          <a:prstGeom prst="rect">
            <a:avLst/>
          </a:prstGeom>
          <a:noFill/>
          <a:ln/>
        </p:spPr>
        <p:txBody>
          <a:bodyPr wrap="none" lIns="0" tIns="0" rIns="0" bIns="0" rtlCol="0" anchor="t"/>
          <a:lstStyle/>
          <a:p>
            <a:pPr marL="0" indent="0" algn="l">
              <a:lnSpc>
                <a:spcPts val="2300"/>
              </a:lnSpc>
              <a:buNone/>
            </a:pPr>
            <a:r>
              <a:rPr lang="en-US" sz="1850" dirty="0">
                <a:solidFill>
                  <a:srgbClr val="383838"/>
                </a:solidFill>
                <a:latin typeface="PT Serif" pitchFamily="34" charset="0"/>
                <a:ea typeface="PT Serif" pitchFamily="34" charset="-122"/>
                <a:cs typeface="PT Serif" pitchFamily="34" charset="-120"/>
              </a:rPr>
              <a:t>Ngắt nguồn điện</a:t>
            </a:r>
            <a:endParaRPr lang="en-US" sz="1850" dirty="0"/>
          </a:p>
        </p:txBody>
      </p:sp>
      <p:sp>
        <p:nvSpPr>
          <p:cNvPr id="6" name="Text 2"/>
          <p:cNvSpPr/>
          <p:nvPr/>
        </p:nvSpPr>
        <p:spPr>
          <a:xfrm>
            <a:off x="1798915" y="2544366"/>
            <a:ext cx="6715482" cy="575548"/>
          </a:xfrm>
          <a:prstGeom prst="rect">
            <a:avLst/>
          </a:prstGeom>
          <a:noFill/>
          <a:ln/>
        </p:spPr>
        <p:txBody>
          <a:bodyPr wrap="square" lIns="0" tIns="0" rIns="0" bIns="0" rtlCol="0" anchor="t"/>
          <a:lstStyle/>
          <a:p>
            <a:pPr marL="0" indent="0" algn="l">
              <a:lnSpc>
                <a:spcPts val="2250"/>
              </a:lnSpc>
              <a:buNone/>
            </a:pPr>
            <a:r>
              <a:rPr lang="en-US" sz="1400" dirty="0">
                <a:solidFill>
                  <a:srgbClr val="383838"/>
                </a:solidFill>
                <a:latin typeface="DM Sans" pitchFamily="34" charset="0"/>
                <a:ea typeface="DM Sans" pitchFamily="34" charset="-122"/>
                <a:cs typeface="DM Sans" pitchFamily="34" charset="-120"/>
              </a:rPr>
              <a:t>Ngay khi tai nạn xảy ra, bước đầu tiên là ngắt nguồn điện của thiết bị bị sự cố để ngăn ngừa thêm các nguy cơ.</a:t>
            </a:r>
            <a:endParaRPr lang="en-US" sz="1400" dirty="0"/>
          </a:p>
        </p:txBody>
      </p:sp>
      <p:pic>
        <p:nvPicPr>
          <p:cNvPr id="7" name="Image 2" descr="preencoded.png"/>
          <p:cNvPicPr>
            <a:picLocks noChangeAspect="1"/>
          </p:cNvPicPr>
          <p:nvPr/>
        </p:nvPicPr>
        <p:blipFill>
          <a:blip r:embed="rId5"/>
          <a:stretch>
            <a:fillRect/>
          </a:stretch>
        </p:blipFill>
        <p:spPr>
          <a:xfrm>
            <a:off x="629603" y="3400782"/>
            <a:ext cx="899517" cy="1439228"/>
          </a:xfrm>
          <a:prstGeom prst="rect">
            <a:avLst/>
          </a:prstGeom>
        </p:spPr>
      </p:pic>
      <p:sp>
        <p:nvSpPr>
          <p:cNvPr id="8" name="Text 3"/>
          <p:cNvSpPr/>
          <p:nvPr/>
        </p:nvSpPr>
        <p:spPr>
          <a:xfrm>
            <a:off x="1798915" y="3580686"/>
            <a:ext cx="2361248" cy="295037"/>
          </a:xfrm>
          <a:prstGeom prst="rect">
            <a:avLst/>
          </a:prstGeom>
          <a:noFill/>
          <a:ln/>
        </p:spPr>
        <p:txBody>
          <a:bodyPr wrap="none" lIns="0" tIns="0" rIns="0" bIns="0" rtlCol="0" anchor="t"/>
          <a:lstStyle/>
          <a:p>
            <a:pPr marL="0" indent="0" algn="l">
              <a:lnSpc>
                <a:spcPts val="2300"/>
              </a:lnSpc>
              <a:buNone/>
            </a:pPr>
            <a:r>
              <a:rPr lang="en-US" sz="1850" dirty="0">
                <a:solidFill>
                  <a:srgbClr val="383838"/>
                </a:solidFill>
                <a:latin typeface="PT Serif" pitchFamily="34" charset="0"/>
                <a:ea typeface="PT Serif" pitchFamily="34" charset="-122"/>
                <a:cs typeface="PT Serif" pitchFamily="34" charset="-120"/>
              </a:rPr>
              <a:t>Báo động</a:t>
            </a:r>
            <a:endParaRPr lang="en-US" sz="1850" dirty="0"/>
          </a:p>
        </p:txBody>
      </p:sp>
      <p:sp>
        <p:nvSpPr>
          <p:cNvPr id="9" name="Text 4"/>
          <p:cNvSpPr/>
          <p:nvPr/>
        </p:nvSpPr>
        <p:spPr>
          <a:xfrm>
            <a:off x="1798915" y="3983593"/>
            <a:ext cx="6715482" cy="575548"/>
          </a:xfrm>
          <a:prstGeom prst="rect">
            <a:avLst/>
          </a:prstGeom>
          <a:noFill/>
          <a:ln/>
        </p:spPr>
        <p:txBody>
          <a:bodyPr wrap="square" lIns="0" tIns="0" rIns="0" bIns="0" rtlCol="0" anchor="t"/>
          <a:lstStyle/>
          <a:p>
            <a:pPr marL="0" indent="0" algn="l">
              <a:lnSpc>
                <a:spcPts val="2250"/>
              </a:lnSpc>
              <a:buNone/>
            </a:pPr>
            <a:r>
              <a:rPr lang="en-US" sz="1400" dirty="0">
                <a:solidFill>
                  <a:srgbClr val="383838"/>
                </a:solidFill>
                <a:latin typeface="DM Sans" pitchFamily="34" charset="0"/>
                <a:ea typeface="DM Sans" pitchFamily="34" charset="-122"/>
                <a:cs typeface="DM Sans" pitchFamily="34" charset="-120"/>
              </a:rPr>
              <a:t>Sau đó, cần báo động ngay lập tức cho đội ngũ cứu hộ nội bộ và y tế của nhà máy để họ có thể đến hiện trường và xử lý tình huống kịp thời.</a:t>
            </a:r>
            <a:endParaRPr lang="en-US" sz="1400" dirty="0"/>
          </a:p>
        </p:txBody>
      </p:sp>
      <p:pic>
        <p:nvPicPr>
          <p:cNvPr id="10" name="Image 3" descr="preencoded.png"/>
          <p:cNvPicPr>
            <a:picLocks noChangeAspect="1"/>
          </p:cNvPicPr>
          <p:nvPr/>
        </p:nvPicPr>
        <p:blipFill>
          <a:blip r:embed="rId6"/>
          <a:stretch>
            <a:fillRect/>
          </a:stretch>
        </p:blipFill>
        <p:spPr>
          <a:xfrm>
            <a:off x="629603" y="4840010"/>
            <a:ext cx="899517" cy="1439228"/>
          </a:xfrm>
          <a:prstGeom prst="rect">
            <a:avLst/>
          </a:prstGeom>
        </p:spPr>
      </p:pic>
      <p:sp>
        <p:nvSpPr>
          <p:cNvPr id="11" name="Text 5"/>
          <p:cNvSpPr/>
          <p:nvPr/>
        </p:nvSpPr>
        <p:spPr>
          <a:xfrm>
            <a:off x="1798915" y="5019913"/>
            <a:ext cx="2361248" cy="295037"/>
          </a:xfrm>
          <a:prstGeom prst="rect">
            <a:avLst/>
          </a:prstGeom>
          <a:noFill/>
          <a:ln/>
        </p:spPr>
        <p:txBody>
          <a:bodyPr wrap="none" lIns="0" tIns="0" rIns="0" bIns="0" rtlCol="0" anchor="t"/>
          <a:lstStyle/>
          <a:p>
            <a:pPr marL="0" indent="0" algn="l">
              <a:lnSpc>
                <a:spcPts val="2300"/>
              </a:lnSpc>
              <a:buNone/>
            </a:pPr>
            <a:r>
              <a:rPr lang="en-US" sz="1850" dirty="0">
                <a:solidFill>
                  <a:srgbClr val="383838"/>
                </a:solidFill>
                <a:latin typeface="PT Serif" pitchFamily="34" charset="0"/>
                <a:ea typeface="PT Serif" pitchFamily="34" charset="-122"/>
                <a:cs typeface="PT Serif" pitchFamily="34" charset="-120"/>
              </a:rPr>
              <a:t>Sơ cứu</a:t>
            </a:r>
            <a:endParaRPr lang="en-US" sz="1850" dirty="0"/>
          </a:p>
        </p:txBody>
      </p:sp>
      <p:sp>
        <p:nvSpPr>
          <p:cNvPr id="12" name="Text 6"/>
          <p:cNvSpPr/>
          <p:nvPr/>
        </p:nvSpPr>
        <p:spPr>
          <a:xfrm>
            <a:off x="1798915" y="5422821"/>
            <a:ext cx="6715482" cy="575548"/>
          </a:xfrm>
          <a:prstGeom prst="rect">
            <a:avLst/>
          </a:prstGeom>
          <a:noFill/>
          <a:ln/>
        </p:spPr>
        <p:txBody>
          <a:bodyPr wrap="square" lIns="0" tIns="0" rIns="0" bIns="0" rtlCol="0" anchor="t"/>
          <a:lstStyle/>
          <a:p>
            <a:pPr marL="0" indent="0" algn="l">
              <a:lnSpc>
                <a:spcPts val="2250"/>
              </a:lnSpc>
              <a:buNone/>
            </a:pPr>
            <a:r>
              <a:rPr lang="en-US" sz="1400" dirty="0">
                <a:solidFill>
                  <a:srgbClr val="383838"/>
                </a:solidFill>
                <a:latin typeface="DM Sans" pitchFamily="34" charset="0"/>
                <a:ea typeface="DM Sans" pitchFamily="34" charset="-122"/>
                <a:cs typeface="DM Sans" pitchFamily="34" charset="-120"/>
              </a:rPr>
              <a:t>Nếu công nhân bị thương, hãy sơ cứu ban đầu ngay tại chỗ, nếu cần thiết, cung cấp các biện pháp sơ cứu cơ bản như cầm máu hoặc làm sạch vết thương.</a:t>
            </a:r>
            <a:endParaRPr lang="en-US" sz="1400" dirty="0"/>
          </a:p>
        </p:txBody>
      </p:sp>
      <p:pic>
        <p:nvPicPr>
          <p:cNvPr id="13" name="Image 4" descr="preencoded.png"/>
          <p:cNvPicPr>
            <a:picLocks noChangeAspect="1"/>
          </p:cNvPicPr>
          <p:nvPr/>
        </p:nvPicPr>
        <p:blipFill>
          <a:blip r:embed="rId7"/>
          <a:stretch>
            <a:fillRect/>
          </a:stretch>
        </p:blipFill>
        <p:spPr>
          <a:xfrm>
            <a:off x="629603" y="6279237"/>
            <a:ext cx="899517" cy="1439228"/>
          </a:xfrm>
          <a:prstGeom prst="rect">
            <a:avLst/>
          </a:prstGeom>
        </p:spPr>
      </p:pic>
      <p:sp>
        <p:nvSpPr>
          <p:cNvPr id="14" name="Text 7"/>
          <p:cNvSpPr/>
          <p:nvPr/>
        </p:nvSpPr>
        <p:spPr>
          <a:xfrm>
            <a:off x="1798915" y="6459141"/>
            <a:ext cx="2361248" cy="295037"/>
          </a:xfrm>
          <a:prstGeom prst="rect">
            <a:avLst/>
          </a:prstGeom>
          <a:noFill/>
          <a:ln/>
        </p:spPr>
        <p:txBody>
          <a:bodyPr wrap="none" lIns="0" tIns="0" rIns="0" bIns="0" rtlCol="0" anchor="t"/>
          <a:lstStyle/>
          <a:p>
            <a:pPr marL="0" indent="0" algn="l">
              <a:lnSpc>
                <a:spcPts val="2300"/>
              </a:lnSpc>
              <a:buNone/>
            </a:pPr>
            <a:r>
              <a:rPr lang="en-US" sz="1850" dirty="0">
                <a:solidFill>
                  <a:srgbClr val="383838"/>
                </a:solidFill>
                <a:latin typeface="PT Serif" pitchFamily="34" charset="0"/>
                <a:ea typeface="PT Serif" pitchFamily="34" charset="-122"/>
                <a:cs typeface="PT Serif" pitchFamily="34" charset="-120"/>
              </a:rPr>
              <a:t>Thông báo y tế</a:t>
            </a:r>
            <a:endParaRPr lang="en-US" sz="1850" dirty="0"/>
          </a:p>
        </p:txBody>
      </p:sp>
      <p:sp>
        <p:nvSpPr>
          <p:cNvPr id="15" name="Text 8"/>
          <p:cNvSpPr/>
          <p:nvPr/>
        </p:nvSpPr>
        <p:spPr>
          <a:xfrm>
            <a:off x="1798915" y="6862048"/>
            <a:ext cx="6715482" cy="575548"/>
          </a:xfrm>
          <a:prstGeom prst="rect">
            <a:avLst/>
          </a:prstGeom>
          <a:noFill/>
          <a:ln/>
        </p:spPr>
        <p:txBody>
          <a:bodyPr wrap="square" lIns="0" tIns="0" rIns="0" bIns="0" rtlCol="0" anchor="t"/>
          <a:lstStyle/>
          <a:p>
            <a:pPr marL="0" indent="0" algn="l">
              <a:lnSpc>
                <a:spcPts val="2250"/>
              </a:lnSpc>
              <a:buNone/>
            </a:pPr>
            <a:r>
              <a:rPr lang="en-US" sz="1400" dirty="0">
                <a:solidFill>
                  <a:srgbClr val="383838"/>
                </a:solidFill>
                <a:latin typeface="DM Sans" pitchFamily="34" charset="0"/>
                <a:ea typeface="DM Sans" pitchFamily="34" charset="-122"/>
                <a:cs typeface="DM Sans" pitchFamily="34" charset="-120"/>
              </a:rPr>
              <a:t>Đồng thời, cần thông báo ngay cho các cơ quan y tế địa phương để chuyển nạn nhân đến bệnh viện hoặc cơ sở y tế gần nhất trong trường hợp cần thiết.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92561"/>
          </a:xfrm>
          <a:prstGeom prst="rect">
            <a:avLst/>
          </a:prstGeom>
        </p:spPr>
      </p:pic>
      <p:sp>
        <p:nvSpPr>
          <p:cNvPr id="3" name="Text 0"/>
          <p:cNvSpPr/>
          <p:nvPr/>
        </p:nvSpPr>
        <p:spPr>
          <a:xfrm>
            <a:off x="669846" y="3067645"/>
            <a:ext cx="13290709" cy="1256109"/>
          </a:xfrm>
          <a:prstGeom prst="rect">
            <a:avLst/>
          </a:prstGeom>
          <a:noFill/>
          <a:ln/>
        </p:spPr>
        <p:txBody>
          <a:bodyPr wrap="square" lIns="0" tIns="0" rIns="0" bIns="0" rtlCol="0" anchor="t"/>
          <a:lstStyle/>
          <a:p>
            <a:pPr marL="0" indent="0">
              <a:lnSpc>
                <a:spcPts val="4900"/>
              </a:lnSpc>
              <a:buNone/>
            </a:pPr>
            <a:r>
              <a:rPr lang="en-US" sz="3950" dirty="0">
                <a:solidFill>
                  <a:srgbClr val="020202"/>
                </a:solidFill>
                <a:latin typeface="PT Serif" pitchFamily="34" charset="0"/>
                <a:ea typeface="PT Serif" pitchFamily="34" charset="-122"/>
                <a:cs typeface="PT Serif" pitchFamily="34" charset="-120"/>
              </a:rPr>
              <a:t>An toàn vệ sinh lao động đối với nhân viên Tạo cấu trúc lớp lọc</a:t>
            </a:r>
            <a:endParaRPr lang="en-US" sz="3950" dirty="0"/>
          </a:p>
        </p:txBody>
      </p:sp>
      <p:pic>
        <p:nvPicPr>
          <p:cNvPr id="4" name="Image 1" descr="preencoded.png"/>
          <p:cNvPicPr>
            <a:picLocks noChangeAspect="1"/>
          </p:cNvPicPr>
          <p:nvPr/>
        </p:nvPicPr>
        <p:blipFill>
          <a:blip r:embed="rId4"/>
          <a:stretch>
            <a:fillRect/>
          </a:stretch>
        </p:blipFill>
        <p:spPr>
          <a:xfrm>
            <a:off x="669846" y="4610814"/>
            <a:ext cx="478512" cy="478512"/>
          </a:xfrm>
          <a:prstGeom prst="rect">
            <a:avLst/>
          </a:prstGeom>
        </p:spPr>
      </p:pic>
      <p:sp>
        <p:nvSpPr>
          <p:cNvPr id="5" name="Text 1"/>
          <p:cNvSpPr/>
          <p:nvPr/>
        </p:nvSpPr>
        <p:spPr>
          <a:xfrm>
            <a:off x="669846" y="5280660"/>
            <a:ext cx="2512219" cy="313968"/>
          </a:xfrm>
          <a:prstGeom prst="rect">
            <a:avLst/>
          </a:prstGeom>
          <a:noFill/>
          <a:ln/>
        </p:spPr>
        <p:txBody>
          <a:bodyPr wrap="none" lIns="0" tIns="0" rIns="0" bIns="0" rtlCol="0" anchor="t"/>
          <a:lstStyle/>
          <a:p>
            <a:pPr marL="0" indent="0" algn="l">
              <a:lnSpc>
                <a:spcPts val="2450"/>
              </a:lnSpc>
              <a:buNone/>
            </a:pPr>
            <a:r>
              <a:rPr lang="en-US" sz="1950" dirty="0">
                <a:solidFill>
                  <a:srgbClr val="383838"/>
                </a:solidFill>
                <a:latin typeface="PT Serif" pitchFamily="34" charset="0"/>
                <a:ea typeface="PT Serif" pitchFamily="34" charset="-122"/>
                <a:cs typeface="PT Serif" pitchFamily="34" charset="-120"/>
              </a:rPr>
              <a:t>Đặc điểm công việc</a:t>
            </a:r>
            <a:endParaRPr lang="en-US" sz="1950" dirty="0"/>
          </a:p>
        </p:txBody>
      </p:sp>
      <p:sp>
        <p:nvSpPr>
          <p:cNvPr id="6" name="Text 2"/>
          <p:cNvSpPr/>
          <p:nvPr/>
        </p:nvSpPr>
        <p:spPr>
          <a:xfrm>
            <a:off x="669846" y="5709404"/>
            <a:ext cx="3107293" cy="1837373"/>
          </a:xfrm>
          <a:prstGeom prst="rect">
            <a:avLst/>
          </a:prstGeom>
          <a:noFill/>
          <a:ln/>
        </p:spPr>
        <p:txBody>
          <a:bodyPr wrap="square" lIns="0" tIns="0" rIns="0" bIns="0" rtlCol="0" anchor="t"/>
          <a:lstStyle/>
          <a:p>
            <a:pPr marL="0" indent="0" algn="l">
              <a:lnSpc>
                <a:spcPts val="2400"/>
              </a:lnSpc>
              <a:buNone/>
            </a:pPr>
            <a:r>
              <a:rPr lang="en-US" sz="1500" dirty="0">
                <a:solidFill>
                  <a:srgbClr val="383838"/>
                </a:solidFill>
                <a:latin typeface="DM Sans" pitchFamily="34" charset="0"/>
                <a:ea typeface="DM Sans" pitchFamily="34" charset="-122"/>
                <a:cs typeface="DM Sans" pitchFamily="34" charset="-120"/>
              </a:rPr>
              <a:t>Tạo cấu trúc lớp lọc là một công đoạn quan trọng trong sản xuất lọc gió, nơi lớp lọc được cấu tạo từ nhiều lớp vật liệu với các đặc tính khác nhau để đáp ứng yêu cầu kỹ thuật của sản phẩm.</a:t>
            </a:r>
            <a:endParaRPr lang="en-US" sz="1500" dirty="0"/>
          </a:p>
        </p:txBody>
      </p:sp>
      <p:pic>
        <p:nvPicPr>
          <p:cNvPr id="7" name="Image 2" descr="preencoded.png"/>
          <p:cNvPicPr>
            <a:picLocks noChangeAspect="1"/>
          </p:cNvPicPr>
          <p:nvPr/>
        </p:nvPicPr>
        <p:blipFill>
          <a:blip r:embed="rId5"/>
          <a:stretch>
            <a:fillRect/>
          </a:stretch>
        </p:blipFill>
        <p:spPr>
          <a:xfrm>
            <a:off x="4064198" y="4610814"/>
            <a:ext cx="478512" cy="478512"/>
          </a:xfrm>
          <a:prstGeom prst="rect">
            <a:avLst/>
          </a:prstGeom>
        </p:spPr>
      </p:pic>
      <p:sp>
        <p:nvSpPr>
          <p:cNvPr id="8" name="Text 3"/>
          <p:cNvSpPr/>
          <p:nvPr/>
        </p:nvSpPr>
        <p:spPr>
          <a:xfrm>
            <a:off x="4064198" y="5280660"/>
            <a:ext cx="2917031" cy="313968"/>
          </a:xfrm>
          <a:prstGeom prst="rect">
            <a:avLst/>
          </a:prstGeom>
          <a:noFill/>
          <a:ln/>
        </p:spPr>
        <p:txBody>
          <a:bodyPr wrap="none" lIns="0" tIns="0" rIns="0" bIns="0" rtlCol="0" anchor="t"/>
          <a:lstStyle/>
          <a:p>
            <a:pPr marL="0" indent="0" algn="l">
              <a:lnSpc>
                <a:spcPts val="2450"/>
              </a:lnSpc>
              <a:buNone/>
            </a:pPr>
            <a:r>
              <a:rPr lang="en-US" sz="1950" dirty="0">
                <a:solidFill>
                  <a:srgbClr val="383838"/>
                </a:solidFill>
                <a:latin typeface="PT Serif" pitchFamily="34" charset="0"/>
                <a:ea typeface="PT Serif" pitchFamily="34" charset="-122"/>
                <a:cs typeface="PT Serif" pitchFamily="34" charset="-120"/>
              </a:rPr>
              <a:t>Các dạng tai nạn lao động</a:t>
            </a:r>
            <a:endParaRPr lang="en-US" sz="1950" dirty="0"/>
          </a:p>
        </p:txBody>
      </p:sp>
      <p:sp>
        <p:nvSpPr>
          <p:cNvPr id="9" name="Text 4"/>
          <p:cNvSpPr/>
          <p:nvPr/>
        </p:nvSpPr>
        <p:spPr>
          <a:xfrm>
            <a:off x="4064198" y="5709404"/>
            <a:ext cx="3107412" cy="1531144"/>
          </a:xfrm>
          <a:prstGeom prst="rect">
            <a:avLst/>
          </a:prstGeom>
          <a:noFill/>
          <a:ln/>
        </p:spPr>
        <p:txBody>
          <a:bodyPr wrap="square" lIns="0" tIns="0" rIns="0" bIns="0" rtlCol="0" anchor="t"/>
          <a:lstStyle/>
          <a:p>
            <a:pPr marL="0" indent="0" algn="l">
              <a:lnSpc>
                <a:spcPts val="2400"/>
              </a:lnSpc>
              <a:buNone/>
            </a:pPr>
            <a:r>
              <a:rPr lang="en-US" sz="1500" dirty="0">
                <a:solidFill>
                  <a:srgbClr val="383838"/>
                </a:solidFill>
                <a:latin typeface="DM Sans" pitchFamily="34" charset="0"/>
                <a:ea typeface="DM Sans" pitchFamily="34" charset="-122"/>
                <a:cs typeface="DM Sans" pitchFamily="34" charset="-120"/>
              </a:rPr>
              <a:t>Trong quá trình tạo cấu trúc lớp lọc, một số dạng tai nạn lao động có thể xảy ra do nhiều yếu tố khác nhau liên quan đến thiết bị và môi trường làm việc.</a:t>
            </a:r>
            <a:endParaRPr lang="en-US" sz="1500" dirty="0"/>
          </a:p>
        </p:txBody>
      </p:sp>
      <p:pic>
        <p:nvPicPr>
          <p:cNvPr id="10" name="Image 3" descr="preencoded.png"/>
          <p:cNvPicPr>
            <a:picLocks noChangeAspect="1"/>
          </p:cNvPicPr>
          <p:nvPr/>
        </p:nvPicPr>
        <p:blipFill>
          <a:blip r:embed="rId6"/>
          <a:stretch>
            <a:fillRect/>
          </a:stretch>
        </p:blipFill>
        <p:spPr>
          <a:xfrm>
            <a:off x="7458670" y="4610814"/>
            <a:ext cx="478512" cy="478512"/>
          </a:xfrm>
          <a:prstGeom prst="rect">
            <a:avLst/>
          </a:prstGeom>
        </p:spPr>
      </p:pic>
      <p:sp>
        <p:nvSpPr>
          <p:cNvPr id="11" name="Text 5"/>
          <p:cNvSpPr/>
          <p:nvPr/>
        </p:nvSpPr>
        <p:spPr>
          <a:xfrm>
            <a:off x="7458670" y="5280660"/>
            <a:ext cx="3107412" cy="627936"/>
          </a:xfrm>
          <a:prstGeom prst="rect">
            <a:avLst/>
          </a:prstGeom>
          <a:noFill/>
          <a:ln/>
        </p:spPr>
        <p:txBody>
          <a:bodyPr wrap="square" lIns="0" tIns="0" rIns="0" bIns="0" rtlCol="0" anchor="t"/>
          <a:lstStyle/>
          <a:p>
            <a:pPr marL="0" indent="0" algn="l">
              <a:lnSpc>
                <a:spcPts val="2450"/>
              </a:lnSpc>
              <a:buNone/>
            </a:pPr>
            <a:r>
              <a:rPr lang="en-US" sz="1950" dirty="0">
                <a:solidFill>
                  <a:srgbClr val="383838"/>
                </a:solidFill>
                <a:latin typeface="PT Serif" pitchFamily="34" charset="0"/>
                <a:ea typeface="PT Serif" pitchFamily="34" charset="-122"/>
                <a:cs typeface="PT Serif" pitchFamily="34" charset="-120"/>
              </a:rPr>
              <a:t>Nguyên nhân gây ra tai nạn lao động</a:t>
            </a:r>
            <a:endParaRPr lang="en-US" sz="1950" dirty="0"/>
          </a:p>
        </p:txBody>
      </p:sp>
      <p:sp>
        <p:nvSpPr>
          <p:cNvPr id="12" name="Text 6"/>
          <p:cNvSpPr/>
          <p:nvPr/>
        </p:nvSpPr>
        <p:spPr>
          <a:xfrm>
            <a:off x="7458670" y="6023372"/>
            <a:ext cx="3107412" cy="1531144"/>
          </a:xfrm>
          <a:prstGeom prst="rect">
            <a:avLst/>
          </a:prstGeom>
          <a:noFill/>
          <a:ln/>
        </p:spPr>
        <p:txBody>
          <a:bodyPr wrap="square" lIns="0" tIns="0" rIns="0" bIns="0" rtlCol="0" anchor="t"/>
          <a:lstStyle/>
          <a:p>
            <a:pPr marL="0" indent="0" algn="l">
              <a:lnSpc>
                <a:spcPts val="2400"/>
              </a:lnSpc>
              <a:buNone/>
            </a:pPr>
            <a:r>
              <a:rPr lang="en-US" sz="1500" dirty="0">
                <a:solidFill>
                  <a:srgbClr val="383838"/>
                </a:solidFill>
                <a:latin typeface="DM Sans" pitchFamily="34" charset="0"/>
                <a:ea typeface="DM Sans" pitchFamily="34" charset="-122"/>
                <a:cs typeface="DM Sans" pitchFamily="34" charset="-120"/>
              </a:rPr>
              <a:t>Tai nạn lao động trong quá trình tạo cấu trúc lớp lọc thường xuất phát từ nhiều nguyên nhân, liên quan đến cả yếu tố con người và thiết bị.</a:t>
            </a:r>
            <a:endParaRPr lang="en-US" sz="1500" dirty="0"/>
          </a:p>
        </p:txBody>
      </p:sp>
      <p:pic>
        <p:nvPicPr>
          <p:cNvPr id="13" name="Image 4" descr="preencoded.png"/>
          <p:cNvPicPr>
            <a:picLocks noChangeAspect="1"/>
          </p:cNvPicPr>
          <p:nvPr/>
        </p:nvPicPr>
        <p:blipFill>
          <a:blip r:embed="rId7"/>
          <a:stretch>
            <a:fillRect/>
          </a:stretch>
        </p:blipFill>
        <p:spPr>
          <a:xfrm>
            <a:off x="10853142" y="4610814"/>
            <a:ext cx="478512" cy="478512"/>
          </a:xfrm>
          <a:prstGeom prst="rect">
            <a:avLst/>
          </a:prstGeom>
        </p:spPr>
      </p:pic>
      <p:sp>
        <p:nvSpPr>
          <p:cNvPr id="14" name="Text 7"/>
          <p:cNvSpPr/>
          <p:nvPr/>
        </p:nvSpPr>
        <p:spPr>
          <a:xfrm>
            <a:off x="10853142" y="5280660"/>
            <a:ext cx="3107412" cy="627936"/>
          </a:xfrm>
          <a:prstGeom prst="rect">
            <a:avLst/>
          </a:prstGeom>
          <a:noFill/>
          <a:ln/>
        </p:spPr>
        <p:txBody>
          <a:bodyPr wrap="square" lIns="0" tIns="0" rIns="0" bIns="0" rtlCol="0" anchor="t"/>
          <a:lstStyle/>
          <a:p>
            <a:pPr marL="0" indent="0" algn="l">
              <a:lnSpc>
                <a:spcPts val="2450"/>
              </a:lnSpc>
              <a:buNone/>
            </a:pPr>
            <a:r>
              <a:rPr lang="en-US" sz="1950" dirty="0">
                <a:solidFill>
                  <a:srgbClr val="383838"/>
                </a:solidFill>
                <a:latin typeface="PT Serif" pitchFamily="34" charset="0"/>
                <a:ea typeface="PT Serif" pitchFamily="34" charset="-122"/>
                <a:cs typeface="PT Serif" pitchFamily="34" charset="-120"/>
              </a:rPr>
              <a:t>Biện pháp phòng tránh tai nạn lao động</a:t>
            </a:r>
            <a:endParaRPr lang="en-US" sz="1950" dirty="0"/>
          </a:p>
        </p:txBody>
      </p:sp>
      <p:sp>
        <p:nvSpPr>
          <p:cNvPr id="15" name="Text 8"/>
          <p:cNvSpPr/>
          <p:nvPr/>
        </p:nvSpPr>
        <p:spPr>
          <a:xfrm>
            <a:off x="10853142" y="6023372"/>
            <a:ext cx="3107412" cy="1224915"/>
          </a:xfrm>
          <a:prstGeom prst="rect">
            <a:avLst/>
          </a:prstGeom>
          <a:noFill/>
          <a:ln/>
        </p:spPr>
        <p:txBody>
          <a:bodyPr wrap="square" lIns="0" tIns="0" rIns="0" bIns="0" rtlCol="0" anchor="t"/>
          <a:lstStyle/>
          <a:p>
            <a:pPr marL="0" indent="0" algn="l">
              <a:lnSpc>
                <a:spcPts val="2400"/>
              </a:lnSpc>
              <a:buNone/>
            </a:pPr>
            <a:r>
              <a:rPr lang="en-US" sz="1500" dirty="0">
                <a:solidFill>
                  <a:srgbClr val="383838"/>
                </a:solidFill>
                <a:latin typeface="DM Sans" pitchFamily="34" charset="0"/>
                <a:ea typeface="DM Sans" pitchFamily="34" charset="-122"/>
                <a:cs typeface="DM Sans" pitchFamily="34" charset="-120"/>
              </a:rPr>
              <a:t>Để phòng tránh tai nạn lao động trong quá trình tạo cấu trúc lớp lọc, việc thực hiện các biện pháp phòng ngừa là rất quan trọng.</a:t>
            </a:r>
            <a:endParaRPr lang="en-US" sz="1500" dirty="0"/>
          </a:p>
        </p:txBody>
      </p:sp>
      <p:pic>
        <p:nvPicPr>
          <p:cNvPr id="16" name="Picture 15">
            <a:extLst>
              <a:ext uri="{FF2B5EF4-FFF2-40B4-BE49-F238E27FC236}">
                <a16:creationId xmlns:a16="http://schemas.microsoft.com/office/drawing/2014/main" id="{02E6C520-4CC0-4EDF-742A-6B70E1CD831F}"/>
              </a:ext>
            </a:extLst>
          </p:cNvPr>
          <p:cNvPicPr>
            <a:picLocks noChangeAspect="1"/>
          </p:cNvPicPr>
          <p:nvPr/>
        </p:nvPicPr>
        <p:blipFill>
          <a:blip r:embed="rId8"/>
          <a:stretch>
            <a:fillRect/>
          </a:stretch>
        </p:blipFill>
        <p:spPr>
          <a:xfrm>
            <a:off x="10846191" y="7151489"/>
            <a:ext cx="3609543" cy="111770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82454" y="877014"/>
            <a:ext cx="7979093" cy="1092041"/>
          </a:xfrm>
          <a:prstGeom prst="rect">
            <a:avLst/>
          </a:prstGeom>
          <a:noFill/>
          <a:ln/>
        </p:spPr>
        <p:txBody>
          <a:bodyPr wrap="square" lIns="0" tIns="0" rIns="0" bIns="0" rtlCol="0" anchor="t"/>
          <a:lstStyle/>
          <a:p>
            <a:pPr marL="0" indent="0">
              <a:lnSpc>
                <a:spcPts val="4250"/>
              </a:lnSpc>
              <a:buNone/>
            </a:pPr>
            <a:r>
              <a:rPr lang="en-US" sz="3400" dirty="0">
                <a:solidFill>
                  <a:srgbClr val="020202"/>
                </a:solidFill>
                <a:latin typeface="PT Serif" pitchFamily="34" charset="0"/>
                <a:ea typeface="PT Serif" pitchFamily="34" charset="-122"/>
                <a:cs typeface="PT Serif" pitchFamily="34" charset="-120"/>
              </a:rPr>
              <a:t>Quy định an toàn lao động khi Tạo cấu trúc lớp lọc</a:t>
            </a:r>
            <a:endParaRPr lang="en-US" sz="3400" dirty="0"/>
          </a:p>
        </p:txBody>
      </p:sp>
      <p:sp>
        <p:nvSpPr>
          <p:cNvPr id="4" name="Shape 1"/>
          <p:cNvSpPr/>
          <p:nvPr/>
        </p:nvSpPr>
        <p:spPr>
          <a:xfrm>
            <a:off x="582454" y="2218611"/>
            <a:ext cx="7979093" cy="5133975"/>
          </a:xfrm>
          <a:prstGeom prst="roundRect">
            <a:avLst>
              <a:gd name="adj" fmla="val 486"/>
            </a:avLst>
          </a:prstGeom>
          <a:noFill/>
          <a:ln w="7620">
            <a:solidFill>
              <a:srgbClr val="000000">
                <a:alpha val="8000"/>
              </a:srgbClr>
            </a:solidFill>
            <a:prstDash val="solid"/>
          </a:ln>
        </p:spPr>
      </p:sp>
      <p:sp>
        <p:nvSpPr>
          <p:cNvPr id="5" name="Shape 2"/>
          <p:cNvSpPr/>
          <p:nvPr/>
        </p:nvSpPr>
        <p:spPr>
          <a:xfrm>
            <a:off x="590074" y="2226231"/>
            <a:ext cx="7963853" cy="1013460"/>
          </a:xfrm>
          <a:prstGeom prst="rect">
            <a:avLst/>
          </a:prstGeom>
          <a:solidFill>
            <a:srgbClr val="FFFFFF">
              <a:alpha val="4000"/>
            </a:srgbClr>
          </a:solidFill>
          <a:ln/>
        </p:spPr>
      </p:sp>
      <p:sp>
        <p:nvSpPr>
          <p:cNvPr id="6" name="Text 3"/>
          <p:cNvSpPr/>
          <p:nvPr/>
        </p:nvSpPr>
        <p:spPr>
          <a:xfrm>
            <a:off x="756404" y="2333625"/>
            <a:ext cx="3645456" cy="266224"/>
          </a:xfrm>
          <a:prstGeom prst="rect">
            <a:avLst/>
          </a:prstGeom>
          <a:noFill/>
          <a:ln/>
        </p:spPr>
        <p:txBody>
          <a:bodyPr wrap="non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Đào tạo</a:t>
            </a:r>
            <a:endParaRPr lang="en-US" sz="1300" dirty="0"/>
          </a:p>
        </p:txBody>
      </p:sp>
      <p:sp>
        <p:nvSpPr>
          <p:cNvPr id="7" name="Text 4"/>
          <p:cNvSpPr/>
          <p:nvPr/>
        </p:nvSpPr>
        <p:spPr>
          <a:xfrm>
            <a:off x="4742140" y="2333625"/>
            <a:ext cx="3645456" cy="798671"/>
          </a:xfrm>
          <a:prstGeom prst="rect">
            <a:avLst/>
          </a:prstGeom>
          <a:noFill/>
          <a:ln/>
        </p:spPr>
        <p:txBody>
          <a:bodyPr wrap="squar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Tất cả công nhân phải được đào tạo đầy đủ về quy trình sản xuất và các nguy cơ tiềm ẩn liên quan đến công việc.</a:t>
            </a:r>
            <a:endParaRPr lang="en-US" sz="1300" dirty="0"/>
          </a:p>
        </p:txBody>
      </p:sp>
      <p:sp>
        <p:nvSpPr>
          <p:cNvPr id="8" name="Shape 5"/>
          <p:cNvSpPr/>
          <p:nvPr/>
        </p:nvSpPr>
        <p:spPr>
          <a:xfrm>
            <a:off x="590074" y="3239691"/>
            <a:ext cx="7963853" cy="1279684"/>
          </a:xfrm>
          <a:prstGeom prst="rect">
            <a:avLst/>
          </a:prstGeom>
          <a:solidFill>
            <a:srgbClr val="000000">
              <a:alpha val="4000"/>
            </a:srgbClr>
          </a:solidFill>
          <a:ln/>
        </p:spPr>
      </p:sp>
      <p:sp>
        <p:nvSpPr>
          <p:cNvPr id="9" name="Text 6"/>
          <p:cNvSpPr/>
          <p:nvPr/>
        </p:nvSpPr>
        <p:spPr>
          <a:xfrm>
            <a:off x="756404" y="3347085"/>
            <a:ext cx="3645456" cy="266224"/>
          </a:xfrm>
          <a:prstGeom prst="rect">
            <a:avLst/>
          </a:prstGeom>
          <a:noFill/>
          <a:ln/>
        </p:spPr>
        <p:txBody>
          <a:bodyPr wrap="non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Thiết bị bảo vệ</a:t>
            </a:r>
            <a:endParaRPr lang="en-US" sz="1300" dirty="0"/>
          </a:p>
        </p:txBody>
      </p:sp>
      <p:sp>
        <p:nvSpPr>
          <p:cNvPr id="10" name="Text 7"/>
          <p:cNvSpPr/>
          <p:nvPr/>
        </p:nvSpPr>
        <p:spPr>
          <a:xfrm>
            <a:off x="4742140" y="3347085"/>
            <a:ext cx="3645456" cy="1064895"/>
          </a:xfrm>
          <a:prstGeom prst="rect">
            <a:avLst/>
          </a:prstGeom>
          <a:noFill/>
          <a:ln/>
        </p:spPr>
        <p:txBody>
          <a:bodyPr wrap="squar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Các thiết bị và máy móc như máy cuộn, máy ép và máy dệt phải được trang bị đầy đủ các thiết bị bảo vệ, như chắn bảo vệ và hệ thống ngắt khẩn cấp.</a:t>
            </a:r>
            <a:endParaRPr lang="en-US" sz="1300" dirty="0"/>
          </a:p>
        </p:txBody>
      </p:sp>
      <p:sp>
        <p:nvSpPr>
          <p:cNvPr id="11" name="Shape 8"/>
          <p:cNvSpPr/>
          <p:nvPr/>
        </p:nvSpPr>
        <p:spPr>
          <a:xfrm>
            <a:off x="590074" y="4519374"/>
            <a:ext cx="7963853" cy="1279684"/>
          </a:xfrm>
          <a:prstGeom prst="rect">
            <a:avLst/>
          </a:prstGeom>
          <a:solidFill>
            <a:srgbClr val="FFFFFF">
              <a:alpha val="4000"/>
            </a:srgbClr>
          </a:solidFill>
          <a:ln/>
        </p:spPr>
      </p:sp>
      <p:sp>
        <p:nvSpPr>
          <p:cNvPr id="12" name="Text 9"/>
          <p:cNvSpPr/>
          <p:nvPr/>
        </p:nvSpPr>
        <p:spPr>
          <a:xfrm>
            <a:off x="756404" y="4626769"/>
            <a:ext cx="3645456" cy="266224"/>
          </a:xfrm>
          <a:prstGeom prst="rect">
            <a:avLst/>
          </a:prstGeom>
          <a:noFill/>
          <a:ln/>
        </p:spPr>
        <p:txBody>
          <a:bodyPr wrap="non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Bảo hộ cá nhân</a:t>
            </a:r>
            <a:endParaRPr lang="en-US" sz="1300" dirty="0"/>
          </a:p>
        </p:txBody>
      </p:sp>
      <p:sp>
        <p:nvSpPr>
          <p:cNvPr id="13" name="Text 10"/>
          <p:cNvSpPr/>
          <p:nvPr/>
        </p:nvSpPr>
        <p:spPr>
          <a:xfrm>
            <a:off x="4742140" y="4626769"/>
            <a:ext cx="3645456" cy="1064895"/>
          </a:xfrm>
          <a:prstGeom prst="rect">
            <a:avLst/>
          </a:prstGeom>
          <a:noFill/>
          <a:ln/>
        </p:spPr>
        <p:txBody>
          <a:bodyPr wrap="squar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Công nhân phải tuân thủ việc sử dụng thiết bị bảo hộ cá nhân như găng tay, kính bảo hộ, và khẩu trang khi làm việc với các vật liệu có thể phát sinh bụi hoặc khí độc.</a:t>
            </a:r>
            <a:endParaRPr lang="en-US" sz="1300" dirty="0"/>
          </a:p>
        </p:txBody>
      </p:sp>
      <p:sp>
        <p:nvSpPr>
          <p:cNvPr id="14" name="Shape 11"/>
          <p:cNvSpPr/>
          <p:nvPr/>
        </p:nvSpPr>
        <p:spPr>
          <a:xfrm>
            <a:off x="590074" y="5799058"/>
            <a:ext cx="7963853" cy="1545908"/>
          </a:xfrm>
          <a:prstGeom prst="rect">
            <a:avLst/>
          </a:prstGeom>
          <a:solidFill>
            <a:srgbClr val="000000">
              <a:alpha val="4000"/>
            </a:srgbClr>
          </a:solidFill>
          <a:ln/>
        </p:spPr>
      </p:sp>
      <p:sp>
        <p:nvSpPr>
          <p:cNvPr id="15" name="Text 12"/>
          <p:cNvSpPr/>
          <p:nvPr/>
        </p:nvSpPr>
        <p:spPr>
          <a:xfrm>
            <a:off x="756404" y="5906453"/>
            <a:ext cx="3645456" cy="266224"/>
          </a:xfrm>
          <a:prstGeom prst="rect">
            <a:avLst/>
          </a:prstGeom>
          <a:noFill/>
          <a:ln/>
        </p:spPr>
        <p:txBody>
          <a:bodyPr wrap="non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Kiểm tra an toàn</a:t>
            </a:r>
            <a:endParaRPr lang="en-US" sz="1300" dirty="0"/>
          </a:p>
        </p:txBody>
      </p:sp>
      <p:sp>
        <p:nvSpPr>
          <p:cNvPr id="16" name="Text 13"/>
          <p:cNvSpPr/>
          <p:nvPr/>
        </p:nvSpPr>
        <p:spPr>
          <a:xfrm>
            <a:off x="4742140" y="5906453"/>
            <a:ext cx="3645456" cy="1331119"/>
          </a:xfrm>
          <a:prstGeom prst="rect">
            <a:avLst/>
          </a:prstGeom>
          <a:noFill/>
          <a:ln/>
        </p:spPr>
        <p:txBody>
          <a:bodyPr wrap="square" lIns="0" tIns="0" rIns="0" bIns="0" rtlCol="0" anchor="t"/>
          <a:lstStyle/>
          <a:p>
            <a:pPr marL="0" indent="0">
              <a:lnSpc>
                <a:spcPts val="2050"/>
              </a:lnSpc>
              <a:buNone/>
            </a:pPr>
            <a:r>
              <a:rPr lang="en-US" sz="1300" dirty="0">
                <a:solidFill>
                  <a:srgbClr val="383838"/>
                </a:solidFill>
                <a:latin typeface="DM Sans" pitchFamily="34" charset="0"/>
                <a:ea typeface="DM Sans" pitchFamily="34" charset="-122"/>
                <a:cs typeface="DM Sans" pitchFamily="34" charset="-120"/>
              </a:rPr>
              <a:t>Các quy trình an toàn cần được thiết lập rõ ràng và phải được tuân thủ nghiêm ngặt, bao gồm việc thực hiện kiểm tra an toàn trước khi bắt đầu ca làm việc và báo cáo ngay lập tức bất kỳ sự cố hoặc tình huống nguy hiểm nào.</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40172" y="629364"/>
            <a:ext cx="7836456" cy="1225629"/>
          </a:xfrm>
          <a:prstGeom prst="rect">
            <a:avLst/>
          </a:prstGeom>
          <a:noFill/>
          <a:ln/>
        </p:spPr>
        <p:txBody>
          <a:bodyPr wrap="square" lIns="0" tIns="0" rIns="0" bIns="0" rtlCol="0" anchor="t"/>
          <a:lstStyle/>
          <a:p>
            <a:pPr marL="0" indent="0">
              <a:lnSpc>
                <a:spcPts val="4800"/>
              </a:lnSpc>
              <a:buNone/>
            </a:pPr>
            <a:r>
              <a:rPr lang="en-US" sz="3850" dirty="0">
                <a:solidFill>
                  <a:srgbClr val="020202"/>
                </a:solidFill>
                <a:latin typeface="PT Serif" pitchFamily="34" charset="0"/>
                <a:ea typeface="PT Serif" pitchFamily="34" charset="-122"/>
                <a:cs typeface="PT Serif" pitchFamily="34" charset="-120"/>
              </a:rPr>
              <a:t>An toàn vệ sinh lao động đối với nhân viên Lắp ráp khung lọc</a:t>
            </a:r>
            <a:endParaRPr lang="en-US" sz="3850" dirty="0"/>
          </a:p>
        </p:txBody>
      </p:sp>
      <p:sp>
        <p:nvSpPr>
          <p:cNvPr id="4" name="Shape 1"/>
          <p:cNvSpPr/>
          <p:nvPr/>
        </p:nvSpPr>
        <p:spPr>
          <a:xfrm>
            <a:off x="6140172" y="2345293"/>
            <a:ext cx="420291" cy="420291"/>
          </a:xfrm>
          <a:prstGeom prst="roundRect">
            <a:avLst>
              <a:gd name="adj" fmla="val 6667"/>
            </a:avLst>
          </a:prstGeom>
          <a:solidFill>
            <a:srgbClr val="F2EEEE"/>
          </a:solidFill>
          <a:ln/>
        </p:spPr>
      </p:sp>
      <p:sp>
        <p:nvSpPr>
          <p:cNvPr id="5" name="Text 2"/>
          <p:cNvSpPr/>
          <p:nvPr/>
        </p:nvSpPr>
        <p:spPr>
          <a:xfrm>
            <a:off x="6271855" y="2408277"/>
            <a:ext cx="156924" cy="294203"/>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6747153" y="2345293"/>
            <a:ext cx="2451735" cy="306348"/>
          </a:xfrm>
          <a:prstGeom prst="rect">
            <a:avLst/>
          </a:prstGeom>
          <a:noFill/>
          <a:ln/>
        </p:spPr>
        <p:txBody>
          <a:bodyPr wrap="none" lIns="0" tIns="0" rIns="0" bIns="0" rtlCol="0" anchor="t"/>
          <a:lstStyle/>
          <a:p>
            <a:pPr marL="0" indent="0">
              <a:lnSpc>
                <a:spcPts val="2400"/>
              </a:lnSpc>
              <a:buNone/>
            </a:pPr>
            <a:r>
              <a:rPr lang="en-US" sz="1900" dirty="0">
                <a:solidFill>
                  <a:srgbClr val="383838"/>
                </a:solidFill>
                <a:latin typeface="PT Serif" pitchFamily="34" charset="0"/>
                <a:ea typeface="PT Serif" pitchFamily="34" charset="-122"/>
                <a:cs typeface="PT Serif" pitchFamily="34" charset="-120"/>
              </a:rPr>
              <a:t>Đặc điểm công việc</a:t>
            </a:r>
            <a:endParaRPr lang="en-US" sz="1900" dirty="0"/>
          </a:p>
        </p:txBody>
      </p:sp>
      <p:sp>
        <p:nvSpPr>
          <p:cNvPr id="7" name="Text 4"/>
          <p:cNvSpPr/>
          <p:nvPr/>
        </p:nvSpPr>
        <p:spPr>
          <a:xfrm>
            <a:off x="6747153" y="2763679"/>
            <a:ext cx="7229475" cy="597694"/>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Trong quá trình gắn kết và ép lớp lọc, có thể xảy ra nhiều dạng tai nạn lao động do sự tương tác giữa công nhân và thiết bị, cũng như các vật liệu được sử dụng.</a:t>
            </a:r>
            <a:endParaRPr lang="en-US" sz="1450" dirty="0"/>
          </a:p>
        </p:txBody>
      </p:sp>
      <p:sp>
        <p:nvSpPr>
          <p:cNvPr id="8" name="Shape 5"/>
          <p:cNvSpPr/>
          <p:nvPr/>
        </p:nvSpPr>
        <p:spPr>
          <a:xfrm>
            <a:off x="6140172" y="3758208"/>
            <a:ext cx="420291" cy="420291"/>
          </a:xfrm>
          <a:prstGeom prst="roundRect">
            <a:avLst>
              <a:gd name="adj" fmla="val 6667"/>
            </a:avLst>
          </a:prstGeom>
          <a:solidFill>
            <a:srgbClr val="F2EEEE"/>
          </a:solidFill>
          <a:ln/>
        </p:spPr>
      </p:sp>
      <p:sp>
        <p:nvSpPr>
          <p:cNvPr id="9" name="Text 6"/>
          <p:cNvSpPr/>
          <p:nvPr/>
        </p:nvSpPr>
        <p:spPr>
          <a:xfrm>
            <a:off x="6271855" y="3821192"/>
            <a:ext cx="156924" cy="294203"/>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6747153" y="3758208"/>
            <a:ext cx="2846546" cy="306348"/>
          </a:xfrm>
          <a:prstGeom prst="rect">
            <a:avLst/>
          </a:prstGeom>
          <a:noFill/>
          <a:ln/>
        </p:spPr>
        <p:txBody>
          <a:bodyPr wrap="none" lIns="0" tIns="0" rIns="0" bIns="0" rtlCol="0" anchor="t"/>
          <a:lstStyle/>
          <a:p>
            <a:pPr marL="0" indent="0">
              <a:lnSpc>
                <a:spcPts val="2400"/>
              </a:lnSpc>
              <a:buNone/>
            </a:pPr>
            <a:r>
              <a:rPr lang="en-US" sz="1900" dirty="0">
                <a:solidFill>
                  <a:srgbClr val="383838"/>
                </a:solidFill>
                <a:latin typeface="PT Serif" pitchFamily="34" charset="0"/>
                <a:ea typeface="PT Serif" pitchFamily="34" charset="-122"/>
                <a:cs typeface="PT Serif" pitchFamily="34" charset="-120"/>
              </a:rPr>
              <a:t>Các dạng tai nạn lao động</a:t>
            </a:r>
            <a:endParaRPr lang="en-US" sz="1900" dirty="0"/>
          </a:p>
        </p:txBody>
      </p:sp>
      <p:sp>
        <p:nvSpPr>
          <p:cNvPr id="11" name="Text 8"/>
          <p:cNvSpPr/>
          <p:nvPr/>
        </p:nvSpPr>
        <p:spPr>
          <a:xfrm>
            <a:off x="6747153" y="4176593"/>
            <a:ext cx="7229475" cy="597694"/>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Trong quá trình gắn kết và ép lớp lọc, có thể xảy ra nhiều dạng tai nạn lao động do sự tương tác giữa công nhân và thiết bị, cũng như các vật liệu được sử dụng.</a:t>
            </a:r>
            <a:endParaRPr lang="en-US" sz="1450" dirty="0"/>
          </a:p>
        </p:txBody>
      </p:sp>
      <p:sp>
        <p:nvSpPr>
          <p:cNvPr id="12" name="Shape 9"/>
          <p:cNvSpPr/>
          <p:nvPr/>
        </p:nvSpPr>
        <p:spPr>
          <a:xfrm>
            <a:off x="6140172" y="5171123"/>
            <a:ext cx="420291" cy="420291"/>
          </a:xfrm>
          <a:prstGeom prst="roundRect">
            <a:avLst>
              <a:gd name="adj" fmla="val 6667"/>
            </a:avLst>
          </a:prstGeom>
          <a:solidFill>
            <a:srgbClr val="F2EEEE"/>
          </a:solidFill>
          <a:ln/>
        </p:spPr>
      </p:sp>
      <p:sp>
        <p:nvSpPr>
          <p:cNvPr id="13" name="Text 10"/>
          <p:cNvSpPr/>
          <p:nvPr/>
        </p:nvSpPr>
        <p:spPr>
          <a:xfrm>
            <a:off x="6271855" y="5234107"/>
            <a:ext cx="156924" cy="294203"/>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6747153" y="5171123"/>
            <a:ext cx="4013240" cy="306348"/>
          </a:xfrm>
          <a:prstGeom prst="rect">
            <a:avLst/>
          </a:prstGeom>
          <a:noFill/>
          <a:ln/>
        </p:spPr>
        <p:txBody>
          <a:bodyPr wrap="none" lIns="0" tIns="0" rIns="0" bIns="0" rtlCol="0" anchor="t"/>
          <a:lstStyle/>
          <a:p>
            <a:pPr marL="0" indent="0">
              <a:lnSpc>
                <a:spcPts val="2400"/>
              </a:lnSpc>
              <a:buNone/>
            </a:pPr>
            <a:r>
              <a:rPr lang="en-US" sz="1900" dirty="0">
                <a:solidFill>
                  <a:srgbClr val="383838"/>
                </a:solidFill>
                <a:latin typeface="PT Serif" pitchFamily="34" charset="0"/>
                <a:ea typeface="PT Serif" pitchFamily="34" charset="-122"/>
                <a:cs typeface="PT Serif" pitchFamily="34" charset="-120"/>
              </a:rPr>
              <a:t>Nguyên nhân gây ra tai nạn lao động</a:t>
            </a:r>
            <a:endParaRPr lang="en-US" sz="1900" dirty="0"/>
          </a:p>
        </p:txBody>
      </p:sp>
      <p:sp>
        <p:nvSpPr>
          <p:cNvPr id="15" name="Text 12"/>
          <p:cNvSpPr/>
          <p:nvPr/>
        </p:nvSpPr>
        <p:spPr>
          <a:xfrm>
            <a:off x="6747153" y="5589508"/>
            <a:ext cx="7229475" cy="597694"/>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Tai nạn lao động trong quá trình gắn kết và ép lớp lọc thường xuất phát từ một số nguyên nhân chính liên quan đến thiết bị, vật liệu, và kỹ thuật làm việc.</a:t>
            </a:r>
            <a:endParaRPr lang="en-US" sz="1450" dirty="0"/>
          </a:p>
        </p:txBody>
      </p:sp>
      <p:sp>
        <p:nvSpPr>
          <p:cNvPr id="16" name="Shape 13"/>
          <p:cNvSpPr/>
          <p:nvPr/>
        </p:nvSpPr>
        <p:spPr>
          <a:xfrm>
            <a:off x="6140172" y="6584037"/>
            <a:ext cx="420291" cy="420291"/>
          </a:xfrm>
          <a:prstGeom prst="roundRect">
            <a:avLst>
              <a:gd name="adj" fmla="val 6667"/>
            </a:avLst>
          </a:prstGeom>
          <a:solidFill>
            <a:srgbClr val="F2EEEE"/>
          </a:solidFill>
          <a:ln/>
        </p:spPr>
      </p:sp>
      <p:sp>
        <p:nvSpPr>
          <p:cNvPr id="17" name="Text 14"/>
          <p:cNvSpPr/>
          <p:nvPr/>
        </p:nvSpPr>
        <p:spPr>
          <a:xfrm>
            <a:off x="6271855" y="6647021"/>
            <a:ext cx="156924" cy="294203"/>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6747153" y="6584037"/>
            <a:ext cx="4366498" cy="306348"/>
          </a:xfrm>
          <a:prstGeom prst="rect">
            <a:avLst/>
          </a:prstGeom>
          <a:noFill/>
          <a:ln/>
        </p:spPr>
        <p:txBody>
          <a:bodyPr wrap="none" lIns="0" tIns="0" rIns="0" bIns="0" rtlCol="0" anchor="t"/>
          <a:lstStyle/>
          <a:p>
            <a:pPr marL="0" indent="0">
              <a:lnSpc>
                <a:spcPts val="2400"/>
              </a:lnSpc>
              <a:buNone/>
            </a:pPr>
            <a:r>
              <a:rPr lang="en-US" sz="1900" dirty="0">
                <a:solidFill>
                  <a:srgbClr val="383838"/>
                </a:solidFill>
                <a:latin typeface="PT Serif" pitchFamily="34" charset="0"/>
                <a:ea typeface="PT Serif" pitchFamily="34" charset="-122"/>
                <a:cs typeface="PT Serif" pitchFamily="34" charset="-120"/>
              </a:rPr>
              <a:t>Biện pháp phòng tránh tai nạn lao động</a:t>
            </a:r>
            <a:endParaRPr lang="en-US" sz="1900" dirty="0"/>
          </a:p>
        </p:txBody>
      </p:sp>
      <p:sp>
        <p:nvSpPr>
          <p:cNvPr id="19" name="Text 16"/>
          <p:cNvSpPr/>
          <p:nvPr/>
        </p:nvSpPr>
        <p:spPr>
          <a:xfrm>
            <a:off x="6747153" y="7002423"/>
            <a:ext cx="7229475" cy="597694"/>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Để giảm thiểu tai nạn lao động trong quá trình gắn kết và ép lớp lọc, việc thực hiện các biện pháp phòng ngừa đúng cách là rất quan trọng.</a:t>
            </a:r>
            <a:endParaRPr lang="en-US" sz="1450" dirty="0"/>
          </a:p>
        </p:txBody>
      </p:sp>
      <p:pic>
        <p:nvPicPr>
          <p:cNvPr id="20" name="Picture 19">
            <a:extLst>
              <a:ext uri="{FF2B5EF4-FFF2-40B4-BE49-F238E27FC236}">
                <a16:creationId xmlns:a16="http://schemas.microsoft.com/office/drawing/2014/main" id="{25D22EE0-8056-D4B0-3472-AA7B45F23A5A}"/>
              </a:ext>
            </a:extLst>
          </p:cNvPr>
          <p:cNvPicPr>
            <a:picLocks noChangeAspect="1"/>
          </p:cNvPicPr>
          <p:nvPr/>
        </p:nvPicPr>
        <p:blipFill>
          <a:blip r:embed="rId4"/>
          <a:stretch>
            <a:fillRect/>
          </a:stretch>
        </p:blipFill>
        <p:spPr>
          <a:xfrm>
            <a:off x="10846191" y="7151489"/>
            <a:ext cx="3609543" cy="111770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314"/>
          </a:xfrm>
          <a:prstGeom prst="rect">
            <a:avLst/>
          </a:prstGeom>
        </p:spPr>
      </p:pic>
      <p:sp>
        <p:nvSpPr>
          <p:cNvPr id="3" name="Text 0"/>
          <p:cNvSpPr/>
          <p:nvPr/>
        </p:nvSpPr>
        <p:spPr>
          <a:xfrm>
            <a:off x="701278" y="551021"/>
            <a:ext cx="7741444" cy="1314926"/>
          </a:xfrm>
          <a:prstGeom prst="rect">
            <a:avLst/>
          </a:prstGeom>
          <a:noFill/>
          <a:ln/>
        </p:spPr>
        <p:txBody>
          <a:bodyPr wrap="square" lIns="0" tIns="0" rIns="0" bIns="0" rtlCol="0" anchor="t"/>
          <a:lstStyle/>
          <a:p>
            <a:pPr marL="0" indent="0">
              <a:lnSpc>
                <a:spcPts val="5150"/>
              </a:lnSpc>
              <a:buNone/>
            </a:pPr>
            <a:r>
              <a:rPr lang="en-US" sz="4100" dirty="0">
                <a:solidFill>
                  <a:srgbClr val="020202"/>
                </a:solidFill>
                <a:latin typeface="PT Serif" pitchFamily="34" charset="0"/>
                <a:ea typeface="PT Serif" pitchFamily="34" charset="-122"/>
                <a:cs typeface="PT Serif" pitchFamily="34" charset="-120"/>
              </a:rPr>
              <a:t>Quy định an toàn lao động khi Lắp ráp khung lọc</a:t>
            </a:r>
            <a:endParaRPr lang="en-US" sz="4100" dirty="0"/>
          </a:p>
        </p:txBody>
      </p:sp>
      <p:sp>
        <p:nvSpPr>
          <p:cNvPr id="4" name="Shape 1"/>
          <p:cNvSpPr/>
          <p:nvPr/>
        </p:nvSpPr>
        <p:spPr>
          <a:xfrm>
            <a:off x="701278" y="2166461"/>
            <a:ext cx="7741444" cy="1810941"/>
          </a:xfrm>
          <a:prstGeom prst="roundRect">
            <a:avLst>
              <a:gd name="adj" fmla="val 1660"/>
            </a:avLst>
          </a:prstGeom>
          <a:solidFill>
            <a:srgbClr val="F2EEEE"/>
          </a:solidFill>
          <a:ln/>
        </p:spPr>
      </p:sp>
      <p:sp>
        <p:nvSpPr>
          <p:cNvPr id="5" name="Text 2"/>
          <p:cNvSpPr/>
          <p:nvPr/>
        </p:nvSpPr>
        <p:spPr>
          <a:xfrm>
            <a:off x="901541" y="2366724"/>
            <a:ext cx="2629972" cy="328732"/>
          </a:xfrm>
          <a:prstGeom prst="rect">
            <a:avLst/>
          </a:prstGeom>
          <a:noFill/>
          <a:ln/>
        </p:spPr>
        <p:txBody>
          <a:bodyPr wrap="none" lIns="0" tIns="0" rIns="0" bIns="0" rtlCol="0" anchor="t"/>
          <a:lstStyle/>
          <a:p>
            <a:pPr marL="0" indent="0">
              <a:lnSpc>
                <a:spcPts val="2550"/>
              </a:lnSpc>
              <a:buNone/>
            </a:pPr>
            <a:r>
              <a:rPr lang="en-US" sz="2050" dirty="0">
                <a:solidFill>
                  <a:srgbClr val="383838"/>
                </a:solidFill>
                <a:latin typeface="PT Serif" pitchFamily="34" charset="0"/>
                <a:ea typeface="PT Serif" pitchFamily="34" charset="-122"/>
                <a:cs typeface="PT Serif" pitchFamily="34" charset="-120"/>
              </a:rPr>
              <a:t>Bảo hộ cá nhân</a:t>
            </a:r>
            <a:endParaRPr lang="en-US" sz="2050" dirty="0"/>
          </a:p>
        </p:txBody>
      </p:sp>
      <p:sp>
        <p:nvSpPr>
          <p:cNvPr id="6" name="Text 3"/>
          <p:cNvSpPr/>
          <p:nvPr/>
        </p:nvSpPr>
        <p:spPr>
          <a:xfrm>
            <a:off x="901541" y="2815590"/>
            <a:ext cx="7340917" cy="961549"/>
          </a:xfrm>
          <a:prstGeom prst="rect">
            <a:avLst/>
          </a:prstGeom>
          <a:noFill/>
          <a:ln/>
        </p:spPr>
        <p:txBody>
          <a:bodyPr wrap="square" lIns="0" tIns="0" rIns="0" bIns="0" rtlCol="0" anchor="t"/>
          <a:lstStyle/>
          <a:p>
            <a:pPr marL="0" indent="0">
              <a:lnSpc>
                <a:spcPts val="2500"/>
              </a:lnSpc>
              <a:buNone/>
            </a:pPr>
            <a:r>
              <a:rPr lang="en-US" sz="1550" dirty="0">
                <a:solidFill>
                  <a:srgbClr val="383838"/>
                </a:solidFill>
                <a:latin typeface="DM Sans" pitchFamily="34" charset="0"/>
                <a:ea typeface="DM Sans" pitchFamily="34" charset="-122"/>
                <a:cs typeface="DM Sans" pitchFamily="34" charset="-120"/>
              </a:rPr>
              <a:t>Tất cả công nhân tham gia vào công đoạn này phải được trang bị đầy đủ các phương tiện bảo hộ cá nhân như găng tay chịu nhiệt, mặt nạ bảo vệ hô hấp và kính bảo hộ.</a:t>
            </a:r>
            <a:endParaRPr lang="en-US" sz="1550" dirty="0"/>
          </a:p>
        </p:txBody>
      </p:sp>
      <p:sp>
        <p:nvSpPr>
          <p:cNvPr id="7" name="Shape 4"/>
          <p:cNvSpPr/>
          <p:nvPr/>
        </p:nvSpPr>
        <p:spPr>
          <a:xfrm>
            <a:off x="701278" y="4177665"/>
            <a:ext cx="7741444" cy="1810941"/>
          </a:xfrm>
          <a:prstGeom prst="roundRect">
            <a:avLst>
              <a:gd name="adj" fmla="val 1660"/>
            </a:avLst>
          </a:prstGeom>
          <a:solidFill>
            <a:srgbClr val="F2EEEE"/>
          </a:solidFill>
          <a:ln/>
        </p:spPr>
      </p:sp>
      <p:sp>
        <p:nvSpPr>
          <p:cNvPr id="8" name="Text 5"/>
          <p:cNvSpPr/>
          <p:nvPr/>
        </p:nvSpPr>
        <p:spPr>
          <a:xfrm>
            <a:off x="901541" y="4377928"/>
            <a:ext cx="2686169" cy="328732"/>
          </a:xfrm>
          <a:prstGeom prst="rect">
            <a:avLst/>
          </a:prstGeom>
          <a:noFill/>
          <a:ln/>
        </p:spPr>
        <p:txBody>
          <a:bodyPr wrap="none" lIns="0" tIns="0" rIns="0" bIns="0" rtlCol="0" anchor="t"/>
          <a:lstStyle/>
          <a:p>
            <a:pPr marL="0" indent="0">
              <a:lnSpc>
                <a:spcPts val="2550"/>
              </a:lnSpc>
              <a:buNone/>
            </a:pPr>
            <a:r>
              <a:rPr lang="en-US" sz="2050" dirty="0">
                <a:solidFill>
                  <a:srgbClr val="383838"/>
                </a:solidFill>
                <a:latin typeface="PT Serif" pitchFamily="34" charset="0"/>
                <a:ea typeface="PT Serif" pitchFamily="34" charset="-122"/>
                <a:cs typeface="PT Serif" pitchFamily="34" charset="-120"/>
              </a:rPr>
              <a:t>Kiểm tra và bảo dưỡng</a:t>
            </a:r>
            <a:endParaRPr lang="en-US" sz="2050" dirty="0"/>
          </a:p>
        </p:txBody>
      </p:sp>
      <p:sp>
        <p:nvSpPr>
          <p:cNvPr id="9" name="Text 6"/>
          <p:cNvSpPr/>
          <p:nvPr/>
        </p:nvSpPr>
        <p:spPr>
          <a:xfrm>
            <a:off x="901541" y="4826794"/>
            <a:ext cx="7340917" cy="961549"/>
          </a:xfrm>
          <a:prstGeom prst="rect">
            <a:avLst/>
          </a:prstGeom>
          <a:noFill/>
          <a:ln/>
        </p:spPr>
        <p:txBody>
          <a:bodyPr wrap="square" lIns="0" tIns="0" rIns="0" bIns="0" rtlCol="0" anchor="t"/>
          <a:lstStyle/>
          <a:p>
            <a:pPr marL="0" indent="0">
              <a:lnSpc>
                <a:spcPts val="2500"/>
              </a:lnSpc>
              <a:buNone/>
            </a:pPr>
            <a:r>
              <a:rPr lang="en-US" sz="1550" dirty="0">
                <a:solidFill>
                  <a:srgbClr val="383838"/>
                </a:solidFill>
                <a:latin typeface="DM Sans" pitchFamily="34" charset="0"/>
                <a:ea typeface="DM Sans" pitchFamily="34" charset="-122"/>
                <a:cs typeface="DM Sans" pitchFamily="34" charset="-120"/>
              </a:rPr>
              <a:t>Việc kiểm tra và bảo dưỡng định kỳ các thiết bị và máy móc như máy hàn nhiệt hoặc máy ép là điều cần thiết để đảm bảo chúng hoạt động an toàn và hiệu quả.</a:t>
            </a:r>
            <a:endParaRPr lang="en-US" sz="1550" dirty="0"/>
          </a:p>
        </p:txBody>
      </p:sp>
      <p:sp>
        <p:nvSpPr>
          <p:cNvPr id="10" name="Shape 7"/>
          <p:cNvSpPr/>
          <p:nvPr/>
        </p:nvSpPr>
        <p:spPr>
          <a:xfrm>
            <a:off x="701278" y="6188869"/>
            <a:ext cx="7741444" cy="1490424"/>
          </a:xfrm>
          <a:prstGeom prst="roundRect">
            <a:avLst>
              <a:gd name="adj" fmla="val 2017"/>
            </a:avLst>
          </a:prstGeom>
          <a:solidFill>
            <a:srgbClr val="F2EEEE"/>
          </a:solidFill>
          <a:ln/>
        </p:spPr>
      </p:sp>
      <p:sp>
        <p:nvSpPr>
          <p:cNvPr id="11" name="Text 8"/>
          <p:cNvSpPr/>
          <p:nvPr/>
        </p:nvSpPr>
        <p:spPr>
          <a:xfrm>
            <a:off x="901541" y="6389132"/>
            <a:ext cx="2629972" cy="328732"/>
          </a:xfrm>
          <a:prstGeom prst="rect">
            <a:avLst/>
          </a:prstGeom>
          <a:noFill/>
          <a:ln/>
        </p:spPr>
        <p:txBody>
          <a:bodyPr wrap="none" lIns="0" tIns="0" rIns="0" bIns="0" rtlCol="0" anchor="t"/>
          <a:lstStyle/>
          <a:p>
            <a:pPr marL="0" indent="0">
              <a:lnSpc>
                <a:spcPts val="2550"/>
              </a:lnSpc>
              <a:buNone/>
            </a:pPr>
            <a:r>
              <a:rPr lang="en-US" sz="2050" dirty="0">
                <a:solidFill>
                  <a:srgbClr val="383838"/>
                </a:solidFill>
                <a:latin typeface="PT Serif" pitchFamily="34" charset="0"/>
                <a:ea typeface="PT Serif" pitchFamily="34" charset="-122"/>
                <a:cs typeface="PT Serif" pitchFamily="34" charset="-120"/>
              </a:rPr>
              <a:t>Môi trường làm việc</a:t>
            </a:r>
            <a:endParaRPr lang="en-US" sz="2050" dirty="0"/>
          </a:p>
        </p:txBody>
      </p:sp>
      <p:sp>
        <p:nvSpPr>
          <p:cNvPr id="12" name="Text 9"/>
          <p:cNvSpPr/>
          <p:nvPr/>
        </p:nvSpPr>
        <p:spPr>
          <a:xfrm>
            <a:off x="901541" y="6837998"/>
            <a:ext cx="7340917" cy="641033"/>
          </a:xfrm>
          <a:prstGeom prst="rect">
            <a:avLst/>
          </a:prstGeom>
          <a:noFill/>
          <a:ln/>
        </p:spPr>
        <p:txBody>
          <a:bodyPr wrap="square" lIns="0" tIns="0" rIns="0" bIns="0" rtlCol="0" anchor="t"/>
          <a:lstStyle/>
          <a:p>
            <a:pPr marL="0" indent="0">
              <a:lnSpc>
                <a:spcPts val="2500"/>
              </a:lnSpc>
              <a:buNone/>
            </a:pPr>
            <a:r>
              <a:rPr lang="en-US" sz="1550" dirty="0">
                <a:solidFill>
                  <a:srgbClr val="383838"/>
                </a:solidFill>
                <a:latin typeface="DM Sans" pitchFamily="34" charset="0"/>
                <a:ea typeface="DM Sans" pitchFamily="34" charset="-122"/>
                <a:cs typeface="DM Sans" pitchFamily="34" charset="-120"/>
              </a:rPr>
              <a:t>Khu vực làm việc phải được sắp xếp gọn gàng, với không gian thoáng đãng để tránh các tình huống vấp ngã hoặc va đập.</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64037" y="1267420"/>
            <a:ext cx="10304264"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Xử lý tình huống tai nạn lao động khẩn cấp khi Lắp ráp khung lọc</a:t>
            </a:r>
            <a:endParaRPr lang="en-US" sz="2550" dirty="0"/>
          </a:p>
        </p:txBody>
      </p:sp>
      <p:sp>
        <p:nvSpPr>
          <p:cNvPr id="3" name="Text 1"/>
          <p:cNvSpPr/>
          <p:nvPr/>
        </p:nvSpPr>
        <p:spPr>
          <a:xfrm>
            <a:off x="864037" y="2172295"/>
            <a:ext cx="3898821" cy="3555444"/>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Đầu tiên, công nhân cần bình tĩnh, ngay lập tức dừng mọi hoạt động của máy móc và thiết bị liên quan để tránh làm tình hình xấu đi. Sau đó, nhanh chóng đánh giá mức độ nguy hiểm của tai nạn, thông báo ngay cho cấp trên hoặc người phụ trách an toàn lao động để nhận sự hỗ trợ.</a:t>
            </a:r>
            <a:endParaRPr lang="en-US" sz="1900" dirty="0"/>
          </a:p>
        </p:txBody>
      </p:sp>
      <p:sp>
        <p:nvSpPr>
          <p:cNvPr id="4" name="Text 2"/>
          <p:cNvSpPr/>
          <p:nvPr/>
        </p:nvSpPr>
        <p:spPr>
          <a:xfrm>
            <a:off x="864037" y="5949910"/>
            <a:ext cx="3898821" cy="395049"/>
          </a:xfrm>
          <a:prstGeom prst="rect">
            <a:avLst/>
          </a:prstGeom>
          <a:noFill/>
          <a:ln/>
        </p:spPr>
        <p:txBody>
          <a:bodyPr wrap="none" lIns="0" tIns="0" rIns="0" bIns="0" rtlCol="0" anchor="t"/>
          <a:lstStyle/>
          <a:p>
            <a:pPr marL="0" indent="0">
              <a:lnSpc>
                <a:spcPts val="3100"/>
              </a:lnSpc>
              <a:buNone/>
            </a:pPr>
            <a:endParaRPr lang="en-US" sz="1900" dirty="0"/>
          </a:p>
        </p:txBody>
      </p:sp>
      <p:sp>
        <p:nvSpPr>
          <p:cNvPr id="5" name="Text 3"/>
          <p:cNvSpPr/>
          <p:nvPr/>
        </p:nvSpPr>
        <p:spPr>
          <a:xfrm>
            <a:off x="5372695" y="2172295"/>
            <a:ext cx="3900130" cy="2370296"/>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Nếu tai nạn liên quan đến bỏng do hàn nhiệt hoặc dán keo, công nhân nên được sơ cứu bằng cách làm mát vết thương dưới nước sạch và che phủ bằng băng gạc vô trùng.</a:t>
            </a:r>
            <a:endParaRPr lang="en-US" sz="1900" dirty="0"/>
          </a:p>
        </p:txBody>
      </p:sp>
      <p:sp>
        <p:nvSpPr>
          <p:cNvPr id="6" name="Text 4"/>
          <p:cNvSpPr/>
          <p:nvPr/>
        </p:nvSpPr>
        <p:spPr>
          <a:xfrm>
            <a:off x="5372695" y="4764762"/>
            <a:ext cx="3900130" cy="1975247"/>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Trong trường hợp tai nạn nghiêm trọng hơn, không nên tự ý cố gắng giải thoát nạn nhân mà cần chờ đội ngũ cấp cứu chuyên nghiệp.</a:t>
            </a:r>
            <a:endParaRPr lang="en-US" sz="1900" dirty="0"/>
          </a:p>
        </p:txBody>
      </p:sp>
      <p:sp>
        <p:nvSpPr>
          <p:cNvPr id="7" name="Text 5"/>
          <p:cNvSpPr/>
          <p:nvPr/>
        </p:nvSpPr>
        <p:spPr>
          <a:xfrm>
            <a:off x="9882664" y="2172295"/>
            <a:ext cx="3898821" cy="4345543"/>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Điều quan trọng là nhà máy cần có sẵn các trang thiết bị sơ cứu và công cụ hỗ trợ cần thiết để phản ứng nhanh trong những tình huống khẩn cấp. Các buổi huấn luyện thường xuyên về sơ cứu và cứu hộ cho toàn bộ công nhân viên là cần thiết để đảm bảo rằng mọi người đều nắm rõ quy trình và có thể phối hợp hiệu quả khi cần thiết.</a:t>
            </a:r>
            <a:endParaRPr lang="en-US" sz="1900" dirty="0"/>
          </a:p>
        </p:txBody>
      </p:sp>
      <p:pic>
        <p:nvPicPr>
          <p:cNvPr id="8" name="Picture 7">
            <a:extLst>
              <a:ext uri="{FF2B5EF4-FFF2-40B4-BE49-F238E27FC236}">
                <a16:creationId xmlns:a16="http://schemas.microsoft.com/office/drawing/2014/main" id="{3425BB58-3E3F-4B12-3F0E-813AD9C007D8}"/>
              </a:ext>
            </a:extLst>
          </p:cNvPr>
          <p:cNvPicPr>
            <a:picLocks noChangeAspect="1"/>
          </p:cNvPicPr>
          <p:nvPr/>
        </p:nvPicPr>
        <p:blipFill>
          <a:blip r:embed="rId3"/>
          <a:stretch>
            <a:fillRect/>
          </a:stretch>
        </p:blipFill>
        <p:spPr>
          <a:xfrm>
            <a:off x="10846191" y="7151489"/>
            <a:ext cx="3609543" cy="111770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11411" y="824508"/>
            <a:ext cx="4878824" cy="380405"/>
          </a:xfrm>
          <a:prstGeom prst="rect">
            <a:avLst/>
          </a:prstGeom>
          <a:noFill/>
          <a:ln/>
        </p:spPr>
        <p:txBody>
          <a:bodyPr wrap="none" lIns="0" tIns="0" rIns="0" bIns="0" rtlCol="0" anchor="t"/>
          <a:lstStyle/>
          <a:p>
            <a:pPr marL="0" indent="0">
              <a:lnSpc>
                <a:spcPts val="2950"/>
              </a:lnSpc>
              <a:buNone/>
            </a:pPr>
            <a:r>
              <a:rPr lang="en-US" sz="2350" b="1" dirty="0">
                <a:solidFill>
                  <a:srgbClr val="020202"/>
                </a:solidFill>
                <a:latin typeface="PT Serif" pitchFamily="34" charset="0"/>
                <a:ea typeface="PT Serif" pitchFamily="34" charset="-122"/>
                <a:cs typeface="PT Serif" pitchFamily="34" charset="-120"/>
              </a:rPr>
              <a:t>Đặc điểm công việc Gắn kết và ép</a:t>
            </a:r>
            <a:endParaRPr lang="en-US" sz="2350" dirty="0"/>
          </a:p>
        </p:txBody>
      </p:sp>
      <p:sp>
        <p:nvSpPr>
          <p:cNvPr id="3" name="Text 1"/>
          <p:cNvSpPr/>
          <p:nvPr/>
        </p:nvSpPr>
        <p:spPr>
          <a:xfrm>
            <a:off x="811411" y="1697474"/>
            <a:ext cx="3958352" cy="760809"/>
          </a:xfrm>
          <a:prstGeom prst="rect">
            <a:avLst/>
          </a:prstGeom>
          <a:noFill/>
          <a:ln/>
        </p:spPr>
        <p:txBody>
          <a:bodyPr wrap="square" lIns="0" tIns="0" rIns="0" bIns="0" rtlCol="0" anchor="t"/>
          <a:lstStyle/>
          <a:p>
            <a:pPr marL="0" indent="0">
              <a:lnSpc>
                <a:spcPts val="2950"/>
              </a:lnSpc>
              <a:buNone/>
            </a:pPr>
            <a:r>
              <a:rPr lang="en-US" sz="2350" b="1" dirty="0">
                <a:solidFill>
                  <a:srgbClr val="020202"/>
                </a:solidFill>
                <a:latin typeface="PT Serif" pitchFamily="34" charset="0"/>
                <a:ea typeface="PT Serif" pitchFamily="34" charset="-122"/>
                <a:cs typeface="PT Serif" pitchFamily="34" charset="-120"/>
              </a:rPr>
              <a:t>Đặc điểm công việc Gắn kết và ép</a:t>
            </a:r>
            <a:endParaRPr lang="en-US" sz="2350" dirty="0"/>
          </a:p>
        </p:txBody>
      </p:sp>
      <p:sp>
        <p:nvSpPr>
          <p:cNvPr id="4" name="Text 2"/>
          <p:cNvSpPr/>
          <p:nvPr/>
        </p:nvSpPr>
        <p:spPr>
          <a:xfrm>
            <a:off x="811411" y="2690098"/>
            <a:ext cx="3958352" cy="1854398"/>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Quá trình lắp ráp khung lọc là một bước quan trọng trong sản xuất lọc gió, đảm bảo các lớp lọc được cố định chặt chẽ vào khung để tối ưu hóa hiệu suất làm việc.</a:t>
            </a:r>
            <a:endParaRPr lang="en-US" sz="1800" dirty="0"/>
          </a:p>
        </p:txBody>
      </p:sp>
      <p:sp>
        <p:nvSpPr>
          <p:cNvPr id="5" name="Text 3"/>
          <p:cNvSpPr/>
          <p:nvPr/>
        </p:nvSpPr>
        <p:spPr>
          <a:xfrm>
            <a:off x="5342930" y="1697474"/>
            <a:ext cx="3958352" cy="1141214"/>
          </a:xfrm>
          <a:prstGeom prst="rect">
            <a:avLst/>
          </a:prstGeom>
          <a:noFill/>
          <a:ln/>
        </p:spPr>
        <p:txBody>
          <a:bodyPr wrap="square" lIns="0" tIns="0" rIns="0" bIns="0" rtlCol="0" anchor="t"/>
          <a:lstStyle/>
          <a:p>
            <a:pPr marL="0" indent="0">
              <a:lnSpc>
                <a:spcPts val="2950"/>
              </a:lnSpc>
              <a:buNone/>
            </a:pPr>
            <a:r>
              <a:rPr lang="en-US" sz="2350" b="1" dirty="0">
                <a:solidFill>
                  <a:srgbClr val="020202"/>
                </a:solidFill>
                <a:latin typeface="PT Serif" pitchFamily="34" charset="0"/>
                <a:ea typeface="PT Serif" pitchFamily="34" charset="-122"/>
                <a:cs typeface="PT Serif" pitchFamily="34" charset="-120"/>
              </a:rPr>
              <a:t>Các dạng tai nạn lao động trong quá trình Gắn kết và ép</a:t>
            </a:r>
            <a:endParaRPr lang="en-US" sz="2350" dirty="0"/>
          </a:p>
        </p:txBody>
      </p:sp>
      <p:sp>
        <p:nvSpPr>
          <p:cNvPr id="6" name="Text 4"/>
          <p:cNvSpPr/>
          <p:nvPr/>
        </p:nvSpPr>
        <p:spPr>
          <a:xfrm>
            <a:off x="5342930" y="3070503"/>
            <a:ext cx="3958352" cy="1112639"/>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Cắt hoặc kẹp tay trong quá trình thao tác với khung kim loại hoặc các công cụ sắc bén.</a:t>
            </a:r>
            <a:endParaRPr lang="en-US" sz="1800" dirty="0"/>
          </a:p>
        </p:txBody>
      </p:sp>
      <p:sp>
        <p:nvSpPr>
          <p:cNvPr id="7" name="Text 5"/>
          <p:cNvSpPr/>
          <p:nvPr/>
        </p:nvSpPr>
        <p:spPr>
          <a:xfrm>
            <a:off x="5342930" y="4391739"/>
            <a:ext cx="3958352" cy="1483519"/>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Va đập hoặc chấn thương cũng có thể xảy ra khi công nhân di chuyển, nâng, hoặc lắp ráp các khung lọc có trọng lượng lớn.</a:t>
            </a:r>
            <a:endParaRPr lang="en-US" sz="1800" dirty="0"/>
          </a:p>
        </p:txBody>
      </p:sp>
      <p:sp>
        <p:nvSpPr>
          <p:cNvPr id="8" name="Text 6"/>
          <p:cNvSpPr/>
          <p:nvPr/>
        </p:nvSpPr>
        <p:spPr>
          <a:xfrm>
            <a:off x="5342930" y="6083856"/>
            <a:ext cx="3958352" cy="1112639"/>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Việc thiếu tập trung hoặc thao tác sai có thể gây ra sự cố kỹ thuật, dẫn đến các tai nạn không mong muốn.</a:t>
            </a:r>
            <a:endParaRPr lang="en-US" sz="1800" dirty="0"/>
          </a:p>
        </p:txBody>
      </p:sp>
      <p:sp>
        <p:nvSpPr>
          <p:cNvPr id="9" name="Text 7"/>
          <p:cNvSpPr/>
          <p:nvPr/>
        </p:nvSpPr>
        <p:spPr>
          <a:xfrm>
            <a:off x="9874448" y="1697474"/>
            <a:ext cx="3958352" cy="1141214"/>
          </a:xfrm>
          <a:prstGeom prst="rect">
            <a:avLst/>
          </a:prstGeom>
          <a:noFill/>
          <a:ln/>
        </p:spPr>
        <p:txBody>
          <a:bodyPr wrap="square" lIns="0" tIns="0" rIns="0" bIns="0" rtlCol="0" anchor="t"/>
          <a:lstStyle/>
          <a:p>
            <a:pPr marL="0" indent="0">
              <a:lnSpc>
                <a:spcPts val="2950"/>
              </a:lnSpc>
              <a:buNone/>
            </a:pPr>
            <a:r>
              <a:rPr lang="en-US" sz="2350" b="1" dirty="0">
                <a:solidFill>
                  <a:srgbClr val="020202"/>
                </a:solidFill>
                <a:latin typeface="PT Serif" pitchFamily="34" charset="0"/>
                <a:ea typeface="PT Serif" pitchFamily="34" charset="-122"/>
                <a:cs typeface="PT Serif" pitchFamily="34" charset="-120"/>
              </a:rPr>
              <a:t>Nguyên nhân gây ra tai nạn lao động khi Gắn kết và ép</a:t>
            </a:r>
            <a:endParaRPr lang="en-US" sz="2350" dirty="0"/>
          </a:p>
        </p:txBody>
      </p:sp>
      <p:sp>
        <p:nvSpPr>
          <p:cNvPr id="10" name="Text 8"/>
          <p:cNvSpPr/>
          <p:nvPr/>
        </p:nvSpPr>
        <p:spPr>
          <a:xfrm>
            <a:off x="9874448" y="3070503"/>
            <a:ext cx="3958352" cy="1112639"/>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Không tuân thủ đúng quy trình an toàn khi sử dụng các công cụ và thiết bị.</a:t>
            </a:r>
            <a:endParaRPr lang="en-US" sz="1800" dirty="0"/>
          </a:p>
        </p:txBody>
      </p:sp>
      <p:sp>
        <p:nvSpPr>
          <p:cNvPr id="11" name="Text 9"/>
          <p:cNvSpPr/>
          <p:nvPr/>
        </p:nvSpPr>
        <p:spPr>
          <a:xfrm>
            <a:off x="9874448" y="4391739"/>
            <a:ext cx="3958352" cy="370880"/>
          </a:xfrm>
          <a:prstGeom prst="rect">
            <a:avLst/>
          </a:prstGeom>
          <a:noFill/>
          <a:ln/>
        </p:spPr>
        <p:txBody>
          <a:bodyPr wrap="non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Môi trường làm việc thiếu an toàn.</a:t>
            </a:r>
            <a:endParaRPr lang="en-US" sz="1800" dirty="0"/>
          </a:p>
        </p:txBody>
      </p:sp>
      <p:sp>
        <p:nvSpPr>
          <p:cNvPr id="12" name="Text 10"/>
          <p:cNvSpPr/>
          <p:nvPr/>
        </p:nvSpPr>
        <p:spPr>
          <a:xfrm>
            <a:off x="9874448" y="4971217"/>
            <a:ext cx="3958352" cy="2225278"/>
          </a:xfrm>
          <a:prstGeom prst="rect">
            <a:avLst/>
          </a:prstGeom>
          <a:noFill/>
          <a:ln/>
        </p:spPr>
        <p:txBody>
          <a:bodyPr wrap="square" lIns="0" tIns="0" rIns="0" bIns="0" rtlCol="0" anchor="t"/>
          <a:lstStyle/>
          <a:p>
            <a:pPr marL="0" indent="0">
              <a:lnSpc>
                <a:spcPts val="2900"/>
              </a:lnSpc>
              <a:buNone/>
            </a:pPr>
            <a:r>
              <a:rPr lang="en-US" sz="1800" dirty="0">
                <a:solidFill>
                  <a:srgbClr val="383838"/>
                </a:solidFill>
                <a:latin typeface="DM Sans" pitchFamily="34" charset="0"/>
                <a:ea typeface="DM Sans" pitchFamily="34" charset="-122"/>
                <a:cs typeface="DM Sans" pitchFamily="34" charset="-120"/>
              </a:rPr>
              <a:t>Sự thiếu tập trung hoặc mệt mỏi trong công việc, đặc biệt khi thực hiện các thao tác lặp đi lặp lại trong quá trình sản xuất, cũng làm tăng nguy cơ mắc lỗi và dẫn đến tai nạn lao động.</a:t>
            </a:r>
            <a:endParaRPr lang="en-US" sz="1800" dirty="0"/>
          </a:p>
        </p:txBody>
      </p:sp>
      <p:pic>
        <p:nvPicPr>
          <p:cNvPr id="13" name="Picture 12">
            <a:extLst>
              <a:ext uri="{FF2B5EF4-FFF2-40B4-BE49-F238E27FC236}">
                <a16:creationId xmlns:a16="http://schemas.microsoft.com/office/drawing/2014/main" id="{96B259E6-C456-EF3F-ACB9-EFA6D9546B61}"/>
              </a:ext>
            </a:extLst>
          </p:cNvPr>
          <p:cNvPicPr>
            <a:picLocks noChangeAspect="1"/>
          </p:cNvPicPr>
          <p:nvPr/>
        </p:nvPicPr>
        <p:blipFill>
          <a:blip r:embed="rId3"/>
          <a:stretch>
            <a:fillRect/>
          </a:stretch>
        </p:blipFill>
        <p:spPr>
          <a:xfrm>
            <a:off x="10846191" y="7151489"/>
            <a:ext cx="3609543" cy="111770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14970" y="561856"/>
            <a:ext cx="4298275" cy="335161"/>
          </a:xfrm>
          <a:prstGeom prst="rect">
            <a:avLst/>
          </a:prstGeom>
          <a:noFill/>
          <a:ln/>
        </p:spPr>
        <p:txBody>
          <a:bodyPr wrap="none" lIns="0" tIns="0" rIns="0" bIns="0" rtlCol="0" anchor="t"/>
          <a:lstStyle/>
          <a:p>
            <a:pPr marL="0" indent="0">
              <a:lnSpc>
                <a:spcPts val="2600"/>
              </a:lnSpc>
              <a:buNone/>
            </a:pPr>
            <a:r>
              <a:rPr lang="en-US" sz="2100" b="1" dirty="0">
                <a:solidFill>
                  <a:srgbClr val="020202"/>
                </a:solidFill>
                <a:latin typeface="PT Serif" pitchFamily="34" charset="0"/>
                <a:ea typeface="PT Serif" pitchFamily="34" charset="-122"/>
                <a:cs typeface="PT Serif" pitchFamily="34" charset="-120"/>
              </a:rPr>
              <a:t>Đặc điểm công việc Gắn kết và ép</a:t>
            </a:r>
            <a:endParaRPr lang="en-US" sz="2100" dirty="0"/>
          </a:p>
        </p:txBody>
      </p:sp>
      <p:sp>
        <p:nvSpPr>
          <p:cNvPr id="3" name="Text 1"/>
          <p:cNvSpPr/>
          <p:nvPr/>
        </p:nvSpPr>
        <p:spPr>
          <a:xfrm>
            <a:off x="714970" y="1331000"/>
            <a:ext cx="4067413" cy="670322"/>
          </a:xfrm>
          <a:prstGeom prst="rect">
            <a:avLst/>
          </a:prstGeom>
          <a:noFill/>
          <a:ln/>
        </p:spPr>
        <p:txBody>
          <a:bodyPr wrap="square" lIns="0" tIns="0" rIns="0" bIns="0" rtlCol="0" anchor="t"/>
          <a:lstStyle/>
          <a:p>
            <a:pPr marL="0" indent="0">
              <a:lnSpc>
                <a:spcPts val="2600"/>
              </a:lnSpc>
              <a:buNone/>
            </a:pPr>
            <a:r>
              <a:rPr lang="en-US" sz="2100" b="1" dirty="0">
                <a:solidFill>
                  <a:srgbClr val="020202"/>
                </a:solidFill>
                <a:latin typeface="PT Serif" pitchFamily="34" charset="0"/>
                <a:ea typeface="PT Serif" pitchFamily="34" charset="-122"/>
                <a:cs typeface="PT Serif" pitchFamily="34" charset="-120"/>
              </a:rPr>
              <a:t>Biện pháp phòng tránh tai nạn lao động khi Gắn kết và ép</a:t>
            </a:r>
            <a:endParaRPr lang="en-US" sz="2100" dirty="0"/>
          </a:p>
        </p:txBody>
      </p:sp>
      <p:sp>
        <p:nvSpPr>
          <p:cNvPr id="4" name="Text 2"/>
          <p:cNvSpPr/>
          <p:nvPr/>
        </p:nvSpPr>
        <p:spPr>
          <a:xfrm>
            <a:off x="714970" y="2205514"/>
            <a:ext cx="4067413" cy="653653"/>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Tuân thủ nghiêm ngặt các quy định an toàn là yếu tố hàng đầu.</a:t>
            </a:r>
            <a:endParaRPr lang="en-US" sz="1600" dirty="0"/>
          </a:p>
        </p:txBody>
      </p:sp>
      <p:sp>
        <p:nvSpPr>
          <p:cNvPr id="5" name="Text 3"/>
          <p:cNvSpPr/>
          <p:nvPr/>
        </p:nvSpPr>
        <p:spPr>
          <a:xfrm>
            <a:off x="714970" y="3042999"/>
            <a:ext cx="4067413" cy="980480"/>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Đảm bảo rằng máy móc và công cụ được kiểm tra và bảo dưỡng định kỳ để tránh những sự cố kỹ thuật.</a:t>
            </a:r>
            <a:endParaRPr lang="en-US" sz="1600" dirty="0"/>
          </a:p>
        </p:txBody>
      </p:sp>
      <p:sp>
        <p:nvSpPr>
          <p:cNvPr id="6" name="Text 4"/>
          <p:cNvSpPr/>
          <p:nvPr/>
        </p:nvSpPr>
        <p:spPr>
          <a:xfrm>
            <a:off x="714970" y="4207312"/>
            <a:ext cx="4067413" cy="980480"/>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Tránh làm việc quá sức và đảm bảo có thời gian nghỉ ngơi hợp lý để duy trì năng suất và độ tỉnh táo.</a:t>
            </a:r>
            <a:endParaRPr lang="en-US" sz="1600" dirty="0"/>
          </a:p>
        </p:txBody>
      </p:sp>
      <p:sp>
        <p:nvSpPr>
          <p:cNvPr id="7" name="Text 5"/>
          <p:cNvSpPr/>
          <p:nvPr/>
        </p:nvSpPr>
        <p:spPr>
          <a:xfrm>
            <a:off x="5288399" y="1331000"/>
            <a:ext cx="4067413" cy="670322"/>
          </a:xfrm>
          <a:prstGeom prst="rect">
            <a:avLst/>
          </a:prstGeom>
          <a:noFill/>
          <a:ln/>
        </p:spPr>
        <p:txBody>
          <a:bodyPr wrap="square" lIns="0" tIns="0" rIns="0" bIns="0" rtlCol="0" anchor="t"/>
          <a:lstStyle/>
          <a:p>
            <a:pPr marL="0" indent="0">
              <a:lnSpc>
                <a:spcPts val="2600"/>
              </a:lnSpc>
              <a:buNone/>
            </a:pPr>
            <a:r>
              <a:rPr lang="en-US" sz="2100" b="1" dirty="0">
                <a:solidFill>
                  <a:srgbClr val="020202"/>
                </a:solidFill>
                <a:latin typeface="PT Serif" pitchFamily="34" charset="0"/>
                <a:ea typeface="PT Serif" pitchFamily="34" charset="-122"/>
                <a:cs typeface="PT Serif" pitchFamily="34" charset="-120"/>
              </a:rPr>
              <a:t>Quy định an toàn lao động khi Gắn kết và ép</a:t>
            </a:r>
            <a:endParaRPr lang="en-US" sz="2100" dirty="0"/>
          </a:p>
        </p:txBody>
      </p:sp>
      <p:sp>
        <p:nvSpPr>
          <p:cNvPr id="8" name="Text 6"/>
          <p:cNvSpPr/>
          <p:nvPr/>
        </p:nvSpPr>
        <p:spPr>
          <a:xfrm>
            <a:off x="5288399" y="2205514"/>
            <a:ext cx="4067413" cy="1307306"/>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Người lao động phải được trang bị đầy đủ thiết bị bảo hộ cá nhân phù hợp như găng tay chống cắt, kính bảo hộ, và giày chống trượt.</a:t>
            </a:r>
            <a:endParaRPr lang="en-US" sz="1600" dirty="0"/>
          </a:p>
        </p:txBody>
      </p:sp>
      <p:sp>
        <p:nvSpPr>
          <p:cNvPr id="9" name="Text 7"/>
          <p:cNvSpPr/>
          <p:nvPr/>
        </p:nvSpPr>
        <p:spPr>
          <a:xfrm>
            <a:off x="5288399" y="3696653"/>
            <a:ext cx="4067413" cy="980480"/>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Công nhân cần được huấn luyện kỹ lưỡng về việc sử dụng máy móc và công cụ hỗ trợ trong quá trình lắp ráp.</a:t>
            </a:r>
            <a:endParaRPr lang="en-US" sz="1600" dirty="0"/>
          </a:p>
        </p:txBody>
      </p:sp>
      <p:sp>
        <p:nvSpPr>
          <p:cNvPr id="10" name="Text 8"/>
          <p:cNvSpPr/>
          <p:nvPr/>
        </p:nvSpPr>
        <p:spPr>
          <a:xfrm>
            <a:off x="5288399" y="4860965"/>
            <a:ext cx="4067413" cy="653653"/>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Khu vực làm việc phải được sắp xếp gọn gàng, với không gian thoáng đãng.</a:t>
            </a:r>
            <a:endParaRPr lang="en-US" sz="1600" dirty="0"/>
          </a:p>
        </p:txBody>
      </p:sp>
      <p:sp>
        <p:nvSpPr>
          <p:cNvPr id="11" name="Text 9"/>
          <p:cNvSpPr/>
          <p:nvPr/>
        </p:nvSpPr>
        <p:spPr>
          <a:xfrm>
            <a:off x="9861828" y="1331000"/>
            <a:ext cx="4067413" cy="1005483"/>
          </a:xfrm>
          <a:prstGeom prst="rect">
            <a:avLst/>
          </a:prstGeom>
          <a:noFill/>
          <a:ln/>
        </p:spPr>
        <p:txBody>
          <a:bodyPr wrap="square" lIns="0" tIns="0" rIns="0" bIns="0" rtlCol="0" anchor="t"/>
          <a:lstStyle/>
          <a:p>
            <a:pPr marL="0" indent="0">
              <a:lnSpc>
                <a:spcPts val="2600"/>
              </a:lnSpc>
              <a:buNone/>
            </a:pPr>
            <a:r>
              <a:rPr lang="en-US" sz="2100" b="1" dirty="0">
                <a:solidFill>
                  <a:srgbClr val="020202"/>
                </a:solidFill>
                <a:latin typeface="PT Serif" pitchFamily="34" charset="0"/>
                <a:ea typeface="PT Serif" pitchFamily="34" charset="-122"/>
                <a:cs typeface="PT Serif" pitchFamily="34" charset="-120"/>
              </a:rPr>
              <a:t>Xử lý tình huống tai nạn lao động khẩn cấp khi Gắn kết và ép</a:t>
            </a:r>
            <a:endParaRPr lang="en-US" sz="2100" dirty="0"/>
          </a:p>
        </p:txBody>
      </p:sp>
      <p:sp>
        <p:nvSpPr>
          <p:cNvPr id="12" name="Text 10"/>
          <p:cNvSpPr/>
          <p:nvPr/>
        </p:nvSpPr>
        <p:spPr>
          <a:xfrm>
            <a:off x="9861828" y="2540675"/>
            <a:ext cx="4067413" cy="1634133"/>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Đầu tiên, khi phát hiện tai nạn, công nhân gần đó cần ngay lập tức ngừng hoạt động máy móc và báo cáo tình huống cho bộ phận an toàn lao động hoặc người phụ trách.</a:t>
            </a:r>
            <a:endParaRPr lang="en-US" sz="1600" dirty="0"/>
          </a:p>
        </p:txBody>
      </p:sp>
      <p:sp>
        <p:nvSpPr>
          <p:cNvPr id="13" name="Text 11"/>
          <p:cNvSpPr/>
          <p:nvPr/>
        </p:nvSpPr>
        <p:spPr>
          <a:xfrm>
            <a:off x="9861828" y="4358640"/>
            <a:ext cx="4067413" cy="1960959"/>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Trong trường hợp tai nạn nghiêm trọng liên quan đến thiết bị như máy ép hoặc máy hàn nhiệt, người bị nạn cần được đưa ra khỏi khu vực nguy hiểm ngay lập tức và liên hệ với đội ngũ y tế để tiến hành cấp cứu.</a:t>
            </a:r>
            <a:endParaRPr lang="en-US" sz="1600" dirty="0"/>
          </a:p>
        </p:txBody>
      </p:sp>
      <p:sp>
        <p:nvSpPr>
          <p:cNvPr id="14" name="Text 12"/>
          <p:cNvSpPr/>
          <p:nvPr/>
        </p:nvSpPr>
        <p:spPr>
          <a:xfrm>
            <a:off x="9861828" y="6503432"/>
            <a:ext cx="4067413" cy="980480"/>
          </a:xfrm>
          <a:prstGeom prst="rect">
            <a:avLst/>
          </a:prstGeom>
          <a:noFill/>
          <a:ln/>
        </p:spPr>
        <p:txBody>
          <a:bodyPr wrap="squar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Ngoài ra, việc ghi lại chi tiết sự việc để phục vụ cho việc điều tra và khắc phục hậu quả.</a:t>
            </a:r>
            <a:endParaRPr lang="en-US" sz="1600" dirty="0"/>
          </a:p>
        </p:txBody>
      </p:sp>
      <p:pic>
        <p:nvPicPr>
          <p:cNvPr id="15" name="Picture 14">
            <a:extLst>
              <a:ext uri="{FF2B5EF4-FFF2-40B4-BE49-F238E27FC236}">
                <a16:creationId xmlns:a16="http://schemas.microsoft.com/office/drawing/2014/main" id="{486D388E-C59F-E514-8453-F2AA9AF382A3}"/>
              </a:ext>
            </a:extLst>
          </p:cNvPr>
          <p:cNvPicPr>
            <a:picLocks noChangeAspect="1"/>
          </p:cNvPicPr>
          <p:nvPr/>
        </p:nvPicPr>
        <p:blipFill>
          <a:blip r:embed="rId3"/>
          <a:stretch>
            <a:fillRect/>
          </a:stretch>
        </p:blipFill>
        <p:spPr>
          <a:xfrm>
            <a:off x="10846191" y="7151489"/>
            <a:ext cx="3609543" cy="111770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52729" y="2498288"/>
            <a:ext cx="4868942" cy="3233023"/>
          </a:xfrm>
          <a:prstGeom prst="rect">
            <a:avLst/>
          </a:prstGeom>
        </p:spPr>
      </p:pic>
      <p:sp>
        <p:nvSpPr>
          <p:cNvPr id="4" name="Text 0"/>
          <p:cNvSpPr/>
          <p:nvPr/>
        </p:nvSpPr>
        <p:spPr>
          <a:xfrm>
            <a:off x="864037" y="1308973"/>
            <a:ext cx="6480810" cy="809982"/>
          </a:xfrm>
          <a:prstGeom prst="rect">
            <a:avLst/>
          </a:prstGeom>
          <a:noFill/>
          <a:ln/>
        </p:spPr>
        <p:txBody>
          <a:bodyPr wrap="none" lIns="0" tIns="0" rIns="0" bIns="0" rtlCol="0" anchor="t"/>
          <a:lstStyle/>
          <a:p>
            <a:pPr marL="0" indent="0">
              <a:lnSpc>
                <a:spcPts val="6350"/>
              </a:lnSpc>
              <a:buNone/>
            </a:pPr>
            <a:r>
              <a:rPr lang="en-US" sz="5100" dirty="0">
                <a:solidFill>
                  <a:srgbClr val="020202"/>
                </a:solidFill>
                <a:latin typeface="PT Serif" pitchFamily="34" charset="0"/>
                <a:ea typeface="PT Serif" pitchFamily="34" charset="-122"/>
                <a:cs typeface="PT Serif" pitchFamily="34" charset="-120"/>
              </a:rPr>
              <a:t>Tham khảo thêm</a:t>
            </a:r>
            <a:endParaRPr lang="en-US" sz="5100" dirty="0"/>
          </a:p>
        </p:txBody>
      </p:sp>
      <p:sp>
        <p:nvSpPr>
          <p:cNvPr id="5" name="Text 1"/>
          <p:cNvSpPr/>
          <p:nvPr/>
        </p:nvSpPr>
        <p:spPr>
          <a:xfrm>
            <a:off x="864037" y="2489240"/>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1. Bài kiểm tra an toàn lao động nhóm 3</a:t>
            </a:r>
            <a:endParaRPr lang="en-US" sz="1900" dirty="0"/>
          </a:p>
        </p:txBody>
      </p:sp>
      <p:sp>
        <p:nvSpPr>
          <p:cNvPr id="6" name="Text 2"/>
          <p:cNvSpPr/>
          <p:nvPr/>
        </p:nvSpPr>
        <p:spPr>
          <a:xfrm>
            <a:off x="864037" y="3161943"/>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hlinkClick r:id="rId5"/>
              </a:rPr>
              <a:t>Trắc nghiệm an toàn lao động nhóm 3</a:t>
            </a:r>
            <a:endParaRPr lang="en-US" sz="1900" dirty="0"/>
          </a:p>
        </p:txBody>
      </p:sp>
      <p:sp>
        <p:nvSpPr>
          <p:cNvPr id="7" name="Text 3"/>
          <p:cNvSpPr/>
          <p:nvPr/>
        </p:nvSpPr>
        <p:spPr>
          <a:xfrm>
            <a:off x="864037" y="3834646"/>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2. Bảng báo giá dịch vụ huấn luyện an toàn lao động </a:t>
            </a:r>
            <a:endParaRPr lang="en-US" sz="1900" dirty="0"/>
          </a:p>
        </p:txBody>
      </p:sp>
      <p:sp>
        <p:nvSpPr>
          <p:cNvPr id="8" name="Text 4"/>
          <p:cNvSpPr/>
          <p:nvPr/>
        </p:nvSpPr>
        <p:spPr>
          <a:xfrm>
            <a:off x="864037" y="4507349"/>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hlinkClick r:id="rId6"/>
              </a:rPr>
              <a:t>Xem chi tiết</a:t>
            </a:r>
            <a:endParaRPr lang="en-US" sz="1900" dirty="0"/>
          </a:p>
        </p:txBody>
      </p:sp>
      <p:sp>
        <p:nvSpPr>
          <p:cNvPr id="9" name="Text 5"/>
          <p:cNvSpPr/>
          <p:nvPr/>
        </p:nvSpPr>
        <p:spPr>
          <a:xfrm>
            <a:off x="864037" y="5180052"/>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 Tải về tài liệu (download) </a:t>
            </a:r>
            <a:endParaRPr lang="en-US" sz="1900" dirty="0"/>
          </a:p>
        </p:txBody>
      </p:sp>
      <p:sp>
        <p:nvSpPr>
          <p:cNvPr id="10" name="Text 6"/>
          <p:cNvSpPr/>
          <p:nvPr/>
        </p:nvSpPr>
        <p:spPr>
          <a:xfrm>
            <a:off x="864037" y="5852755"/>
            <a:ext cx="7415927" cy="395049"/>
          </a:xfrm>
          <a:prstGeom prst="rect">
            <a:avLst/>
          </a:prstGeom>
          <a:noFill/>
          <a:ln/>
        </p:spPr>
        <p:txBody>
          <a:bodyPr wrap="non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hlinkClick r:id="rId7"/>
              </a:rPr>
              <a:t>Download tài liệu huấn luyện an toàn lao động sản xuất lọc gió</a:t>
            </a:r>
            <a:endParaRPr lang="en-US" sz="1900" dirty="0"/>
          </a:p>
        </p:txBody>
      </p:sp>
      <p:sp>
        <p:nvSpPr>
          <p:cNvPr id="11" name="Text 7"/>
          <p:cNvSpPr/>
          <p:nvPr/>
        </p:nvSpPr>
        <p:spPr>
          <a:xfrm>
            <a:off x="864037" y="6525458"/>
            <a:ext cx="7415927" cy="395049"/>
          </a:xfrm>
          <a:prstGeom prst="rect">
            <a:avLst/>
          </a:prstGeom>
          <a:noFill/>
          <a:ln/>
        </p:spPr>
        <p:txBody>
          <a:bodyPr wrap="none" lIns="0" tIns="0" rIns="0" bIns="0" rtlCol="0" anchor="t"/>
          <a:lstStyle/>
          <a:p>
            <a:pPr marL="0" indent="0">
              <a:lnSpc>
                <a:spcPts val="3100"/>
              </a:lnSpc>
              <a:buNone/>
            </a:pPr>
            <a:endParaRPr lang="en-US" sz="1900" dirty="0"/>
          </a:p>
        </p:txBody>
      </p:sp>
      <p:pic>
        <p:nvPicPr>
          <p:cNvPr id="12" name="Picture 11">
            <a:extLst>
              <a:ext uri="{FF2B5EF4-FFF2-40B4-BE49-F238E27FC236}">
                <a16:creationId xmlns:a16="http://schemas.microsoft.com/office/drawing/2014/main" id="{9A8B535A-49C5-4D58-E8FB-7FEEFAD9BE38}"/>
              </a:ext>
            </a:extLst>
          </p:cNvPr>
          <p:cNvPicPr>
            <a:picLocks noChangeAspect="1"/>
          </p:cNvPicPr>
          <p:nvPr/>
        </p:nvPicPr>
        <p:blipFill>
          <a:blip r:embed="rId8"/>
          <a:stretch>
            <a:fillRect/>
          </a:stretch>
        </p:blipFill>
        <p:spPr>
          <a:xfrm>
            <a:off x="204987" y="6920507"/>
            <a:ext cx="3609543" cy="11177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2351</Words>
  <Application>Microsoft Office PowerPoint</Application>
  <PresentationFormat>Custom</PresentationFormat>
  <Paragraphs>140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PT Serif</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2024-09-16T07:52:37Z</dcterms:created>
  <dcterms:modified xsi:type="dcterms:W3CDTF">2024-09-16T07:58:15Z</dcterms:modified>
</cp:coreProperties>
</file>