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Cabin" panose="020B0604020202020204" charset="0"/>
      <p:regular r:id="rId11"/>
    </p:embeddedFont>
    <p:embeddedFont>
      <p:font typeface="Unbounded" panose="020B0604020202020204"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374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hyperlink" Target="https://antoannamviet.com/tai-lieu-an-toan-lao-dong-san-xuat-loc-nhot/"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4037" y="1281708"/>
            <a:ext cx="7415927" cy="3006090"/>
          </a:xfrm>
          <a:prstGeom prst="rect">
            <a:avLst/>
          </a:prstGeom>
          <a:noFill/>
          <a:ln/>
        </p:spPr>
        <p:txBody>
          <a:bodyPr wrap="square" lIns="0" tIns="0" rIns="0" bIns="0" rtlCol="0" anchor="t"/>
          <a:lstStyle/>
          <a:p>
            <a:pPr marL="0" indent="0">
              <a:lnSpc>
                <a:spcPts val="7850"/>
              </a:lnSpc>
              <a:buNone/>
            </a:pPr>
            <a:r>
              <a:rPr lang="en-US" sz="6300" dirty="0">
                <a:solidFill>
                  <a:srgbClr val="FFFFFF"/>
                </a:solidFill>
                <a:latin typeface="Unbounded" pitchFamily="34" charset="0"/>
                <a:ea typeface="Unbounded" pitchFamily="34" charset="-122"/>
                <a:cs typeface="Unbounded" pitchFamily="34" charset="-120"/>
              </a:rPr>
              <a:t>Tài liệu an toàn lao động sản xuất lọc nhớt</a:t>
            </a:r>
            <a:endParaRPr lang="en-US" sz="6300" dirty="0"/>
          </a:p>
        </p:txBody>
      </p:sp>
      <p:sp>
        <p:nvSpPr>
          <p:cNvPr id="4" name="Text 1"/>
          <p:cNvSpPr/>
          <p:nvPr/>
        </p:nvSpPr>
        <p:spPr>
          <a:xfrm>
            <a:off x="864037" y="4658082"/>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CAD6DE"/>
                </a:solidFill>
                <a:latin typeface="Cabin" pitchFamily="34" charset="0"/>
                <a:ea typeface="Cabin" pitchFamily="34" charset="-122"/>
                <a:cs typeface="Cabin" pitchFamily="34" charset="-120"/>
              </a:rPr>
              <a:t>Khám phá tài liệu chi tiết về an toàn lao động trong sản xuất lọc nhớt! Bài viết cung cấp cái nhìn sâu sắc về các công đoạn sản xuất, nguy cơ tai nạn, và biện pháp phòng tránh, giúp bảo vệ sức khỏe và nâng cao hiệu quả làm việc.</a:t>
            </a:r>
            <a:endParaRPr lang="en-US" sz="1900" dirty="0"/>
          </a:p>
        </p:txBody>
      </p:sp>
      <p:sp>
        <p:nvSpPr>
          <p:cNvPr id="5" name="Shape 2"/>
          <p:cNvSpPr/>
          <p:nvPr/>
        </p:nvSpPr>
        <p:spPr>
          <a:xfrm>
            <a:off x="864037" y="653438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542008"/>
            <a:ext cx="379690" cy="379690"/>
          </a:xfrm>
          <a:prstGeom prst="rect">
            <a:avLst/>
          </a:prstGeom>
        </p:spPr>
      </p:pic>
      <p:sp>
        <p:nvSpPr>
          <p:cNvPr id="7" name="Text 3"/>
          <p:cNvSpPr/>
          <p:nvPr/>
        </p:nvSpPr>
        <p:spPr>
          <a:xfrm>
            <a:off x="1382316" y="6515933"/>
            <a:ext cx="2793563" cy="431959"/>
          </a:xfrm>
          <a:prstGeom prst="rect">
            <a:avLst/>
          </a:prstGeom>
          <a:noFill/>
          <a:ln/>
        </p:spPr>
        <p:txBody>
          <a:bodyPr wrap="none" lIns="0" tIns="0" rIns="0" bIns="0" rtlCol="0" anchor="t"/>
          <a:lstStyle/>
          <a:p>
            <a:pPr lvl="1">
              <a:lnSpc>
                <a:spcPts val="3400"/>
              </a:lnSpc>
            </a:pPr>
            <a:r>
              <a:rPr lang="en-US" sz="2400" b="1" dirty="0" err="1">
                <a:solidFill>
                  <a:srgbClr val="CAD6DE"/>
                </a:solidFill>
                <a:latin typeface="Cabin" pitchFamily="34" charset="0"/>
                <a:ea typeface="Cabin" pitchFamily="34" charset="-122"/>
                <a:cs typeface="Cabin" pitchFamily="34" charset="-120"/>
              </a:rPr>
              <a:t>Bản</a:t>
            </a:r>
            <a:r>
              <a:rPr lang="en-US" sz="2400" b="1" dirty="0">
                <a:solidFill>
                  <a:srgbClr val="CAD6DE"/>
                </a:solidFill>
                <a:latin typeface="Cabin" pitchFamily="34" charset="0"/>
                <a:ea typeface="Cabin" pitchFamily="34" charset="-122"/>
                <a:cs typeface="Cabin" pitchFamily="34" charset="-120"/>
              </a:rPr>
              <a:t> </a:t>
            </a:r>
            <a:r>
              <a:rPr lang="en-US" sz="2400" b="1" dirty="0" err="1">
                <a:solidFill>
                  <a:srgbClr val="CAD6DE"/>
                </a:solidFill>
                <a:latin typeface="Cabin" pitchFamily="34" charset="0"/>
                <a:ea typeface="Cabin" pitchFamily="34" charset="-122"/>
                <a:cs typeface="Cabin" pitchFamily="34" charset="-120"/>
              </a:rPr>
              <a:t>quyền</a:t>
            </a:r>
            <a:r>
              <a:rPr lang="en-US" sz="2400" b="1" dirty="0">
                <a:solidFill>
                  <a:srgbClr val="CAD6DE"/>
                </a:solidFill>
                <a:latin typeface="Cabin" pitchFamily="34" charset="0"/>
                <a:ea typeface="Cabin" pitchFamily="34" charset="-122"/>
                <a:cs typeface="Cabin" pitchFamily="34" charset="-120"/>
              </a:rPr>
              <a:t> </a:t>
            </a:r>
            <a:r>
              <a:rPr lang="en-US" sz="2400" b="1" dirty="0" err="1">
                <a:solidFill>
                  <a:srgbClr val="CAD6DE"/>
                </a:solidFill>
                <a:latin typeface="Cabin" pitchFamily="34" charset="0"/>
                <a:ea typeface="Cabin" pitchFamily="34" charset="-122"/>
                <a:cs typeface="Cabin" pitchFamily="34" charset="-120"/>
              </a:rPr>
              <a:t>thuộc</a:t>
            </a:r>
            <a:r>
              <a:rPr lang="en-US" sz="2400" b="1" dirty="0">
                <a:solidFill>
                  <a:srgbClr val="CAD6DE"/>
                </a:solidFill>
                <a:latin typeface="Cabin" pitchFamily="34" charset="0"/>
                <a:ea typeface="Cabin" pitchFamily="34" charset="-122"/>
                <a:cs typeface="Cabin" pitchFamily="34" charset="-120"/>
              </a:rPr>
              <a:t> </a:t>
            </a:r>
            <a:r>
              <a:rPr lang="en-US" sz="2400" b="1" dirty="0" err="1">
                <a:solidFill>
                  <a:srgbClr val="CAD6DE"/>
                </a:solidFill>
                <a:latin typeface="Cabin" pitchFamily="34" charset="0"/>
                <a:ea typeface="Cabin" pitchFamily="34" charset="-122"/>
                <a:cs typeface="Cabin" pitchFamily="34" charset="-120"/>
              </a:rPr>
              <a:t>về</a:t>
            </a:r>
            <a:r>
              <a:rPr lang="en-US" sz="2400" b="1" dirty="0">
                <a:solidFill>
                  <a:srgbClr val="CAD6DE"/>
                </a:solidFill>
                <a:latin typeface="Cabin" pitchFamily="34" charset="0"/>
                <a:ea typeface="Cabin" pitchFamily="34" charset="-122"/>
                <a:cs typeface="Cabin" pitchFamily="34" charset="-120"/>
              </a:rPr>
              <a:t> An Toàn Nam Việt</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968693" y="1708547"/>
            <a:ext cx="12692896" cy="2178129"/>
          </a:xfrm>
          <a:prstGeom prst="rect">
            <a:avLst/>
          </a:prstGeom>
          <a:noFill/>
          <a:ln/>
        </p:spPr>
        <p:txBody>
          <a:bodyPr wrap="square" lIns="0" tIns="0" rIns="0" bIns="0" rtlCol="0" anchor="t"/>
          <a:lstStyle/>
          <a:p>
            <a:pPr marL="0" indent="0">
              <a:lnSpc>
                <a:spcPts val="5700"/>
              </a:lnSpc>
              <a:buNone/>
            </a:pPr>
            <a:r>
              <a:rPr lang="en-US" sz="4550" dirty="0">
                <a:solidFill>
                  <a:srgbClr val="FFFFFF"/>
                </a:solidFill>
                <a:latin typeface="Unbounded" pitchFamily="34" charset="0"/>
                <a:ea typeface="Unbounded" pitchFamily="34" charset="-122"/>
                <a:cs typeface="Unbounded" pitchFamily="34" charset="-120"/>
              </a:rPr>
              <a:t>PHẦN I: THỰC TRẠNG CÔNG TÁC AN TOÀN ĐỐI VỚI NGÀNH SẢN XUẤT LỌC NHỚT</a:t>
            </a:r>
            <a:endParaRPr lang="en-US" sz="4550" dirty="0"/>
          </a:p>
        </p:txBody>
      </p:sp>
      <p:sp>
        <p:nvSpPr>
          <p:cNvPr id="3" name="Text 1"/>
          <p:cNvSpPr/>
          <p:nvPr/>
        </p:nvSpPr>
        <p:spPr>
          <a:xfrm>
            <a:off x="968693" y="4503777"/>
            <a:ext cx="2904530" cy="363141"/>
          </a:xfrm>
          <a:prstGeom prst="rect">
            <a:avLst/>
          </a:prstGeom>
          <a:noFill/>
          <a:ln/>
        </p:spPr>
        <p:txBody>
          <a:bodyPr wrap="none" lIns="0" tIns="0" rIns="0" bIns="0" rtlCol="0" anchor="t"/>
          <a:lstStyle/>
          <a:p>
            <a:pPr marL="0" indent="0">
              <a:lnSpc>
                <a:spcPts val="2850"/>
              </a:lnSpc>
              <a:buNone/>
            </a:pPr>
            <a:r>
              <a:rPr lang="en-US" sz="2250" dirty="0">
                <a:solidFill>
                  <a:srgbClr val="FFFFFF"/>
                </a:solidFill>
                <a:latin typeface="Unbounded" pitchFamily="34" charset="0"/>
                <a:ea typeface="Unbounded" pitchFamily="34" charset="-122"/>
                <a:cs typeface="Unbounded" pitchFamily="34" charset="-120"/>
              </a:rPr>
              <a:t>Tình hình chung</a:t>
            </a:r>
            <a:endParaRPr lang="en-US" sz="2250" dirty="0"/>
          </a:p>
        </p:txBody>
      </p:sp>
      <p:sp>
        <p:nvSpPr>
          <p:cNvPr id="4" name="Text 2"/>
          <p:cNvSpPr/>
          <p:nvPr/>
        </p:nvSpPr>
        <p:spPr>
          <a:xfrm>
            <a:off x="968693" y="5113734"/>
            <a:ext cx="6045279" cy="1185148"/>
          </a:xfrm>
          <a:prstGeom prst="rect">
            <a:avLst/>
          </a:prstGeom>
          <a:noFill/>
          <a:ln/>
        </p:spPr>
        <p:txBody>
          <a:bodyPr wrap="square" lIns="0" tIns="0" rIns="0" bIns="0" rtlCol="0" anchor="t"/>
          <a:lstStyle/>
          <a:p>
            <a:pPr marL="0" indent="0">
              <a:lnSpc>
                <a:spcPts val="3100"/>
              </a:lnSpc>
              <a:buNone/>
            </a:pPr>
            <a:r>
              <a:rPr lang="en-US" sz="1900" dirty="0">
                <a:solidFill>
                  <a:srgbClr val="CAD6DE"/>
                </a:solidFill>
                <a:latin typeface="Cabin" pitchFamily="34" charset="0"/>
                <a:ea typeface="Cabin" pitchFamily="34" charset="-122"/>
                <a:cs typeface="Cabin" pitchFamily="34" charset="-120"/>
              </a:rPr>
              <a:t>Bộ Lao động - Thương binh và Xã hội thông báo đến các ngành, các địa phương tình hình tai nạn lao động 6 tháng đầu năm 2024.</a:t>
            </a:r>
            <a:endParaRPr lang="en-US" sz="1900" dirty="0"/>
          </a:p>
        </p:txBody>
      </p:sp>
      <p:sp>
        <p:nvSpPr>
          <p:cNvPr id="5" name="Text 3"/>
          <p:cNvSpPr/>
          <p:nvPr/>
        </p:nvSpPr>
        <p:spPr>
          <a:xfrm>
            <a:off x="7623810" y="4503777"/>
            <a:ext cx="3296007" cy="363141"/>
          </a:xfrm>
          <a:prstGeom prst="rect">
            <a:avLst/>
          </a:prstGeom>
          <a:noFill/>
          <a:ln/>
        </p:spPr>
        <p:txBody>
          <a:bodyPr wrap="none" lIns="0" tIns="0" rIns="0" bIns="0" rtlCol="0" anchor="t"/>
          <a:lstStyle/>
          <a:p>
            <a:pPr marL="0" indent="0">
              <a:lnSpc>
                <a:spcPts val="2850"/>
              </a:lnSpc>
              <a:buNone/>
            </a:pPr>
            <a:r>
              <a:rPr lang="en-US" sz="2250" dirty="0">
                <a:solidFill>
                  <a:srgbClr val="FFFFFF"/>
                </a:solidFill>
                <a:latin typeface="Unbounded" pitchFamily="34" charset="0"/>
                <a:ea typeface="Unbounded" pitchFamily="34" charset="-122"/>
                <a:cs typeface="Unbounded" pitchFamily="34" charset="-120"/>
              </a:rPr>
              <a:t>Vụ tai nạn lao động</a:t>
            </a:r>
            <a:endParaRPr lang="en-US" sz="2250" dirty="0"/>
          </a:p>
        </p:txBody>
      </p:sp>
      <p:sp>
        <p:nvSpPr>
          <p:cNvPr id="6" name="Text 4"/>
          <p:cNvSpPr/>
          <p:nvPr/>
        </p:nvSpPr>
        <p:spPr>
          <a:xfrm>
            <a:off x="7623810" y="5113734"/>
            <a:ext cx="6045279" cy="1185148"/>
          </a:xfrm>
          <a:prstGeom prst="rect">
            <a:avLst/>
          </a:prstGeom>
          <a:noFill/>
          <a:ln/>
        </p:spPr>
        <p:txBody>
          <a:bodyPr wrap="square" lIns="0" tIns="0" rIns="0" bIns="0" rtlCol="0" anchor="t"/>
          <a:lstStyle/>
          <a:p>
            <a:pPr marL="0" indent="0">
              <a:lnSpc>
                <a:spcPts val="3100"/>
              </a:lnSpc>
              <a:buNone/>
            </a:pPr>
            <a:r>
              <a:rPr lang="en-US" sz="1900" dirty="0">
                <a:solidFill>
                  <a:srgbClr val="CAD6DE"/>
                </a:solidFill>
                <a:latin typeface="Cabin" pitchFamily="34" charset="0"/>
                <a:ea typeface="Cabin" pitchFamily="34" charset="-122"/>
                <a:cs typeface="Cabin" pitchFamily="34" charset="-120"/>
              </a:rPr>
              <a:t>Trong ngành sản xuất lọc nhớt, tai nạn lao động có thể xảy ra do nhiều nguyên nhân khác nhau, gây nguy hiểm cho sức khỏe và sự an toàn của người lao động.</a:t>
            </a:r>
            <a:endParaRPr lang="en-US" sz="1900" dirty="0"/>
          </a:p>
        </p:txBody>
      </p:sp>
      <p:pic>
        <p:nvPicPr>
          <p:cNvPr id="10" name="Picture 9">
            <a:extLst>
              <a:ext uri="{FF2B5EF4-FFF2-40B4-BE49-F238E27FC236}">
                <a16:creationId xmlns:a16="http://schemas.microsoft.com/office/drawing/2014/main" id="{A1592838-E637-23B9-8161-FCE38917A199}"/>
              </a:ext>
            </a:extLst>
          </p:cNvPr>
          <p:cNvPicPr>
            <a:picLocks noChangeAspect="1"/>
          </p:cNvPicPr>
          <p:nvPr/>
        </p:nvPicPr>
        <p:blipFill>
          <a:blip r:embed="rId3"/>
          <a:stretch>
            <a:fillRect/>
          </a:stretch>
        </p:blipFill>
        <p:spPr>
          <a:xfrm>
            <a:off x="11163719" y="7274282"/>
            <a:ext cx="3312287" cy="102565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70998"/>
          </a:xfrm>
          <a:prstGeom prst="rect">
            <a:avLst/>
          </a:prstGeom>
        </p:spPr>
      </p:pic>
      <p:sp>
        <p:nvSpPr>
          <p:cNvPr id="3" name="Text 0"/>
          <p:cNvSpPr/>
          <p:nvPr/>
        </p:nvSpPr>
        <p:spPr>
          <a:xfrm>
            <a:off x="968693" y="3327440"/>
            <a:ext cx="12692896" cy="1068467"/>
          </a:xfrm>
          <a:prstGeom prst="rect">
            <a:avLst/>
          </a:prstGeom>
          <a:noFill/>
          <a:ln/>
        </p:spPr>
        <p:txBody>
          <a:bodyPr wrap="square" lIns="0" tIns="0" rIns="0" bIns="0" rtlCol="0" anchor="t"/>
          <a:lstStyle/>
          <a:p>
            <a:pPr marL="0" indent="0">
              <a:lnSpc>
                <a:spcPts val="4200"/>
              </a:lnSpc>
              <a:buNone/>
            </a:pPr>
            <a:r>
              <a:rPr lang="en-US" sz="3350" dirty="0">
                <a:solidFill>
                  <a:srgbClr val="FFFFFF"/>
                </a:solidFill>
                <a:latin typeface="Unbounded" pitchFamily="34" charset="0"/>
                <a:ea typeface="Unbounded" pitchFamily="34" charset="-122"/>
                <a:cs typeface="Unbounded" pitchFamily="34" charset="-120"/>
              </a:rPr>
              <a:t>PHẦN II: AN TOÀN, VỆ SINH LAO ĐỘNG KHI LÀM VIỆC TRONG NHÀ MÁY SẢN XUẤT LỌC NHỚT</a:t>
            </a:r>
            <a:endParaRPr lang="en-US" sz="3350" dirty="0"/>
          </a:p>
        </p:txBody>
      </p:sp>
      <p:sp>
        <p:nvSpPr>
          <p:cNvPr id="4" name="Shape 1"/>
          <p:cNvSpPr/>
          <p:nvPr/>
        </p:nvSpPr>
        <p:spPr>
          <a:xfrm>
            <a:off x="968693" y="4872633"/>
            <a:ext cx="408742" cy="408742"/>
          </a:xfrm>
          <a:prstGeom prst="roundRect">
            <a:avLst>
              <a:gd name="adj" fmla="val 6667"/>
            </a:avLst>
          </a:prstGeom>
          <a:solidFill>
            <a:srgbClr val="304755"/>
          </a:solidFill>
          <a:ln/>
        </p:spPr>
      </p:sp>
      <p:sp>
        <p:nvSpPr>
          <p:cNvPr id="5" name="Text 2"/>
          <p:cNvSpPr/>
          <p:nvPr/>
        </p:nvSpPr>
        <p:spPr>
          <a:xfrm>
            <a:off x="1112639" y="4948714"/>
            <a:ext cx="120848" cy="256461"/>
          </a:xfrm>
          <a:prstGeom prst="rect">
            <a:avLst/>
          </a:prstGeom>
          <a:noFill/>
          <a:ln/>
        </p:spPr>
        <p:txBody>
          <a:bodyPr wrap="none" lIns="0" tIns="0" rIns="0" bIns="0" rtlCol="0" anchor="t"/>
          <a:lstStyle/>
          <a:p>
            <a:pPr marL="0" indent="0" algn="ctr">
              <a:lnSpc>
                <a:spcPts val="2000"/>
              </a:lnSpc>
              <a:buNone/>
            </a:pPr>
            <a:r>
              <a:rPr lang="en-US" sz="2000" dirty="0">
                <a:solidFill>
                  <a:srgbClr val="CAD6DE"/>
                </a:solidFill>
                <a:latin typeface="Unbounded" pitchFamily="34" charset="0"/>
                <a:ea typeface="Unbounded" pitchFamily="34" charset="-122"/>
                <a:cs typeface="Unbounded" pitchFamily="34" charset="-120"/>
              </a:rPr>
              <a:t>1</a:t>
            </a:r>
            <a:endParaRPr lang="en-US" sz="2000" dirty="0"/>
          </a:p>
        </p:txBody>
      </p:sp>
      <p:sp>
        <p:nvSpPr>
          <p:cNvPr id="6" name="Text 3"/>
          <p:cNvSpPr/>
          <p:nvPr/>
        </p:nvSpPr>
        <p:spPr>
          <a:xfrm>
            <a:off x="1559004" y="4872633"/>
            <a:ext cx="2137410" cy="267057"/>
          </a:xfrm>
          <a:prstGeom prst="rect">
            <a:avLst/>
          </a:prstGeom>
          <a:noFill/>
          <a:ln/>
        </p:spPr>
        <p:txBody>
          <a:bodyPr wrap="none" lIns="0" tIns="0" rIns="0" bIns="0" rtlCol="0" anchor="t"/>
          <a:lstStyle/>
          <a:p>
            <a:pPr marL="0" indent="0">
              <a:lnSpc>
                <a:spcPts val="2100"/>
              </a:lnSpc>
              <a:buNone/>
            </a:pPr>
            <a:r>
              <a:rPr lang="en-US" sz="1650" dirty="0">
                <a:solidFill>
                  <a:srgbClr val="CAD6DE"/>
                </a:solidFill>
                <a:latin typeface="Unbounded" pitchFamily="34" charset="0"/>
                <a:ea typeface="Unbounded" pitchFamily="34" charset="-122"/>
                <a:cs typeface="Unbounded" pitchFamily="34" charset="-120"/>
              </a:rPr>
              <a:t>Cuốn và ép lõi</a:t>
            </a:r>
            <a:endParaRPr lang="en-US" sz="1650" dirty="0"/>
          </a:p>
        </p:txBody>
      </p:sp>
      <p:sp>
        <p:nvSpPr>
          <p:cNvPr id="7" name="Text 4"/>
          <p:cNvSpPr/>
          <p:nvPr/>
        </p:nvSpPr>
        <p:spPr>
          <a:xfrm>
            <a:off x="1559004" y="5248632"/>
            <a:ext cx="5665351" cy="581263"/>
          </a:xfrm>
          <a:prstGeom prst="rect">
            <a:avLst/>
          </a:prstGeom>
          <a:noFill/>
          <a:ln/>
        </p:spPr>
        <p:txBody>
          <a:bodyPr wrap="square" lIns="0" tIns="0" rIns="0" bIns="0" rtlCol="0" anchor="t"/>
          <a:lstStyle/>
          <a:p>
            <a:pPr marL="0" indent="0">
              <a:lnSpc>
                <a:spcPts val="2250"/>
              </a:lnSpc>
              <a:buNone/>
            </a:pPr>
            <a:r>
              <a:rPr lang="en-US" sz="1400" dirty="0">
                <a:solidFill>
                  <a:srgbClr val="CAD6DE"/>
                </a:solidFill>
                <a:latin typeface="Cabin" pitchFamily="34" charset="0"/>
                <a:ea typeface="Cabin" pitchFamily="34" charset="-122"/>
                <a:cs typeface="Cabin" pitchFamily="34" charset="-120"/>
              </a:rPr>
              <a:t>Trong quá trình sản xuất lọc nhớt, công việc cuốn và ép lõi là một bước quan trọng để tạo ra sản phẩm cuối cùng có hiệu suất lọc tối ưu.</a:t>
            </a:r>
            <a:endParaRPr lang="en-US" sz="1400" dirty="0"/>
          </a:p>
        </p:txBody>
      </p:sp>
      <p:sp>
        <p:nvSpPr>
          <p:cNvPr id="8" name="Shape 5"/>
          <p:cNvSpPr/>
          <p:nvPr/>
        </p:nvSpPr>
        <p:spPr>
          <a:xfrm>
            <a:off x="7405926" y="4872633"/>
            <a:ext cx="408742" cy="408742"/>
          </a:xfrm>
          <a:prstGeom prst="roundRect">
            <a:avLst>
              <a:gd name="adj" fmla="val 6667"/>
            </a:avLst>
          </a:prstGeom>
          <a:solidFill>
            <a:srgbClr val="304755"/>
          </a:solidFill>
          <a:ln/>
        </p:spPr>
      </p:sp>
      <p:sp>
        <p:nvSpPr>
          <p:cNvPr id="9" name="Text 6"/>
          <p:cNvSpPr/>
          <p:nvPr/>
        </p:nvSpPr>
        <p:spPr>
          <a:xfrm>
            <a:off x="7509034" y="4948714"/>
            <a:ext cx="202406" cy="256461"/>
          </a:xfrm>
          <a:prstGeom prst="rect">
            <a:avLst/>
          </a:prstGeom>
          <a:noFill/>
          <a:ln/>
        </p:spPr>
        <p:txBody>
          <a:bodyPr wrap="none" lIns="0" tIns="0" rIns="0" bIns="0" rtlCol="0" anchor="t"/>
          <a:lstStyle/>
          <a:p>
            <a:pPr marL="0" indent="0" algn="ctr">
              <a:lnSpc>
                <a:spcPts val="2000"/>
              </a:lnSpc>
              <a:buNone/>
            </a:pPr>
            <a:r>
              <a:rPr lang="en-US" sz="2000" dirty="0">
                <a:solidFill>
                  <a:srgbClr val="CAD6DE"/>
                </a:solidFill>
                <a:latin typeface="Unbounded" pitchFamily="34" charset="0"/>
                <a:ea typeface="Unbounded" pitchFamily="34" charset="-122"/>
                <a:cs typeface="Unbounded" pitchFamily="34" charset="-120"/>
              </a:rPr>
              <a:t>2</a:t>
            </a:r>
            <a:endParaRPr lang="en-US" sz="2000" dirty="0"/>
          </a:p>
        </p:txBody>
      </p:sp>
      <p:sp>
        <p:nvSpPr>
          <p:cNvPr id="10" name="Text 7"/>
          <p:cNvSpPr/>
          <p:nvPr/>
        </p:nvSpPr>
        <p:spPr>
          <a:xfrm>
            <a:off x="7996237" y="4872633"/>
            <a:ext cx="2351365" cy="267057"/>
          </a:xfrm>
          <a:prstGeom prst="rect">
            <a:avLst/>
          </a:prstGeom>
          <a:noFill/>
          <a:ln/>
        </p:spPr>
        <p:txBody>
          <a:bodyPr wrap="none" lIns="0" tIns="0" rIns="0" bIns="0" rtlCol="0" anchor="t"/>
          <a:lstStyle/>
          <a:p>
            <a:pPr marL="0" indent="0">
              <a:lnSpc>
                <a:spcPts val="2100"/>
              </a:lnSpc>
              <a:buNone/>
            </a:pPr>
            <a:r>
              <a:rPr lang="en-US" sz="1650" dirty="0">
                <a:solidFill>
                  <a:srgbClr val="CAD6DE"/>
                </a:solidFill>
                <a:latin typeface="Unbounded" pitchFamily="34" charset="0"/>
                <a:ea typeface="Unbounded" pitchFamily="34" charset="-122"/>
                <a:cs typeface="Unbounded" pitchFamily="34" charset="-120"/>
              </a:rPr>
              <a:t>Chế tạo lớp bảo vệ</a:t>
            </a:r>
            <a:endParaRPr lang="en-US" sz="1650" dirty="0"/>
          </a:p>
        </p:txBody>
      </p:sp>
      <p:sp>
        <p:nvSpPr>
          <p:cNvPr id="11" name="Text 8"/>
          <p:cNvSpPr/>
          <p:nvPr/>
        </p:nvSpPr>
        <p:spPr>
          <a:xfrm>
            <a:off x="7996237" y="5248632"/>
            <a:ext cx="5665351" cy="581263"/>
          </a:xfrm>
          <a:prstGeom prst="rect">
            <a:avLst/>
          </a:prstGeom>
          <a:noFill/>
          <a:ln/>
        </p:spPr>
        <p:txBody>
          <a:bodyPr wrap="square" lIns="0" tIns="0" rIns="0" bIns="0" rtlCol="0" anchor="t"/>
          <a:lstStyle/>
          <a:p>
            <a:pPr marL="0" indent="0">
              <a:lnSpc>
                <a:spcPts val="2250"/>
              </a:lnSpc>
              <a:buNone/>
            </a:pPr>
            <a:r>
              <a:rPr lang="en-US" sz="1400" dirty="0">
                <a:solidFill>
                  <a:srgbClr val="CAD6DE"/>
                </a:solidFill>
                <a:latin typeface="Cabin" pitchFamily="34" charset="0"/>
                <a:ea typeface="Cabin" pitchFamily="34" charset="-122"/>
                <a:cs typeface="Cabin" pitchFamily="34" charset="-120"/>
              </a:rPr>
              <a:t>Trong quá trình sản xuất lọc nhớt, công việc chế tạo lớp bảo vệ đóng vai trò quan trọng trong việc tăng cường độ bền và hiệu suất của sản phẩm.</a:t>
            </a:r>
            <a:endParaRPr lang="en-US" sz="1400" dirty="0"/>
          </a:p>
        </p:txBody>
      </p:sp>
      <p:sp>
        <p:nvSpPr>
          <p:cNvPr id="12" name="Shape 9"/>
          <p:cNvSpPr/>
          <p:nvPr/>
        </p:nvSpPr>
        <p:spPr>
          <a:xfrm>
            <a:off x="968693" y="6215777"/>
            <a:ext cx="408742" cy="408742"/>
          </a:xfrm>
          <a:prstGeom prst="roundRect">
            <a:avLst>
              <a:gd name="adj" fmla="val 6667"/>
            </a:avLst>
          </a:prstGeom>
          <a:solidFill>
            <a:srgbClr val="304755"/>
          </a:solidFill>
          <a:ln/>
        </p:spPr>
      </p:sp>
      <p:sp>
        <p:nvSpPr>
          <p:cNvPr id="13" name="Text 10"/>
          <p:cNvSpPr/>
          <p:nvPr/>
        </p:nvSpPr>
        <p:spPr>
          <a:xfrm>
            <a:off x="1069896" y="6291858"/>
            <a:ext cx="206216" cy="256461"/>
          </a:xfrm>
          <a:prstGeom prst="rect">
            <a:avLst/>
          </a:prstGeom>
          <a:noFill/>
          <a:ln/>
        </p:spPr>
        <p:txBody>
          <a:bodyPr wrap="none" lIns="0" tIns="0" rIns="0" bIns="0" rtlCol="0" anchor="t"/>
          <a:lstStyle/>
          <a:p>
            <a:pPr marL="0" indent="0" algn="ctr">
              <a:lnSpc>
                <a:spcPts val="2000"/>
              </a:lnSpc>
              <a:buNone/>
            </a:pPr>
            <a:r>
              <a:rPr lang="en-US" sz="2000" dirty="0">
                <a:solidFill>
                  <a:srgbClr val="CAD6DE"/>
                </a:solidFill>
                <a:latin typeface="Unbounded" pitchFamily="34" charset="0"/>
                <a:ea typeface="Unbounded" pitchFamily="34" charset="-122"/>
                <a:cs typeface="Unbounded" pitchFamily="34" charset="-120"/>
              </a:rPr>
              <a:t>3</a:t>
            </a:r>
            <a:endParaRPr lang="en-US" sz="2000" dirty="0"/>
          </a:p>
        </p:txBody>
      </p:sp>
      <p:sp>
        <p:nvSpPr>
          <p:cNvPr id="14" name="Text 11"/>
          <p:cNvSpPr/>
          <p:nvPr/>
        </p:nvSpPr>
        <p:spPr>
          <a:xfrm>
            <a:off x="1559004" y="6215777"/>
            <a:ext cx="2137410" cy="267057"/>
          </a:xfrm>
          <a:prstGeom prst="rect">
            <a:avLst/>
          </a:prstGeom>
          <a:noFill/>
          <a:ln/>
        </p:spPr>
        <p:txBody>
          <a:bodyPr wrap="none" lIns="0" tIns="0" rIns="0" bIns="0" rtlCol="0" anchor="t"/>
          <a:lstStyle/>
          <a:p>
            <a:pPr marL="0" indent="0">
              <a:lnSpc>
                <a:spcPts val="2100"/>
              </a:lnSpc>
              <a:buNone/>
            </a:pPr>
            <a:r>
              <a:rPr lang="en-US" sz="1650" dirty="0">
                <a:solidFill>
                  <a:srgbClr val="CAD6DE"/>
                </a:solidFill>
                <a:latin typeface="Unbounded" pitchFamily="34" charset="0"/>
                <a:ea typeface="Unbounded" pitchFamily="34" charset="-122"/>
                <a:cs typeface="Unbounded" pitchFamily="34" charset="-120"/>
              </a:rPr>
              <a:t>Lắp ráp lõi và vỏ</a:t>
            </a:r>
            <a:endParaRPr lang="en-US" sz="1650" dirty="0"/>
          </a:p>
        </p:txBody>
      </p:sp>
      <p:sp>
        <p:nvSpPr>
          <p:cNvPr id="15" name="Text 12"/>
          <p:cNvSpPr/>
          <p:nvPr/>
        </p:nvSpPr>
        <p:spPr>
          <a:xfrm>
            <a:off x="1559004" y="6591776"/>
            <a:ext cx="5665351" cy="581263"/>
          </a:xfrm>
          <a:prstGeom prst="rect">
            <a:avLst/>
          </a:prstGeom>
          <a:noFill/>
          <a:ln/>
        </p:spPr>
        <p:txBody>
          <a:bodyPr wrap="square" lIns="0" tIns="0" rIns="0" bIns="0" rtlCol="0" anchor="t"/>
          <a:lstStyle/>
          <a:p>
            <a:pPr marL="0" indent="0">
              <a:lnSpc>
                <a:spcPts val="2250"/>
              </a:lnSpc>
              <a:buNone/>
            </a:pPr>
            <a:r>
              <a:rPr lang="en-US" sz="1400" dirty="0">
                <a:solidFill>
                  <a:srgbClr val="CAD6DE"/>
                </a:solidFill>
                <a:latin typeface="Cabin" pitchFamily="34" charset="0"/>
                <a:ea typeface="Cabin" pitchFamily="34" charset="-122"/>
                <a:cs typeface="Cabin" pitchFamily="34" charset="-120"/>
              </a:rPr>
              <a:t>Quá trình lắp ráp lõi và vỏ trong sản xuất lọc nhớt đóng vai trò quyết định trong việc đảm bảo sự hoàn thiện và hiệu suất của sản phẩm.</a:t>
            </a:r>
            <a:endParaRPr lang="en-US" sz="1400" dirty="0"/>
          </a:p>
        </p:txBody>
      </p:sp>
      <p:sp>
        <p:nvSpPr>
          <p:cNvPr id="16" name="Shape 13"/>
          <p:cNvSpPr/>
          <p:nvPr/>
        </p:nvSpPr>
        <p:spPr>
          <a:xfrm>
            <a:off x="7405926" y="6215777"/>
            <a:ext cx="408742" cy="408742"/>
          </a:xfrm>
          <a:prstGeom prst="roundRect">
            <a:avLst>
              <a:gd name="adj" fmla="val 6667"/>
            </a:avLst>
          </a:prstGeom>
          <a:solidFill>
            <a:srgbClr val="304755"/>
          </a:solidFill>
          <a:ln/>
        </p:spPr>
      </p:sp>
      <p:sp>
        <p:nvSpPr>
          <p:cNvPr id="17" name="Text 14"/>
          <p:cNvSpPr/>
          <p:nvPr/>
        </p:nvSpPr>
        <p:spPr>
          <a:xfrm>
            <a:off x="7507248" y="6291858"/>
            <a:ext cx="205978" cy="256461"/>
          </a:xfrm>
          <a:prstGeom prst="rect">
            <a:avLst/>
          </a:prstGeom>
          <a:noFill/>
          <a:ln/>
        </p:spPr>
        <p:txBody>
          <a:bodyPr wrap="none" lIns="0" tIns="0" rIns="0" bIns="0" rtlCol="0" anchor="t"/>
          <a:lstStyle/>
          <a:p>
            <a:pPr marL="0" indent="0" algn="ctr">
              <a:lnSpc>
                <a:spcPts val="2000"/>
              </a:lnSpc>
              <a:buNone/>
            </a:pPr>
            <a:r>
              <a:rPr lang="en-US" sz="2000" dirty="0">
                <a:solidFill>
                  <a:srgbClr val="CAD6DE"/>
                </a:solidFill>
                <a:latin typeface="Unbounded" pitchFamily="34" charset="0"/>
                <a:ea typeface="Unbounded" pitchFamily="34" charset="-122"/>
                <a:cs typeface="Unbounded" pitchFamily="34" charset="-120"/>
              </a:rPr>
              <a:t>4</a:t>
            </a:r>
            <a:endParaRPr lang="en-US" sz="2000" dirty="0"/>
          </a:p>
        </p:txBody>
      </p:sp>
      <p:sp>
        <p:nvSpPr>
          <p:cNvPr id="18" name="Text 15"/>
          <p:cNvSpPr/>
          <p:nvPr/>
        </p:nvSpPr>
        <p:spPr>
          <a:xfrm>
            <a:off x="7996237" y="6215777"/>
            <a:ext cx="3049191" cy="267057"/>
          </a:xfrm>
          <a:prstGeom prst="rect">
            <a:avLst/>
          </a:prstGeom>
          <a:noFill/>
          <a:ln/>
        </p:spPr>
        <p:txBody>
          <a:bodyPr wrap="none" lIns="0" tIns="0" rIns="0" bIns="0" rtlCol="0" anchor="t"/>
          <a:lstStyle/>
          <a:p>
            <a:pPr marL="0" indent="0">
              <a:lnSpc>
                <a:spcPts val="2100"/>
              </a:lnSpc>
              <a:buNone/>
            </a:pPr>
            <a:r>
              <a:rPr lang="en-US" sz="1650" dirty="0">
                <a:solidFill>
                  <a:srgbClr val="CAD6DE"/>
                </a:solidFill>
                <a:latin typeface="Unbounded" pitchFamily="34" charset="0"/>
                <a:ea typeface="Unbounded" pitchFamily="34" charset="-122"/>
                <a:cs typeface="Unbounded" pitchFamily="34" charset="-120"/>
              </a:rPr>
              <a:t>Gắn kết các thành phần</a:t>
            </a:r>
            <a:endParaRPr lang="en-US" sz="1650" dirty="0"/>
          </a:p>
        </p:txBody>
      </p:sp>
      <p:sp>
        <p:nvSpPr>
          <p:cNvPr id="19" name="Text 16"/>
          <p:cNvSpPr/>
          <p:nvPr/>
        </p:nvSpPr>
        <p:spPr>
          <a:xfrm>
            <a:off x="7996237" y="6591776"/>
            <a:ext cx="5665351" cy="581263"/>
          </a:xfrm>
          <a:prstGeom prst="rect">
            <a:avLst/>
          </a:prstGeom>
          <a:noFill/>
          <a:ln/>
        </p:spPr>
        <p:txBody>
          <a:bodyPr wrap="square" lIns="0" tIns="0" rIns="0" bIns="0" rtlCol="0" anchor="t"/>
          <a:lstStyle/>
          <a:p>
            <a:pPr marL="0" indent="0">
              <a:lnSpc>
                <a:spcPts val="2250"/>
              </a:lnSpc>
              <a:buNone/>
            </a:pPr>
            <a:r>
              <a:rPr lang="en-US" sz="1400" dirty="0">
                <a:solidFill>
                  <a:srgbClr val="CAD6DE"/>
                </a:solidFill>
                <a:latin typeface="Cabin" pitchFamily="34" charset="0"/>
                <a:ea typeface="Cabin" pitchFamily="34" charset="-122"/>
                <a:cs typeface="Cabin" pitchFamily="34" charset="-120"/>
              </a:rPr>
              <a:t>Trong quá trình sản xuất bộ lọc, gắn kết các thành phần là một công đoạn quan trọng để tạo ra sản phẩm hoàn chỉnh và đảm bảo hiệu suất lọc tối ưu.</a:t>
            </a:r>
            <a:endParaRPr lang="en-US" sz="1400" dirty="0"/>
          </a:p>
        </p:txBody>
      </p:sp>
      <p:pic>
        <p:nvPicPr>
          <p:cNvPr id="20" name="Picture 19">
            <a:extLst>
              <a:ext uri="{FF2B5EF4-FFF2-40B4-BE49-F238E27FC236}">
                <a16:creationId xmlns:a16="http://schemas.microsoft.com/office/drawing/2014/main" id="{23CC5D86-359D-F6D4-58E6-B517C3017128}"/>
              </a:ext>
            </a:extLst>
          </p:cNvPr>
          <p:cNvPicPr>
            <a:picLocks noChangeAspect="1"/>
          </p:cNvPicPr>
          <p:nvPr/>
        </p:nvPicPr>
        <p:blipFill>
          <a:blip r:embed="rId4"/>
          <a:stretch>
            <a:fillRect/>
          </a:stretch>
        </p:blipFill>
        <p:spPr>
          <a:xfrm>
            <a:off x="11163719" y="7274282"/>
            <a:ext cx="3312287" cy="102565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968693" y="745093"/>
            <a:ext cx="11450717" cy="435293"/>
          </a:xfrm>
          <a:prstGeom prst="rect">
            <a:avLst/>
          </a:prstGeom>
          <a:noFill/>
          <a:ln/>
        </p:spPr>
        <p:txBody>
          <a:bodyPr wrap="none" lIns="0" tIns="0" rIns="0" bIns="0" rtlCol="0" anchor="t"/>
          <a:lstStyle/>
          <a:p>
            <a:pPr marL="0" indent="0">
              <a:lnSpc>
                <a:spcPts val="3400"/>
              </a:lnSpc>
              <a:buNone/>
            </a:pPr>
            <a:r>
              <a:rPr lang="en-US" sz="2700" dirty="0">
                <a:solidFill>
                  <a:srgbClr val="FFFFFF"/>
                </a:solidFill>
                <a:latin typeface="Unbounded" pitchFamily="34" charset="0"/>
                <a:ea typeface="Unbounded" pitchFamily="34" charset="-122"/>
                <a:cs typeface="Unbounded" pitchFamily="34" charset="-120"/>
              </a:rPr>
              <a:t>An toàn vệ sinh lao động đối với nhân viên Cuốn và ép lõi</a:t>
            </a:r>
            <a:endParaRPr lang="en-US" sz="2700" dirty="0"/>
          </a:p>
        </p:txBody>
      </p:sp>
      <p:sp>
        <p:nvSpPr>
          <p:cNvPr id="3" name="Shape 1"/>
          <p:cNvSpPr/>
          <p:nvPr/>
        </p:nvSpPr>
        <p:spPr>
          <a:xfrm>
            <a:off x="1183005" y="1476256"/>
            <a:ext cx="15240" cy="6008132"/>
          </a:xfrm>
          <a:prstGeom prst="roundRect">
            <a:avLst>
              <a:gd name="adj" fmla="val 145660"/>
            </a:avLst>
          </a:prstGeom>
          <a:solidFill>
            <a:srgbClr val="49606E"/>
          </a:solidFill>
          <a:ln/>
        </p:spPr>
      </p:sp>
      <p:sp>
        <p:nvSpPr>
          <p:cNvPr id="4" name="Shape 2"/>
          <p:cNvSpPr/>
          <p:nvPr/>
        </p:nvSpPr>
        <p:spPr>
          <a:xfrm>
            <a:off x="1341834" y="1801535"/>
            <a:ext cx="517922" cy="15240"/>
          </a:xfrm>
          <a:prstGeom prst="roundRect">
            <a:avLst>
              <a:gd name="adj" fmla="val 145660"/>
            </a:avLst>
          </a:prstGeom>
          <a:solidFill>
            <a:srgbClr val="49606E"/>
          </a:solidFill>
          <a:ln/>
        </p:spPr>
      </p:sp>
      <p:sp>
        <p:nvSpPr>
          <p:cNvPr id="5" name="Shape 3"/>
          <p:cNvSpPr/>
          <p:nvPr/>
        </p:nvSpPr>
        <p:spPr>
          <a:xfrm>
            <a:off x="1024176" y="1642705"/>
            <a:ext cx="332899" cy="332899"/>
          </a:xfrm>
          <a:prstGeom prst="roundRect">
            <a:avLst>
              <a:gd name="adj" fmla="val 6668"/>
            </a:avLst>
          </a:prstGeom>
          <a:solidFill>
            <a:srgbClr val="304755"/>
          </a:solidFill>
          <a:ln/>
        </p:spPr>
      </p:sp>
      <p:sp>
        <p:nvSpPr>
          <p:cNvPr id="6" name="Text 4"/>
          <p:cNvSpPr/>
          <p:nvPr/>
        </p:nvSpPr>
        <p:spPr>
          <a:xfrm>
            <a:off x="1141333" y="1704618"/>
            <a:ext cx="98465"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1</a:t>
            </a:r>
            <a:endParaRPr lang="en-US" sz="1600" dirty="0"/>
          </a:p>
        </p:txBody>
      </p:sp>
      <p:sp>
        <p:nvSpPr>
          <p:cNvPr id="7" name="Text 5"/>
          <p:cNvSpPr/>
          <p:nvPr/>
        </p:nvSpPr>
        <p:spPr>
          <a:xfrm>
            <a:off x="2004536" y="1624132"/>
            <a:ext cx="2008823" cy="217527"/>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Đặc điểm công việc</a:t>
            </a:r>
            <a:endParaRPr lang="en-US" sz="1350" dirty="0"/>
          </a:p>
        </p:txBody>
      </p:sp>
      <p:sp>
        <p:nvSpPr>
          <p:cNvPr id="8" name="Text 6"/>
          <p:cNvSpPr/>
          <p:nvPr/>
        </p:nvSpPr>
        <p:spPr>
          <a:xfrm>
            <a:off x="2004536" y="1930360"/>
            <a:ext cx="11657052"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Trong quá trình sản xuất lọc nhớt, công việc cuốn và ép lõi là một bước quan trọng để tạo ra sản phẩm cuối cùng có hiệu suất lọc tối ưu.</a:t>
            </a:r>
            <a:endParaRPr lang="en-US" sz="1150" dirty="0"/>
          </a:p>
        </p:txBody>
      </p:sp>
      <p:sp>
        <p:nvSpPr>
          <p:cNvPr id="9" name="Shape 7"/>
          <p:cNvSpPr/>
          <p:nvPr/>
        </p:nvSpPr>
        <p:spPr>
          <a:xfrm>
            <a:off x="1341834" y="2788087"/>
            <a:ext cx="517922" cy="15240"/>
          </a:xfrm>
          <a:prstGeom prst="roundRect">
            <a:avLst>
              <a:gd name="adj" fmla="val 145660"/>
            </a:avLst>
          </a:prstGeom>
          <a:solidFill>
            <a:srgbClr val="49606E"/>
          </a:solidFill>
          <a:ln/>
        </p:spPr>
      </p:sp>
      <p:sp>
        <p:nvSpPr>
          <p:cNvPr id="10" name="Shape 8"/>
          <p:cNvSpPr/>
          <p:nvPr/>
        </p:nvSpPr>
        <p:spPr>
          <a:xfrm>
            <a:off x="1024176" y="2629257"/>
            <a:ext cx="332899" cy="332899"/>
          </a:xfrm>
          <a:prstGeom prst="roundRect">
            <a:avLst>
              <a:gd name="adj" fmla="val 6668"/>
            </a:avLst>
          </a:prstGeom>
          <a:solidFill>
            <a:srgbClr val="304755"/>
          </a:solidFill>
          <a:ln/>
        </p:spPr>
      </p:sp>
      <p:sp>
        <p:nvSpPr>
          <p:cNvPr id="11" name="Text 9"/>
          <p:cNvSpPr/>
          <p:nvPr/>
        </p:nvSpPr>
        <p:spPr>
          <a:xfrm>
            <a:off x="1108234" y="2691170"/>
            <a:ext cx="164783"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2</a:t>
            </a:r>
            <a:endParaRPr lang="en-US" sz="1600" dirty="0"/>
          </a:p>
        </p:txBody>
      </p:sp>
      <p:sp>
        <p:nvSpPr>
          <p:cNvPr id="12" name="Text 10"/>
          <p:cNvSpPr/>
          <p:nvPr/>
        </p:nvSpPr>
        <p:spPr>
          <a:xfrm>
            <a:off x="2004536" y="2610683"/>
            <a:ext cx="2709624" cy="217527"/>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Các dạng tai nạn lao động</a:t>
            </a:r>
            <a:endParaRPr lang="en-US" sz="1350" dirty="0"/>
          </a:p>
        </p:txBody>
      </p:sp>
      <p:sp>
        <p:nvSpPr>
          <p:cNvPr id="13" name="Text 11"/>
          <p:cNvSpPr/>
          <p:nvPr/>
        </p:nvSpPr>
        <p:spPr>
          <a:xfrm>
            <a:off x="2004536" y="2916912"/>
            <a:ext cx="11657052"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Trong quá trình cuốn và ép lõi sản phẩm lọc nhớt, có nhiều nguy cơ tiềm ẩn có thể dẫn đến tai nạn lao động nếu không được kiểm soát chặt chẽ.</a:t>
            </a:r>
            <a:endParaRPr lang="en-US" sz="1150" dirty="0"/>
          </a:p>
        </p:txBody>
      </p:sp>
      <p:sp>
        <p:nvSpPr>
          <p:cNvPr id="14" name="Shape 12"/>
          <p:cNvSpPr/>
          <p:nvPr/>
        </p:nvSpPr>
        <p:spPr>
          <a:xfrm>
            <a:off x="1341834" y="3774638"/>
            <a:ext cx="517922" cy="15240"/>
          </a:xfrm>
          <a:prstGeom prst="roundRect">
            <a:avLst>
              <a:gd name="adj" fmla="val 145660"/>
            </a:avLst>
          </a:prstGeom>
          <a:solidFill>
            <a:srgbClr val="49606E"/>
          </a:solidFill>
          <a:ln/>
        </p:spPr>
      </p:sp>
      <p:sp>
        <p:nvSpPr>
          <p:cNvPr id="15" name="Shape 13"/>
          <p:cNvSpPr/>
          <p:nvPr/>
        </p:nvSpPr>
        <p:spPr>
          <a:xfrm>
            <a:off x="1024176" y="3615809"/>
            <a:ext cx="332899" cy="332899"/>
          </a:xfrm>
          <a:prstGeom prst="roundRect">
            <a:avLst>
              <a:gd name="adj" fmla="val 6668"/>
            </a:avLst>
          </a:prstGeom>
          <a:solidFill>
            <a:srgbClr val="304755"/>
          </a:solidFill>
          <a:ln/>
        </p:spPr>
      </p:sp>
      <p:sp>
        <p:nvSpPr>
          <p:cNvPr id="16" name="Text 14"/>
          <p:cNvSpPr/>
          <p:nvPr/>
        </p:nvSpPr>
        <p:spPr>
          <a:xfrm>
            <a:off x="1106567" y="3677722"/>
            <a:ext cx="167997"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3</a:t>
            </a:r>
            <a:endParaRPr lang="en-US" sz="1600" dirty="0"/>
          </a:p>
        </p:txBody>
      </p:sp>
      <p:sp>
        <p:nvSpPr>
          <p:cNvPr id="17" name="Text 15"/>
          <p:cNvSpPr/>
          <p:nvPr/>
        </p:nvSpPr>
        <p:spPr>
          <a:xfrm>
            <a:off x="2004536" y="3597235"/>
            <a:ext cx="3773686" cy="217527"/>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Nguyên nhân gây ra tai nạn lao động</a:t>
            </a:r>
            <a:endParaRPr lang="en-US" sz="1350" dirty="0"/>
          </a:p>
        </p:txBody>
      </p:sp>
      <p:sp>
        <p:nvSpPr>
          <p:cNvPr id="18" name="Text 16"/>
          <p:cNvSpPr/>
          <p:nvPr/>
        </p:nvSpPr>
        <p:spPr>
          <a:xfrm>
            <a:off x="2004536" y="3903464"/>
            <a:ext cx="11657052"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Tai nạn lao động trong công đoạn cuốn và ép lõi sản phẩm lọc nhớt có thể xuất phát từ nhiều nguyên nhân khác nhau, liên quan đến cả yếu tố con người và máy móc.</a:t>
            </a:r>
            <a:endParaRPr lang="en-US" sz="1150" dirty="0"/>
          </a:p>
        </p:txBody>
      </p:sp>
      <p:sp>
        <p:nvSpPr>
          <p:cNvPr id="19" name="Shape 17"/>
          <p:cNvSpPr/>
          <p:nvPr/>
        </p:nvSpPr>
        <p:spPr>
          <a:xfrm>
            <a:off x="1341834" y="4761190"/>
            <a:ext cx="517922" cy="15240"/>
          </a:xfrm>
          <a:prstGeom prst="roundRect">
            <a:avLst>
              <a:gd name="adj" fmla="val 145660"/>
            </a:avLst>
          </a:prstGeom>
          <a:solidFill>
            <a:srgbClr val="49606E"/>
          </a:solidFill>
          <a:ln/>
        </p:spPr>
      </p:sp>
      <p:sp>
        <p:nvSpPr>
          <p:cNvPr id="20" name="Shape 18"/>
          <p:cNvSpPr/>
          <p:nvPr/>
        </p:nvSpPr>
        <p:spPr>
          <a:xfrm>
            <a:off x="1024176" y="4602361"/>
            <a:ext cx="332899" cy="332899"/>
          </a:xfrm>
          <a:prstGeom prst="roundRect">
            <a:avLst>
              <a:gd name="adj" fmla="val 6668"/>
            </a:avLst>
          </a:prstGeom>
          <a:solidFill>
            <a:srgbClr val="304755"/>
          </a:solidFill>
          <a:ln/>
        </p:spPr>
      </p:sp>
      <p:sp>
        <p:nvSpPr>
          <p:cNvPr id="21" name="Text 19"/>
          <p:cNvSpPr/>
          <p:nvPr/>
        </p:nvSpPr>
        <p:spPr>
          <a:xfrm>
            <a:off x="1106686" y="4664273"/>
            <a:ext cx="167759"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4</a:t>
            </a:r>
            <a:endParaRPr lang="en-US" sz="1600" dirty="0"/>
          </a:p>
        </p:txBody>
      </p:sp>
      <p:sp>
        <p:nvSpPr>
          <p:cNvPr id="22" name="Text 20"/>
          <p:cNvSpPr/>
          <p:nvPr/>
        </p:nvSpPr>
        <p:spPr>
          <a:xfrm>
            <a:off x="2004536" y="4583787"/>
            <a:ext cx="4060269" cy="217527"/>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Biện pháp phòng tránh tai nạn lao động</a:t>
            </a:r>
            <a:endParaRPr lang="en-US" sz="1350" dirty="0"/>
          </a:p>
        </p:txBody>
      </p:sp>
      <p:sp>
        <p:nvSpPr>
          <p:cNvPr id="23" name="Text 21"/>
          <p:cNvSpPr/>
          <p:nvPr/>
        </p:nvSpPr>
        <p:spPr>
          <a:xfrm>
            <a:off x="2004536" y="4890016"/>
            <a:ext cx="11657052"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Để giảm thiểu nguy cơ tai nạn lao động trong công đoạn cuốn và ép lõi sản phẩm lọc nhớt, việc áp dụng các biện pháp phòng ngừa là vô cùng quan trọng.</a:t>
            </a:r>
            <a:endParaRPr lang="en-US" sz="1150" dirty="0"/>
          </a:p>
        </p:txBody>
      </p:sp>
      <p:sp>
        <p:nvSpPr>
          <p:cNvPr id="24" name="Shape 22"/>
          <p:cNvSpPr/>
          <p:nvPr/>
        </p:nvSpPr>
        <p:spPr>
          <a:xfrm>
            <a:off x="1341834" y="5747742"/>
            <a:ext cx="517922" cy="15240"/>
          </a:xfrm>
          <a:prstGeom prst="roundRect">
            <a:avLst>
              <a:gd name="adj" fmla="val 145660"/>
            </a:avLst>
          </a:prstGeom>
          <a:solidFill>
            <a:srgbClr val="49606E"/>
          </a:solidFill>
          <a:ln/>
        </p:spPr>
      </p:sp>
      <p:sp>
        <p:nvSpPr>
          <p:cNvPr id="25" name="Shape 23"/>
          <p:cNvSpPr/>
          <p:nvPr/>
        </p:nvSpPr>
        <p:spPr>
          <a:xfrm>
            <a:off x="1024176" y="5588913"/>
            <a:ext cx="332899" cy="332899"/>
          </a:xfrm>
          <a:prstGeom prst="roundRect">
            <a:avLst>
              <a:gd name="adj" fmla="val 6668"/>
            </a:avLst>
          </a:prstGeom>
          <a:solidFill>
            <a:srgbClr val="304755"/>
          </a:solidFill>
          <a:ln/>
        </p:spPr>
      </p:sp>
      <p:sp>
        <p:nvSpPr>
          <p:cNvPr id="26" name="Text 24"/>
          <p:cNvSpPr/>
          <p:nvPr/>
        </p:nvSpPr>
        <p:spPr>
          <a:xfrm>
            <a:off x="1109663" y="5650825"/>
            <a:ext cx="161925"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5</a:t>
            </a:r>
            <a:endParaRPr lang="en-US" sz="1600" dirty="0"/>
          </a:p>
        </p:txBody>
      </p:sp>
      <p:sp>
        <p:nvSpPr>
          <p:cNvPr id="27" name="Text 25"/>
          <p:cNvSpPr/>
          <p:nvPr/>
        </p:nvSpPr>
        <p:spPr>
          <a:xfrm>
            <a:off x="2004536" y="5570339"/>
            <a:ext cx="2686407" cy="217527"/>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Quy định an toàn lao động</a:t>
            </a:r>
            <a:endParaRPr lang="en-US" sz="1350" dirty="0"/>
          </a:p>
        </p:txBody>
      </p:sp>
      <p:sp>
        <p:nvSpPr>
          <p:cNvPr id="28" name="Text 26"/>
          <p:cNvSpPr/>
          <p:nvPr/>
        </p:nvSpPr>
        <p:spPr>
          <a:xfrm>
            <a:off x="2004536" y="5876568"/>
            <a:ext cx="11657052"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Để đảm bảo an toàn lao động trong công đoạn cuốn và ép lõi sản phẩm lọc nhớt, việc tuân thủ các quy định an toàn là rất quan trọng.</a:t>
            </a:r>
            <a:endParaRPr lang="en-US" sz="1150" dirty="0"/>
          </a:p>
        </p:txBody>
      </p:sp>
      <p:sp>
        <p:nvSpPr>
          <p:cNvPr id="29" name="Shape 27"/>
          <p:cNvSpPr/>
          <p:nvPr/>
        </p:nvSpPr>
        <p:spPr>
          <a:xfrm>
            <a:off x="1341834" y="6734294"/>
            <a:ext cx="517922" cy="15240"/>
          </a:xfrm>
          <a:prstGeom prst="roundRect">
            <a:avLst>
              <a:gd name="adj" fmla="val 145660"/>
            </a:avLst>
          </a:prstGeom>
          <a:solidFill>
            <a:srgbClr val="49606E"/>
          </a:solidFill>
          <a:ln/>
        </p:spPr>
      </p:sp>
      <p:sp>
        <p:nvSpPr>
          <p:cNvPr id="30" name="Shape 28"/>
          <p:cNvSpPr/>
          <p:nvPr/>
        </p:nvSpPr>
        <p:spPr>
          <a:xfrm>
            <a:off x="1024176" y="6575465"/>
            <a:ext cx="332899" cy="332899"/>
          </a:xfrm>
          <a:prstGeom prst="roundRect">
            <a:avLst>
              <a:gd name="adj" fmla="val 6668"/>
            </a:avLst>
          </a:prstGeom>
          <a:solidFill>
            <a:srgbClr val="304755"/>
          </a:solidFill>
          <a:ln/>
        </p:spPr>
      </p:sp>
      <p:sp>
        <p:nvSpPr>
          <p:cNvPr id="31" name="Text 29"/>
          <p:cNvSpPr/>
          <p:nvPr/>
        </p:nvSpPr>
        <p:spPr>
          <a:xfrm>
            <a:off x="1104424" y="6637377"/>
            <a:ext cx="172403"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6</a:t>
            </a:r>
            <a:endParaRPr lang="en-US" sz="1600" dirty="0"/>
          </a:p>
        </p:txBody>
      </p:sp>
      <p:sp>
        <p:nvSpPr>
          <p:cNvPr id="32" name="Text 30"/>
          <p:cNvSpPr/>
          <p:nvPr/>
        </p:nvSpPr>
        <p:spPr>
          <a:xfrm>
            <a:off x="2004536" y="6556891"/>
            <a:ext cx="4324945" cy="217527"/>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Xử lý tình huống tai nạn lao động khẩn cấp</a:t>
            </a:r>
            <a:endParaRPr lang="en-US" sz="1350" dirty="0"/>
          </a:p>
        </p:txBody>
      </p:sp>
      <p:sp>
        <p:nvSpPr>
          <p:cNvPr id="33" name="Text 31"/>
          <p:cNvSpPr/>
          <p:nvPr/>
        </p:nvSpPr>
        <p:spPr>
          <a:xfrm>
            <a:off x="2004536" y="6863120"/>
            <a:ext cx="11657052" cy="473393"/>
          </a:xfrm>
          <a:prstGeom prst="rect">
            <a:avLst/>
          </a:prstGeom>
          <a:noFill/>
          <a:ln/>
        </p:spPr>
        <p:txBody>
          <a:bodyPr wrap="squar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Khi xảy ra tai nạn lao động trong quá trình cuốn và ép lõi sản phẩm lọc nhớt, việc xử lý tình huống khẩn cấp nhanh chóng và hiệu quả là rất quan trọng để đảm bảo an toàn cho người lao động và hạn chế thiệt hại.</a:t>
            </a:r>
            <a:endParaRPr lang="en-US" sz="1150" dirty="0"/>
          </a:p>
        </p:txBody>
      </p:sp>
      <p:pic>
        <p:nvPicPr>
          <p:cNvPr id="34" name="Picture 33">
            <a:extLst>
              <a:ext uri="{FF2B5EF4-FFF2-40B4-BE49-F238E27FC236}">
                <a16:creationId xmlns:a16="http://schemas.microsoft.com/office/drawing/2014/main" id="{DBEABFC9-C556-09C1-71A1-23A67F346C46}"/>
              </a:ext>
            </a:extLst>
          </p:cNvPr>
          <p:cNvPicPr>
            <a:picLocks noChangeAspect="1"/>
          </p:cNvPicPr>
          <p:nvPr/>
        </p:nvPicPr>
        <p:blipFill>
          <a:blip r:embed="rId3"/>
          <a:stretch>
            <a:fillRect/>
          </a:stretch>
        </p:blipFill>
        <p:spPr>
          <a:xfrm>
            <a:off x="11163719" y="7274282"/>
            <a:ext cx="3312287" cy="102565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968693" y="743664"/>
            <a:ext cx="12431673" cy="435293"/>
          </a:xfrm>
          <a:prstGeom prst="rect">
            <a:avLst/>
          </a:prstGeom>
          <a:noFill/>
          <a:ln/>
        </p:spPr>
        <p:txBody>
          <a:bodyPr wrap="none" lIns="0" tIns="0" rIns="0" bIns="0" rtlCol="0" anchor="t"/>
          <a:lstStyle/>
          <a:p>
            <a:pPr marL="0" indent="0">
              <a:lnSpc>
                <a:spcPts val="3400"/>
              </a:lnSpc>
              <a:buNone/>
            </a:pPr>
            <a:r>
              <a:rPr lang="en-US" sz="2700" dirty="0">
                <a:solidFill>
                  <a:srgbClr val="FFFFFF"/>
                </a:solidFill>
                <a:latin typeface="Unbounded" pitchFamily="34" charset="0"/>
                <a:ea typeface="Unbounded" pitchFamily="34" charset="-122"/>
                <a:cs typeface="Unbounded" pitchFamily="34" charset="-120"/>
              </a:rPr>
              <a:t>An toàn vệ sinh lao động đối với nhân viên Chế tạo lớp bảo vệ</a:t>
            </a:r>
            <a:endParaRPr lang="en-US" sz="2700" dirty="0"/>
          </a:p>
        </p:txBody>
      </p:sp>
      <p:sp>
        <p:nvSpPr>
          <p:cNvPr id="3" name="Shape 1"/>
          <p:cNvSpPr/>
          <p:nvPr/>
        </p:nvSpPr>
        <p:spPr>
          <a:xfrm>
            <a:off x="1183005" y="1474946"/>
            <a:ext cx="15240" cy="6010870"/>
          </a:xfrm>
          <a:prstGeom prst="roundRect">
            <a:avLst>
              <a:gd name="adj" fmla="val 145694"/>
            </a:avLst>
          </a:prstGeom>
          <a:solidFill>
            <a:srgbClr val="49606E"/>
          </a:solidFill>
          <a:ln/>
        </p:spPr>
      </p:sp>
      <p:sp>
        <p:nvSpPr>
          <p:cNvPr id="4" name="Shape 2"/>
          <p:cNvSpPr/>
          <p:nvPr/>
        </p:nvSpPr>
        <p:spPr>
          <a:xfrm>
            <a:off x="1341894" y="1800225"/>
            <a:ext cx="518041" cy="15240"/>
          </a:xfrm>
          <a:prstGeom prst="roundRect">
            <a:avLst>
              <a:gd name="adj" fmla="val 145694"/>
            </a:avLst>
          </a:prstGeom>
          <a:solidFill>
            <a:srgbClr val="49606E"/>
          </a:solidFill>
          <a:ln/>
        </p:spPr>
      </p:sp>
      <p:sp>
        <p:nvSpPr>
          <p:cNvPr id="5" name="Shape 3"/>
          <p:cNvSpPr/>
          <p:nvPr/>
        </p:nvSpPr>
        <p:spPr>
          <a:xfrm>
            <a:off x="1024116" y="1641396"/>
            <a:ext cx="333018" cy="333018"/>
          </a:xfrm>
          <a:prstGeom prst="roundRect">
            <a:avLst>
              <a:gd name="adj" fmla="val 6667"/>
            </a:avLst>
          </a:prstGeom>
          <a:solidFill>
            <a:srgbClr val="304755"/>
          </a:solidFill>
          <a:ln/>
        </p:spPr>
      </p:sp>
      <p:sp>
        <p:nvSpPr>
          <p:cNvPr id="6" name="Text 4"/>
          <p:cNvSpPr/>
          <p:nvPr/>
        </p:nvSpPr>
        <p:spPr>
          <a:xfrm>
            <a:off x="1141393" y="1703427"/>
            <a:ext cx="98465"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1</a:t>
            </a:r>
            <a:endParaRPr lang="en-US" sz="1600" dirty="0"/>
          </a:p>
        </p:txBody>
      </p:sp>
      <p:sp>
        <p:nvSpPr>
          <p:cNvPr id="7" name="Text 5"/>
          <p:cNvSpPr/>
          <p:nvPr/>
        </p:nvSpPr>
        <p:spPr>
          <a:xfrm>
            <a:off x="2004655" y="1622941"/>
            <a:ext cx="2010251"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Đặc điểm công việc</a:t>
            </a:r>
            <a:endParaRPr lang="en-US" sz="1350" dirty="0"/>
          </a:p>
        </p:txBody>
      </p:sp>
      <p:sp>
        <p:nvSpPr>
          <p:cNvPr id="8" name="Text 6"/>
          <p:cNvSpPr/>
          <p:nvPr/>
        </p:nvSpPr>
        <p:spPr>
          <a:xfrm>
            <a:off x="2004655" y="1929289"/>
            <a:ext cx="11656933"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Trong quá trình sản xuất lọc nhớt, công việc chế tạo lớp bảo vệ đóng vai trò quan trọng trong việc tăng cường độ bền và hiệu suất của sản phẩm.</a:t>
            </a:r>
            <a:endParaRPr lang="en-US" sz="1150" dirty="0"/>
          </a:p>
        </p:txBody>
      </p:sp>
      <p:sp>
        <p:nvSpPr>
          <p:cNvPr id="9" name="Shape 7"/>
          <p:cNvSpPr/>
          <p:nvPr/>
        </p:nvSpPr>
        <p:spPr>
          <a:xfrm>
            <a:off x="1341894" y="2787253"/>
            <a:ext cx="518041" cy="15240"/>
          </a:xfrm>
          <a:prstGeom prst="roundRect">
            <a:avLst>
              <a:gd name="adj" fmla="val 145694"/>
            </a:avLst>
          </a:prstGeom>
          <a:solidFill>
            <a:srgbClr val="49606E"/>
          </a:solidFill>
          <a:ln/>
        </p:spPr>
      </p:sp>
      <p:sp>
        <p:nvSpPr>
          <p:cNvPr id="10" name="Shape 8"/>
          <p:cNvSpPr/>
          <p:nvPr/>
        </p:nvSpPr>
        <p:spPr>
          <a:xfrm>
            <a:off x="1024116" y="2628424"/>
            <a:ext cx="333018" cy="333018"/>
          </a:xfrm>
          <a:prstGeom prst="roundRect">
            <a:avLst>
              <a:gd name="adj" fmla="val 6667"/>
            </a:avLst>
          </a:prstGeom>
          <a:solidFill>
            <a:srgbClr val="304755"/>
          </a:solidFill>
          <a:ln/>
        </p:spPr>
      </p:sp>
      <p:sp>
        <p:nvSpPr>
          <p:cNvPr id="11" name="Text 9"/>
          <p:cNvSpPr/>
          <p:nvPr/>
        </p:nvSpPr>
        <p:spPr>
          <a:xfrm>
            <a:off x="1108174" y="2690455"/>
            <a:ext cx="164783"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2</a:t>
            </a:r>
            <a:endParaRPr lang="en-US" sz="1600" dirty="0"/>
          </a:p>
        </p:txBody>
      </p:sp>
      <p:sp>
        <p:nvSpPr>
          <p:cNvPr id="12" name="Text 10"/>
          <p:cNvSpPr/>
          <p:nvPr/>
        </p:nvSpPr>
        <p:spPr>
          <a:xfrm>
            <a:off x="2004655" y="2609969"/>
            <a:ext cx="2711529"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Các dạng tai nạn lao động</a:t>
            </a:r>
            <a:endParaRPr lang="en-US" sz="1350" dirty="0"/>
          </a:p>
        </p:txBody>
      </p:sp>
      <p:sp>
        <p:nvSpPr>
          <p:cNvPr id="13" name="Text 11"/>
          <p:cNvSpPr/>
          <p:nvPr/>
        </p:nvSpPr>
        <p:spPr>
          <a:xfrm>
            <a:off x="2004655" y="2916317"/>
            <a:ext cx="11656933"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Trong quá trình chế tạo lớp bảo vệ cho lõi lọc, có nhiều nguy cơ tiềm ẩn có thể dẫn đến tai nạn lao động nếu không được kiểm soát tốt.</a:t>
            </a:r>
            <a:endParaRPr lang="en-US" sz="1150" dirty="0"/>
          </a:p>
        </p:txBody>
      </p:sp>
      <p:sp>
        <p:nvSpPr>
          <p:cNvPr id="14" name="Shape 12"/>
          <p:cNvSpPr/>
          <p:nvPr/>
        </p:nvSpPr>
        <p:spPr>
          <a:xfrm>
            <a:off x="1341894" y="3774281"/>
            <a:ext cx="518041" cy="15240"/>
          </a:xfrm>
          <a:prstGeom prst="roundRect">
            <a:avLst>
              <a:gd name="adj" fmla="val 145694"/>
            </a:avLst>
          </a:prstGeom>
          <a:solidFill>
            <a:srgbClr val="49606E"/>
          </a:solidFill>
          <a:ln/>
        </p:spPr>
      </p:sp>
      <p:sp>
        <p:nvSpPr>
          <p:cNvPr id="15" name="Shape 13"/>
          <p:cNvSpPr/>
          <p:nvPr/>
        </p:nvSpPr>
        <p:spPr>
          <a:xfrm>
            <a:off x="1024116" y="3615452"/>
            <a:ext cx="333018" cy="333018"/>
          </a:xfrm>
          <a:prstGeom prst="roundRect">
            <a:avLst>
              <a:gd name="adj" fmla="val 6667"/>
            </a:avLst>
          </a:prstGeom>
          <a:solidFill>
            <a:srgbClr val="304755"/>
          </a:solidFill>
          <a:ln/>
        </p:spPr>
      </p:sp>
      <p:sp>
        <p:nvSpPr>
          <p:cNvPr id="16" name="Text 14"/>
          <p:cNvSpPr/>
          <p:nvPr/>
        </p:nvSpPr>
        <p:spPr>
          <a:xfrm>
            <a:off x="1106626" y="3677483"/>
            <a:ext cx="167997"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3</a:t>
            </a:r>
            <a:endParaRPr lang="en-US" sz="1600" dirty="0"/>
          </a:p>
        </p:txBody>
      </p:sp>
      <p:sp>
        <p:nvSpPr>
          <p:cNvPr id="17" name="Text 15"/>
          <p:cNvSpPr/>
          <p:nvPr/>
        </p:nvSpPr>
        <p:spPr>
          <a:xfrm>
            <a:off x="2004655" y="3596997"/>
            <a:ext cx="3776305"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Nguyên nhân gây ra tai nạn lao động</a:t>
            </a:r>
            <a:endParaRPr lang="en-US" sz="1350" dirty="0"/>
          </a:p>
        </p:txBody>
      </p:sp>
      <p:sp>
        <p:nvSpPr>
          <p:cNvPr id="18" name="Text 16"/>
          <p:cNvSpPr/>
          <p:nvPr/>
        </p:nvSpPr>
        <p:spPr>
          <a:xfrm>
            <a:off x="2004655" y="3903345"/>
            <a:ext cx="11656933"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Tai nạn lao động trong quá trình chế tạo lớp bảo vệ cho lõi lọc có thể xuất phát từ nhiều nguyên nhân khác nhau, chủ yếu liên quan đến sự tương tác giữa người lao động và thiết bị.</a:t>
            </a:r>
            <a:endParaRPr lang="en-US" sz="1150" dirty="0"/>
          </a:p>
        </p:txBody>
      </p:sp>
      <p:sp>
        <p:nvSpPr>
          <p:cNvPr id="19" name="Shape 17"/>
          <p:cNvSpPr/>
          <p:nvPr/>
        </p:nvSpPr>
        <p:spPr>
          <a:xfrm>
            <a:off x="1341894" y="4761309"/>
            <a:ext cx="518041" cy="15240"/>
          </a:xfrm>
          <a:prstGeom prst="roundRect">
            <a:avLst>
              <a:gd name="adj" fmla="val 145694"/>
            </a:avLst>
          </a:prstGeom>
          <a:solidFill>
            <a:srgbClr val="49606E"/>
          </a:solidFill>
          <a:ln/>
        </p:spPr>
      </p:sp>
      <p:sp>
        <p:nvSpPr>
          <p:cNvPr id="20" name="Shape 18"/>
          <p:cNvSpPr/>
          <p:nvPr/>
        </p:nvSpPr>
        <p:spPr>
          <a:xfrm>
            <a:off x="1024116" y="4602480"/>
            <a:ext cx="333018" cy="333018"/>
          </a:xfrm>
          <a:prstGeom prst="roundRect">
            <a:avLst>
              <a:gd name="adj" fmla="val 6667"/>
            </a:avLst>
          </a:prstGeom>
          <a:solidFill>
            <a:srgbClr val="304755"/>
          </a:solidFill>
          <a:ln/>
        </p:spPr>
      </p:sp>
      <p:sp>
        <p:nvSpPr>
          <p:cNvPr id="21" name="Text 19"/>
          <p:cNvSpPr/>
          <p:nvPr/>
        </p:nvSpPr>
        <p:spPr>
          <a:xfrm>
            <a:off x="1106745" y="4664512"/>
            <a:ext cx="167759"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4</a:t>
            </a:r>
            <a:endParaRPr lang="en-US" sz="1600" dirty="0"/>
          </a:p>
        </p:txBody>
      </p:sp>
      <p:sp>
        <p:nvSpPr>
          <p:cNvPr id="22" name="Text 20"/>
          <p:cNvSpPr/>
          <p:nvPr/>
        </p:nvSpPr>
        <p:spPr>
          <a:xfrm>
            <a:off x="2004655" y="4584025"/>
            <a:ext cx="4063008"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Biện pháp phòng tránh tai nạn lao động</a:t>
            </a:r>
            <a:endParaRPr lang="en-US" sz="1350" dirty="0"/>
          </a:p>
        </p:txBody>
      </p:sp>
      <p:sp>
        <p:nvSpPr>
          <p:cNvPr id="23" name="Text 21"/>
          <p:cNvSpPr/>
          <p:nvPr/>
        </p:nvSpPr>
        <p:spPr>
          <a:xfrm>
            <a:off x="2004655" y="4890373"/>
            <a:ext cx="11656933"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Để giảm thiểu nguy cơ tai nạn lao động trong công đoạn chế tạo lớp bảo vệ cho lõi lọc, cần thực hiện một số biện pháp phòng ngừa thiết yếu.</a:t>
            </a:r>
            <a:endParaRPr lang="en-US" sz="1150" dirty="0"/>
          </a:p>
        </p:txBody>
      </p:sp>
      <p:sp>
        <p:nvSpPr>
          <p:cNvPr id="24" name="Shape 22"/>
          <p:cNvSpPr/>
          <p:nvPr/>
        </p:nvSpPr>
        <p:spPr>
          <a:xfrm>
            <a:off x="1341894" y="5748338"/>
            <a:ext cx="518041" cy="15240"/>
          </a:xfrm>
          <a:prstGeom prst="roundRect">
            <a:avLst>
              <a:gd name="adj" fmla="val 145694"/>
            </a:avLst>
          </a:prstGeom>
          <a:solidFill>
            <a:srgbClr val="49606E"/>
          </a:solidFill>
          <a:ln/>
        </p:spPr>
      </p:sp>
      <p:sp>
        <p:nvSpPr>
          <p:cNvPr id="25" name="Shape 23"/>
          <p:cNvSpPr/>
          <p:nvPr/>
        </p:nvSpPr>
        <p:spPr>
          <a:xfrm>
            <a:off x="1024116" y="5589508"/>
            <a:ext cx="333018" cy="333018"/>
          </a:xfrm>
          <a:prstGeom prst="roundRect">
            <a:avLst>
              <a:gd name="adj" fmla="val 6667"/>
            </a:avLst>
          </a:prstGeom>
          <a:solidFill>
            <a:srgbClr val="304755"/>
          </a:solidFill>
          <a:ln/>
        </p:spPr>
      </p:sp>
      <p:sp>
        <p:nvSpPr>
          <p:cNvPr id="26" name="Text 24"/>
          <p:cNvSpPr/>
          <p:nvPr/>
        </p:nvSpPr>
        <p:spPr>
          <a:xfrm>
            <a:off x="1109603" y="5651540"/>
            <a:ext cx="161925"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5</a:t>
            </a:r>
            <a:endParaRPr lang="en-US" sz="1600" dirty="0"/>
          </a:p>
        </p:txBody>
      </p:sp>
      <p:sp>
        <p:nvSpPr>
          <p:cNvPr id="27" name="Text 25"/>
          <p:cNvSpPr/>
          <p:nvPr/>
        </p:nvSpPr>
        <p:spPr>
          <a:xfrm>
            <a:off x="2004655" y="5571053"/>
            <a:ext cx="2688193"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Quy định an toàn lao động</a:t>
            </a:r>
            <a:endParaRPr lang="en-US" sz="1350" dirty="0"/>
          </a:p>
        </p:txBody>
      </p:sp>
      <p:sp>
        <p:nvSpPr>
          <p:cNvPr id="28" name="Text 26"/>
          <p:cNvSpPr/>
          <p:nvPr/>
        </p:nvSpPr>
        <p:spPr>
          <a:xfrm>
            <a:off x="2004655" y="5877401"/>
            <a:ext cx="11656933"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Để đảm bảo an toàn lao động trong quá trình chế tạo lớp bảo vệ cho lõi lọc, việc tuân thủ các quy định an toàn là vô cùng cần thiết.</a:t>
            </a:r>
            <a:endParaRPr lang="en-US" sz="1150" dirty="0"/>
          </a:p>
        </p:txBody>
      </p:sp>
      <p:sp>
        <p:nvSpPr>
          <p:cNvPr id="29" name="Shape 27"/>
          <p:cNvSpPr/>
          <p:nvPr/>
        </p:nvSpPr>
        <p:spPr>
          <a:xfrm>
            <a:off x="1341894" y="6735366"/>
            <a:ext cx="518041" cy="15240"/>
          </a:xfrm>
          <a:prstGeom prst="roundRect">
            <a:avLst>
              <a:gd name="adj" fmla="val 145694"/>
            </a:avLst>
          </a:prstGeom>
          <a:solidFill>
            <a:srgbClr val="49606E"/>
          </a:solidFill>
          <a:ln/>
        </p:spPr>
      </p:sp>
      <p:sp>
        <p:nvSpPr>
          <p:cNvPr id="30" name="Shape 28"/>
          <p:cNvSpPr/>
          <p:nvPr/>
        </p:nvSpPr>
        <p:spPr>
          <a:xfrm>
            <a:off x="1024116" y="6576536"/>
            <a:ext cx="333018" cy="333018"/>
          </a:xfrm>
          <a:prstGeom prst="roundRect">
            <a:avLst>
              <a:gd name="adj" fmla="val 6667"/>
            </a:avLst>
          </a:prstGeom>
          <a:solidFill>
            <a:srgbClr val="304755"/>
          </a:solidFill>
          <a:ln/>
        </p:spPr>
      </p:sp>
      <p:sp>
        <p:nvSpPr>
          <p:cNvPr id="31" name="Text 29"/>
          <p:cNvSpPr/>
          <p:nvPr/>
        </p:nvSpPr>
        <p:spPr>
          <a:xfrm>
            <a:off x="1104364" y="6638568"/>
            <a:ext cx="172403"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6</a:t>
            </a:r>
            <a:endParaRPr lang="en-US" sz="1600" dirty="0"/>
          </a:p>
        </p:txBody>
      </p:sp>
      <p:sp>
        <p:nvSpPr>
          <p:cNvPr id="32" name="Text 30"/>
          <p:cNvSpPr/>
          <p:nvPr/>
        </p:nvSpPr>
        <p:spPr>
          <a:xfrm>
            <a:off x="2004655" y="6558082"/>
            <a:ext cx="4327922"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Xử lý tình huống tai nạn lao động khẩn cấp</a:t>
            </a:r>
            <a:endParaRPr lang="en-US" sz="1350" dirty="0"/>
          </a:p>
        </p:txBody>
      </p:sp>
      <p:sp>
        <p:nvSpPr>
          <p:cNvPr id="33" name="Text 31"/>
          <p:cNvSpPr/>
          <p:nvPr/>
        </p:nvSpPr>
        <p:spPr>
          <a:xfrm>
            <a:off x="2004655" y="6864429"/>
            <a:ext cx="11656933" cy="473393"/>
          </a:xfrm>
          <a:prstGeom prst="rect">
            <a:avLst/>
          </a:prstGeom>
          <a:noFill/>
          <a:ln/>
        </p:spPr>
        <p:txBody>
          <a:bodyPr wrap="squar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Khi xảy ra tai nạn lao động trong quá trình chế tạo lớp bảo vệ, việc xử lý tình huống khẩn cấp một cách nhanh chóng và hiệu quả là cực kỳ quan trọng để bảo vệ sức khỏe của công nhân và giảm thiểu thiệt hại.</a:t>
            </a:r>
            <a:endParaRPr lang="en-US" sz="1150" dirty="0"/>
          </a:p>
        </p:txBody>
      </p:sp>
      <p:pic>
        <p:nvPicPr>
          <p:cNvPr id="34" name="Picture 33">
            <a:extLst>
              <a:ext uri="{FF2B5EF4-FFF2-40B4-BE49-F238E27FC236}">
                <a16:creationId xmlns:a16="http://schemas.microsoft.com/office/drawing/2014/main" id="{A50F9402-4A1E-185A-BC20-F302E8E151E0}"/>
              </a:ext>
            </a:extLst>
          </p:cNvPr>
          <p:cNvPicPr>
            <a:picLocks noChangeAspect="1"/>
          </p:cNvPicPr>
          <p:nvPr/>
        </p:nvPicPr>
        <p:blipFill>
          <a:blip r:embed="rId3"/>
          <a:stretch>
            <a:fillRect/>
          </a:stretch>
        </p:blipFill>
        <p:spPr>
          <a:xfrm>
            <a:off x="11163719" y="7274282"/>
            <a:ext cx="3312287" cy="102565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968693" y="743307"/>
            <a:ext cx="11936254" cy="435412"/>
          </a:xfrm>
          <a:prstGeom prst="rect">
            <a:avLst/>
          </a:prstGeom>
          <a:noFill/>
          <a:ln/>
        </p:spPr>
        <p:txBody>
          <a:bodyPr wrap="none" lIns="0" tIns="0" rIns="0" bIns="0" rtlCol="0" anchor="t"/>
          <a:lstStyle/>
          <a:p>
            <a:pPr marL="0" indent="0">
              <a:lnSpc>
                <a:spcPts val="3400"/>
              </a:lnSpc>
              <a:buNone/>
            </a:pPr>
            <a:r>
              <a:rPr lang="en-US" sz="2700" dirty="0">
                <a:solidFill>
                  <a:srgbClr val="FFFFFF"/>
                </a:solidFill>
                <a:latin typeface="Unbounded" pitchFamily="34" charset="0"/>
                <a:ea typeface="Unbounded" pitchFamily="34" charset="-122"/>
                <a:cs typeface="Unbounded" pitchFamily="34" charset="-120"/>
              </a:rPr>
              <a:t>An toàn vệ sinh lao động đối với nhân viên Lắp ráp lõi và vỏ</a:t>
            </a:r>
            <a:endParaRPr lang="en-US" sz="2700" dirty="0"/>
          </a:p>
        </p:txBody>
      </p:sp>
      <p:sp>
        <p:nvSpPr>
          <p:cNvPr id="3" name="Shape 1"/>
          <p:cNvSpPr/>
          <p:nvPr/>
        </p:nvSpPr>
        <p:spPr>
          <a:xfrm>
            <a:off x="1183124" y="1474708"/>
            <a:ext cx="15240" cy="6011585"/>
          </a:xfrm>
          <a:prstGeom prst="roundRect">
            <a:avLst>
              <a:gd name="adj" fmla="val 145712"/>
            </a:avLst>
          </a:prstGeom>
          <a:solidFill>
            <a:srgbClr val="49606E"/>
          </a:solidFill>
          <a:ln/>
        </p:spPr>
      </p:sp>
      <p:sp>
        <p:nvSpPr>
          <p:cNvPr id="4" name="Shape 2"/>
          <p:cNvSpPr/>
          <p:nvPr/>
        </p:nvSpPr>
        <p:spPr>
          <a:xfrm>
            <a:off x="1342013" y="1799987"/>
            <a:ext cx="518041" cy="15240"/>
          </a:xfrm>
          <a:prstGeom prst="roundRect">
            <a:avLst>
              <a:gd name="adj" fmla="val 145712"/>
            </a:avLst>
          </a:prstGeom>
          <a:solidFill>
            <a:srgbClr val="49606E"/>
          </a:solidFill>
          <a:ln/>
        </p:spPr>
      </p:sp>
      <p:sp>
        <p:nvSpPr>
          <p:cNvPr id="5" name="Shape 3"/>
          <p:cNvSpPr/>
          <p:nvPr/>
        </p:nvSpPr>
        <p:spPr>
          <a:xfrm>
            <a:off x="1024235" y="1641158"/>
            <a:ext cx="333018" cy="333018"/>
          </a:xfrm>
          <a:prstGeom prst="roundRect">
            <a:avLst>
              <a:gd name="adj" fmla="val 6668"/>
            </a:avLst>
          </a:prstGeom>
          <a:solidFill>
            <a:srgbClr val="304755"/>
          </a:solidFill>
          <a:ln/>
        </p:spPr>
      </p:sp>
      <p:sp>
        <p:nvSpPr>
          <p:cNvPr id="6" name="Text 4"/>
          <p:cNvSpPr/>
          <p:nvPr/>
        </p:nvSpPr>
        <p:spPr>
          <a:xfrm>
            <a:off x="1141512" y="1703189"/>
            <a:ext cx="98465"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1</a:t>
            </a:r>
            <a:endParaRPr lang="en-US" sz="1600" dirty="0"/>
          </a:p>
        </p:txBody>
      </p:sp>
      <p:sp>
        <p:nvSpPr>
          <p:cNvPr id="7" name="Text 5"/>
          <p:cNvSpPr/>
          <p:nvPr/>
        </p:nvSpPr>
        <p:spPr>
          <a:xfrm>
            <a:off x="2004893" y="1622703"/>
            <a:ext cx="2010251"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Đặc điểm công việc</a:t>
            </a:r>
            <a:endParaRPr lang="en-US" sz="1350" dirty="0"/>
          </a:p>
        </p:txBody>
      </p:sp>
      <p:sp>
        <p:nvSpPr>
          <p:cNvPr id="8" name="Text 6"/>
          <p:cNvSpPr/>
          <p:nvPr/>
        </p:nvSpPr>
        <p:spPr>
          <a:xfrm>
            <a:off x="2004893" y="1929170"/>
            <a:ext cx="11656695"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Quá trình lắp ráp lõi và vỏ trong sản xuất lọc nhớt đóng vai trò quyết định trong việc đảm bảo sự hoàn thiện và hiệu suất của sản phẩm.</a:t>
            </a:r>
            <a:endParaRPr lang="en-US" sz="1150" dirty="0"/>
          </a:p>
        </p:txBody>
      </p:sp>
      <p:sp>
        <p:nvSpPr>
          <p:cNvPr id="9" name="Shape 7"/>
          <p:cNvSpPr/>
          <p:nvPr/>
        </p:nvSpPr>
        <p:spPr>
          <a:xfrm>
            <a:off x="1342013" y="2787134"/>
            <a:ext cx="518041" cy="15240"/>
          </a:xfrm>
          <a:prstGeom prst="roundRect">
            <a:avLst>
              <a:gd name="adj" fmla="val 145712"/>
            </a:avLst>
          </a:prstGeom>
          <a:solidFill>
            <a:srgbClr val="49606E"/>
          </a:solidFill>
          <a:ln/>
        </p:spPr>
      </p:sp>
      <p:sp>
        <p:nvSpPr>
          <p:cNvPr id="10" name="Shape 8"/>
          <p:cNvSpPr/>
          <p:nvPr/>
        </p:nvSpPr>
        <p:spPr>
          <a:xfrm>
            <a:off x="1024235" y="2628305"/>
            <a:ext cx="333018" cy="333018"/>
          </a:xfrm>
          <a:prstGeom prst="roundRect">
            <a:avLst>
              <a:gd name="adj" fmla="val 6668"/>
            </a:avLst>
          </a:prstGeom>
          <a:solidFill>
            <a:srgbClr val="304755"/>
          </a:solidFill>
          <a:ln/>
        </p:spPr>
      </p:sp>
      <p:sp>
        <p:nvSpPr>
          <p:cNvPr id="11" name="Text 9"/>
          <p:cNvSpPr/>
          <p:nvPr/>
        </p:nvSpPr>
        <p:spPr>
          <a:xfrm>
            <a:off x="1108293" y="2690336"/>
            <a:ext cx="164783"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2</a:t>
            </a:r>
            <a:endParaRPr lang="en-US" sz="1600" dirty="0"/>
          </a:p>
        </p:txBody>
      </p:sp>
      <p:sp>
        <p:nvSpPr>
          <p:cNvPr id="12" name="Text 10"/>
          <p:cNvSpPr/>
          <p:nvPr/>
        </p:nvSpPr>
        <p:spPr>
          <a:xfrm>
            <a:off x="2004893" y="2609850"/>
            <a:ext cx="2711529"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Các dạng tai nạn lao động</a:t>
            </a:r>
            <a:endParaRPr lang="en-US" sz="1350" dirty="0"/>
          </a:p>
        </p:txBody>
      </p:sp>
      <p:sp>
        <p:nvSpPr>
          <p:cNvPr id="13" name="Text 11"/>
          <p:cNvSpPr/>
          <p:nvPr/>
        </p:nvSpPr>
        <p:spPr>
          <a:xfrm>
            <a:off x="2004893" y="2916317"/>
            <a:ext cx="11656695"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Trong quá trình lắp ráp lõi và vỏ, một số tai nạn lao động có thể xảy ra nếu không tuân thủ các quy trình an toàn.</a:t>
            </a:r>
            <a:endParaRPr lang="en-US" sz="1150" dirty="0"/>
          </a:p>
        </p:txBody>
      </p:sp>
      <p:sp>
        <p:nvSpPr>
          <p:cNvPr id="14" name="Shape 12"/>
          <p:cNvSpPr/>
          <p:nvPr/>
        </p:nvSpPr>
        <p:spPr>
          <a:xfrm>
            <a:off x="1342013" y="3774281"/>
            <a:ext cx="518041" cy="15240"/>
          </a:xfrm>
          <a:prstGeom prst="roundRect">
            <a:avLst>
              <a:gd name="adj" fmla="val 145712"/>
            </a:avLst>
          </a:prstGeom>
          <a:solidFill>
            <a:srgbClr val="49606E"/>
          </a:solidFill>
          <a:ln/>
        </p:spPr>
      </p:sp>
      <p:sp>
        <p:nvSpPr>
          <p:cNvPr id="15" name="Shape 13"/>
          <p:cNvSpPr/>
          <p:nvPr/>
        </p:nvSpPr>
        <p:spPr>
          <a:xfrm>
            <a:off x="1024235" y="3615452"/>
            <a:ext cx="333018" cy="333018"/>
          </a:xfrm>
          <a:prstGeom prst="roundRect">
            <a:avLst>
              <a:gd name="adj" fmla="val 6668"/>
            </a:avLst>
          </a:prstGeom>
          <a:solidFill>
            <a:srgbClr val="304755"/>
          </a:solidFill>
          <a:ln/>
        </p:spPr>
      </p:sp>
      <p:sp>
        <p:nvSpPr>
          <p:cNvPr id="16" name="Text 14"/>
          <p:cNvSpPr/>
          <p:nvPr/>
        </p:nvSpPr>
        <p:spPr>
          <a:xfrm>
            <a:off x="1106745" y="3677483"/>
            <a:ext cx="167997"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3</a:t>
            </a:r>
            <a:endParaRPr lang="en-US" sz="1600" dirty="0"/>
          </a:p>
        </p:txBody>
      </p:sp>
      <p:sp>
        <p:nvSpPr>
          <p:cNvPr id="17" name="Text 15"/>
          <p:cNvSpPr/>
          <p:nvPr/>
        </p:nvSpPr>
        <p:spPr>
          <a:xfrm>
            <a:off x="2004893" y="3596997"/>
            <a:ext cx="3776305"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Nguyên nhân gây ra tai nạn lao động</a:t>
            </a:r>
            <a:endParaRPr lang="en-US" sz="1350" dirty="0"/>
          </a:p>
        </p:txBody>
      </p:sp>
      <p:sp>
        <p:nvSpPr>
          <p:cNvPr id="18" name="Text 16"/>
          <p:cNvSpPr/>
          <p:nvPr/>
        </p:nvSpPr>
        <p:spPr>
          <a:xfrm>
            <a:off x="2004893" y="3903464"/>
            <a:ext cx="11656695"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Tai nạn lao động trong quá trình lắp ráp lõi và vỏ thường xuất phát từ một số nguyên nhân chính.</a:t>
            </a:r>
            <a:endParaRPr lang="en-US" sz="1150" dirty="0"/>
          </a:p>
        </p:txBody>
      </p:sp>
      <p:sp>
        <p:nvSpPr>
          <p:cNvPr id="19" name="Shape 17"/>
          <p:cNvSpPr/>
          <p:nvPr/>
        </p:nvSpPr>
        <p:spPr>
          <a:xfrm>
            <a:off x="1342013" y="4761428"/>
            <a:ext cx="518041" cy="15240"/>
          </a:xfrm>
          <a:prstGeom prst="roundRect">
            <a:avLst>
              <a:gd name="adj" fmla="val 145712"/>
            </a:avLst>
          </a:prstGeom>
          <a:solidFill>
            <a:srgbClr val="49606E"/>
          </a:solidFill>
          <a:ln/>
        </p:spPr>
      </p:sp>
      <p:sp>
        <p:nvSpPr>
          <p:cNvPr id="20" name="Shape 18"/>
          <p:cNvSpPr/>
          <p:nvPr/>
        </p:nvSpPr>
        <p:spPr>
          <a:xfrm>
            <a:off x="1024235" y="4602599"/>
            <a:ext cx="333018" cy="333018"/>
          </a:xfrm>
          <a:prstGeom prst="roundRect">
            <a:avLst>
              <a:gd name="adj" fmla="val 6668"/>
            </a:avLst>
          </a:prstGeom>
          <a:solidFill>
            <a:srgbClr val="304755"/>
          </a:solidFill>
          <a:ln/>
        </p:spPr>
      </p:sp>
      <p:sp>
        <p:nvSpPr>
          <p:cNvPr id="21" name="Text 19"/>
          <p:cNvSpPr/>
          <p:nvPr/>
        </p:nvSpPr>
        <p:spPr>
          <a:xfrm>
            <a:off x="1106865" y="4664631"/>
            <a:ext cx="167759"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4</a:t>
            </a:r>
            <a:endParaRPr lang="en-US" sz="1600" dirty="0"/>
          </a:p>
        </p:txBody>
      </p:sp>
      <p:sp>
        <p:nvSpPr>
          <p:cNvPr id="22" name="Text 20"/>
          <p:cNvSpPr/>
          <p:nvPr/>
        </p:nvSpPr>
        <p:spPr>
          <a:xfrm>
            <a:off x="2004893" y="4584144"/>
            <a:ext cx="4063008"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Biện pháp phòng tránh tai nạn lao động</a:t>
            </a:r>
            <a:endParaRPr lang="en-US" sz="1350" dirty="0"/>
          </a:p>
        </p:txBody>
      </p:sp>
      <p:sp>
        <p:nvSpPr>
          <p:cNvPr id="23" name="Text 21"/>
          <p:cNvSpPr/>
          <p:nvPr/>
        </p:nvSpPr>
        <p:spPr>
          <a:xfrm>
            <a:off x="2004893" y="4890611"/>
            <a:ext cx="11656695"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Để giảm thiểu nguy cơ tai nạn lao động trong quá trình lắp ráp lõi và vỏ, việc tuân thủ các biện pháp phòng tránh là rất quan trọng.</a:t>
            </a:r>
            <a:endParaRPr lang="en-US" sz="1150" dirty="0"/>
          </a:p>
        </p:txBody>
      </p:sp>
      <p:sp>
        <p:nvSpPr>
          <p:cNvPr id="24" name="Shape 22"/>
          <p:cNvSpPr/>
          <p:nvPr/>
        </p:nvSpPr>
        <p:spPr>
          <a:xfrm>
            <a:off x="1342013" y="5748576"/>
            <a:ext cx="518041" cy="15240"/>
          </a:xfrm>
          <a:prstGeom prst="roundRect">
            <a:avLst>
              <a:gd name="adj" fmla="val 145712"/>
            </a:avLst>
          </a:prstGeom>
          <a:solidFill>
            <a:srgbClr val="49606E"/>
          </a:solidFill>
          <a:ln/>
        </p:spPr>
      </p:sp>
      <p:sp>
        <p:nvSpPr>
          <p:cNvPr id="25" name="Shape 23"/>
          <p:cNvSpPr/>
          <p:nvPr/>
        </p:nvSpPr>
        <p:spPr>
          <a:xfrm>
            <a:off x="1024235" y="5589746"/>
            <a:ext cx="333018" cy="333018"/>
          </a:xfrm>
          <a:prstGeom prst="roundRect">
            <a:avLst>
              <a:gd name="adj" fmla="val 6668"/>
            </a:avLst>
          </a:prstGeom>
          <a:solidFill>
            <a:srgbClr val="304755"/>
          </a:solidFill>
          <a:ln/>
        </p:spPr>
      </p:sp>
      <p:sp>
        <p:nvSpPr>
          <p:cNvPr id="26" name="Text 24"/>
          <p:cNvSpPr/>
          <p:nvPr/>
        </p:nvSpPr>
        <p:spPr>
          <a:xfrm>
            <a:off x="1109722" y="5651778"/>
            <a:ext cx="161925"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5</a:t>
            </a:r>
            <a:endParaRPr lang="en-US" sz="1600" dirty="0"/>
          </a:p>
        </p:txBody>
      </p:sp>
      <p:sp>
        <p:nvSpPr>
          <p:cNvPr id="27" name="Text 25"/>
          <p:cNvSpPr/>
          <p:nvPr/>
        </p:nvSpPr>
        <p:spPr>
          <a:xfrm>
            <a:off x="2004893" y="5571292"/>
            <a:ext cx="2688193"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Quy định an toàn lao động</a:t>
            </a:r>
            <a:endParaRPr lang="en-US" sz="1350" dirty="0"/>
          </a:p>
        </p:txBody>
      </p:sp>
      <p:sp>
        <p:nvSpPr>
          <p:cNvPr id="28" name="Text 26"/>
          <p:cNvSpPr/>
          <p:nvPr/>
        </p:nvSpPr>
        <p:spPr>
          <a:xfrm>
            <a:off x="2004893" y="5877758"/>
            <a:ext cx="11656695" cy="236696"/>
          </a:xfrm>
          <a:prstGeom prst="rect">
            <a:avLst/>
          </a:prstGeom>
          <a:noFill/>
          <a:ln/>
        </p:spPr>
        <p:txBody>
          <a:bodyPr wrap="non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Khi lắp ráp lõi và vỏ trong quá trình sản xuất lọc nhớt, việc tuân thủ các quy định an toàn lao động là cực kỳ quan trọng để đảm bảo môi trường làm việc an toàn và hiệu quả.</a:t>
            </a:r>
            <a:endParaRPr lang="en-US" sz="1150" dirty="0"/>
          </a:p>
        </p:txBody>
      </p:sp>
      <p:sp>
        <p:nvSpPr>
          <p:cNvPr id="29" name="Shape 27"/>
          <p:cNvSpPr/>
          <p:nvPr/>
        </p:nvSpPr>
        <p:spPr>
          <a:xfrm>
            <a:off x="1342013" y="6735723"/>
            <a:ext cx="518041" cy="15240"/>
          </a:xfrm>
          <a:prstGeom prst="roundRect">
            <a:avLst>
              <a:gd name="adj" fmla="val 145712"/>
            </a:avLst>
          </a:prstGeom>
          <a:solidFill>
            <a:srgbClr val="49606E"/>
          </a:solidFill>
          <a:ln/>
        </p:spPr>
      </p:sp>
      <p:sp>
        <p:nvSpPr>
          <p:cNvPr id="30" name="Shape 28"/>
          <p:cNvSpPr/>
          <p:nvPr/>
        </p:nvSpPr>
        <p:spPr>
          <a:xfrm>
            <a:off x="1024235" y="6576893"/>
            <a:ext cx="333018" cy="333018"/>
          </a:xfrm>
          <a:prstGeom prst="roundRect">
            <a:avLst>
              <a:gd name="adj" fmla="val 6668"/>
            </a:avLst>
          </a:prstGeom>
          <a:solidFill>
            <a:srgbClr val="304755"/>
          </a:solidFill>
          <a:ln/>
        </p:spPr>
      </p:sp>
      <p:sp>
        <p:nvSpPr>
          <p:cNvPr id="31" name="Text 29"/>
          <p:cNvSpPr/>
          <p:nvPr/>
        </p:nvSpPr>
        <p:spPr>
          <a:xfrm>
            <a:off x="1104483" y="6638925"/>
            <a:ext cx="172403" cy="208955"/>
          </a:xfrm>
          <a:prstGeom prst="rect">
            <a:avLst/>
          </a:prstGeom>
          <a:noFill/>
          <a:ln/>
        </p:spPr>
        <p:txBody>
          <a:bodyPr wrap="none" lIns="0" tIns="0" rIns="0" bIns="0" rtlCol="0" anchor="t"/>
          <a:lstStyle/>
          <a:p>
            <a:pPr marL="0" indent="0" algn="ctr">
              <a:lnSpc>
                <a:spcPts val="1600"/>
              </a:lnSpc>
              <a:buNone/>
            </a:pPr>
            <a:r>
              <a:rPr lang="en-US" sz="1600" dirty="0">
                <a:solidFill>
                  <a:srgbClr val="CAD6DE"/>
                </a:solidFill>
                <a:latin typeface="Unbounded" pitchFamily="34" charset="0"/>
                <a:ea typeface="Unbounded" pitchFamily="34" charset="-122"/>
                <a:cs typeface="Unbounded" pitchFamily="34" charset="-120"/>
              </a:rPr>
              <a:t>6</a:t>
            </a:r>
            <a:endParaRPr lang="en-US" sz="1600" dirty="0"/>
          </a:p>
        </p:txBody>
      </p:sp>
      <p:sp>
        <p:nvSpPr>
          <p:cNvPr id="32" name="Text 30"/>
          <p:cNvSpPr/>
          <p:nvPr/>
        </p:nvSpPr>
        <p:spPr>
          <a:xfrm>
            <a:off x="2004893" y="6558439"/>
            <a:ext cx="4327922" cy="217646"/>
          </a:xfrm>
          <a:prstGeom prst="rect">
            <a:avLst/>
          </a:prstGeom>
          <a:noFill/>
          <a:ln/>
        </p:spPr>
        <p:txBody>
          <a:bodyPr wrap="none" lIns="0" tIns="0" rIns="0" bIns="0" rtlCol="0" anchor="t"/>
          <a:lstStyle/>
          <a:p>
            <a:pPr marL="0" indent="0" algn="l">
              <a:lnSpc>
                <a:spcPts val="1700"/>
              </a:lnSpc>
              <a:buNone/>
            </a:pPr>
            <a:r>
              <a:rPr lang="en-US" sz="1350" dirty="0">
                <a:solidFill>
                  <a:srgbClr val="CAD6DE"/>
                </a:solidFill>
                <a:latin typeface="Unbounded" pitchFamily="34" charset="0"/>
                <a:ea typeface="Unbounded" pitchFamily="34" charset="-122"/>
                <a:cs typeface="Unbounded" pitchFamily="34" charset="-120"/>
              </a:rPr>
              <a:t>Xử lý tình huống tai nạn lao động khẩn cấp</a:t>
            </a:r>
            <a:endParaRPr lang="en-US" sz="1350" dirty="0"/>
          </a:p>
        </p:txBody>
      </p:sp>
      <p:sp>
        <p:nvSpPr>
          <p:cNvPr id="33" name="Text 31"/>
          <p:cNvSpPr/>
          <p:nvPr/>
        </p:nvSpPr>
        <p:spPr>
          <a:xfrm>
            <a:off x="2004893" y="6864906"/>
            <a:ext cx="11656695" cy="473393"/>
          </a:xfrm>
          <a:prstGeom prst="rect">
            <a:avLst/>
          </a:prstGeom>
          <a:noFill/>
          <a:ln/>
        </p:spPr>
        <p:txBody>
          <a:bodyPr wrap="square" lIns="0" tIns="0" rIns="0" bIns="0" rtlCol="0" anchor="t"/>
          <a:lstStyle/>
          <a:p>
            <a:pPr marL="0" indent="0" algn="l">
              <a:lnSpc>
                <a:spcPts val="1850"/>
              </a:lnSpc>
              <a:buNone/>
            </a:pPr>
            <a:r>
              <a:rPr lang="en-US" sz="1150" dirty="0">
                <a:solidFill>
                  <a:srgbClr val="CAD6DE"/>
                </a:solidFill>
                <a:latin typeface="Cabin" pitchFamily="34" charset="0"/>
                <a:ea typeface="Cabin" pitchFamily="34" charset="-122"/>
                <a:cs typeface="Cabin" pitchFamily="34" charset="-120"/>
              </a:rPr>
              <a:t>Khi xảy ra tai nạn lao động trong quá trình lắp ráp lõi và vỏ, việc xử lý tình huống khẩn cấp nhanh chóng và hiệu quả là rất quan trọng để giảm thiểu thương tích và bảo đảm an toàn cho công nhân.</a:t>
            </a:r>
            <a:endParaRPr lang="en-US" sz="1150" dirty="0"/>
          </a:p>
        </p:txBody>
      </p:sp>
      <p:pic>
        <p:nvPicPr>
          <p:cNvPr id="34" name="Picture 33">
            <a:extLst>
              <a:ext uri="{FF2B5EF4-FFF2-40B4-BE49-F238E27FC236}">
                <a16:creationId xmlns:a16="http://schemas.microsoft.com/office/drawing/2014/main" id="{3B07CD7D-3569-248E-8AE0-50531536FFFC}"/>
              </a:ext>
            </a:extLst>
          </p:cNvPr>
          <p:cNvPicPr>
            <a:picLocks noChangeAspect="1"/>
          </p:cNvPicPr>
          <p:nvPr/>
        </p:nvPicPr>
        <p:blipFill>
          <a:blip r:embed="rId3"/>
          <a:stretch>
            <a:fillRect/>
          </a:stretch>
        </p:blipFill>
        <p:spPr>
          <a:xfrm>
            <a:off x="11163719" y="7274282"/>
            <a:ext cx="3312287" cy="102565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968693" y="419219"/>
            <a:ext cx="12692896" cy="896779"/>
          </a:xfrm>
          <a:prstGeom prst="rect">
            <a:avLst/>
          </a:prstGeom>
          <a:noFill/>
          <a:ln/>
        </p:spPr>
        <p:txBody>
          <a:bodyPr wrap="square" lIns="0" tIns="0" rIns="0" bIns="0" rtlCol="0" anchor="t"/>
          <a:lstStyle/>
          <a:p>
            <a:pPr marL="0" indent="0">
              <a:lnSpc>
                <a:spcPts val="3500"/>
              </a:lnSpc>
              <a:buNone/>
            </a:pPr>
            <a:r>
              <a:rPr lang="en-US" sz="2800" dirty="0">
                <a:solidFill>
                  <a:srgbClr val="FFFFFF"/>
                </a:solidFill>
                <a:latin typeface="Unbounded" pitchFamily="34" charset="0"/>
                <a:ea typeface="Unbounded" pitchFamily="34" charset="-122"/>
                <a:cs typeface="Unbounded" pitchFamily="34" charset="-120"/>
              </a:rPr>
              <a:t>An toàn vệ sinh lao động đối với nhân viên Gắn kết các thành phần</a:t>
            </a:r>
            <a:endParaRPr lang="en-US" sz="2800" dirty="0"/>
          </a:p>
        </p:txBody>
      </p:sp>
      <p:sp>
        <p:nvSpPr>
          <p:cNvPr id="3" name="Shape 1"/>
          <p:cNvSpPr/>
          <p:nvPr/>
        </p:nvSpPr>
        <p:spPr>
          <a:xfrm>
            <a:off x="1185863" y="1620798"/>
            <a:ext cx="22860" cy="6190774"/>
          </a:xfrm>
          <a:prstGeom prst="roundRect">
            <a:avLst>
              <a:gd name="adj" fmla="val 100035"/>
            </a:avLst>
          </a:prstGeom>
          <a:solidFill>
            <a:srgbClr val="49606E"/>
          </a:solidFill>
          <a:ln/>
        </p:spPr>
      </p:sp>
      <p:sp>
        <p:nvSpPr>
          <p:cNvPr id="4" name="Shape 2"/>
          <p:cNvSpPr/>
          <p:nvPr/>
        </p:nvSpPr>
        <p:spPr>
          <a:xfrm>
            <a:off x="1345883" y="1952268"/>
            <a:ext cx="533519" cy="22860"/>
          </a:xfrm>
          <a:prstGeom prst="roundRect">
            <a:avLst>
              <a:gd name="adj" fmla="val 100035"/>
            </a:avLst>
          </a:prstGeom>
          <a:solidFill>
            <a:srgbClr val="49606E"/>
          </a:solidFill>
          <a:ln/>
        </p:spPr>
      </p:sp>
      <p:sp>
        <p:nvSpPr>
          <p:cNvPr id="5" name="Shape 3"/>
          <p:cNvSpPr/>
          <p:nvPr/>
        </p:nvSpPr>
        <p:spPr>
          <a:xfrm>
            <a:off x="1025843" y="1792248"/>
            <a:ext cx="342900" cy="342900"/>
          </a:xfrm>
          <a:prstGeom prst="roundRect">
            <a:avLst>
              <a:gd name="adj" fmla="val 6669"/>
            </a:avLst>
          </a:prstGeom>
          <a:solidFill>
            <a:srgbClr val="304755"/>
          </a:solidFill>
          <a:ln/>
        </p:spPr>
      </p:sp>
      <p:sp>
        <p:nvSpPr>
          <p:cNvPr id="6" name="Text 4"/>
          <p:cNvSpPr/>
          <p:nvPr/>
        </p:nvSpPr>
        <p:spPr>
          <a:xfrm>
            <a:off x="1146572" y="1856065"/>
            <a:ext cx="101441" cy="215265"/>
          </a:xfrm>
          <a:prstGeom prst="rect">
            <a:avLst/>
          </a:prstGeom>
          <a:noFill/>
          <a:ln/>
        </p:spPr>
        <p:txBody>
          <a:bodyPr wrap="none" lIns="0" tIns="0" rIns="0" bIns="0" rtlCol="0" anchor="t"/>
          <a:lstStyle/>
          <a:p>
            <a:pPr marL="0" indent="0" algn="ctr">
              <a:lnSpc>
                <a:spcPts val="1650"/>
              </a:lnSpc>
              <a:buNone/>
            </a:pPr>
            <a:r>
              <a:rPr lang="en-US" sz="1650" dirty="0">
                <a:solidFill>
                  <a:srgbClr val="CAD6DE"/>
                </a:solidFill>
                <a:latin typeface="Unbounded" pitchFamily="34" charset="0"/>
                <a:ea typeface="Unbounded" pitchFamily="34" charset="-122"/>
                <a:cs typeface="Unbounded" pitchFamily="34" charset="-120"/>
              </a:rPr>
              <a:t>1</a:t>
            </a:r>
            <a:endParaRPr lang="en-US" sz="1650" dirty="0"/>
          </a:p>
        </p:txBody>
      </p:sp>
      <p:sp>
        <p:nvSpPr>
          <p:cNvPr id="7" name="Text 5"/>
          <p:cNvSpPr/>
          <p:nvPr/>
        </p:nvSpPr>
        <p:spPr>
          <a:xfrm>
            <a:off x="2035731" y="1773198"/>
            <a:ext cx="2069306" cy="224076"/>
          </a:xfrm>
          <a:prstGeom prst="rect">
            <a:avLst/>
          </a:prstGeom>
          <a:noFill/>
          <a:ln/>
        </p:spPr>
        <p:txBody>
          <a:bodyPr wrap="none" lIns="0" tIns="0" rIns="0" bIns="0" rtlCol="0" anchor="t"/>
          <a:lstStyle/>
          <a:p>
            <a:pPr marL="0" indent="0" algn="l">
              <a:lnSpc>
                <a:spcPts val="1750"/>
              </a:lnSpc>
              <a:buNone/>
            </a:pPr>
            <a:r>
              <a:rPr lang="en-US" sz="1400" dirty="0">
                <a:solidFill>
                  <a:srgbClr val="CAD6DE"/>
                </a:solidFill>
                <a:latin typeface="Unbounded" pitchFamily="34" charset="0"/>
                <a:ea typeface="Unbounded" pitchFamily="34" charset="-122"/>
                <a:cs typeface="Unbounded" pitchFamily="34" charset="-120"/>
              </a:rPr>
              <a:t>Đặc điểm công việc</a:t>
            </a:r>
            <a:endParaRPr lang="en-US" sz="1400" dirty="0"/>
          </a:p>
        </p:txBody>
      </p:sp>
      <p:sp>
        <p:nvSpPr>
          <p:cNvPr id="8" name="Text 6"/>
          <p:cNvSpPr/>
          <p:nvPr/>
        </p:nvSpPr>
        <p:spPr>
          <a:xfrm>
            <a:off x="2035731" y="2088713"/>
            <a:ext cx="11625858" cy="243840"/>
          </a:xfrm>
          <a:prstGeom prst="rect">
            <a:avLst/>
          </a:prstGeom>
          <a:noFill/>
          <a:ln/>
        </p:spPr>
        <p:txBody>
          <a:bodyPr wrap="none" lIns="0" tIns="0" rIns="0" bIns="0" rtlCol="0" anchor="t"/>
          <a:lstStyle/>
          <a:p>
            <a:pPr marL="0" indent="0" algn="l">
              <a:lnSpc>
                <a:spcPts val="1900"/>
              </a:lnSpc>
              <a:buNone/>
            </a:pPr>
            <a:r>
              <a:rPr lang="en-US" sz="1200" dirty="0">
                <a:solidFill>
                  <a:srgbClr val="CAD6DE"/>
                </a:solidFill>
                <a:latin typeface="Cabin" pitchFamily="34" charset="0"/>
                <a:ea typeface="Cabin" pitchFamily="34" charset="-122"/>
                <a:cs typeface="Cabin" pitchFamily="34" charset="-120"/>
              </a:rPr>
              <a:t>Trong quá trình sản xuất bộ lọc, gắn kết các thành phần là một công đoạn quan trọng để tạo ra sản phẩm hoàn chỉnh và đảm bảo hiệu suất lọc tối ưu.</a:t>
            </a:r>
            <a:endParaRPr lang="en-US" sz="1200" dirty="0"/>
          </a:p>
        </p:txBody>
      </p:sp>
      <p:sp>
        <p:nvSpPr>
          <p:cNvPr id="9" name="Shape 7"/>
          <p:cNvSpPr/>
          <p:nvPr/>
        </p:nvSpPr>
        <p:spPr>
          <a:xfrm>
            <a:off x="1345883" y="2968823"/>
            <a:ext cx="533519" cy="22860"/>
          </a:xfrm>
          <a:prstGeom prst="roundRect">
            <a:avLst>
              <a:gd name="adj" fmla="val 100035"/>
            </a:avLst>
          </a:prstGeom>
          <a:solidFill>
            <a:srgbClr val="49606E"/>
          </a:solidFill>
          <a:ln/>
        </p:spPr>
      </p:sp>
      <p:sp>
        <p:nvSpPr>
          <p:cNvPr id="10" name="Shape 8"/>
          <p:cNvSpPr/>
          <p:nvPr/>
        </p:nvSpPr>
        <p:spPr>
          <a:xfrm>
            <a:off x="1025843" y="2808803"/>
            <a:ext cx="342900" cy="342900"/>
          </a:xfrm>
          <a:prstGeom prst="roundRect">
            <a:avLst>
              <a:gd name="adj" fmla="val 6669"/>
            </a:avLst>
          </a:prstGeom>
          <a:solidFill>
            <a:srgbClr val="304755"/>
          </a:solidFill>
          <a:ln/>
        </p:spPr>
      </p:sp>
      <p:sp>
        <p:nvSpPr>
          <p:cNvPr id="11" name="Text 9"/>
          <p:cNvSpPr/>
          <p:nvPr/>
        </p:nvSpPr>
        <p:spPr>
          <a:xfrm>
            <a:off x="1112401" y="2872621"/>
            <a:ext cx="169783" cy="215265"/>
          </a:xfrm>
          <a:prstGeom prst="rect">
            <a:avLst/>
          </a:prstGeom>
          <a:noFill/>
          <a:ln/>
        </p:spPr>
        <p:txBody>
          <a:bodyPr wrap="none" lIns="0" tIns="0" rIns="0" bIns="0" rtlCol="0" anchor="t"/>
          <a:lstStyle/>
          <a:p>
            <a:pPr marL="0" indent="0" algn="ctr">
              <a:lnSpc>
                <a:spcPts val="1650"/>
              </a:lnSpc>
              <a:buNone/>
            </a:pPr>
            <a:r>
              <a:rPr lang="en-US" sz="1650" dirty="0">
                <a:solidFill>
                  <a:srgbClr val="CAD6DE"/>
                </a:solidFill>
                <a:latin typeface="Unbounded" pitchFamily="34" charset="0"/>
                <a:ea typeface="Unbounded" pitchFamily="34" charset="-122"/>
                <a:cs typeface="Unbounded" pitchFamily="34" charset="-120"/>
              </a:rPr>
              <a:t>2</a:t>
            </a:r>
            <a:endParaRPr lang="en-US" sz="1650" dirty="0"/>
          </a:p>
        </p:txBody>
      </p:sp>
      <p:sp>
        <p:nvSpPr>
          <p:cNvPr id="12" name="Text 10"/>
          <p:cNvSpPr/>
          <p:nvPr/>
        </p:nvSpPr>
        <p:spPr>
          <a:xfrm>
            <a:off x="2035731" y="2789753"/>
            <a:ext cx="2791301" cy="224076"/>
          </a:xfrm>
          <a:prstGeom prst="rect">
            <a:avLst/>
          </a:prstGeom>
          <a:noFill/>
          <a:ln/>
        </p:spPr>
        <p:txBody>
          <a:bodyPr wrap="none" lIns="0" tIns="0" rIns="0" bIns="0" rtlCol="0" anchor="t"/>
          <a:lstStyle/>
          <a:p>
            <a:pPr marL="0" indent="0" algn="l">
              <a:lnSpc>
                <a:spcPts val="1750"/>
              </a:lnSpc>
              <a:buNone/>
            </a:pPr>
            <a:r>
              <a:rPr lang="en-US" sz="1400" dirty="0">
                <a:solidFill>
                  <a:srgbClr val="CAD6DE"/>
                </a:solidFill>
                <a:latin typeface="Unbounded" pitchFamily="34" charset="0"/>
                <a:ea typeface="Unbounded" pitchFamily="34" charset="-122"/>
                <a:cs typeface="Unbounded" pitchFamily="34" charset="-120"/>
              </a:rPr>
              <a:t>Các dạng tai nạn lao động</a:t>
            </a:r>
            <a:endParaRPr lang="en-US" sz="1400" dirty="0"/>
          </a:p>
        </p:txBody>
      </p:sp>
      <p:sp>
        <p:nvSpPr>
          <p:cNvPr id="13" name="Text 11"/>
          <p:cNvSpPr/>
          <p:nvPr/>
        </p:nvSpPr>
        <p:spPr>
          <a:xfrm>
            <a:off x="2035731" y="3105269"/>
            <a:ext cx="11625858" cy="243840"/>
          </a:xfrm>
          <a:prstGeom prst="rect">
            <a:avLst/>
          </a:prstGeom>
          <a:noFill/>
          <a:ln/>
        </p:spPr>
        <p:txBody>
          <a:bodyPr wrap="none" lIns="0" tIns="0" rIns="0" bIns="0" rtlCol="0" anchor="t"/>
          <a:lstStyle/>
          <a:p>
            <a:pPr marL="0" indent="0" algn="l">
              <a:lnSpc>
                <a:spcPts val="1900"/>
              </a:lnSpc>
              <a:buNone/>
            </a:pPr>
            <a:r>
              <a:rPr lang="en-US" sz="1200" dirty="0">
                <a:solidFill>
                  <a:srgbClr val="CAD6DE"/>
                </a:solidFill>
                <a:latin typeface="Cabin" pitchFamily="34" charset="0"/>
                <a:ea typeface="Cabin" pitchFamily="34" charset="-122"/>
                <a:cs typeface="Cabin" pitchFamily="34" charset="-120"/>
              </a:rPr>
              <a:t>Trong quá trình gắn kết các thành phần của bộ lọc, một số tai nạn lao động có thể xảy ra do các yếu tố khác nhau.</a:t>
            </a:r>
            <a:endParaRPr lang="en-US" sz="1200" dirty="0"/>
          </a:p>
        </p:txBody>
      </p:sp>
      <p:sp>
        <p:nvSpPr>
          <p:cNvPr id="14" name="Shape 12"/>
          <p:cNvSpPr/>
          <p:nvPr/>
        </p:nvSpPr>
        <p:spPr>
          <a:xfrm>
            <a:off x="1345883" y="3985379"/>
            <a:ext cx="533519" cy="22860"/>
          </a:xfrm>
          <a:prstGeom prst="roundRect">
            <a:avLst>
              <a:gd name="adj" fmla="val 100035"/>
            </a:avLst>
          </a:prstGeom>
          <a:solidFill>
            <a:srgbClr val="49606E"/>
          </a:solidFill>
          <a:ln/>
        </p:spPr>
      </p:sp>
      <p:sp>
        <p:nvSpPr>
          <p:cNvPr id="15" name="Shape 13"/>
          <p:cNvSpPr/>
          <p:nvPr/>
        </p:nvSpPr>
        <p:spPr>
          <a:xfrm>
            <a:off x="1025843" y="3825359"/>
            <a:ext cx="342900" cy="342900"/>
          </a:xfrm>
          <a:prstGeom prst="roundRect">
            <a:avLst>
              <a:gd name="adj" fmla="val 6669"/>
            </a:avLst>
          </a:prstGeom>
          <a:solidFill>
            <a:srgbClr val="304755"/>
          </a:solidFill>
          <a:ln/>
        </p:spPr>
      </p:sp>
      <p:sp>
        <p:nvSpPr>
          <p:cNvPr id="16" name="Text 14"/>
          <p:cNvSpPr/>
          <p:nvPr/>
        </p:nvSpPr>
        <p:spPr>
          <a:xfrm>
            <a:off x="1110734" y="3889177"/>
            <a:ext cx="172998" cy="215265"/>
          </a:xfrm>
          <a:prstGeom prst="rect">
            <a:avLst/>
          </a:prstGeom>
          <a:noFill/>
          <a:ln/>
        </p:spPr>
        <p:txBody>
          <a:bodyPr wrap="none" lIns="0" tIns="0" rIns="0" bIns="0" rtlCol="0" anchor="t"/>
          <a:lstStyle/>
          <a:p>
            <a:pPr marL="0" indent="0" algn="ctr">
              <a:lnSpc>
                <a:spcPts val="1650"/>
              </a:lnSpc>
              <a:buNone/>
            </a:pPr>
            <a:r>
              <a:rPr lang="en-US" sz="1650" dirty="0">
                <a:solidFill>
                  <a:srgbClr val="CAD6DE"/>
                </a:solidFill>
                <a:latin typeface="Unbounded" pitchFamily="34" charset="0"/>
                <a:ea typeface="Unbounded" pitchFamily="34" charset="-122"/>
                <a:cs typeface="Unbounded" pitchFamily="34" charset="-120"/>
              </a:rPr>
              <a:t>3</a:t>
            </a:r>
            <a:endParaRPr lang="en-US" sz="1650" dirty="0"/>
          </a:p>
        </p:txBody>
      </p:sp>
      <p:sp>
        <p:nvSpPr>
          <p:cNvPr id="17" name="Text 15"/>
          <p:cNvSpPr/>
          <p:nvPr/>
        </p:nvSpPr>
        <p:spPr>
          <a:xfrm>
            <a:off x="2035731" y="3806309"/>
            <a:ext cx="3887391" cy="224076"/>
          </a:xfrm>
          <a:prstGeom prst="rect">
            <a:avLst/>
          </a:prstGeom>
          <a:noFill/>
          <a:ln/>
        </p:spPr>
        <p:txBody>
          <a:bodyPr wrap="none" lIns="0" tIns="0" rIns="0" bIns="0" rtlCol="0" anchor="t"/>
          <a:lstStyle/>
          <a:p>
            <a:pPr marL="0" indent="0" algn="l">
              <a:lnSpc>
                <a:spcPts val="1750"/>
              </a:lnSpc>
              <a:buNone/>
            </a:pPr>
            <a:r>
              <a:rPr lang="en-US" sz="1400" dirty="0">
                <a:solidFill>
                  <a:srgbClr val="CAD6DE"/>
                </a:solidFill>
                <a:latin typeface="Unbounded" pitchFamily="34" charset="0"/>
                <a:ea typeface="Unbounded" pitchFamily="34" charset="-122"/>
                <a:cs typeface="Unbounded" pitchFamily="34" charset="-120"/>
              </a:rPr>
              <a:t>Nguyên nhân gây ra tai nạn lao động</a:t>
            </a:r>
            <a:endParaRPr lang="en-US" sz="1400" dirty="0"/>
          </a:p>
        </p:txBody>
      </p:sp>
      <p:sp>
        <p:nvSpPr>
          <p:cNvPr id="18" name="Text 16"/>
          <p:cNvSpPr/>
          <p:nvPr/>
        </p:nvSpPr>
        <p:spPr>
          <a:xfrm>
            <a:off x="2035731" y="4121825"/>
            <a:ext cx="11625858" cy="243840"/>
          </a:xfrm>
          <a:prstGeom prst="rect">
            <a:avLst/>
          </a:prstGeom>
          <a:noFill/>
          <a:ln/>
        </p:spPr>
        <p:txBody>
          <a:bodyPr wrap="none" lIns="0" tIns="0" rIns="0" bIns="0" rtlCol="0" anchor="t"/>
          <a:lstStyle/>
          <a:p>
            <a:pPr marL="0" indent="0" algn="l">
              <a:lnSpc>
                <a:spcPts val="1900"/>
              </a:lnSpc>
              <a:buNone/>
            </a:pPr>
            <a:r>
              <a:rPr lang="en-US" sz="1200" dirty="0">
                <a:solidFill>
                  <a:srgbClr val="CAD6DE"/>
                </a:solidFill>
                <a:latin typeface="Cabin" pitchFamily="34" charset="0"/>
                <a:ea typeface="Cabin" pitchFamily="34" charset="-122"/>
                <a:cs typeface="Cabin" pitchFamily="34" charset="-120"/>
              </a:rPr>
              <a:t>Tai nạn lao động trong quá trình gắn kết các thành phần của bộ lọc thường xảy ra do nhiều nguyên nhân khác nhau.</a:t>
            </a:r>
            <a:endParaRPr lang="en-US" sz="1200" dirty="0"/>
          </a:p>
        </p:txBody>
      </p:sp>
      <p:sp>
        <p:nvSpPr>
          <p:cNvPr id="19" name="Shape 17"/>
          <p:cNvSpPr/>
          <p:nvPr/>
        </p:nvSpPr>
        <p:spPr>
          <a:xfrm>
            <a:off x="1345883" y="5001935"/>
            <a:ext cx="533519" cy="22860"/>
          </a:xfrm>
          <a:prstGeom prst="roundRect">
            <a:avLst>
              <a:gd name="adj" fmla="val 100035"/>
            </a:avLst>
          </a:prstGeom>
          <a:solidFill>
            <a:srgbClr val="49606E"/>
          </a:solidFill>
          <a:ln/>
        </p:spPr>
      </p:sp>
      <p:sp>
        <p:nvSpPr>
          <p:cNvPr id="20" name="Shape 18"/>
          <p:cNvSpPr/>
          <p:nvPr/>
        </p:nvSpPr>
        <p:spPr>
          <a:xfrm>
            <a:off x="1025843" y="4841915"/>
            <a:ext cx="342900" cy="342900"/>
          </a:xfrm>
          <a:prstGeom prst="roundRect">
            <a:avLst>
              <a:gd name="adj" fmla="val 6669"/>
            </a:avLst>
          </a:prstGeom>
          <a:solidFill>
            <a:srgbClr val="304755"/>
          </a:solidFill>
          <a:ln/>
        </p:spPr>
      </p:sp>
      <p:sp>
        <p:nvSpPr>
          <p:cNvPr id="21" name="Text 19"/>
          <p:cNvSpPr/>
          <p:nvPr/>
        </p:nvSpPr>
        <p:spPr>
          <a:xfrm>
            <a:off x="1110853" y="4905732"/>
            <a:ext cx="172879" cy="215265"/>
          </a:xfrm>
          <a:prstGeom prst="rect">
            <a:avLst/>
          </a:prstGeom>
          <a:noFill/>
          <a:ln/>
        </p:spPr>
        <p:txBody>
          <a:bodyPr wrap="none" lIns="0" tIns="0" rIns="0" bIns="0" rtlCol="0" anchor="t"/>
          <a:lstStyle/>
          <a:p>
            <a:pPr marL="0" indent="0" algn="ctr">
              <a:lnSpc>
                <a:spcPts val="1650"/>
              </a:lnSpc>
              <a:buNone/>
            </a:pPr>
            <a:r>
              <a:rPr lang="en-US" sz="1650" dirty="0">
                <a:solidFill>
                  <a:srgbClr val="CAD6DE"/>
                </a:solidFill>
                <a:latin typeface="Unbounded" pitchFamily="34" charset="0"/>
                <a:ea typeface="Unbounded" pitchFamily="34" charset="-122"/>
                <a:cs typeface="Unbounded" pitchFamily="34" charset="-120"/>
              </a:rPr>
              <a:t>4</a:t>
            </a:r>
            <a:endParaRPr lang="en-US" sz="1650" dirty="0"/>
          </a:p>
        </p:txBody>
      </p:sp>
      <p:sp>
        <p:nvSpPr>
          <p:cNvPr id="22" name="Text 20"/>
          <p:cNvSpPr/>
          <p:nvPr/>
        </p:nvSpPr>
        <p:spPr>
          <a:xfrm>
            <a:off x="2035731" y="4822865"/>
            <a:ext cx="4182547" cy="224076"/>
          </a:xfrm>
          <a:prstGeom prst="rect">
            <a:avLst/>
          </a:prstGeom>
          <a:noFill/>
          <a:ln/>
        </p:spPr>
        <p:txBody>
          <a:bodyPr wrap="none" lIns="0" tIns="0" rIns="0" bIns="0" rtlCol="0" anchor="t"/>
          <a:lstStyle/>
          <a:p>
            <a:pPr marL="0" indent="0" algn="l">
              <a:lnSpc>
                <a:spcPts val="1750"/>
              </a:lnSpc>
              <a:buNone/>
            </a:pPr>
            <a:r>
              <a:rPr lang="en-US" sz="1400" dirty="0">
                <a:solidFill>
                  <a:srgbClr val="CAD6DE"/>
                </a:solidFill>
                <a:latin typeface="Unbounded" pitchFamily="34" charset="0"/>
                <a:ea typeface="Unbounded" pitchFamily="34" charset="-122"/>
                <a:cs typeface="Unbounded" pitchFamily="34" charset="-120"/>
              </a:rPr>
              <a:t>Biện pháp phòng tránh tai nạn lao động</a:t>
            </a:r>
            <a:endParaRPr lang="en-US" sz="1400" dirty="0"/>
          </a:p>
        </p:txBody>
      </p:sp>
      <p:sp>
        <p:nvSpPr>
          <p:cNvPr id="23" name="Text 21"/>
          <p:cNvSpPr/>
          <p:nvPr/>
        </p:nvSpPr>
        <p:spPr>
          <a:xfrm>
            <a:off x="2035731" y="5138380"/>
            <a:ext cx="11625858" cy="243840"/>
          </a:xfrm>
          <a:prstGeom prst="rect">
            <a:avLst/>
          </a:prstGeom>
          <a:noFill/>
          <a:ln/>
        </p:spPr>
        <p:txBody>
          <a:bodyPr wrap="none" lIns="0" tIns="0" rIns="0" bIns="0" rtlCol="0" anchor="t"/>
          <a:lstStyle/>
          <a:p>
            <a:pPr marL="0" indent="0" algn="l">
              <a:lnSpc>
                <a:spcPts val="1900"/>
              </a:lnSpc>
              <a:buNone/>
            </a:pPr>
            <a:r>
              <a:rPr lang="en-US" sz="1200" dirty="0">
                <a:solidFill>
                  <a:srgbClr val="CAD6DE"/>
                </a:solidFill>
                <a:latin typeface="Cabin" pitchFamily="34" charset="0"/>
                <a:ea typeface="Cabin" pitchFamily="34" charset="-122"/>
                <a:cs typeface="Cabin" pitchFamily="34" charset="-120"/>
              </a:rPr>
              <a:t>Để phòng tránh tai nạn lao động khi gắn kết các thành phần của bộ lọc, việc thực hiện các biện pháp an toàn là vô cùng quan trọng.</a:t>
            </a:r>
            <a:endParaRPr lang="en-US" sz="1200" dirty="0"/>
          </a:p>
        </p:txBody>
      </p:sp>
      <p:sp>
        <p:nvSpPr>
          <p:cNvPr id="24" name="Shape 22"/>
          <p:cNvSpPr/>
          <p:nvPr/>
        </p:nvSpPr>
        <p:spPr>
          <a:xfrm>
            <a:off x="1345883" y="6018490"/>
            <a:ext cx="533519" cy="22860"/>
          </a:xfrm>
          <a:prstGeom prst="roundRect">
            <a:avLst>
              <a:gd name="adj" fmla="val 100035"/>
            </a:avLst>
          </a:prstGeom>
          <a:solidFill>
            <a:srgbClr val="49606E"/>
          </a:solidFill>
          <a:ln/>
        </p:spPr>
      </p:sp>
      <p:sp>
        <p:nvSpPr>
          <p:cNvPr id="25" name="Shape 23"/>
          <p:cNvSpPr/>
          <p:nvPr/>
        </p:nvSpPr>
        <p:spPr>
          <a:xfrm>
            <a:off x="1025843" y="5858470"/>
            <a:ext cx="342900" cy="342900"/>
          </a:xfrm>
          <a:prstGeom prst="roundRect">
            <a:avLst>
              <a:gd name="adj" fmla="val 6669"/>
            </a:avLst>
          </a:prstGeom>
          <a:solidFill>
            <a:srgbClr val="304755"/>
          </a:solidFill>
          <a:ln/>
        </p:spPr>
      </p:sp>
      <p:sp>
        <p:nvSpPr>
          <p:cNvPr id="26" name="Text 24"/>
          <p:cNvSpPr/>
          <p:nvPr/>
        </p:nvSpPr>
        <p:spPr>
          <a:xfrm>
            <a:off x="1113830" y="5922288"/>
            <a:ext cx="166807" cy="215265"/>
          </a:xfrm>
          <a:prstGeom prst="rect">
            <a:avLst/>
          </a:prstGeom>
          <a:noFill/>
          <a:ln/>
        </p:spPr>
        <p:txBody>
          <a:bodyPr wrap="none" lIns="0" tIns="0" rIns="0" bIns="0" rtlCol="0" anchor="t"/>
          <a:lstStyle/>
          <a:p>
            <a:pPr marL="0" indent="0" algn="ctr">
              <a:lnSpc>
                <a:spcPts val="1650"/>
              </a:lnSpc>
              <a:buNone/>
            </a:pPr>
            <a:r>
              <a:rPr lang="en-US" sz="1650" dirty="0">
                <a:solidFill>
                  <a:srgbClr val="CAD6DE"/>
                </a:solidFill>
                <a:latin typeface="Unbounded" pitchFamily="34" charset="0"/>
                <a:ea typeface="Unbounded" pitchFamily="34" charset="-122"/>
                <a:cs typeface="Unbounded" pitchFamily="34" charset="-120"/>
              </a:rPr>
              <a:t>5</a:t>
            </a:r>
            <a:endParaRPr lang="en-US" sz="1650" dirty="0"/>
          </a:p>
        </p:txBody>
      </p:sp>
      <p:sp>
        <p:nvSpPr>
          <p:cNvPr id="27" name="Text 25"/>
          <p:cNvSpPr/>
          <p:nvPr/>
        </p:nvSpPr>
        <p:spPr>
          <a:xfrm>
            <a:off x="2035731" y="5839420"/>
            <a:ext cx="2767251" cy="224076"/>
          </a:xfrm>
          <a:prstGeom prst="rect">
            <a:avLst/>
          </a:prstGeom>
          <a:noFill/>
          <a:ln/>
        </p:spPr>
        <p:txBody>
          <a:bodyPr wrap="none" lIns="0" tIns="0" rIns="0" bIns="0" rtlCol="0" anchor="t"/>
          <a:lstStyle/>
          <a:p>
            <a:pPr marL="0" indent="0" algn="l">
              <a:lnSpc>
                <a:spcPts val="1750"/>
              </a:lnSpc>
              <a:buNone/>
            </a:pPr>
            <a:r>
              <a:rPr lang="en-US" sz="1400" dirty="0">
                <a:solidFill>
                  <a:srgbClr val="CAD6DE"/>
                </a:solidFill>
                <a:latin typeface="Unbounded" pitchFamily="34" charset="0"/>
                <a:ea typeface="Unbounded" pitchFamily="34" charset="-122"/>
                <a:cs typeface="Unbounded" pitchFamily="34" charset="-120"/>
              </a:rPr>
              <a:t>Quy định an toàn lao động</a:t>
            </a:r>
            <a:endParaRPr lang="en-US" sz="1400" dirty="0"/>
          </a:p>
        </p:txBody>
      </p:sp>
      <p:sp>
        <p:nvSpPr>
          <p:cNvPr id="28" name="Text 26"/>
          <p:cNvSpPr/>
          <p:nvPr/>
        </p:nvSpPr>
        <p:spPr>
          <a:xfrm>
            <a:off x="2035731" y="6154936"/>
            <a:ext cx="11625858" cy="243840"/>
          </a:xfrm>
          <a:prstGeom prst="rect">
            <a:avLst/>
          </a:prstGeom>
          <a:noFill/>
          <a:ln/>
        </p:spPr>
        <p:txBody>
          <a:bodyPr wrap="none" lIns="0" tIns="0" rIns="0" bIns="0" rtlCol="0" anchor="t"/>
          <a:lstStyle/>
          <a:p>
            <a:pPr marL="0" indent="0" algn="l">
              <a:lnSpc>
                <a:spcPts val="1900"/>
              </a:lnSpc>
              <a:buNone/>
            </a:pPr>
            <a:r>
              <a:rPr lang="en-US" sz="1200" dirty="0">
                <a:solidFill>
                  <a:srgbClr val="CAD6DE"/>
                </a:solidFill>
                <a:latin typeface="Cabin" pitchFamily="34" charset="0"/>
                <a:ea typeface="Cabin" pitchFamily="34" charset="-122"/>
                <a:cs typeface="Cabin" pitchFamily="34" charset="-120"/>
              </a:rPr>
              <a:t>Khi thực hiện công việc gắn kết các thành phần của bộ lọc, việc tuân thủ quy định an toàn lao động là rất quan trọng để đảm bảo sự an toàn cho người lao động.</a:t>
            </a:r>
            <a:endParaRPr lang="en-US" sz="1200" dirty="0"/>
          </a:p>
        </p:txBody>
      </p:sp>
      <p:sp>
        <p:nvSpPr>
          <p:cNvPr id="29" name="Shape 27"/>
          <p:cNvSpPr/>
          <p:nvPr/>
        </p:nvSpPr>
        <p:spPr>
          <a:xfrm>
            <a:off x="1345883" y="7035046"/>
            <a:ext cx="533519" cy="22860"/>
          </a:xfrm>
          <a:prstGeom prst="roundRect">
            <a:avLst>
              <a:gd name="adj" fmla="val 100035"/>
            </a:avLst>
          </a:prstGeom>
          <a:solidFill>
            <a:srgbClr val="49606E"/>
          </a:solidFill>
          <a:ln/>
        </p:spPr>
      </p:sp>
      <p:sp>
        <p:nvSpPr>
          <p:cNvPr id="30" name="Shape 28"/>
          <p:cNvSpPr/>
          <p:nvPr/>
        </p:nvSpPr>
        <p:spPr>
          <a:xfrm>
            <a:off x="1025843" y="6875026"/>
            <a:ext cx="342900" cy="342900"/>
          </a:xfrm>
          <a:prstGeom prst="roundRect">
            <a:avLst>
              <a:gd name="adj" fmla="val 6669"/>
            </a:avLst>
          </a:prstGeom>
          <a:solidFill>
            <a:srgbClr val="304755"/>
          </a:solidFill>
          <a:ln/>
        </p:spPr>
      </p:sp>
      <p:sp>
        <p:nvSpPr>
          <p:cNvPr id="31" name="Text 29"/>
          <p:cNvSpPr/>
          <p:nvPr/>
        </p:nvSpPr>
        <p:spPr>
          <a:xfrm>
            <a:off x="1108472" y="6938843"/>
            <a:ext cx="177522" cy="215265"/>
          </a:xfrm>
          <a:prstGeom prst="rect">
            <a:avLst/>
          </a:prstGeom>
          <a:noFill/>
          <a:ln/>
        </p:spPr>
        <p:txBody>
          <a:bodyPr wrap="none" lIns="0" tIns="0" rIns="0" bIns="0" rtlCol="0" anchor="t"/>
          <a:lstStyle/>
          <a:p>
            <a:pPr marL="0" indent="0" algn="ctr">
              <a:lnSpc>
                <a:spcPts val="1650"/>
              </a:lnSpc>
              <a:buNone/>
            </a:pPr>
            <a:r>
              <a:rPr lang="en-US" sz="1650" dirty="0">
                <a:solidFill>
                  <a:srgbClr val="CAD6DE"/>
                </a:solidFill>
                <a:latin typeface="Unbounded" pitchFamily="34" charset="0"/>
                <a:ea typeface="Unbounded" pitchFamily="34" charset="-122"/>
                <a:cs typeface="Unbounded" pitchFamily="34" charset="-120"/>
              </a:rPr>
              <a:t>6</a:t>
            </a:r>
            <a:endParaRPr lang="en-US" sz="1650" dirty="0"/>
          </a:p>
        </p:txBody>
      </p:sp>
      <p:sp>
        <p:nvSpPr>
          <p:cNvPr id="32" name="Text 30"/>
          <p:cNvSpPr/>
          <p:nvPr/>
        </p:nvSpPr>
        <p:spPr>
          <a:xfrm>
            <a:off x="2035731" y="6855976"/>
            <a:ext cx="4455200" cy="224076"/>
          </a:xfrm>
          <a:prstGeom prst="rect">
            <a:avLst/>
          </a:prstGeom>
          <a:noFill/>
          <a:ln/>
        </p:spPr>
        <p:txBody>
          <a:bodyPr wrap="none" lIns="0" tIns="0" rIns="0" bIns="0" rtlCol="0" anchor="t"/>
          <a:lstStyle/>
          <a:p>
            <a:pPr marL="0" indent="0" algn="l">
              <a:lnSpc>
                <a:spcPts val="1750"/>
              </a:lnSpc>
              <a:buNone/>
            </a:pPr>
            <a:r>
              <a:rPr lang="en-US" sz="1400" dirty="0">
                <a:solidFill>
                  <a:srgbClr val="CAD6DE"/>
                </a:solidFill>
                <a:latin typeface="Unbounded" pitchFamily="34" charset="0"/>
                <a:ea typeface="Unbounded" pitchFamily="34" charset="-122"/>
                <a:cs typeface="Unbounded" pitchFamily="34" charset="-120"/>
              </a:rPr>
              <a:t>Xử lý tình huống tai nạn lao động khẩn cấp</a:t>
            </a:r>
            <a:endParaRPr lang="en-US" sz="1400" dirty="0"/>
          </a:p>
        </p:txBody>
      </p:sp>
      <p:sp>
        <p:nvSpPr>
          <p:cNvPr id="33" name="Text 31"/>
          <p:cNvSpPr/>
          <p:nvPr/>
        </p:nvSpPr>
        <p:spPr>
          <a:xfrm>
            <a:off x="2035731" y="7171492"/>
            <a:ext cx="11625858" cy="487680"/>
          </a:xfrm>
          <a:prstGeom prst="rect">
            <a:avLst/>
          </a:prstGeom>
          <a:noFill/>
          <a:ln/>
        </p:spPr>
        <p:txBody>
          <a:bodyPr wrap="square" lIns="0" tIns="0" rIns="0" bIns="0" rtlCol="0" anchor="t"/>
          <a:lstStyle/>
          <a:p>
            <a:pPr marL="0" indent="0" algn="l">
              <a:lnSpc>
                <a:spcPts val="1900"/>
              </a:lnSpc>
              <a:buNone/>
            </a:pPr>
            <a:r>
              <a:rPr lang="en-US" sz="1200" dirty="0">
                <a:solidFill>
                  <a:srgbClr val="CAD6DE"/>
                </a:solidFill>
                <a:latin typeface="Cabin" pitchFamily="34" charset="0"/>
                <a:ea typeface="Cabin" pitchFamily="34" charset="-122"/>
                <a:cs typeface="Cabin" pitchFamily="34" charset="-120"/>
              </a:rPr>
              <a:t>Khi xảy ra tai nạn lao động trong quá trình gắn kết các thành phần của bộ lọc, việc xử lý tình huống khẩn cấp một cách nhanh chóng và hiệu quả là rất quan trọng để hạn chế thiệt hại và bảo vệ sức khỏe người lao động.</a:t>
            </a:r>
            <a:endParaRPr lang="en-US" sz="1200" dirty="0"/>
          </a:p>
        </p:txBody>
      </p:sp>
      <p:pic>
        <p:nvPicPr>
          <p:cNvPr id="34" name="Picture 33">
            <a:extLst>
              <a:ext uri="{FF2B5EF4-FFF2-40B4-BE49-F238E27FC236}">
                <a16:creationId xmlns:a16="http://schemas.microsoft.com/office/drawing/2014/main" id="{ACDD030B-58BB-FD9D-C2AD-3BFD0D9776FC}"/>
              </a:ext>
            </a:extLst>
          </p:cNvPr>
          <p:cNvPicPr>
            <a:picLocks noChangeAspect="1"/>
          </p:cNvPicPr>
          <p:nvPr/>
        </p:nvPicPr>
        <p:blipFill>
          <a:blip r:embed="rId3"/>
          <a:stretch>
            <a:fillRect/>
          </a:stretch>
        </p:blipFill>
        <p:spPr>
          <a:xfrm>
            <a:off x="11163719" y="7274282"/>
            <a:ext cx="3312287" cy="102565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4037" y="1038344"/>
            <a:ext cx="5864304" cy="726043"/>
          </a:xfrm>
          <a:prstGeom prst="rect">
            <a:avLst/>
          </a:prstGeom>
          <a:noFill/>
          <a:ln/>
        </p:spPr>
        <p:txBody>
          <a:bodyPr wrap="none" lIns="0" tIns="0" rIns="0" bIns="0" rtlCol="0" anchor="t"/>
          <a:lstStyle/>
          <a:p>
            <a:pPr marL="0" indent="0">
              <a:lnSpc>
                <a:spcPts val="5700"/>
              </a:lnSpc>
              <a:buNone/>
            </a:pPr>
            <a:r>
              <a:rPr lang="en-US" sz="4550" dirty="0">
                <a:solidFill>
                  <a:srgbClr val="FFFFFF"/>
                </a:solidFill>
                <a:latin typeface="Unbounded" pitchFamily="34" charset="0"/>
                <a:ea typeface="Unbounded" pitchFamily="34" charset="-122"/>
                <a:cs typeface="Unbounded" pitchFamily="34" charset="-120"/>
              </a:rPr>
              <a:t>Tham khảo thêm</a:t>
            </a:r>
            <a:endParaRPr lang="en-US" sz="4550" dirty="0"/>
          </a:p>
        </p:txBody>
      </p:sp>
      <p:sp>
        <p:nvSpPr>
          <p:cNvPr id="4" name="Shape 1"/>
          <p:cNvSpPr/>
          <p:nvPr/>
        </p:nvSpPr>
        <p:spPr>
          <a:xfrm>
            <a:off x="864036" y="2134672"/>
            <a:ext cx="7415927" cy="1399937"/>
          </a:xfrm>
          <a:prstGeom prst="roundRect">
            <a:avLst>
              <a:gd name="adj" fmla="val 2645"/>
            </a:avLst>
          </a:prstGeom>
          <a:solidFill>
            <a:srgbClr val="304755"/>
          </a:solidFill>
          <a:ln/>
        </p:spPr>
      </p:sp>
      <p:sp>
        <p:nvSpPr>
          <p:cNvPr id="5" name="Text 2"/>
          <p:cNvSpPr/>
          <p:nvPr/>
        </p:nvSpPr>
        <p:spPr>
          <a:xfrm>
            <a:off x="1110853" y="2381488"/>
            <a:ext cx="6409611" cy="363141"/>
          </a:xfrm>
          <a:prstGeom prst="rect">
            <a:avLst/>
          </a:prstGeom>
          <a:noFill/>
          <a:ln/>
        </p:spPr>
        <p:txBody>
          <a:bodyPr wrap="none" lIns="0" tIns="0" rIns="0" bIns="0" rtlCol="0" anchor="t"/>
          <a:lstStyle/>
          <a:p>
            <a:pPr marL="0" indent="0">
              <a:lnSpc>
                <a:spcPts val="2850"/>
              </a:lnSpc>
              <a:buNone/>
            </a:pPr>
            <a:r>
              <a:rPr lang="en-US" sz="2250" dirty="0">
                <a:solidFill>
                  <a:srgbClr val="CAD6DE"/>
                </a:solidFill>
                <a:latin typeface="Unbounded" pitchFamily="34" charset="0"/>
                <a:ea typeface="Unbounded" pitchFamily="34" charset="-122"/>
                <a:cs typeface="Unbounded" pitchFamily="34" charset="-120"/>
              </a:rPr>
              <a:t>Bài kiểm tra an toàn lao động nhóm 3</a:t>
            </a:r>
            <a:endParaRPr lang="en-US" sz="2250" dirty="0"/>
          </a:p>
        </p:txBody>
      </p:sp>
      <p:sp>
        <p:nvSpPr>
          <p:cNvPr id="6" name="Text 3"/>
          <p:cNvSpPr/>
          <p:nvPr/>
        </p:nvSpPr>
        <p:spPr>
          <a:xfrm>
            <a:off x="1110853" y="2892743"/>
            <a:ext cx="6922294" cy="395049"/>
          </a:xfrm>
          <a:prstGeom prst="rect">
            <a:avLst/>
          </a:prstGeom>
          <a:noFill/>
          <a:ln/>
        </p:spPr>
        <p:txBody>
          <a:bodyPr wrap="none" lIns="0" tIns="0" rIns="0" bIns="0" rtlCol="0" anchor="t"/>
          <a:lstStyle/>
          <a:p>
            <a:pPr marL="0" indent="0">
              <a:lnSpc>
                <a:spcPts val="3100"/>
              </a:lnSpc>
              <a:buNone/>
            </a:pPr>
            <a:r>
              <a:rPr lang="en-US" sz="1900" dirty="0">
                <a:solidFill>
                  <a:schemeClr val="accent2">
                    <a:lumMod val="60000"/>
                    <a:lumOff val="40000"/>
                  </a:schemeClr>
                </a:solidFill>
                <a:latin typeface="Cabin" pitchFamily="34" charset="0"/>
                <a:ea typeface="Cabin" pitchFamily="34" charset="-122"/>
                <a:cs typeface="Cabin"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900" dirty="0">
              <a:solidFill>
                <a:schemeClr val="accent2">
                  <a:lumMod val="60000"/>
                  <a:lumOff val="40000"/>
                </a:schemeClr>
              </a:solidFill>
            </a:endParaRPr>
          </a:p>
        </p:txBody>
      </p:sp>
      <p:sp>
        <p:nvSpPr>
          <p:cNvPr id="7" name="Shape 4"/>
          <p:cNvSpPr/>
          <p:nvPr/>
        </p:nvSpPr>
        <p:spPr>
          <a:xfrm>
            <a:off x="864037" y="3781425"/>
            <a:ext cx="7415927" cy="1763078"/>
          </a:xfrm>
          <a:prstGeom prst="roundRect">
            <a:avLst>
              <a:gd name="adj" fmla="val 2100"/>
            </a:avLst>
          </a:prstGeom>
          <a:solidFill>
            <a:srgbClr val="304755"/>
          </a:solidFill>
          <a:ln/>
        </p:spPr>
      </p:sp>
      <p:sp>
        <p:nvSpPr>
          <p:cNvPr id="8" name="Text 5"/>
          <p:cNvSpPr/>
          <p:nvPr/>
        </p:nvSpPr>
        <p:spPr>
          <a:xfrm>
            <a:off x="1110853" y="4028242"/>
            <a:ext cx="6922294" cy="726281"/>
          </a:xfrm>
          <a:prstGeom prst="rect">
            <a:avLst/>
          </a:prstGeom>
          <a:noFill/>
          <a:ln/>
        </p:spPr>
        <p:txBody>
          <a:bodyPr wrap="square" lIns="0" tIns="0" rIns="0" bIns="0" rtlCol="0" anchor="t"/>
          <a:lstStyle/>
          <a:p>
            <a:pPr marL="0" indent="0">
              <a:lnSpc>
                <a:spcPts val="2850"/>
              </a:lnSpc>
              <a:buNone/>
            </a:pPr>
            <a:r>
              <a:rPr lang="en-US" sz="2250" dirty="0">
                <a:solidFill>
                  <a:srgbClr val="CAD6DE"/>
                </a:solidFill>
                <a:latin typeface="Unbounded" pitchFamily="34" charset="0"/>
                <a:ea typeface="Unbounded" pitchFamily="34" charset="-122"/>
                <a:cs typeface="Unbounded" pitchFamily="34" charset="-120"/>
              </a:rPr>
              <a:t>Bảng báo giá dịch vụ huấn luyện an toàn lao động</a:t>
            </a:r>
            <a:endParaRPr lang="en-US" sz="2250" dirty="0"/>
          </a:p>
        </p:txBody>
      </p:sp>
      <p:sp>
        <p:nvSpPr>
          <p:cNvPr id="9" name="Text 6"/>
          <p:cNvSpPr/>
          <p:nvPr/>
        </p:nvSpPr>
        <p:spPr>
          <a:xfrm>
            <a:off x="1110853" y="4902637"/>
            <a:ext cx="6922294" cy="395049"/>
          </a:xfrm>
          <a:prstGeom prst="rect">
            <a:avLst/>
          </a:prstGeom>
          <a:noFill/>
          <a:ln/>
        </p:spPr>
        <p:txBody>
          <a:bodyPr wrap="none" lIns="0" tIns="0" rIns="0" bIns="0" rtlCol="0" anchor="t"/>
          <a:lstStyle/>
          <a:p>
            <a:pPr marL="0" indent="0">
              <a:lnSpc>
                <a:spcPts val="3100"/>
              </a:lnSpc>
              <a:buNone/>
            </a:pPr>
            <a:r>
              <a:rPr lang="en-US" sz="1900" dirty="0">
                <a:solidFill>
                  <a:schemeClr val="accent2">
                    <a:lumMod val="60000"/>
                    <a:lumOff val="40000"/>
                  </a:schemeClr>
                </a:solidFill>
                <a:latin typeface="Cabin" pitchFamily="34" charset="0"/>
                <a:ea typeface="Cabin" pitchFamily="34" charset="-122"/>
                <a:cs typeface="Cabin" pitchFamily="34" charset="-120"/>
                <a:hlinkClick r:id="rId5">
                  <a:extLst>
                    <a:ext uri="{A12FA001-AC4F-418D-AE19-62706E023703}">
                      <ahyp:hlinkClr xmlns:ahyp="http://schemas.microsoft.com/office/drawing/2018/hyperlinkcolor" val="tx"/>
                    </a:ext>
                  </a:extLst>
                </a:hlinkClick>
              </a:rPr>
              <a:t>Xem chi tiết</a:t>
            </a:r>
            <a:endParaRPr lang="en-US" sz="1900" dirty="0">
              <a:solidFill>
                <a:schemeClr val="accent2">
                  <a:lumMod val="60000"/>
                  <a:lumOff val="40000"/>
                </a:schemeClr>
              </a:solidFill>
            </a:endParaRPr>
          </a:p>
        </p:txBody>
      </p:sp>
      <p:sp>
        <p:nvSpPr>
          <p:cNvPr id="10" name="Shape 7"/>
          <p:cNvSpPr/>
          <p:nvPr/>
        </p:nvSpPr>
        <p:spPr>
          <a:xfrm>
            <a:off x="864037" y="5791319"/>
            <a:ext cx="7415927" cy="1399937"/>
          </a:xfrm>
          <a:prstGeom prst="roundRect">
            <a:avLst>
              <a:gd name="adj" fmla="val 2645"/>
            </a:avLst>
          </a:prstGeom>
          <a:solidFill>
            <a:srgbClr val="304755"/>
          </a:solidFill>
          <a:ln/>
        </p:spPr>
      </p:sp>
      <p:sp>
        <p:nvSpPr>
          <p:cNvPr id="11" name="Text 8"/>
          <p:cNvSpPr/>
          <p:nvPr/>
        </p:nvSpPr>
        <p:spPr>
          <a:xfrm>
            <a:off x="1110853" y="6038136"/>
            <a:ext cx="4133850" cy="363141"/>
          </a:xfrm>
          <a:prstGeom prst="rect">
            <a:avLst/>
          </a:prstGeom>
          <a:noFill/>
          <a:ln/>
        </p:spPr>
        <p:txBody>
          <a:bodyPr wrap="none" lIns="0" tIns="0" rIns="0" bIns="0" rtlCol="0" anchor="t"/>
          <a:lstStyle/>
          <a:p>
            <a:pPr marL="0" indent="0">
              <a:lnSpc>
                <a:spcPts val="2850"/>
              </a:lnSpc>
              <a:buNone/>
            </a:pPr>
            <a:r>
              <a:rPr lang="en-US" sz="2250" dirty="0">
                <a:solidFill>
                  <a:srgbClr val="CAD6DE"/>
                </a:solidFill>
                <a:latin typeface="Unbounded" pitchFamily="34" charset="0"/>
                <a:ea typeface="Unbounded" pitchFamily="34" charset="-122"/>
                <a:cs typeface="Unbounded" pitchFamily="34" charset="-120"/>
              </a:rPr>
              <a:t>Tải về tài liệu (download)</a:t>
            </a:r>
            <a:endParaRPr lang="en-US" sz="2250" dirty="0"/>
          </a:p>
        </p:txBody>
      </p:sp>
      <p:sp>
        <p:nvSpPr>
          <p:cNvPr id="12" name="Text 9"/>
          <p:cNvSpPr/>
          <p:nvPr/>
        </p:nvSpPr>
        <p:spPr>
          <a:xfrm>
            <a:off x="1110853" y="6549390"/>
            <a:ext cx="6922294" cy="395049"/>
          </a:xfrm>
          <a:prstGeom prst="rect">
            <a:avLst/>
          </a:prstGeom>
          <a:noFill/>
          <a:ln/>
        </p:spPr>
        <p:txBody>
          <a:bodyPr wrap="none" lIns="0" tIns="0" rIns="0" bIns="0" rtlCol="0" anchor="t"/>
          <a:lstStyle/>
          <a:p>
            <a:pPr marL="0" indent="0">
              <a:lnSpc>
                <a:spcPts val="3100"/>
              </a:lnSpc>
              <a:buNone/>
            </a:pPr>
            <a:r>
              <a:rPr lang="en-US" sz="1900" dirty="0">
                <a:solidFill>
                  <a:schemeClr val="accent2">
                    <a:lumMod val="60000"/>
                    <a:lumOff val="40000"/>
                  </a:schemeClr>
                </a:solidFill>
                <a:latin typeface="Cabin" pitchFamily="34" charset="0"/>
                <a:ea typeface="Cabin" pitchFamily="34" charset="-122"/>
                <a:cs typeface="Cabin"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lọc nhớt</a:t>
            </a:r>
            <a:endParaRPr lang="en-US" sz="1900" dirty="0">
              <a:solidFill>
                <a:schemeClr val="accent2">
                  <a:lumMod val="60000"/>
                  <a:lumOff val="40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1508</Words>
  <Application>Microsoft Office PowerPoint</Application>
  <PresentationFormat>Custom</PresentationFormat>
  <Paragraphs>112</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Unbounded</vt:lpstr>
      <vt:lpstr>Arial</vt:lpstr>
      <vt:lpstr>Cabin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2024-09-16T01:30:31Z</dcterms:created>
  <dcterms:modified xsi:type="dcterms:W3CDTF">2024-09-16T01:36:17Z</dcterms:modified>
</cp:coreProperties>
</file>