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DM Sans" pitchFamily="2" charset="0"/>
      <p:regular r:id="rId13"/>
      <p:bold r:id="rId14"/>
    </p:embeddedFont>
    <p:embeddedFont>
      <p:font typeface="DM Sans Bold" pitchFamily="2" charset="0"/>
      <p:bold r:id="rId15"/>
    </p:embeddedFont>
    <p:embeddedFont>
      <p:font typeface="PT Serif" panose="020A0603040505020204" pitchFamily="18"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596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lo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8014" y="1589151"/>
            <a:ext cx="5215095" cy="5215095"/>
          </a:xfrm>
          <a:prstGeom prst="rect">
            <a:avLst/>
          </a:prstGeom>
        </p:spPr>
      </p:pic>
      <p:sp>
        <p:nvSpPr>
          <p:cNvPr id="3" name="Text 0"/>
          <p:cNvSpPr/>
          <p:nvPr/>
        </p:nvSpPr>
        <p:spPr>
          <a:xfrm>
            <a:off x="5963680" y="1126332"/>
            <a:ext cx="8018706" cy="2289809"/>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Loa</a:t>
            </a:r>
            <a:endParaRPr lang="en-US" sz="7000" dirty="0"/>
          </a:p>
        </p:txBody>
      </p:sp>
      <p:sp>
        <p:nvSpPr>
          <p:cNvPr id="4" name="Text 1"/>
          <p:cNvSpPr/>
          <p:nvPr/>
        </p:nvSpPr>
        <p:spPr>
          <a:xfrm>
            <a:off x="5963680" y="4307111"/>
            <a:ext cx="8018706"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Cung </a:t>
            </a:r>
            <a:r>
              <a:rPr lang="en-US" sz="1900" dirty="0" err="1">
                <a:solidFill>
                  <a:srgbClr val="383838"/>
                </a:solidFill>
                <a:latin typeface="DM Sans" pitchFamily="34" charset="0"/>
                <a:ea typeface="DM Sans" pitchFamily="34" charset="-122"/>
                <a:cs typeface="DM Sans" pitchFamily="34" charset="-120"/>
              </a:rPr>
              <a:t>cấp</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cho</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bạn</a:t>
            </a:r>
            <a:r>
              <a:rPr lang="en-US" sz="1900" dirty="0">
                <a:solidFill>
                  <a:srgbClr val="383838"/>
                </a:solidFill>
                <a:latin typeface="DM Sans" pitchFamily="34" charset="0"/>
                <a:ea typeface="DM Sans" pitchFamily="34" charset="-122"/>
                <a:cs typeface="DM Sans" pitchFamily="34" charset="-120"/>
              </a:rPr>
              <a:t> thông tin về an toàn lao động trong ngành sản </a:t>
            </a:r>
            <a:r>
              <a:rPr lang="en-US" sz="1900" dirty="0" err="1">
                <a:solidFill>
                  <a:srgbClr val="383838"/>
                </a:solidFill>
                <a:latin typeface="DM Sans" pitchFamily="34" charset="0"/>
                <a:ea typeface="DM Sans" pitchFamily="34" charset="-122"/>
                <a:cs typeface="DM Sans" pitchFamily="34" charset="-120"/>
              </a:rPr>
              <a:t>xuất</a:t>
            </a:r>
            <a:r>
              <a:rPr lang="en-US" sz="1900" dirty="0">
                <a:solidFill>
                  <a:srgbClr val="383838"/>
                </a:solidFill>
                <a:latin typeface="DM Sans" pitchFamily="34" charset="0"/>
                <a:ea typeface="DM Sans" pitchFamily="34" charset="-122"/>
                <a:cs typeface="DM Sans" pitchFamily="34" charset="-120"/>
              </a:rPr>
              <a:t> loa. Bao </a:t>
            </a:r>
            <a:r>
              <a:rPr lang="en-US" sz="1900" dirty="0" err="1">
                <a:solidFill>
                  <a:srgbClr val="383838"/>
                </a:solidFill>
                <a:latin typeface="DM Sans" pitchFamily="34" charset="0"/>
                <a:ea typeface="DM Sans" pitchFamily="34" charset="-122"/>
                <a:cs typeface="DM Sans" pitchFamily="34" charset="-120"/>
              </a:rPr>
              <a:t>gồm</a:t>
            </a:r>
            <a:r>
              <a:rPr lang="en-US" sz="1900" dirty="0">
                <a:solidFill>
                  <a:srgbClr val="383838"/>
                </a:solidFill>
                <a:latin typeface="DM Sans" pitchFamily="34" charset="0"/>
                <a:ea typeface="DM Sans" pitchFamily="34" charset="-122"/>
                <a:cs typeface="DM Sans" pitchFamily="34" charset="-120"/>
              </a:rPr>
              <a:t>: tình hình chung về tai nạn lao động, các nguy cơ tiềm ẩn trong từng công đoạn sản xuất, và các biện pháp phòng ngừa.</a:t>
            </a:r>
            <a:endParaRPr lang="en-US" sz="1900" dirty="0"/>
          </a:p>
        </p:txBody>
      </p:sp>
      <p:sp>
        <p:nvSpPr>
          <p:cNvPr id="5" name="Shape 2"/>
          <p:cNvSpPr/>
          <p:nvPr/>
        </p:nvSpPr>
        <p:spPr>
          <a:xfrm>
            <a:off x="6350437" y="670833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959235" y="5887309"/>
            <a:ext cx="379690" cy="379690"/>
          </a:xfrm>
          <a:prstGeom prst="rect">
            <a:avLst/>
          </a:prstGeom>
        </p:spPr>
      </p:pic>
      <p:sp>
        <p:nvSpPr>
          <p:cNvPr id="7" name="Text 3"/>
          <p:cNvSpPr/>
          <p:nvPr/>
        </p:nvSpPr>
        <p:spPr>
          <a:xfrm>
            <a:off x="6766543" y="5861174"/>
            <a:ext cx="6204189"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4850E14F-11CA-39F7-39E5-2861AE6856F3}"/>
              </a:ext>
            </a:extLst>
          </p:cNvPr>
          <p:cNvPicPr>
            <a:picLocks noChangeAspect="1"/>
          </p:cNvPicPr>
          <p:nvPr/>
        </p:nvPicPr>
        <p:blipFill>
          <a:blip r:embed="rId5"/>
          <a:stretch>
            <a:fillRect/>
          </a:stretch>
        </p:blipFill>
        <p:spPr>
          <a:xfrm>
            <a:off x="11746320" y="7395587"/>
            <a:ext cx="2690329" cy="8340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344341"/>
            <a:ext cx="4351020" cy="4411980"/>
          </a:xfrm>
          <a:prstGeom prst="rect">
            <a:avLst/>
          </a:prstGeom>
        </p:spPr>
      </p:pic>
      <p:sp>
        <p:nvSpPr>
          <p:cNvPr id="3" name="Text 0"/>
          <p:cNvSpPr/>
          <p:nvPr/>
        </p:nvSpPr>
        <p:spPr>
          <a:xfrm>
            <a:off x="640317" y="678420"/>
            <a:ext cx="6992779" cy="682943"/>
          </a:xfrm>
          <a:prstGeom prst="rect">
            <a:avLst/>
          </a:prstGeom>
          <a:noFill/>
          <a:ln/>
        </p:spPr>
        <p:txBody>
          <a:bodyPr wrap="none" lIns="0" tIns="0" rIns="0" bIns="0" rtlCol="0" anchor="t"/>
          <a:lstStyle/>
          <a:p>
            <a:pPr marL="0" indent="0">
              <a:lnSpc>
                <a:spcPts val="5350"/>
              </a:lnSpc>
              <a:buNone/>
            </a:pPr>
            <a:r>
              <a:rPr lang="en-US" sz="5400" b="1" dirty="0">
                <a:solidFill>
                  <a:srgbClr val="020202"/>
                </a:solidFill>
                <a:latin typeface="PT Serif" pitchFamily="34" charset="0"/>
                <a:ea typeface="PT Serif" pitchFamily="34" charset="-122"/>
                <a:cs typeface="PT Serif" pitchFamily="34" charset="-120"/>
              </a:rPr>
              <a:t>Tình Hình Tai Nạn Lao Động</a:t>
            </a:r>
            <a:endParaRPr lang="en-US" sz="5400" b="1" dirty="0"/>
          </a:p>
        </p:txBody>
      </p:sp>
      <p:sp>
        <p:nvSpPr>
          <p:cNvPr id="4" name="Shape 1"/>
          <p:cNvSpPr/>
          <p:nvPr/>
        </p:nvSpPr>
        <p:spPr>
          <a:xfrm>
            <a:off x="728424" y="2522633"/>
            <a:ext cx="468273" cy="468273"/>
          </a:xfrm>
          <a:prstGeom prst="roundRect">
            <a:avLst>
              <a:gd name="adj" fmla="val 6667"/>
            </a:avLst>
          </a:prstGeom>
          <a:solidFill>
            <a:srgbClr val="F2EEEE"/>
          </a:solidFill>
          <a:ln/>
        </p:spPr>
      </p:sp>
      <p:sp>
        <p:nvSpPr>
          <p:cNvPr id="5" name="Text 2"/>
          <p:cNvSpPr/>
          <p:nvPr/>
        </p:nvSpPr>
        <p:spPr>
          <a:xfrm>
            <a:off x="875109" y="2592880"/>
            <a:ext cx="174784" cy="327779"/>
          </a:xfrm>
          <a:prstGeom prst="rect">
            <a:avLst/>
          </a:prstGeom>
          <a:noFill/>
          <a:ln/>
        </p:spPr>
        <p:txBody>
          <a:bodyPr wrap="none" lIns="0" tIns="0" rIns="0" bIns="0" rtlCol="0" anchor="t"/>
          <a:lstStyle/>
          <a:p>
            <a:pPr marL="0" indent="0" algn="ctr">
              <a:lnSpc>
                <a:spcPts val="2550"/>
              </a:lnSpc>
              <a:buNone/>
            </a:pPr>
            <a:r>
              <a:rPr lang="en-US" sz="2550" dirty="0">
                <a:solidFill>
                  <a:srgbClr val="383838"/>
                </a:solidFill>
                <a:latin typeface="PT Serif" pitchFamily="34" charset="0"/>
                <a:ea typeface="PT Serif" pitchFamily="34" charset="-122"/>
                <a:cs typeface="PT Serif" pitchFamily="34" charset="-120"/>
              </a:rPr>
              <a:t>1</a:t>
            </a:r>
            <a:endParaRPr lang="en-US" sz="2550" dirty="0"/>
          </a:p>
        </p:txBody>
      </p:sp>
      <p:sp>
        <p:nvSpPr>
          <p:cNvPr id="6" name="Text 3"/>
          <p:cNvSpPr/>
          <p:nvPr/>
        </p:nvSpPr>
        <p:spPr>
          <a:xfrm>
            <a:off x="1404818" y="2522633"/>
            <a:ext cx="2731889" cy="341471"/>
          </a:xfrm>
          <a:prstGeom prst="rect">
            <a:avLst/>
          </a:prstGeom>
          <a:noFill/>
          <a:ln/>
        </p:spPr>
        <p:txBody>
          <a:bodyPr wrap="none" lIns="0" tIns="0" rIns="0" bIns="0" rtlCol="0" anchor="t"/>
          <a:lstStyle/>
          <a:p>
            <a:pPr marL="0" indent="0">
              <a:lnSpc>
                <a:spcPts val="2650"/>
              </a:lnSpc>
              <a:buNone/>
            </a:pPr>
            <a:r>
              <a:rPr lang="en-US" sz="2150" b="1" dirty="0">
                <a:solidFill>
                  <a:srgbClr val="383838"/>
                </a:solidFill>
                <a:latin typeface="PT Serif" pitchFamily="34" charset="0"/>
                <a:ea typeface="PT Serif" pitchFamily="34" charset="-122"/>
                <a:cs typeface="PT Serif" pitchFamily="34" charset="-120"/>
              </a:rPr>
              <a:t>Số Vụ Tai Nạn</a:t>
            </a:r>
            <a:endParaRPr lang="en-US" sz="2150" b="1" dirty="0"/>
          </a:p>
        </p:txBody>
      </p:sp>
      <p:sp>
        <p:nvSpPr>
          <p:cNvPr id="7" name="Text 4"/>
          <p:cNvSpPr/>
          <p:nvPr/>
        </p:nvSpPr>
        <p:spPr>
          <a:xfrm>
            <a:off x="1404817" y="2814693"/>
            <a:ext cx="7010757" cy="665798"/>
          </a:xfrm>
          <a:prstGeom prst="rect">
            <a:avLst/>
          </a:prstGeom>
          <a:noFill/>
          <a:ln/>
        </p:spPr>
        <p:txBody>
          <a:bodyPr wrap="square" lIns="0" tIns="0" rIns="0" bIns="0" rtlCol="0" anchor="t"/>
          <a:lstStyle/>
          <a:p>
            <a:pPr marL="0" indent="0">
              <a:lnSpc>
                <a:spcPts val="2600"/>
              </a:lnSpc>
              <a:buNone/>
            </a:pPr>
            <a:r>
              <a:rPr lang="en-US" sz="1600" dirty="0">
                <a:solidFill>
                  <a:srgbClr val="383838"/>
                </a:solidFill>
                <a:latin typeface="DM Sans" pitchFamily="34" charset="0"/>
                <a:ea typeface="DM Sans" pitchFamily="34" charset="-122"/>
                <a:cs typeface="DM Sans" pitchFamily="34" charset="-120"/>
              </a:rPr>
              <a:t>6 tháng đầu năm 2024, cả nước xảy ra 3.201 vụ tai nạn lao động, </a:t>
            </a:r>
          </a:p>
          <a:p>
            <a:pPr marL="0" indent="0">
              <a:lnSpc>
                <a:spcPts val="2600"/>
              </a:lnSpc>
              <a:buNone/>
            </a:pPr>
            <a:r>
              <a:rPr lang="en-US" sz="1600" dirty="0" err="1">
                <a:solidFill>
                  <a:srgbClr val="383838"/>
                </a:solidFill>
                <a:latin typeface="DM Sans" pitchFamily="34" charset="0"/>
                <a:ea typeface="DM Sans" pitchFamily="34" charset="-122"/>
                <a:cs typeface="DM Sans" pitchFamily="34" charset="-120"/>
              </a:rPr>
              <a:t>giảm</a:t>
            </a:r>
            <a:r>
              <a:rPr lang="en-US" sz="1600" dirty="0">
                <a:solidFill>
                  <a:srgbClr val="383838"/>
                </a:solidFill>
                <a:latin typeface="DM Sans" pitchFamily="34" charset="0"/>
                <a:ea typeface="DM Sans" pitchFamily="34" charset="-122"/>
                <a:cs typeface="DM Sans" pitchFamily="34" charset="-120"/>
              </a:rPr>
              <a:t> 227 vụ so với cùng kỳ năm 2023.</a:t>
            </a:r>
            <a:endParaRPr lang="en-US" sz="1600" dirty="0"/>
          </a:p>
        </p:txBody>
      </p:sp>
      <p:sp>
        <p:nvSpPr>
          <p:cNvPr id="8" name="Shape 5"/>
          <p:cNvSpPr/>
          <p:nvPr/>
        </p:nvSpPr>
        <p:spPr>
          <a:xfrm>
            <a:off x="736940" y="3883103"/>
            <a:ext cx="468273" cy="468273"/>
          </a:xfrm>
          <a:prstGeom prst="roundRect">
            <a:avLst>
              <a:gd name="adj" fmla="val 6667"/>
            </a:avLst>
          </a:prstGeom>
          <a:solidFill>
            <a:srgbClr val="F2EEEE"/>
          </a:solidFill>
          <a:ln/>
        </p:spPr>
      </p:sp>
      <p:sp>
        <p:nvSpPr>
          <p:cNvPr id="9" name="Text 6"/>
          <p:cNvSpPr/>
          <p:nvPr/>
        </p:nvSpPr>
        <p:spPr>
          <a:xfrm>
            <a:off x="883625" y="3953350"/>
            <a:ext cx="174784" cy="327779"/>
          </a:xfrm>
          <a:prstGeom prst="rect">
            <a:avLst/>
          </a:prstGeom>
          <a:noFill/>
          <a:ln/>
        </p:spPr>
        <p:txBody>
          <a:bodyPr wrap="none" lIns="0" tIns="0" rIns="0" bIns="0" rtlCol="0" anchor="t"/>
          <a:lstStyle/>
          <a:p>
            <a:pPr marL="0" indent="0" algn="ctr">
              <a:lnSpc>
                <a:spcPts val="2550"/>
              </a:lnSpc>
              <a:buNone/>
            </a:pPr>
            <a:r>
              <a:rPr lang="en-US" sz="2550" dirty="0">
                <a:solidFill>
                  <a:srgbClr val="383838"/>
                </a:solidFill>
                <a:latin typeface="PT Serif" pitchFamily="34" charset="0"/>
                <a:ea typeface="PT Serif" pitchFamily="34" charset="-122"/>
                <a:cs typeface="PT Serif" pitchFamily="34" charset="-120"/>
              </a:rPr>
              <a:t>2</a:t>
            </a:r>
            <a:endParaRPr lang="en-US" sz="2550" dirty="0"/>
          </a:p>
        </p:txBody>
      </p:sp>
      <p:sp>
        <p:nvSpPr>
          <p:cNvPr id="10" name="Text 7"/>
          <p:cNvSpPr/>
          <p:nvPr/>
        </p:nvSpPr>
        <p:spPr>
          <a:xfrm>
            <a:off x="1413334" y="3883103"/>
            <a:ext cx="2731889" cy="341471"/>
          </a:xfrm>
          <a:prstGeom prst="rect">
            <a:avLst/>
          </a:prstGeom>
          <a:noFill/>
          <a:ln/>
        </p:spPr>
        <p:txBody>
          <a:bodyPr wrap="none" lIns="0" tIns="0" rIns="0" bIns="0" rtlCol="0" anchor="t"/>
          <a:lstStyle/>
          <a:p>
            <a:pPr marL="0" indent="0">
              <a:lnSpc>
                <a:spcPts val="2650"/>
              </a:lnSpc>
              <a:buNone/>
            </a:pPr>
            <a:r>
              <a:rPr lang="en-US" sz="2150" b="1" dirty="0">
                <a:solidFill>
                  <a:srgbClr val="383838"/>
                </a:solidFill>
                <a:latin typeface="PT Serif" pitchFamily="34" charset="0"/>
                <a:ea typeface="PT Serif" pitchFamily="34" charset="-122"/>
                <a:cs typeface="PT Serif" pitchFamily="34" charset="-120"/>
              </a:rPr>
              <a:t>Số Người Bị Nạn</a:t>
            </a:r>
            <a:endParaRPr lang="en-US" sz="2150" b="1" dirty="0"/>
          </a:p>
        </p:txBody>
      </p:sp>
      <p:sp>
        <p:nvSpPr>
          <p:cNvPr id="11" name="Text 8"/>
          <p:cNvSpPr/>
          <p:nvPr/>
        </p:nvSpPr>
        <p:spPr>
          <a:xfrm>
            <a:off x="1413332" y="4281129"/>
            <a:ext cx="7010757" cy="332899"/>
          </a:xfrm>
          <a:prstGeom prst="rect">
            <a:avLst/>
          </a:prstGeom>
          <a:noFill/>
          <a:ln/>
        </p:spPr>
        <p:txBody>
          <a:bodyPr wrap="none" lIns="0" tIns="0" rIns="0" bIns="0" rtlCol="0" anchor="t"/>
          <a:lstStyle/>
          <a:p>
            <a:pPr marL="0" indent="0">
              <a:lnSpc>
                <a:spcPts val="2600"/>
              </a:lnSpc>
              <a:buNone/>
            </a:pPr>
            <a:r>
              <a:rPr lang="en-US" sz="1600" dirty="0">
                <a:solidFill>
                  <a:srgbClr val="383838"/>
                </a:solidFill>
                <a:latin typeface="DM Sans" pitchFamily="34" charset="0"/>
                <a:ea typeface="DM Sans" pitchFamily="34" charset="-122"/>
                <a:cs typeface="DM Sans" pitchFamily="34" charset="-120"/>
              </a:rPr>
              <a:t>Số người bị nạn là 3.065 người, giảm 197 người so với cùng kỳ năm 2023.</a:t>
            </a:r>
            <a:endParaRPr lang="en-US" sz="1600" dirty="0"/>
          </a:p>
        </p:txBody>
      </p:sp>
      <p:sp>
        <p:nvSpPr>
          <p:cNvPr id="12" name="Shape 9"/>
          <p:cNvSpPr/>
          <p:nvPr/>
        </p:nvSpPr>
        <p:spPr>
          <a:xfrm>
            <a:off x="728424" y="5187903"/>
            <a:ext cx="468273" cy="468273"/>
          </a:xfrm>
          <a:prstGeom prst="roundRect">
            <a:avLst>
              <a:gd name="adj" fmla="val 6667"/>
            </a:avLst>
          </a:prstGeom>
          <a:solidFill>
            <a:srgbClr val="F2EEEE"/>
          </a:solidFill>
          <a:ln/>
        </p:spPr>
      </p:sp>
      <p:sp>
        <p:nvSpPr>
          <p:cNvPr id="13" name="Text 10"/>
          <p:cNvSpPr/>
          <p:nvPr/>
        </p:nvSpPr>
        <p:spPr>
          <a:xfrm>
            <a:off x="875109" y="5258150"/>
            <a:ext cx="174784" cy="327779"/>
          </a:xfrm>
          <a:prstGeom prst="rect">
            <a:avLst/>
          </a:prstGeom>
          <a:noFill/>
          <a:ln/>
        </p:spPr>
        <p:txBody>
          <a:bodyPr wrap="none" lIns="0" tIns="0" rIns="0" bIns="0" rtlCol="0" anchor="t"/>
          <a:lstStyle/>
          <a:p>
            <a:pPr marL="0" indent="0" algn="ctr">
              <a:lnSpc>
                <a:spcPts val="2550"/>
              </a:lnSpc>
              <a:buNone/>
            </a:pPr>
            <a:r>
              <a:rPr lang="en-US" sz="2550" dirty="0">
                <a:solidFill>
                  <a:srgbClr val="383838"/>
                </a:solidFill>
                <a:latin typeface="PT Serif" pitchFamily="34" charset="0"/>
                <a:ea typeface="PT Serif" pitchFamily="34" charset="-122"/>
                <a:cs typeface="PT Serif" pitchFamily="34" charset="-120"/>
              </a:rPr>
              <a:t>3</a:t>
            </a:r>
            <a:endParaRPr lang="en-US" sz="2550" dirty="0"/>
          </a:p>
        </p:txBody>
      </p:sp>
      <p:sp>
        <p:nvSpPr>
          <p:cNvPr id="14" name="Text 11"/>
          <p:cNvSpPr/>
          <p:nvPr/>
        </p:nvSpPr>
        <p:spPr>
          <a:xfrm>
            <a:off x="1404818" y="5187903"/>
            <a:ext cx="2731889" cy="341471"/>
          </a:xfrm>
          <a:prstGeom prst="rect">
            <a:avLst/>
          </a:prstGeom>
          <a:noFill/>
          <a:ln/>
        </p:spPr>
        <p:txBody>
          <a:bodyPr wrap="none" lIns="0" tIns="0" rIns="0" bIns="0" rtlCol="0" anchor="t"/>
          <a:lstStyle/>
          <a:p>
            <a:pPr marL="0" indent="0">
              <a:lnSpc>
                <a:spcPts val="2650"/>
              </a:lnSpc>
              <a:buNone/>
            </a:pPr>
            <a:r>
              <a:rPr lang="en-US" sz="2150" b="1" dirty="0">
                <a:solidFill>
                  <a:srgbClr val="383838"/>
                </a:solidFill>
                <a:latin typeface="PT Serif" pitchFamily="34" charset="0"/>
                <a:ea typeface="PT Serif" pitchFamily="34" charset="-122"/>
                <a:cs typeface="PT Serif" pitchFamily="34" charset="-120"/>
              </a:rPr>
              <a:t>Tai Nạn Chết Người</a:t>
            </a:r>
            <a:endParaRPr lang="en-US" sz="2150" b="1" dirty="0"/>
          </a:p>
        </p:txBody>
      </p:sp>
      <p:sp>
        <p:nvSpPr>
          <p:cNvPr id="15" name="Text 12"/>
          <p:cNvSpPr/>
          <p:nvPr/>
        </p:nvSpPr>
        <p:spPr>
          <a:xfrm>
            <a:off x="1404818" y="5520803"/>
            <a:ext cx="7688940" cy="665798"/>
          </a:xfrm>
          <a:prstGeom prst="rect">
            <a:avLst/>
          </a:prstGeom>
          <a:noFill/>
          <a:ln/>
        </p:spPr>
        <p:txBody>
          <a:bodyPr wrap="square" lIns="0" tIns="0" rIns="0" bIns="0" rtlCol="0" anchor="t"/>
          <a:lstStyle/>
          <a:p>
            <a:pPr marL="0" indent="0">
              <a:lnSpc>
                <a:spcPts val="2600"/>
              </a:lnSpc>
              <a:buNone/>
            </a:pPr>
            <a:r>
              <a:rPr lang="en-US" sz="1600" dirty="0">
                <a:solidFill>
                  <a:srgbClr val="383838"/>
                </a:solidFill>
                <a:latin typeface="DM Sans" pitchFamily="34" charset="0"/>
                <a:ea typeface="DM Sans" pitchFamily="34" charset="-122"/>
                <a:cs typeface="DM Sans" pitchFamily="34" charset="-120"/>
              </a:rPr>
              <a:t>Số vụ tai nạn lao động chết người là 320 vụ, giảm 25 vụ so với cùng kỳ năm 2023.</a:t>
            </a:r>
            <a:endParaRPr lang="en-US" sz="1600" dirty="0"/>
          </a:p>
        </p:txBody>
      </p:sp>
      <p:sp>
        <p:nvSpPr>
          <p:cNvPr id="16" name="Shape 13"/>
          <p:cNvSpPr/>
          <p:nvPr/>
        </p:nvSpPr>
        <p:spPr>
          <a:xfrm>
            <a:off x="728424" y="6358295"/>
            <a:ext cx="468273" cy="468273"/>
          </a:xfrm>
          <a:prstGeom prst="roundRect">
            <a:avLst>
              <a:gd name="adj" fmla="val 6667"/>
            </a:avLst>
          </a:prstGeom>
          <a:solidFill>
            <a:srgbClr val="F2EEEE"/>
          </a:solidFill>
          <a:ln/>
        </p:spPr>
      </p:sp>
      <p:sp>
        <p:nvSpPr>
          <p:cNvPr id="17" name="Text 14"/>
          <p:cNvSpPr/>
          <p:nvPr/>
        </p:nvSpPr>
        <p:spPr>
          <a:xfrm>
            <a:off x="875109" y="6428542"/>
            <a:ext cx="174784" cy="327779"/>
          </a:xfrm>
          <a:prstGeom prst="rect">
            <a:avLst/>
          </a:prstGeom>
          <a:noFill/>
          <a:ln/>
        </p:spPr>
        <p:txBody>
          <a:bodyPr wrap="none" lIns="0" tIns="0" rIns="0" bIns="0" rtlCol="0" anchor="t"/>
          <a:lstStyle/>
          <a:p>
            <a:pPr marL="0" indent="0" algn="ctr">
              <a:lnSpc>
                <a:spcPts val="2550"/>
              </a:lnSpc>
              <a:buNone/>
            </a:pPr>
            <a:r>
              <a:rPr lang="en-US" sz="2550" dirty="0">
                <a:solidFill>
                  <a:srgbClr val="383838"/>
                </a:solidFill>
                <a:latin typeface="PT Serif" pitchFamily="34" charset="0"/>
                <a:ea typeface="PT Serif" pitchFamily="34" charset="-122"/>
                <a:cs typeface="PT Serif" pitchFamily="34" charset="-120"/>
              </a:rPr>
              <a:t>4</a:t>
            </a:r>
            <a:endParaRPr lang="en-US" sz="2550" dirty="0"/>
          </a:p>
        </p:txBody>
      </p:sp>
      <p:sp>
        <p:nvSpPr>
          <p:cNvPr id="18" name="Text 15"/>
          <p:cNvSpPr/>
          <p:nvPr/>
        </p:nvSpPr>
        <p:spPr>
          <a:xfrm>
            <a:off x="1404818" y="6358295"/>
            <a:ext cx="2731889" cy="341471"/>
          </a:xfrm>
          <a:prstGeom prst="rect">
            <a:avLst/>
          </a:prstGeom>
          <a:noFill/>
          <a:ln/>
        </p:spPr>
        <p:txBody>
          <a:bodyPr wrap="none" lIns="0" tIns="0" rIns="0" bIns="0" rtlCol="0" anchor="t"/>
          <a:lstStyle/>
          <a:p>
            <a:pPr marL="0" indent="0">
              <a:lnSpc>
                <a:spcPts val="2650"/>
              </a:lnSpc>
              <a:buNone/>
            </a:pPr>
            <a:r>
              <a:rPr lang="en-US" sz="2150" b="1" dirty="0">
                <a:solidFill>
                  <a:srgbClr val="383838"/>
                </a:solidFill>
                <a:latin typeface="PT Serif" pitchFamily="34" charset="0"/>
                <a:ea typeface="PT Serif" pitchFamily="34" charset="-122"/>
                <a:cs typeface="PT Serif" pitchFamily="34" charset="-120"/>
              </a:rPr>
              <a:t>Số Người Chết</a:t>
            </a:r>
            <a:endParaRPr lang="en-US" sz="2150" b="1" dirty="0"/>
          </a:p>
        </p:txBody>
      </p:sp>
      <p:sp>
        <p:nvSpPr>
          <p:cNvPr id="19" name="Text 16"/>
          <p:cNvSpPr/>
          <p:nvPr/>
        </p:nvSpPr>
        <p:spPr>
          <a:xfrm>
            <a:off x="1404818" y="6699766"/>
            <a:ext cx="8201406" cy="665798"/>
          </a:xfrm>
          <a:prstGeom prst="rect">
            <a:avLst/>
          </a:prstGeom>
          <a:noFill/>
          <a:ln/>
        </p:spPr>
        <p:txBody>
          <a:bodyPr wrap="square" lIns="0" tIns="0" rIns="0" bIns="0" rtlCol="0" anchor="t"/>
          <a:lstStyle/>
          <a:p>
            <a:pPr marL="0" indent="0">
              <a:lnSpc>
                <a:spcPts val="2600"/>
              </a:lnSpc>
              <a:buNone/>
            </a:pPr>
            <a:r>
              <a:rPr lang="en-US" sz="1600" dirty="0">
                <a:solidFill>
                  <a:srgbClr val="383838"/>
                </a:solidFill>
                <a:latin typeface="DM Sans" pitchFamily="34" charset="0"/>
                <a:ea typeface="DM Sans" pitchFamily="34" charset="-122"/>
                <a:cs typeface="DM Sans" pitchFamily="34" charset="-120"/>
              </a:rPr>
              <a:t>Số người chết vì tai nạn lao động là 346 người, giảm 7 người so với cùng kỳ năm 2023.</a:t>
            </a:r>
            <a:endParaRPr lang="en-US" sz="1600" dirty="0"/>
          </a:p>
        </p:txBody>
      </p:sp>
      <p:pic>
        <p:nvPicPr>
          <p:cNvPr id="20" name="Image 0" descr="preencoded.png">
            <a:extLst>
              <a:ext uri="{FF2B5EF4-FFF2-40B4-BE49-F238E27FC236}">
                <a16:creationId xmlns:a16="http://schemas.microsoft.com/office/drawing/2014/main" id="{E73B823A-D024-EFF4-3DBA-4B80B489E9C4}"/>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676166" y="514112"/>
            <a:ext cx="9278068" cy="476488"/>
          </a:xfrm>
          <a:prstGeom prst="rect">
            <a:avLst/>
          </a:prstGeom>
          <a:noFill/>
          <a:ln/>
        </p:spPr>
        <p:txBody>
          <a:bodyPr wrap="none" lIns="0" tIns="0" rIns="0" bIns="0" rtlCol="0" anchor="t"/>
          <a:lstStyle/>
          <a:p>
            <a:pPr marL="0" indent="0">
              <a:lnSpc>
                <a:spcPts val="3750"/>
              </a:lnSpc>
              <a:buNone/>
            </a:pPr>
            <a:r>
              <a:rPr lang="en-US" sz="4000" b="1" dirty="0">
                <a:solidFill>
                  <a:srgbClr val="020202"/>
                </a:solidFill>
                <a:latin typeface="PT Serif" pitchFamily="34" charset="0"/>
                <a:ea typeface="PT Serif" pitchFamily="34" charset="-122"/>
                <a:cs typeface="PT Serif" pitchFamily="34" charset="-120"/>
              </a:rPr>
              <a:t>Nguy Cơ Tai Nạn Trong Sản Xuất Loa</a:t>
            </a:r>
            <a:endParaRPr lang="en-US" sz="4000" b="1" dirty="0"/>
          </a:p>
        </p:txBody>
      </p:sp>
      <p:pic>
        <p:nvPicPr>
          <p:cNvPr id="3" name="Image 0" descr="preencoded.png"/>
          <p:cNvPicPr>
            <a:picLocks noChangeAspect="1"/>
          </p:cNvPicPr>
          <p:nvPr/>
        </p:nvPicPr>
        <p:blipFill>
          <a:blip r:embed="rId3"/>
          <a:stretch>
            <a:fillRect/>
          </a:stretch>
        </p:blipFill>
        <p:spPr>
          <a:xfrm>
            <a:off x="5106416" y="1314260"/>
            <a:ext cx="4417569" cy="3892929"/>
          </a:xfrm>
          <a:prstGeom prst="rect">
            <a:avLst/>
          </a:prstGeom>
        </p:spPr>
      </p:pic>
      <p:sp>
        <p:nvSpPr>
          <p:cNvPr id="4" name="Text 1"/>
          <p:cNvSpPr/>
          <p:nvPr/>
        </p:nvSpPr>
        <p:spPr>
          <a:xfrm>
            <a:off x="1759924" y="5806197"/>
            <a:ext cx="1906310" cy="238244"/>
          </a:xfrm>
          <a:prstGeom prst="rect">
            <a:avLst/>
          </a:prstGeom>
          <a:noFill/>
          <a:ln/>
        </p:spPr>
        <p:txBody>
          <a:bodyPr wrap="none" lIns="0" tIns="0" rIns="0" bIns="0" rtlCol="0" anchor="t"/>
          <a:lstStyle/>
          <a:p>
            <a:pPr marL="0" indent="0">
              <a:lnSpc>
                <a:spcPts val="1850"/>
              </a:lnSpc>
              <a:buNone/>
            </a:pPr>
            <a:r>
              <a:rPr lang="en-US" sz="2000" b="1" dirty="0">
                <a:solidFill>
                  <a:srgbClr val="020202"/>
                </a:solidFill>
                <a:latin typeface="PT Serif" pitchFamily="34" charset="0"/>
                <a:ea typeface="PT Serif" pitchFamily="34" charset="-122"/>
                <a:cs typeface="PT Serif" pitchFamily="34" charset="-120"/>
              </a:rPr>
              <a:t>Thiết Bị Cơ Khí</a:t>
            </a:r>
            <a:endParaRPr lang="en-US" sz="2000" b="1" dirty="0"/>
          </a:p>
        </p:txBody>
      </p:sp>
      <p:sp>
        <p:nvSpPr>
          <p:cNvPr id="5" name="Text 2"/>
          <p:cNvSpPr/>
          <p:nvPr/>
        </p:nvSpPr>
        <p:spPr>
          <a:xfrm>
            <a:off x="1154900" y="6255194"/>
            <a:ext cx="3517584" cy="464820"/>
          </a:xfrm>
          <a:prstGeom prst="rect">
            <a:avLst/>
          </a:prstGeom>
          <a:noFill/>
          <a:ln/>
        </p:spPr>
        <p:txBody>
          <a:bodyPr wrap="square" lIns="0" tIns="0" rIns="0" bIns="0" rtlCol="0" anchor="t"/>
          <a:lstStyle/>
          <a:p>
            <a:pPr marL="0" indent="0">
              <a:lnSpc>
                <a:spcPts val="1800"/>
              </a:lnSpc>
              <a:buNone/>
            </a:pPr>
            <a:r>
              <a:rPr lang="en-US" sz="1200" dirty="0">
                <a:solidFill>
                  <a:srgbClr val="383838"/>
                </a:solidFill>
                <a:latin typeface="DM Sans" pitchFamily="34" charset="0"/>
                <a:ea typeface="DM Sans" pitchFamily="34" charset="-122"/>
                <a:cs typeface="DM Sans" pitchFamily="34" charset="-120"/>
              </a:rPr>
              <a:t>Sử dụng máy móc như máy cắt, máy dập có thể </a:t>
            </a:r>
            <a:r>
              <a:rPr lang="en-US" sz="1200" dirty="0" err="1">
                <a:solidFill>
                  <a:srgbClr val="383838"/>
                </a:solidFill>
                <a:latin typeface="DM Sans" pitchFamily="34" charset="0"/>
                <a:ea typeface="DM Sans" pitchFamily="34" charset="-122"/>
                <a:cs typeface="DM Sans" pitchFamily="34" charset="-120"/>
              </a:rPr>
              <a:t>gây</a:t>
            </a:r>
            <a:r>
              <a:rPr lang="en-US" sz="1200" dirty="0">
                <a:solidFill>
                  <a:srgbClr val="383838"/>
                </a:solidFill>
                <a:latin typeface="DM Sans" pitchFamily="34" charset="0"/>
                <a:ea typeface="DM Sans" pitchFamily="34" charset="-122"/>
                <a:cs typeface="DM Sans" pitchFamily="34" charset="-120"/>
              </a:rPr>
              <a:t> </a:t>
            </a:r>
            <a:r>
              <a:rPr lang="en-US" sz="1200" dirty="0" err="1">
                <a:solidFill>
                  <a:srgbClr val="383838"/>
                </a:solidFill>
                <a:latin typeface="DM Sans" pitchFamily="34" charset="0"/>
                <a:ea typeface="DM Sans" pitchFamily="34" charset="-122"/>
                <a:cs typeface="DM Sans" pitchFamily="34" charset="-120"/>
              </a:rPr>
              <a:t>chấn</a:t>
            </a:r>
            <a:r>
              <a:rPr lang="en-US" sz="1200" dirty="0">
                <a:solidFill>
                  <a:srgbClr val="383838"/>
                </a:solidFill>
                <a:latin typeface="DM Sans" pitchFamily="34" charset="0"/>
                <a:ea typeface="DM Sans" pitchFamily="34" charset="-122"/>
                <a:cs typeface="DM Sans" pitchFamily="34" charset="-120"/>
              </a:rPr>
              <a:t> thương nghiêm trọng nếu không được vận hành đúng cách.</a:t>
            </a:r>
            <a:endParaRPr lang="en-US" sz="1200" dirty="0"/>
          </a:p>
        </p:txBody>
      </p:sp>
      <p:sp>
        <p:nvSpPr>
          <p:cNvPr id="6" name="Text 3"/>
          <p:cNvSpPr/>
          <p:nvPr/>
        </p:nvSpPr>
        <p:spPr>
          <a:xfrm>
            <a:off x="6380502" y="5806197"/>
            <a:ext cx="1906310" cy="238244"/>
          </a:xfrm>
          <a:prstGeom prst="rect">
            <a:avLst/>
          </a:prstGeom>
          <a:noFill/>
          <a:ln/>
        </p:spPr>
        <p:txBody>
          <a:bodyPr wrap="none" lIns="0" tIns="0" rIns="0" bIns="0" rtlCol="0" anchor="t"/>
          <a:lstStyle/>
          <a:p>
            <a:pPr marL="0" indent="0">
              <a:lnSpc>
                <a:spcPts val="1850"/>
              </a:lnSpc>
              <a:buNone/>
            </a:pPr>
            <a:r>
              <a:rPr lang="en-US" sz="2000" b="1" dirty="0">
                <a:solidFill>
                  <a:srgbClr val="020202"/>
                </a:solidFill>
                <a:latin typeface="PT Serif" pitchFamily="34" charset="0"/>
                <a:ea typeface="PT Serif" pitchFamily="34" charset="-122"/>
                <a:cs typeface="PT Serif" pitchFamily="34" charset="-120"/>
              </a:rPr>
              <a:t>Hóa Chất</a:t>
            </a:r>
            <a:endParaRPr lang="en-US" sz="2000" b="1" dirty="0"/>
          </a:p>
        </p:txBody>
      </p:sp>
      <p:sp>
        <p:nvSpPr>
          <p:cNvPr id="7" name="Text 4"/>
          <p:cNvSpPr/>
          <p:nvPr/>
        </p:nvSpPr>
        <p:spPr>
          <a:xfrm>
            <a:off x="5775478" y="6255194"/>
            <a:ext cx="3358474" cy="464820"/>
          </a:xfrm>
          <a:prstGeom prst="rect">
            <a:avLst/>
          </a:prstGeom>
          <a:noFill/>
          <a:ln/>
        </p:spPr>
        <p:txBody>
          <a:bodyPr wrap="square" lIns="0" tIns="0" rIns="0" bIns="0" rtlCol="0" anchor="t"/>
          <a:lstStyle/>
          <a:p>
            <a:pPr marL="0" indent="0">
              <a:lnSpc>
                <a:spcPts val="1800"/>
              </a:lnSpc>
              <a:buNone/>
            </a:pPr>
            <a:r>
              <a:rPr lang="en-US" sz="1200" dirty="0">
                <a:solidFill>
                  <a:srgbClr val="383838"/>
                </a:solidFill>
                <a:latin typeface="DM Sans" pitchFamily="34" charset="0"/>
                <a:ea typeface="DM Sans" pitchFamily="34" charset="-122"/>
                <a:cs typeface="DM Sans" pitchFamily="34" charset="-120"/>
              </a:rPr>
              <a:t>Sử dụng hóa chất như keo dán, sơn, dung môi có thể </a:t>
            </a:r>
            <a:r>
              <a:rPr lang="en-US" sz="1200" dirty="0" err="1">
                <a:solidFill>
                  <a:srgbClr val="383838"/>
                </a:solidFill>
                <a:latin typeface="DM Sans" pitchFamily="34" charset="0"/>
                <a:ea typeface="DM Sans" pitchFamily="34" charset="-122"/>
                <a:cs typeface="DM Sans" pitchFamily="34" charset="-120"/>
              </a:rPr>
              <a:t>gây</a:t>
            </a:r>
            <a:r>
              <a:rPr lang="en-US" sz="1200" dirty="0">
                <a:solidFill>
                  <a:srgbClr val="383838"/>
                </a:solidFill>
                <a:latin typeface="DM Sans" pitchFamily="34" charset="0"/>
                <a:ea typeface="DM Sans" pitchFamily="34" charset="-122"/>
                <a:cs typeface="DM Sans" pitchFamily="34" charset="-120"/>
              </a:rPr>
              <a:t> </a:t>
            </a:r>
            <a:r>
              <a:rPr lang="en-US" sz="1200" dirty="0" err="1">
                <a:solidFill>
                  <a:srgbClr val="383838"/>
                </a:solidFill>
                <a:latin typeface="DM Sans" pitchFamily="34" charset="0"/>
                <a:ea typeface="DM Sans" pitchFamily="34" charset="-122"/>
                <a:cs typeface="DM Sans" pitchFamily="34" charset="-120"/>
              </a:rPr>
              <a:t>ngộ</a:t>
            </a:r>
            <a:r>
              <a:rPr lang="en-US" sz="1200" dirty="0">
                <a:solidFill>
                  <a:srgbClr val="383838"/>
                </a:solidFill>
                <a:latin typeface="DM Sans" pitchFamily="34" charset="0"/>
                <a:ea typeface="DM Sans" pitchFamily="34" charset="-122"/>
                <a:cs typeface="DM Sans" pitchFamily="34" charset="-120"/>
              </a:rPr>
              <a:t> độc hoặc kích ứng da nếu không tuân thủ quy định an toàn.</a:t>
            </a:r>
            <a:endParaRPr lang="en-US" sz="1200" dirty="0"/>
          </a:p>
        </p:txBody>
      </p:sp>
      <p:sp>
        <p:nvSpPr>
          <p:cNvPr id="8" name="Text 5"/>
          <p:cNvSpPr/>
          <p:nvPr/>
        </p:nvSpPr>
        <p:spPr>
          <a:xfrm>
            <a:off x="11001079" y="5806197"/>
            <a:ext cx="1906310" cy="238244"/>
          </a:xfrm>
          <a:prstGeom prst="rect">
            <a:avLst/>
          </a:prstGeom>
          <a:noFill/>
          <a:ln/>
        </p:spPr>
        <p:txBody>
          <a:bodyPr wrap="none" lIns="0" tIns="0" rIns="0" bIns="0" rtlCol="0" anchor="t"/>
          <a:lstStyle/>
          <a:p>
            <a:pPr marL="0" indent="0">
              <a:lnSpc>
                <a:spcPts val="1850"/>
              </a:lnSpc>
              <a:buNone/>
            </a:pPr>
            <a:r>
              <a:rPr lang="en-US" sz="2000" b="1" dirty="0">
                <a:solidFill>
                  <a:srgbClr val="020202"/>
                </a:solidFill>
                <a:latin typeface="PT Serif" pitchFamily="34" charset="0"/>
                <a:ea typeface="PT Serif" pitchFamily="34" charset="-122"/>
                <a:cs typeface="PT Serif" pitchFamily="34" charset="-120"/>
              </a:rPr>
              <a:t>Va Chạm</a:t>
            </a:r>
            <a:endParaRPr lang="en-US" sz="2000" b="1" dirty="0"/>
          </a:p>
        </p:txBody>
      </p:sp>
      <p:sp>
        <p:nvSpPr>
          <p:cNvPr id="9" name="Text 6"/>
          <p:cNvSpPr/>
          <p:nvPr/>
        </p:nvSpPr>
        <p:spPr>
          <a:xfrm>
            <a:off x="10396055" y="6255194"/>
            <a:ext cx="3587922" cy="464820"/>
          </a:xfrm>
          <a:prstGeom prst="rect">
            <a:avLst/>
          </a:prstGeom>
          <a:noFill/>
          <a:ln/>
        </p:spPr>
        <p:txBody>
          <a:bodyPr wrap="square" lIns="0" tIns="0" rIns="0" bIns="0" rtlCol="0" anchor="t"/>
          <a:lstStyle/>
          <a:p>
            <a:pPr marL="0" indent="0">
              <a:lnSpc>
                <a:spcPts val="1800"/>
              </a:lnSpc>
              <a:buNone/>
            </a:pPr>
            <a:r>
              <a:rPr lang="en-US" sz="1200" dirty="0">
                <a:solidFill>
                  <a:srgbClr val="383838"/>
                </a:solidFill>
                <a:latin typeface="DM Sans" pitchFamily="34" charset="0"/>
                <a:ea typeface="DM Sans" pitchFamily="34" charset="-122"/>
                <a:cs typeface="DM Sans" pitchFamily="34" charset="-120"/>
              </a:rPr>
              <a:t>Di chuyển linh kiện loa lớn và nặng có thể gây chấn thương nếu không sử dụng thiết bị hỗ trợ hoặc kỹ thuật nâng đúng cách.</a:t>
            </a:r>
            <a:endParaRPr lang="en-US" sz="1200" dirty="0"/>
          </a:p>
        </p:txBody>
      </p:sp>
      <p:pic>
        <p:nvPicPr>
          <p:cNvPr id="10" name="Image 0" descr="preencoded.png">
            <a:extLst>
              <a:ext uri="{FF2B5EF4-FFF2-40B4-BE49-F238E27FC236}">
                <a16:creationId xmlns:a16="http://schemas.microsoft.com/office/drawing/2014/main" id="{23D7A33E-8368-A135-165C-B266D1A9225D}"/>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846541" y="401717"/>
            <a:ext cx="10937319" cy="478036"/>
          </a:xfrm>
          <a:prstGeom prst="rect">
            <a:avLst/>
          </a:prstGeom>
          <a:noFill/>
          <a:ln/>
        </p:spPr>
        <p:txBody>
          <a:bodyPr wrap="none" lIns="0" tIns="0" rIns="0" bIns="0" rtlCol="0" anchor="t"/>
          <a:lstStyle/>
          <a:p>
            <a:pPr marL="0" indent="0" algn="ctr">
              <a:lnSpc>
                <a:spcPts val="3750"/>
              </a:lnSpc>
              <a:buNone/>
            </a:pPr>
            <a:r>
              <a:rPr lang="en-US" sz="4000" b="1" dirty="0">
                <a:solidFill>
                  <a:srgbClr val="020202"/>
                </a:solidFill>
                <a:latin typeface="PT Serif" pitchFamily="34" charset="0"/>
                <a:ea typeface="PT Serif" pitchFamily="34" charset="-122"/>
                <a:cs typeface="PT Serif" pitchFamily="34" charset="-120"/>
              </a:rPr>
              <a:t>An Toàn Vệ Sinh Lao Động Khi Sản </a:t>
            </a:r>
            <a:r>
              <a:rPr lang="en-US" sz="4000" b="1" dirty="0" err="1">
                <a:solidFill>
                  <a:srgbClr val="020202"/>
                </a:solidFill>
                <a:latin typeface="PT Serif" pitchFamily="34" charset="0"/>
                <a:ea typeface="PT Serif" pitchFamily="34" charset="-122"/>
                <a:cs typeface="PT Serif" pitchFamily="34" charset="-120"/>
              </a:rPr>
              <a:t>Xuất</a:t>
            </a:r>
            <a:r>
              <a:rPr lang="en-US" sz="4000" b="1" dirty="0">
                <a:solidFill>
                  <a:srgbClr val="020202"/>
                </a:solidFill>
                <a:latin typeface="PT Serif" pitchFamily="34" charset="0"/>
                <a:ea typeface="PT Serif" pitchFamily="34" charset="-122"/>
                <a:cs typeface="PT Serif" pitchFamily="34" charset="-120"/>
              </a:rPr>
              <a:t> </a:t>
            </a:r>
          </a:p>
          <a:p>
            <a:pPr marL="0" indent="0" algn="ctr">
              <a:lnSpc>
                <a:spcPts val="3750"/>
              </a:lnSpc>
              <a:buNone/>
            </a:pPr>
            <a:r>
              <a:rPr lang="en-US" sz="4000" b="1" dirty="0" err="1">
                <a:solidFill>
                  <a:srgbClr val="020202"/>
                </a:solidFill>
                <a:latin typeface="PT Serif" pitchFamily="34" charset="0"/>
                <a:ea typeface="PT Serif" pitchFamily="34" charset="-122"/>
                <a:cs typeface="PT Serif" pitchFamily="34" charset="-120"/>
              </a:rPr>
              <a:t>Cuộn</a:t>
            </a:r>
            <a:r>
              <a:rPr lang="en-US" sz="4000" b="1" dirty="0">
                <a:solidFill>
                  <a:srgbClr val="020202"/>
                </a:solidFill>
                <a:latin typeface="PT Serif" pitchFamily="34" charset="0"/>
                <a:ea typeface="PT Serif" pitchFamily="34" charset="-122"/>
                <a:cs typeface="PT Serif" pitchFamily="34" charset="-120"/>
              </a:rPr>
              <a:t> Dây Và Màng Loa</a:t>
            </a:r>
            <a:endParaRPr lang="en-US" sz="4000" b="1" dirty="0"/>
          </a:p>
        </p:txBody>
      </p:sp>
      <p:pic>
        <p:nvPicPr>
          <p:cNvPr id="3" name="Image 0" descr="preencoded.png"/>
          <p:cNvPicPr>
            <a:picLocks noChangeAspect="1"/>
          </p:cNvPicPr>
          <p:nvPr/>
        </p:nvPicPr>
        <p:blipFill>
          <a:blip r:embed="rId3"/>
          <a:stretch>
            <a:fillRect/>
          </a:stretch>
        </p:blipFill>
        <p:spPr>
          <a:xfrm>
            <a:off x="4774154" y="1768551"/>
            <a:ext cx="5082092" cy="3390307"/>
          </a:xfrm>
          <a:prstGeom prst="rect">
            <a:avLst/>
          </a:prstGeom>
        </p:spPr>
      </p:pic>
      <p:sp>
        <p:nvSpPr>
          <p:cNvPr id="4" name="Shape 1"/>
          <p:cNvSpPr/>
          <p:nvPr/>
        </p:nvSpPr>
        <p:spPr>
          <a:xfrm>
            <a:off x="1536737" y="5788819"/>
            <a:ext cx="327779" cy="327779"/>
          </a:xfrm>
          <a:prstGeom prst="roundRect">
            <a:avLst>
              <a:gd name="adj" fmla="val 6667"/>
            </a:avLst>
          </a:prstGeom>
          <a:solidFill>
            <a:srgbClr val="F2EEEE"/>
          </a:solidFill>
          <a:ln/>
        </p:spPr>
      </p:sp>
      <p:sp>
        <p:nvSpPr>
          <p:cNvPr id="5" name="Text 2"/>
          <p:cNvSpPr/>
          <p:nvPr/>
        </p:nvSpPr>
        <p:spPr>
          <a:xfrm>
            <a:off x="1639369" y="5837991"/>
            <a:ext cx="122396" cy="229433"/>
          </a:xfrm>
          <a:prstGeom prst="rect">
            <a:avLst/>
          </a:prstGeom>
          <a:noFill/>
          <a:ln/>
        </p:spPr>
        <p:txBody>
          <a:bodyPr wrap="none" lIns="0" tIns="0" rIns="0" bIns="0" rtlCol="0" anchor="t"/>
          <a:lstStyle/>
          <a:p>
            <a:pPr marL="0" indent="0" algn="ctr">
              <a:lnSpc>
                <a:spcPts val="1800"/>
              </a:lnSpc>
              <a:buNone/>
            </a:pPr>
            <a:r>
              <a:rPr lang="en-US" sz="1800" dirty="0">
                <a:solidFill>
                  <a:srgbClr val="383838"/>
                </a:solidFill>
                <a:latin typeface="PT Serif" pitchFamily="34" charset="0"/>
                <a:ea typeface="PT Serif" pitchFamily="34" charset="-122"/>
                <a:cs typeface="PT Serif" pitchFamily="34" charset="-120"/>
              </a:rPr>
              <a:t>1</a:t>
            </a:r>
            <a:endParaRPr lang="en-US" sz="1800" dirty="0"/>
          </a:p>
        </p:txBody>
      </p:sp>
      <p:sp>
        <p:nvSpPr>
          <p:cNvPr id="6" name="Text 3"/>
          <p:cNvSpPr/>
          <p:nvPr/>
        </p:nvSpPr>
        <p:spPr>
          <a:xfrm>
            <a:off x="2010130" y="5788819"/>
            <a:ext cx="1912144" cy="238958"/>
          </a:xfrm>
          <a:prstGeom prst="rect">
            <a:avLst/>
          </a:prstGeom>
          <a:noFill/>
          <a:ln/>
        </p:spPr>
        <p:txBody>
          <a:bodyPr wrap="none" lIns="0" tIns="0" rIns="0" bIns="0" rtlCol="0" anchor="t"/>
          <a:lstStyle/>
          <a:p>
            <a:pPr marL="0" indent="0">
              <a:lnSpc>
                <a:spcPts val="1850"/>
              </a:lnSpc>
              <a:buNone/>
            </a:pPr>
            <a:r>
              <a:rPr lang="en-US" b="1" dirty="0">
                <a:solidFill>
                  <a:srgbClr val="383838"/>
                </a:solidFill>
                <a:latin typeface="PT Serif" pitchFamily="34" charset="0"/>
                <a:ea typeface="PT Serif" pitchFamily="34" charset="-122"/>
                <a:cs typeface="PT Serif" pitchFamily="34" charset="-120"/>
              </a:rPr>
              <a:t>Nguy Cơ</a:t>
            </a:r>
            <a:endParaRPr lang="en-US" b="1" dirty="0"/>
          </a:p>
        </p:txBody>
      </p:sp>
      <p:sp>
        <p:nvSpPr>
          <p:cNvPr id="7" name="Text 4"/>
          <p:cNvSpPr/>
          <p:nvPr/>
        </p:nvSpPr>
        <p:spPr>
          <a:xfrm>
            <a:off x="2010012" y="6027777"/>
            <a:ext cx="6196965" cy="466249"/>
          </a:xfrm>
          <a:prstGeom prst="rect">
            <a:avLst/>
          </a:prstGeom>
          <a:noFill/>
          <a:ln/>
        </p:spPr>
        <p:txBody>
          <a:bodyPr wrap="square" lIns="0" tIns="0" rIns="0" bIns="0" rtlCol="0" anchor="t"/>
          <a:lstStyle/>
          <a:p>
            <a:pPr marL="0" indent="0">
              <a:lnSpc>
                <a:spcPts val="1800"/>
              </a:lnSpc>
              <a:buNone/>
            </a:pPr>
            <a:r>
              <a:rPr lang="en-US" sz="1100" dirty="0">
                <a:solidFill>
                  <a:srgbClr val="383838"/>
                </a:solidFill>
                <a:latin typeface="DM Sans" pitchFamily="34" charset="0"/>
                <a:ea typeface="DM Sans" pitchFamily="34" charset="-122"/>
                <a:cs typeface="DM Sans" pitchFamily="34" charset="-120"/>
              </a:rPr>
              <a:t>Quấn cuộn dây có thể dẫn đến chấn thương tay, tiếp xúc với vật liệu </a:t>
            </a:r>
            <a:r>
              <a:rPr lang="en-US" sz="1100" dirty="0" err="1">
                <a:solidFill>
                  <a:srgbClr val="383838"/>
                </a:solidFill>
                <a:latin typeface="DM Sans" pitchFamily="34" charset="0"/>
                <a:ea typeface="DM Sans" pitchFamily="34" charset="-122"/>
                <a:cs typeface="DM Sans" pitchFamily="34" charset="-120"/>
              </a:rPr>
              <a:t>nhẹ</a:t>
            </a:r>
            <a:r>
              <a:rPr lang="en-US" sz="1100" dirty="0">
                <a:solidFill>
                  <a:srgbClr val="383838"/>
                </a:solidFill>
                <a:latin typeface="DM Sans" pitchFamily="34" charset="0"/>
                <a:ea typeface="DM Sans" pitchFamily="34" charset="-122"/>
                <a:cs typeface="DM Sans" pitchFamily="34" charset="-120"/>
              </a:rPr>
              <a:t> </a:t>
            </a:r>
          </a:p>
          <a:p>
            <a:pPr marL="0" indent="0">
              <a:lnSpc>
                <a:spcPts val="1800"/>
              </a:lnSpc>
              <a:buNone/>
            </a:pPr>
            <a:r>
              <a:rPr lang="en-US" sz="1100" dirty="0" err="1">
                <a:solidFill>
                  <a:srgbClr val="383838"/>
                </a:solidFill>
                <a:latin typeface="DM Sans" pitchFamily="34" charset="0"/>
                <a:ea typeface="DM Sans" pitchFamily="34" charset="-122"/>
                <a:cs typeface="DM Sans" pitchFamily="34" charset="-120"/>
              </a:rPr>
              <a:t>và</a:t>
            </a:r>
            <a:r>
              <a:rPr lang="en-US" sz="1100" dirty="0">
                <a:solidFill>
                  <a:srgbClr val="383838"/>
                </a:solidFill>
                <a:latin typeface="DM Sans" pitchFamily="34" charset="0"/>
                <a:ea typeface="DM Sans" pitchFamily="34" charset="-122"/>
                <a:cs typeface="DM Sans" pitchFamily="34" charset="-120"/>
              </a:rPr>
              <a:t> đàn hồi có thể gây kích ứng da hoặc hô hấp.</a:t>
            </a:r>
            <a:endParaRPr lang="en-US" sz="1100" dirty="0"/>
          </a:p>
        </p:txBody>
      </p:sp>
      <p:sp>
        <p:nvSpPr>
          <p:cNvPr id="8" name="Shape 5"/>
          <p:cNvSpPr/>
          <p:nvPr/>
        </p:nvSpPr>
        <p:spPr>
          <a:xfrm>
            <a:off x="8352708" y="5788819"/>
            <a:ext cx="327779" cy="327779"/>
          </a:xfrm>
          <a:prstGeom prst="roundRect">
            <a:avLst>
              <a:gd name="adj" fmla="val 6667"/>
            </a:avLst>
          </a:prstGeom>
          <a:solidFill>
            <a:srgbClr val="F2EEEE"/>
          </a:solidFill>
          <a:ln/>
        </p:spPr>
      </p:sp>
      <p:sp>
        <p:nvSpPr>
          <p:cNvPr id="9" name="Text 6"/>
          <p:cNvSpPr/>
          <p:nvPr/>
        </p:nvSpPr>
        <p:spPr>
          <a:xfrm>
            <a:off x="8455340" y="5837991"/>
            <a:ext cx="122396" cy="229433"/>
          </a:xfrm>
          <a:prstGeom prst="rect">
            <a:avLst/>
          </a:prstGeom>
          <a:noFill/>
          <a:ln/>
        </p:spPr>
        <p:txBody>
          <a:bodyPr wrap="none" lIns="0" tIns="0" rIns="0" bIns="0" rtlCol="0" anchor="t"/>
          <a:lstStyle/>
          <a:p>
            <a:pPr marL="0" indent="0" algn="ctr">
              <a:lnSpc>
                <a:spcPts val="1800"/>
              </a:lnSpc>
              <a:buNone/>
            </a:pPr>
            <a:r>
              <a:rPr lang="en-US" sz="1800" dirty="0">
                <a:solidFill>
                  <a:srgbClr val="383838"/>
                </a:solidFill>
                <a:latin typeface="PT Serif" pitchFamily="34" charset="0"/>
                <a:ea typeface="PT Serif" pitchFamily="34" charset="-122"/>
                <a:cs typeface="PT Serif" pitchFamily="34" charset="-120"/>
              </a:rPr>
              <a:t>2</a:t>
            </a:r>
            <a:endParaRPr lang="en-US" sz="1800" dirty="0"/>
          </a:p>
        </p:txBody>
      </p:sp>
      <p:sp>
        <p:nvSpPr>
          <p:cNvPr id="10" name="Text 7"/>
          <p:cNvSpPr/>
          <p:nvPr/>
        </p:nvSpPr>
        <p:spPr>
          <a:xfrm>
            <a:off x="8826101" y="5788819"/>
            <a:ext cx="1912144" cy="238958"/>
          </a:xfrm>
          <a:prstGeom prst="rect">
            <a:avLst/>
          </a:prstGeom>
          <a:noFill/>
          <a:ln/>
        </p:spPr>
        <p:txBody>
          <a:bodyPr wrap="none" lIns="0" tIns="0" rIns="0" bIns="0" rtlCol="0" anchor="t"/>
          <a:lstStyle/>
          <a:p>
            <a:pPr marL="0" indent="0">
              <a:lnSpc>
                <a:spcPts val="1850"/>
              </a:lnSpc>
              <a:buNone/>
            </a:pPr>
            <a:r>
              <a:rPr lang="en-US" b="1" dirty="0">
                <a:solidFill>
                  <a:srgbClr val="383838"/>
                </a:solidFill>
                <a:latin typeface="PT Serif" pitchFamily="34" charset="0"/>
                <a:ea typeface="PT Serif" pitchFamily="34" charset="-122"/>
                <a:cs typeface="PT Serif" pitchFamily="34" charset="-120"/>
              </a:rPr>
              <a:t>Nguyên Nhân</a:t>
            </a:r>
            <a:endParaRPr lang="en-US" b="1" dirty="0"/>
          </a:p>
        </p:txBody>
      </p:sp>
      <p:sp>
        <p:nvSpPr>
          <p:cNvPr id="11" name="Text 8"/>
          <p:cNvSpPr/>
          <p:nvPr/>
        </p:nvSpPr>
        <p:spPr>
          <a:xfrm>
            <a:off x="8826101" y="6027776"/>
            <a:ext cx="6196965" cy="466249"/>
          </a:xfrm>
          <a:prstGeom prst="rect">
            <a:avLst/>
          </a:prstGeom>
          <a:noFill/>
          <a:ln/>
        </p:spPr>
        <p:txBody>
          <a:bodyPr wrap="square" lIns="0" tIns="0" rIns="0" bIns="0" rtlCol="0" anchor="t"/>
          <a:lstStyle/>
          <a:p>
            <a:pPr marL="0" indent="0">
              <a:lnSpc>
                <a:spcPts val="1800"/>
              </a:lnSpc>
              <a:buNone/>
            </a:pPr>
            <a:r>
              <a:rPr lang="en-US" sz="1100" dirty="0">
                <a:solidFill>
                  <a:srgbClr val="383838"/>
                </a:solidFill>
                <a:latin typeface="DM Sans" pitchFamily="34" charset="0"/>
                <a:ea typeface="DM Sans" pitchFamily="34" charset="-122"/>
                <a:cs typeface="DM Sans" pitchFamily="34" charset="-120"/>
              </a:rPr>
              <a:t>Thiếu hụt hoặc không đúng cách sử dụng thiết bị bảo hộ cá nhân, thiết </a:t>
            </a:r>
            <a:r>
              <a:rPr lang="en-US" sz="1100" dirty="0" err="1">
                <a:solidFill>
                  <a:srgbClr val="383838"/>
                </a:solidFill>
                <a:latin typeface="DM Sans" pitchFamily="34" charset="0"/>
                <a:ea typeface="DM Sans" pitchFamily="34" charset="-122"/>
                <a:cs typeface="DM Sans" pitchFamily="34" charset="-120"/>
              </a:rPr>
              <a:t>bị</a:t>
            </a:r>
            <a:r>
              <a:rPr lang="en-US" sz="1100" dirty="0">
                <a:solidFill>
                  <a:srgbClr val="383838"/>
                </a:solidFill>
                <a:latin typeface="DM Sans" pitchFamily="34" charset="0"/>
                <a:ea typeface="DM Sans" pitchFamily="34" charset="-122"/>
                <a:cs typeface="DM Sans" pitchFamily="34" charset="-120"/>
              </a:rPr>
              <a:t> </a:t>
            </a:r>
          </a:p>
          <a:p>
            <a:pPr marL="0" indent="0">
              <a:lnSpc>
                <a:spcPts val="1800"/>
              </a:lnSpc>
              <a:buNone/>
            </a:pPr>
            <a:r>
              <a:rPr lang="en-US" sz="1100" dirty="0" err="1">
                <a:solidFill>
                  <a:srgbClr val="383838"/>
                </a:solidFill>
                <a:latin typeface="DM Sans" pitchFamily="34" charset="0"/>
                <a:ea typeface="DM Sans" pitchFamily="34" charset="-122"/>
                <a:cs typeface="DM Sans" pitchFamily="34" charset="-120"/>
              </a:rPr>
              <a:t>máy</a:t>
            </a:r>
            <a:r>
              <a:rPr lang="en-US" sz="1100" dirty="0">
                <a:solidFill>
                  <a:srgbClr val="383838"/>
                </a:solidFill>
                <a:latin typeface="DM Sans" pitchFamily="34" charset="0"/>
                <a:ea typeface="DM Sans" pitchFamily="34" charset="-122"/>
                <a:cs typeface="DM Sans" pitchFamily="34" charset="-120"/>
              </a:rPr>
              <a:t> móc không được bảo trì hoặc kiểm tra định kỳ.</a:t>
            </a:r>
            <a:endParaRPr lang="en-US" sz="1100" dirty="0"/>
          </a:p>
        </p:txBody>
      </p:sp>
      <p:sp>
        <p:nvSpPr>
          <p:cNvPr id="12" name="Shape 9"/>
          <p:cNvSpPr/>
          <p:nvPr/>
        </p:nvSpPr>
        <p:spPr>
          <a:xfrm>
            <a:off x="1536737" y="6890861"/>
            <a:ext cx="327779" cy="327779"/>
          </a:xfrm>
          <a:prstGeom prst="roundRect">
            <a:avLst>
              <a:gd name="adj" fmla="val 6667"/>
            </a:avLst>
          </a:prstGeom>
          <a:solidFill>
            <a:srgbClr val="F2EEEE"/>
          </a:solidFill>
          <a:ln/>
        </p:spPr>
      </p:sp>
      <p:sp>
        <p:nvSpPr>
          <p:cNvPr id="13" name="Text 10"/>
          <p:cNvSpPr/>
          <p:nvPr/>
        </p:nvSpPr>
        <p:spPr>
          <a:xfrm>
            <a:off x="1639369" y="6940034"/>
            <a:ext cx="122396" cy="229433"/>
          </a:xfrm>
          <a:prstGeom prst="rect">
            <a:avLst/>
          </a:prstGeom>
          <a:noFill/>
          <a:ln/>
        </p:spPr>
        <p:txBody>
          <a:bodyPr wrap="none" lIns="0" tIns="0" rIns="0" bIns="0" rtlCol="0" anchor="t"/>
          <a:lstStyle/>
          <a:p>
            <a:pPr marL="0" indent="0" algn="ctr">
              <a:lnSpc>
                <a:spcPts val="1800"/>
              </a:lnSpc>
              <a:buNone/>
            </a:pPr>
            <a:r>
              <a:rPr lang="en-US" sz="1800" dirty="0">
                <a:solidFill>
                  <a:srgbClr val="383838"/>
                </a:solidFill>
                <a:latin typeface="PT Serif" pitchFamily="34" charset="0"/>
                <a:ea typeface="PT Serif" pitchFamily="34" charset="-122"/>
                <a:cs typeface="PT Serif" pitchFamily="34" charset="-120"/>
              </a:rPr>
              <a:t>3</a:t>
            </a:r>
            <a:endParaRPr lang="en-US" sz="1800" dirty="0"/>
          </a:p>
        </p:txBody>
      </p:sp>
      <p:sp>
        <p:nvSpPr>
          <p:cNvPr id="14" name="Text 11"/>
          <p:cNvSpPr/>
          <p:nvPr/>
        </p:nvSpPr>
        <p:spPr>
          <a:xfrm>
            <a:off x="2010130" y="6890861"/>
            <a:ext cx="2019895" cy="238958"/>
          </a:xfrm>
          <a:prstGeom prst="rect">
            <a:avLst/>
          </a:prstGeom>
          <a:noFill/>
          <a:ln/>
        </p:spPr>
        <p:txBody>
          <a:bodyPr wrap="none" lIns="0" tIns="0" rIns="0" bIns="0" rtlCol="0" anchor="t"/>
          <a:lstStyle/>
          <a:p>
            <a:pPr marL="0" indent="0">
              <a:lnSpc>
                <a:spcPts val="1850"/>
              </a:lnSpc>
              <a:buNone/>
            </a:pPr>
            <a:r>
              <a:rPr lang="en-US" b="1" dirty="0">
                <a:solidFill>
                  <a:srgbClr val="383838"/>
                </a:solidFill>
                <a:latin typeface="PT Serif" pitchFamily="34" charset="0"/>
                <a:ea typeface="PT Serif" pitchFamily="34" charset="-122"/>
                <a:cs typeface="PT Serif" pitchFamily="34" charset="-120"/>
              </a:rPr>
              <a:t>Biện Pháp Phòng Tránh</a:t>
            </a:r>
            <a:endParaRPr lang="en-US" b="1" dirty="0"/>
          </a:p>
        </p:txBody>
      </p:sp>
      <p:sp>
        <p:nvSpPr>
          <p:cNvPr id="15" name="Text 12"/>
          <p:cNvSpPr/>
          <p:nvPr/>
        </p:nvSpPr>
        <p:spPr>
          <a:xfrm>
            <a:off x="2010130" y="7129819"/>
            <a:ext cx="6196965" cy="466249"/>
          </a:xfrm>
          <a:prstGeom prst="rect">
            <a:avLst/>
          </a:prstGeom>
          <a:noFill/>
          <a:ln/>
        </p:spPr>
        <p:txBody>
          <a:bodyPr wrap="square" lIns="0" tIns="0" rIns="0" bIns="0" rtlCol="0" anchor="t"/>
          <a:lstStyle/>
          <a:p>
            <a:pPr marL="0" indent="0">
              <a:lnSpc>
                <a:spcPts val="1800"/>
              </a:lnSpc>
              <a:buNone/>
            </a:pPr>
            <a:r>
              <a:rPr lang="en-US" sz="1100" dirty="0">
                <a:solidFill>
                  <a:srgbClr val="383838"/>
                </a:solidFill>
                <a:latin typeface="DM Sans" pitchFamily="34" charset="0"/>
                <a:ea typeface="DM Sans" pitchFamily="34" charset="-122"/>
                <a:cs typeface="DM Sans" pitchFamily="34" charset="-120"/>
              </a:rPr>
              <a:t>Đào tạo công nhân về an toàn lao động, duy trì thiết bị trong tình trạng tốt, </a:t>
            </a:r>
          </a:p>
          <a:p>
            <a:pPr marL="0" indent="0">
              <a:lnSpc>
                <a:spcPts val="1800"/>
              </a:lnSpc>
              <a:buNone/>
            </a:pPr>
            <a:r>
              <a:rPr lang="en-US" sz="1100" dirty="0" err="1">
                <a:solidFill>
                  <a:srgbClr val="383838"/>
                </a:solidFill>
                <a:latin typeface="DM Sans" pitchFamily="34" charset="0"/>
                <a:ea typeface="DM Sans" pitchFamily="34" charset="-122"/>
                <a:cs typeface="DM Sans" pitchFamily="34" charset="-120"/>
              </a:rPr>
              <a:t>đảm</a:t>
            </a:r>
            <a:r>
              <a:rPr lang="en-US" sz="1100" dirty="0">
                <a:solidFill>
                  <a:srgbClr val="383838"/>
                </a:solidFill>
                <a:latin typeface="DM Sans" pitchFamily="34" charset="0"/>
                <a:ea typeface="DM Sans" pitchFamily="34" charset="-122"/>
                <a:cs typeface="DM Sans" pitchFamily="34" charset="-120"/>
              </a:rPr>
              <a:t> bảo môi trường làm việc sạch sẽ và đúng quy cách.</a:t>
            </a:r>
            <a:endParaRPr lang="en-US" sz="1100" dirty="0"/>
          </a:p>
        </p:txBody>
      </p:sp>
      <p:sp>
        <p:nvSpPr>
          <p:cNvPr id="16" name="Shape 13"/>
          <p:cNvSpPr/>
          <p:nvPr/>
        </p:nvSpPr>
        <p:spPr>
          <a:xfrm>
            <a:off x="8352708" y="6890861"/>
            <a:ext cx="327779" cy="327779"/>
          </a:xfrm>
          <a:prstGeom prst="roundRect">
            <a:avLst>
              <a:gd name="adj" fmla="val 6667"/>
            </a:avLst>
          </a:prstGeom>
          <a:solidFill>
            <a:srgbClr val="F2EEEE"/>
          </a:solidFill>
          <a:ln/>
        </p:spPr>
      </p:sp>
      <p:sp>
        <p:nvSpPr>
          <p:cNvPr id="17" name="Text 14"/>
          <p:cNvSpPr/>
          <p:nvPr/>
        </p:nvSpPr>
        <p:spPr>
          <a:xfrm>
            <a:off x="8455340" y="6940034"/>
            <a:ext cx="122396" cy="229433"/>
          </a:xfrm>
          <a:prstGeom prst="rect">
            <a:avLst/>
          </a:prstGeom>
          <a:noFill/>
          <a:ln/>
        </p:spPr>
        <p:txBody>
          <a:bodyPr wrap="none" lIns="0" tIns="0" rIns="0" bIns="0" rtlCol="0" anchor="t"/>
          <a:lstStyle/>
          <a:p>
            <a:pPr marL="0" indent="0" algn="ctr">
              <a:lnSpc>
                <a:spcPts val="1800"/>
              </a:lnSpc>
              <a:buNone/>
            </a:pPr>
            <a:r>
              <a:rPr lang="en-US" sz="1800" dirty="0">
                <a:solidFill>
                  <a:srgbClr val="383838"/>
                </a:solidFill>
                <a:latin typeface="PT Serif" pitchFamily="34" charset="0"/>
                <a:ea typeface="PT Serif" pitchFamily="34" charset="-122"/>
                <a:cs typeface="PT Serif" pitchFamily="34" charset="-120"/>
              </a:rPr>
              <a:t>4</a:t>
            </a:r>
            <a:endParaRPr lang="en-US" sz="1800" dirty="0"/>
          </a:p>
        </p:txBody>
      </p:sp>
      <p:sp>
        <p:nvSpPr>
          <p:cNvPr id="18" name="Text 15"/>
          <p:cNvSpPr/>
          <p:nvPr/>
        </p:nvSpPr>
        <p:spPr>
          <a:xfrm>
            <a:off x="8826101" y="6890861"/>
            <a:ext cx="1912144" cy="238958"/>
          </a:xfrm>
          <a:prstGeom prst="rect">
            <a:avLst/>
          </a:prstGeom>
          <a:noFill/>
          <a:ln/>
        </p:spPr>
        <p:txBody>
          <a:bodyPr wrap="none" lIns="0" tIns="0" rIns="0" bIns="0" rtlCol="0" anchor="t"/>
          <a:lstStyle/>
          <a:p>
            <a:pPr marL="0" indent="0">
              <a:lnSpc>
                <a:spcPts val="1850"/>
              </a:lnSpc>
              <a:buNone/>
            </a:pPr>
            <a:r>
              <a:rPr lang="en-US" b="1" dirty="0">
                <a:solidFill>
                  <a:srgbClr val="383838"/>
                </a:solidFill>
                <a:latin typeface="PT Serif" pitchFamily="34" charset="0"/>
                <a:ea typeface="PT Serif" pitchFamily="34" charset="-122"/>
                <a:cs typeface="PT Serif" pitchFamily="34" charset="-120"/>
              </a:rPr>
              <a:t>Quy Định An Toàn</a:t>
            </a:r>
            <a:endParaRPr lang="en-US" b="1" dirty="0"/>
          </a:p>
        </p:txBody>
      </p:sp>
      <p:sp>
        <p:nvSpPr>
          <p:cNvPr id="19" name="Text 16"/>
          <p:cNvSpPr/>
          <p:nvPr/>
        </p:nvSpPr>
        <p:spPr>
          <a:xfrm>
            <a:off x="8826101" y="7129819"/>
            <a:ext cx="6196965" cy="466249"/>
          </a:xfrm>
          <a:prstGeom prst="rect">
            <a:avLst/>
          </a:prstGeom>
          <a:noFill/>
          <a:ln/>
        </p:spPr>
        <p:txBody>
          <a:bodyPr wrap="square" lIns="0" tIns="0" rIns="0" bIns="0" rtlCol="0" anchor="t"/>
          <a:lstStyle/>
          <a:p>
            <a:pPr marL="0" indent="0">
              <a:lnSpc>
                <a:spcPts val="1800"/>
              </a:lnSpc>
              <a:buNone/>
            </a:pPr>
            <a:r>
              <a:rPr lang="en-US" sz="1100" dirty="0">
                <a:solidFill>
                  <a:srgbClr val="383838"/>
                </a:solidFill>
                <a:latin typeface="DM Sans" pitchFamily="34" charset="0"/>
                <a:ea typeface="DM Sans" pitchFamily="34" charset="-122"/>
                <a:cs typeface="DM Sans" pitchFamily="34" charset="-120"/>
              </a:rPr>
              <a:t>Trang bị đầy đủ thiết bị bảo hộ cá nhân, kiểm tra và bảo trì định kỳ thiết bị, </a:t>
            </a:r>
          </a:p>
          <a:p>
            <a:pPr marL="0" indent="0">
              <a:lnSpc>
                <a:spcPts val="1800"/>
              </a:lnSpc>
              <a:buNone/>
            </a:pPr>
            <a:r>
              <a:rPr lang="en-US" sz="1100" dirty="0" err="1">
                <a:solidFill>
                  <a:srgbClr val="383838"/>
                </a:solidFill>
                <a:latin typeface="DM Sans" pitchFamily="34" charset="0"/>
                <a:ea typeface="DM Sans" pitchFamily="34" charset="-122"/>
                <a:cs typeface="DM Sans" pitchFamily="34" charset="-120"/>
              </a:rPr>
              <a:t>đào</a:t>
            </a:r>
            <a:r>
              <a:rPr lang="en-US" sz="1100" dirty="0">
                <a:solidFill>
                  <a:srgbClr val="383838"/>
                </a:solidFill>
                <a:latin typeface="DM Sans" pitchFamily="34" charset="0"/>
                <a:ea typeface="DM Sans" pitchFamily="34" charset="-122"/>
                <a:cs typeface="DM Sans" pitchFamily="34" charset="-120"/>
              </a:rPr>
              <a:t> tạo về quy trình vận hành máy móc.</a:t>
            </a:r>
            <a:endParaRPr lang="en-US" sz="1100" dirty="0"/>
          </a:p>
        </p:txBody>
      </p:sp>
      <p:pic>
        <p:nvPicPr>
          <p:cNvPr id="20" name="Image 0" descr="preencoded.png">
            <a:extLst>
              <a:ext uri="{FF2B5EF4-FFF2-40B4-BE49-F238E27FC236}">
                <a16:creationId xmlns:a16="http://schemas.microsoft.com/office/drawing/2014/main" id="{400DB53E-08A4-0441-AB04-14B309512468}"/>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79809" y="367189"/>
            <a:ext cx="10070783" cy="438269"/>
          </a:xfrm>
          <a:prstGeom prst="rect">
            <a:avLst/>
          </a:prstGeom>
          <a:noFill/>
          <a:ln/>
        </p:spPr>
        <p:txBody>
          <a:bodyPr wrap="none" lIns="0" tIns="0" rIns="0" bIns="0" rtlCol="0" anchor="t"/>
          <a:lstStyle/>
          <a:p>
            <a:pPr marL="0" indent="0" algn="ctr">
              <a:lnSpc>
                <a:spcPts val="3450"/>
              </a:lnSpc>
              <a:buNone/>
            </a:pPr>
            <a:r>
              <a:rPr lang="en-US" sz="3200" b="1" dirty="0">
                <a:solidFill>
                  <a:srgbClr val="020202"/>
                </a:solidFill>
                <a:latin typeface="PT Serif" pitchFamily="34" charset="0"/>
                <a:ea typeface="PT Serif" pitchFamily="34" charset="-122"/>
                <a:cs typeface="PT Serif" pitchFamily="34" charset="-120"/>
              </a:rPr>
              <a:t>An Toàn Vệ Sinh Lao Động Khi </a:t>
            </a:r>
          </a:p>
          <a:p>
            <a:pPr marL="0" indent="0" algn="ctr">
              <a:lnSpc>
                <a:spcPts val="3450"/>
              </a:lnSpc>
              <a:buNone/>
            </a:pPr>
            <a:r>
              <a:rPr lang="en-US" sz="3200" b="1" dirty="0" err="1">
                <a:solidFill>
                  <a:srgbClr val="020202"/>
                </a:solidFill>
                <a:latin typeface="PT Serif" pitchFamily="34" charset="0"/>
                <a:ea typeface="PT Serif" pitchFamily="34" charset="-122"/>
                <a:cs typeface="PT Serif" pitchFamily="34" charset="-120"/>
              </a:rPr>
              <a:t>Lắp</a:t>
            </a:r>
            <a:r>
              <a:rPr lang="en-US" sz="3200" b="1" dirty="0">
                <a:solidFill>
                  <a:srgbClr val="020202"/>
                </a:solidFill>
                <a:latin typeface="PT Serif" pitchFamily="34" charset="0"/>
                <a:ea typeface="PT Serif" pitchFamily="34" charset="-122"/>
                <a:cs typeface="PT Serif" pitchFamily="34" charset="-120"/>
              </a:rPr>
              <a:t> Ráp Cuộn Dây Và Nam Châm</a:t>
            </a:r>
            <a:endParaRPr lang="en-US" sz="3200" b="1" dirty="0"/>
          </a:p>
        </p:txBody>
      </p:sp>
      <p:pic>
        <p:nvPicPr>
          <p:cNvPr id="3" name="Image 0" descr="preencoded.png"/>
          <p:cNvPicPr>
            <a:picLocks noChangeAspect="1"/>
          </p:cNvPicPr>
          <p:nvPr/>
        </p:nvPicPr>
        <p:blipFill>
          <a:blip r:embed="rId3"/>
          <a:stretch>
            <a:fillRect/>
          </a:stretch>
        </p:blipFill>
        <p:spPr>
          <a:xfrm>
            <a:off x="5659447" y="1864320"/>
            <a:ext cx="2366843" cy="2366843"/>
          </a:xfrm>
          <a:prstGeom prst="rect">
            <a:avLst/>
          </a:prstGeom>
        </p:spPr>
      </p:pic>
      <p:pic>
        <p:nvPicPr>
          <p:cNvPr id="4" name="Image 1" descr="preencoded.png"/>
          <p:cNvPicPr>
            <a:picLocks noChangeAspect="1"/>
          </p:cNvPicPr>
          <p:nvPr/>
        </p:nvPicPr>
        <p:blipFill>
          <a:blip r:embed="rId4"/>
          <a:stretch>
            <a:fillRect/>
          </a:stretch>
        </p:blipFill>
        <p:spPr>
          <a:xfrm>
            <a:off x="873546" y="4786590"/>
            <a:ext cx="667702" cy="1068348"/>
          </a:xfrm>
          <a:prstGeom prst="rect">
            <a:avLst/>
          </a:prstGeom>
        </p:spPr>
      </p:pic>
      <p:sp>
        <p:nvSpPr>
          <p:cNvPr id="5" name="Text 1"/>
          <p:cNvSpPr/>
          <p:nvPr/>
        </p:nvSpPr>
        <p:spPr>
          <a:xfrm>
            <a:off x="1741512" y="4920059"/>
            <a:ext cx="1752838" cy="219075"/>
          </a:xfrm>
          <a:prstGeom prst="rect">
            <a:avLst/>
          </a:prstGeom>
          <a:noFill/>
          <a:ln/>
        </p:spPr>
        <p:txBody>
          <a:bodyPr wrap="none" lIns="0" tIns="0" rIns="0" bIns="0" rtlCol="0" anchor="t"/>
          <a:lstStyle/>
          <a:p>
            <a:pPr marL="0" indent="0" algn="l">
              <a:lnSpc>
                <a:spcPts val="1700"/>
              </a:lnSpc>
              <a:buNone/>
            </a:pPr>
            <a:r>
              <a:rPr lang="en-US" sz="1600" b="1" dirty="0">
                <a:solidFill>
                  <a:srgbClr val="383838"/>
                </a:solidFill>
                <a:latin typeface="PT Serif" pitchFamily="34" charset="0"/>
                <a:ea typeface="PT Serif" pitchFamily="34" charset="-122"/>
                <a:cs typeface="PT Serif" pitchFamily="34" charset="-120"/>
              </a:rPr>
              <a:t>Nguy Cơ</a:t>
            </a:r>
            <a:endParaRPr lang="en-US" sz="1600" b="1" dirty="0"/>
          </a:p>
        </p:txBody>
      </p:sp>
      <p:sp>
        <p:nvSpPr>
          <p:cNvPr id="6" name="Text 2"/>
          <p:cNvSpPr/>
          <p:nvPr/>
        </p:nvSpPr>
        <p:spPr>
          <a:xfrm>
            <a:off x="1741512" y="5219263"/>
            <a:ext cx="12618244" cy="213717"/>
          </a:xfrm>
          <a:prstGeom prst="rect">
            <a:avLst/>
          </a:prstGeom>
          <a:noFill/>
          <a:ln/>
        </p:spPr>
        <p:txBody>
          <a:bodyPr wrap="none" lIns="0" tIns="0" rIns="0" bIns="0" rtlCol="0" anchor="t"/>
          <a:lstStyle/>
          <a:p>
            <a:pPr marL="0" indent="0" algn="l">
              <a:lnSpc>
                <a:spcPts val="1650"/>
              </a:lnSpc>
              <a:buNone/>
            </a:pPr>
            <a:r>
              <a:rPr lang="en-US" sz="1100" dirty="0">
                <a:solidFill>
                  <a:srgbClr val="383838"/>
                </a:solidFill>
                <a:latin typeface="DM Sans" pitchFamily="34" charset="0"/>
                <a:ea typeface="DM Sans" pitchFamily="34" charset="-122"/>
                <a:cs typeface="DM Sans" pitchFamily="34" charset="-120"/>
              </a:rPr>
              <a:t>Tiếp xúc với các linh kiện sắc bén hoặc các thiết bị máy móc, </a:t>
            </a:r>
          </a:p>
          <a:p>
            <a:pPr marL="0" indent="0" algn="l">
              <a:lnSpc>
                <a:spcPts val="1650"/>
              </a:lnSpc>
              <a:buNone/>
            </a:pPr>
            <a:r>
              <a:rPr lang="en-US" sz="1100" dirty="0" err="1">
                <a:solidFill>
                  <a:srgbClr val="383838"/>
                </a:solidFill>
                <a:latin typeface="DM Sans" pitchFamily="34" charset="0"/>
                <a:ea typeface="DM Sans" pitchFamily="34" charset="-122"/>
                <a:cs typeface="DM Sans" pitchFamily="34" charset="-120"/>
              </a:rPr>
              <a:t>va</a:t>
            </a:r>
            <a:r>
              <a:rPr lang="en-US" sz="1100" dirty="0">
                <a:solidFill>
                  <a:srgbClr val="383838"/>
                </a:solidFill>
                <a:latin typeface="DM Sans" pitchFamily="34" charset="0"/>
                <a:ea typeface="DM Sans" pitchFamily="34" charset="-122"/>
                <a:cs typeface="DM Sans" pitchFamily="34" charset="-120"/>
              </a:rPr>
              <a:t> đập hoặc cắt phải xảy ra khi thao tác với các linh kiện nhỏ và cứng.</a:t>
            </a:r>
            <a:endParaRPr lang="en-US" sz="1100" dirty="0"/>
          </a:p>
        </p:txBody>
      </p:sp>
      <p:pic>
        <p:nvPicPr>
          <p:cNvPr id="7" name="Image 2" descr="preencoded.png"/>
          <p:cNvPicPr>
            <a:picLocks noChangeAspect="1"/>
          </p:cNvPicPr>
          <p:nvPr/>
        </p:nvPicPr>
        <p:blipFill>
          <a:blip r:embed="rId5"/>
          <a:stretch>
            <a:fillRect/>
          </a:stretch>
        </p:blipFill>
        <p:spPr>
          <a:xfrm>
            <a:off x="873546" y="5854938"/>
            <a:ext cx="667702" cy="1068348"/>
          </a:xfrm>
          <a:prstGeom prst="rect">
            <a:avLst/>
          </a:prstGeom>
        </p:spPr>
      </p:pic>
      <p:sp>
        <p:nvSpPr>
          <p:cNvPr id="8" name="Text 3"/>
          <p:cNvSpPr/>
          <p:nvPr/>
        </p:nvSpPr>
        <p:spPr>
          <a:xfrm>
            <a:off x="1741512" y="5988407"/>
            <a:ext cx="1752838" cy="219075"/>
          </a:xfrm>
          <a:prstGeom prst="rect">
            <a:avLst/>
          </a:prstGeom>
          <a:noFill/>
          <a:ln/>
        </p:spPr>
        <p:txBody>
          <a:bodyPr wrap="none" lIns="0" tIns="0" rIns="0" bIns="0" rtlCol="0" anchor="t"/>
          <a:lstStyle/>
          <a:p>
            <a:pPr marL="0" indent="0" algn="l">
              <a:lnSpc>
                <a:spcPts val="1700"/>
              </a:lnSpc>
              <a:buNone/>
            </a:pPr>
            <a:r>
              <a:rPr lang="en-US" sz="1600" b="1" dirty="0">
                <a:solidFill>
                  <a:srgbClr val="383838"/>
                </a:solidFill>
                <a:latin typeface="PT Serif" pitchFamily="34" charset="0"/>
                <a:ea typeface="PT Serif" pitchFamily="34" charset="-122"/>
                <a:cs typeface="PT Serif" pitchFamily="34" charset="-120"/>
              </a:rPr>
              <a:t>Nguyên Nhân</a:t>
            </a:r>
            <a:endParaRPr lang="en-US" sz="1600" b="1" dirty="0"/>
          </a:p>
        </p:txBody>
      </p:sp>
      <p:sp>
        <p:nvSpPr>
          <p:cNvPr id="9" name="Text 4"/>
          <p:cNvSpPr/>
          <p:nvPr/>
        </p:nvSpPr>
        <p:spPr>
          <a:xfrm>
            <a:off x="1741512" y="6287611"/>
            <a:ext cx="12618244" cy="213717"/>
          </a:xfrm>
          <a:prstGeom prst="rect">
            <a:avLst/>
          </a:prstGeom>
          <a:noFill/>
          <a:ln/>
        </p:spPr>
        <p:txBody>
          <a:bodyPr wrap="none" lIns="0" tIns="0" rIns="0" bIns="0" rtlCol="0" anchor="t"/>
          <a:lstStyle/>
          <a:p>
            <a:pPr marL="0" indent="0" algn="l">
              <a:lnSpc>
                <a:spcPts val="1650"/>
              </a:lnSpc>
              <a:buNone/>
            </a:pPr>
            <a:r>
              <a:rPr lang="en-US" sz="1100" dirty="0">
                <a:solidFill>
                  <a:srgbClr val="383838"/>
                </a:solidFill>
                <a:latin typeface="DM Sans" pitchFamily="34" charset="0"/>
                <a:ea typeface="DM Sans" pitchFamily="34" charset="-122"/>
                <a:cs typeface="DM Sans" pitchFamily="34" charset="-120"/>
              </a:rPr>
              <a:t>Thiếu hụt hoặc không đúng cách sử dụng thiết bị bảo hộ cá </a:t>
            </a:r>
            <a:r>
              <a:rPr lang="en-US" sz="1100" dirty="0" err="1">
                <a:solidFill>
                  <a:srgbClr val="383838"/>
                </a:solidFill>
                <a:latin typeface="DM Sans" pitchFamily="34" charset="0"/>
                <a:ea typeface="DM Sans" pitchFamily="34" charset="-122"/>
                <a:cs typeface="DM Sans" pitchFamily="34" charset="-120"/>
              </a:rPr>
              <a:t>nhân</a:t>
            </a:r>
            <a:r>
              <a:rPr lang="en-US" sz="1100" dirty="0">
                <a:solidFill>
                  <a:srgbClr val="383838"/>
                </a:solidFill>
                <a:latin typeface="DM Sans" pitchFamily="34" charset="0"/>
                <a:ea typeface="DM Sans" pitchFamily="34" charset="-122"/>
                <a:cs typeface="DM Sans" pitchFamily="34" charset="-120"/>
              </a:rPr>
              <a:t>,</a:t>
            </a:r>
          </a:p>
          <a:p>
            <a:pPr marL="0" indent="0" algn="l">
              <a:lnSpc>
                <a:spcPts val="1650"/>
              </a:lnSpc>
              <a:buNone/>
            </a:pPr>
            <a:r>
              <a:rPr lang="en-US" sz="1100" dirty="0">
                <a:solidFill>
                  <a:srgbClr val="383838"/>
                </a:solidFill>
                <a:latin typeface="DM Sans" pitchFamily="34" charset="0"/>
                <a:ea typeface="DM Sans" pitchFamily="34" charset="-122"/>
                <a:cs typeface="DM Sans" pitchFamily="34" charset="-120"/>
              </a:rPr>
              <a:t> thiết bị máy móc không được bảo trì hoặc kiểm tra định kỳ.</a:t>
            </a:r>
            <a:endParaRPr lang="en-US" sz="1100" dirty="0"/>
          </a:p>
        </p:txBody>
      </p:sp>
      <p:pic>
        <p:nvPicPr>
          <p:cNvPr id="10" name="Image 3" descr="preencoded.png"/>
          <p:cNvPicPr>
            <a:picLocks noChangeAspect="1"/>
          </p:cNvPicPr>
          <p:nvPr/>
        </p:nvPicPr>
        <p:blipFill>
          <a:blip r:embed="rId6"/>
          <a:stretch>
            <a:fillRect/>
          </a:stretch>
        </p:blipFill>
        <p:spPr>
          <a:xfrm>
            <a:off x="7688002" y="4793240"/>
            <a:ext cx="667702" cy="1068348"/>
          </a:xfrm>
          <a:prstGeom prst="rect">
            <a:avLst/>
          </a:prstGeom>
        </p:spPr>
      </p:pic>
      <p:sp>
        <p:nvSpPr>
          <p:cNvPr id="11" name="Text 5"/>
          <p:cNvSpPr/>
          <p:nvPr/>
        </p:nvSpPr>
        <p:spPr>
          <a:xfrm>
            <a:off x="8555968" y="4926709"/>
            <a:ext cx="1852493" cy="219075"/>
          </a:xfrm>
          <a:prstGeom prst="rect">
            <a:avLst/>
          </a:prstGeom>
          <a:noFill/>
          <a:ln/>
        </p:spPr>
        <p:txBody>
          <a:bodyPr wrap="none" lIns="0" tIns="0" rIns="0" bIns="0" rtlCol="0" anchor="t"/>
          <a:lstStyle/>
          <a:p>
            <a:pPr marL="0" indent="0" algn="l">
              <a:lnSpc>
                <a:spcPts val="1700"/>
              </a:lnSpc>
              <a:buNone/>
            </a:pPr>
            <a:r>
              <a:rPr lang="en-US" sz="1600" b="1" dirty="0">
                <a:solidFill>
                  <a:srgbClr val="383838"/>
                </a:solidFill>
                <a:latin typeface="PT Serif" pitchFamily="34" charset="0"/>
                <a:ea typeface="PT Serif" pitchFamily="34" charset="-122"/>
                <a:cs typeface="PT Serif" pitchFamily="34" charset="-120"/>
              </a:rPr>
              <a:t>Biện Pháp Phòng Tránh</a:t>
            </a:r>
            <a:endParaRPr lang="en-US" sz="1600" b="1" dirty="0"/>
          </a:p>
        </p:txBody>
      </p:sp>
      <p:sp>
        <p:nvSpPr>
          <p:cNvPr id="12" name="Text 6"/>
          <p:cNvSpPr/>
          <p:nvPr/>
        </p:nvSpPr>
        <p:spPr>
          <a:xfrm>
            <a:off x="8555968" y="5225913"/>
            <a:ext cx="5404234" cy="213717"/>
          </a:xfrm>
          <a:prstGeom prst="rect">
            <a:avLst/>
          </a:prstGeom>
          <a:noFill/>
          <a:ln/>
        </p:spPr>
        <p:txBody>
          <a:bodyPr wrap="none" lIns="0" tIns="0" rIns="0" bIns="0" rtlCol="0" anchor="t"/>
          <a:lstStyle/>
          <a:p>
            <a:pPr marL="0" indent="0" algn="l">
              <a:lnSpc>
                <a:spcPts val="1650"/>
              </a:lnSpc>
              <a:buNone/>
            </a:pPr>
            <a:r>
              <a:rPr lang="en-US" sz="1100" dirty="0">
                <a:solidFill>
                  <a:srgbClr val="383838"/>
                </a:solidFill>
                <a:latin typeface="DM Sans" pitchFamily="34" charset="0"/>
                <a:ea typeface="DM Sans" pitchFamily="34" charset="-122"/>
                <a:cs typeface="DM Sans" pitchFamily="34" charset="-120"/>
              </a:rPr>
              <a:t>Đào tạo công nhân về quy trình lắp ráp, bảo trì và kiểm tra định kỳ máy móc, </a:t>
            </a:r>
          </a:p>
          <a:p>
            <a:pPr marL="0" indent="0" algn="l">
              <a:lnSpc>
                <a:spcPts val="1650"/>
              </a:lnSpc>
              <a:buNone/>
            </a:pPr>
            <a:r>
              <a:rPr lang="en-US" sz="1100" dirty="0" err="1">
                <a:solidFill>
                  <a:srgbClr val="383838"/>
                </a:solidFill>
                <a:latin typeface="DM Sans" pitchFamily="34" charset="0"/>
                <a:ea typeface="DM Sans" pitchFamily="34" charset="-122"/>
                <a:cs typeface="DM Sans" pitchFamily="34" charset="-120"/>
              </a:rPr>
              <a:t>sử</a:t>
            </a:r>
            <a:r>
              <a:rPr lang="en-US" sz="1100" dirty="0">
                <a:solidFill>
                  <a:srgbClr val="383838"/>
                </a:solidFill>
                <a:latin typeface="DM Sans" pitchFamily="34" charset="0"/>
                <a:ea typeface="DM Sans" pitchFamily="34" charset="-122"/>
                <a:cs typeface="DM Sans" pitchFamily="34" charset="-120"/>
              </a:rPr>
              <a:t> dụng công cụ và thiết bị hỗ trợ đúng cách.</a:t>
            </a:r>
            <a:endParaRPr lang="en-US" sz="1100" dirty="0"/>
          </a:p>
        </p:txBody>
      </p:sp>
      <p:pic>
        <p:nvPicPr>
          <p:cNvPr id="13" name="Image 4" descr="preencoded.png"/>
          <p:cNvPicPr>
            <a:picLocks noChangeAspect="1"/>
          </p:cNvPicPr>
          <p:nvPr/>
        </p:nvPicPr>
        <p:blipFill>
          <a:blip r:embed="rId7"/>
          <a:stretch>
            <a:fillRect/>
          </a:stretch>
        </p:blipFill>
        <p:spPr>
          <a:xfrm>
            <a:off x="7688002" y="5861588"/>
            <a:ext cx="667702" cy="1068348"/>
          </a:xfrm>
          <a:prstGeom prst="rect">
            <a:avLst/>
          </a:prstGeom>
        </p:spPr>
      </p:pic>
      <p:sp>
        <p:nvSpPr>
          <p:cNvPr id="14" name="Text 7"/>
          <p:cNvSpPr/>
          <p:nvPr/>
        </p:nvSpPr>
        <p:spPr>
          <a:xfrm>
            <a:off x="8555968" y="5995057"/>
            <a:ext cx="1752838" cy="219075"/>
          </a:xfrm>
          <a:prstGeom prst="rect">
            <a:avLst/>
          </a:prstGeom>
          <a:noFill/>
          <a:ln/>
        </p:spPr>
        <p:txBody>
          <a:bodyPr wrap="none" lIns="0" tIns="0" rIns="0" bIns="0" rtlCol="0" anchor="t"/>
          <a:lstStyle/>
          <a:p>
            <a:pPr marL="0" indent="0" algn="l">
              <a:lnSpc>
                <a:spcPts val="1700"/>
              </a:lnSpc>
              <a:buNone/>
            </a:pPr>
            <a:r>
              <a:rPr lang="en-US" sz="1600" b="1" dirty="0">
                <a:solidFill>
                  <a:srgbClr val="383838"/>
                </a:solidFill>
                <a:latin typeface="PT Serif" pitchFamily="34" charset="0"/>
                <a:ea typeface="PT Serif" pitchFamily="34" charset="-122"/>
                <a:cs typeface="PT Serif" pitchFamily="34" charset="-120"/>
              </a:rPr>
              <a:t>Quy Định An Toàn</a:t>
            </a:r>
            <a:endParaRPr lang="en-US" sz="1600" b="1" dirty="0"/>
          </a:p>
        </p:txBody>
      </p:sp>
      <p:sp>
        <p:nvSpPr>
          <p:cNvPr id="15" name="Text 8"/>
          <p:cNvSpPr/>
          <p:nvPr/>
        </p:nvSpPr>
        <p:spPr>
          <a:xfrm>
            <a:off x="8555968" y="6294261"/>
            <a:ext cx="5692173" cy="213717"/>
          </a:xfrm>
          <a:prstGeom prst="rect">
            <a:avLst/>
          </a:prstGeom>
          <a:noFill/>
          <a:ln/>
        </p:spPr>
        <p:txBody>
          <a:bodyPr wrap="none" lIns="0" tIns="0" rIns="0" bIns="0" rtlCol="0" anchor="t"/>
          <a:lstStyle/>
          <a:p>
            <a:pPr marL="0" indent="0" algn="l">
              <a:lnSpc>
                <a:spcPts val="1650"/>
              </a:lnSpc>
              <a:buNone/>
            </a:pPr>
            <a:r>
              <a:rPr lang="en-US" sz="1100" dirty="0">
                <a:solidFill>
                  <a:srgbClr val="383838"/>
                </a:solidFill>
                <a:latin typeface="DM Sans" pitchFamily="34" charset="0"/>
                <a:ea typeface="DM Sans" pitchFamily="34" charset="-122"/>
                <a:cs typeface="DM Sans" pitchFamily="34" charset="-120"/>
              </a:rPr>
              <a:t>Trang bị đầy đủ thiết bị bảo hộ cá nhân, kiểm tra và bảo trì định kỳ thiết bị, </a:t>
            </a:r>
          </a:p>
          <a:p>
            <a:pPr marL="0" indent="0" algn="l">
              <a:lnSpc>
                <a:spcPts val="1650"/>
              </a:lnSpc>
              <a:buNone/>
            </a:pPr>
            <a:r>
              <a:rPr lang="en-US" sz="1100" dirty="0" err="1">
                <a:solidFill>
                  <a:srgbClr val="383838"/>
                </a:solidFill>
                <a:latin typeface="DM Sans" pitchFamily="34" charset="0"/>
                <a:ea typeface="DM Sans" pitchFamily="34" charset="-122"/>
                <a:cs typeface="DM Sans" pitchFamily="34" charset="-120"/>
              </a:rPr>
              <a:t>tuân</a:t>
            </a:r>
            <a:r>
              <a:rPr lang="en-US" sz="1100" dirty="0">
                <a:solidFill>
                  <a:srgbClr val="383838"/>
                </a:solidFill>
                <a:latin typeface="DM Sans" pitchFamily="34" charset="0"/>
                <a:ea typeface="DM Sans" pitchFamily="34" charset="-122"/>
                <a:cs typeface="DM Sans" pitchFamily="34" charset="-120"/>
              </a:rPr>
              <a:t> thủ các tiêu chuẩn vệ sinh lao động.</a:t>
            </a:r>
            <a:endParaRPr lang="en-US" sz="1100" dirty="0"/>
          </a:p>
        </p:txBody>
      </p:sp>
      <p:pic>
        <p:nvPicPr>
          <p:cNvPr id="16" name="Image 0" descr="preencoded.png">
            <a:extLst>
              <a:ext uri="{FF2B5EF4-FFF2-40B4-BE49-F238E27FC236}">
                <a16:creationId xmlns:a16="http://schemas.microsoft.com/office/drawing/2014/main" id="{2C9F2795-50BA-875A-85BF-C9A4D643580C}"/>
              </a:ext>
            </a:extLst>
          </p:cNvPr>
          <p:cNvPicPr>
            <a:picLocks noChangeAspect="1"/>
          </p:cNvPicPr>
          <p:nvPr/>
        </p:nvPicPr>
        <p:blipFill>
          <a:blip r:embed="rId8"/>
          <a:stretch>
            <a:fillRect/>
          </a:stretch>
        </p:blipFill>
        <p:spPr>
          <a:xfrm>
            <a:off x="11746320" y="7395587"/>
            <a:ext cx="2690329" cy="8340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004417" y="437198"/>
            <a:ext cx="10621566" cy="521732"/>
          </a:xfrm>
          <a:prstGeom prst="rect">
            <a:avLst/>
          </a:prstGeom>
          <a:noFill/>
          <a:ln/>
        </p:spPr>
        <p:txBody>
          <a:bodyPr wrap="none" lIns="0" tIns="0" rIns="0" bIns="0" rtlCol="0" anchor="t"/>
          <a:lstStyle/>
          <a:p>
            <a:pPr marL="0" indent="0" algn="ctr">
              <a:lnSpc>
                <a:spcPts val="4100"/>
              </a:lnSpc>
              <a:buNone/>
            </a:pPr>
            <a:r>
              <a:rPr lang="en-US" sz="3600" b="1" dirty="0">
                <a:solidFill>
                  <a:srgbClr val="020202"/>
                </a:solidFill>
                <a:latin typeface="PT Serif" pitchFamily="34" charset="0"/>
                <a:ea typeface="PT Serif" pitchFamily="34" charset="-122"/>
                <a:cs typeface="PT Serif" pitchFamily="34" charset="-120"/>
              </a:rPr>
              <a:t>An Toàn Vệ Sinh Lao Động Khi Gắn Màng Loa Vào Khung</a:t>
            </a:r>
            <a:endParaRPr lang="en-US" sz="3600" b="1" dirty="0"/>
          </a:p>
        </p:txBody>
      </p:sp>
      <p:pic>
        <p:nvPicPr>
          <p:cNvPr id="3" name="Image 0" descr="preencoded.png"/>
          <p:cNvPicPr>
            <a:picLocks noChangeAspect="1"/>
          </p:cNvPicPr>
          <p:nvPr/>
        </p:nvPicPr>
        <p:blipFill>
          <a:blip r:embed="rId3"/>
          <a:stretch>
            <a:fillRect/>
          </a:stretch>
        </p:blipFill>
        <p:spPr>
          <a:xfrm>
            <a:off x="3688021" y="1225510"/>
            <a:ext cx="7254359" cy="4640699"/>
          </a:xfrm>
          <a:prstGeom prst="rect">
            <a:avLst/>
          </a:prstGeom>
        </p:spPr>
      </p:pic>
      <p:sp>
        <p:nvSpPr>
          <p:cNvPr id="4" name="Shape 1"/>
          <p:cNvSpPr/>
          <p:nvPr/>
        </p:nvSpPr>
        <p:spPr>
          <a:xfrm>
            <a:off x="572095" y="6096357"/>
            <a:ext cx="13486209" cy="1698784"/>
          </a:xfrm>
          <a:prstGeom prst="roundRect">
            <a:avLst>
              <a:gd name="adj" fmla="val 1404"/>
            </a:avLst>
          </a:prstGeom>
          <a:noFill/>
          <a:ln w="7620">
            <a:solidFill>
              <a:srgbClr val="000000">
                <a:alpha val="8000"/>
              </a:srgbClr>
            </a:solidFill>
            <a:prstDash val="solid"/>
          </a:ln>
        </p:spPr>
      </p:sp>
      <p:sp>
        <p:nvSpPr>
          <p:cNvPr id="5" name="Shape 2"/>
          <p:cNvSpPr/>
          <p:nvPr/>
        </p:nvSpPr>
        <p:spPr>
          <a:xfrm>
            <a:off x="579715" y="6103977"/>
            <a:ext cx="13470969" cy="460296"/>
          </a:xfrm>
          <a:prstGeom prst="rect">
            <a:avLst/>
          </a:prstGeom>
          <a:solidFill>
            <a:srgbClr val="FFFFFF">
              <a:alpha val="4000"/>
            </a:srgbClr>
          </a:solidFill>
          <a:ln/>
        </p:spPr>
      </p:sp>
      <p:sp>
        <p:nvSpPr>
          <p:cNvPr id="6" name="Text 3"/>
          <p:cNvSpPr/>
          <p:nvPr/>
        </p:nvSpPr>
        <p:spPr>
          <a:xfrm>
            <a:off x="738902" y="6206966"/>
            <a:ext cx="3045976" cy="254317"/>
          </a:xfrm>
          <a:prstGeom prst="rect">
            <a:avLst/>
          </a:prstGeom>
          <a:noFill/>
          <a:ln/>
        </p:spPr>
        <p:txBody>
          <a:bodyPr wrap="none" lIns="0" tIns="0" rIns="0" bIns="0" rtlCol="0" anchor="t"/>
          <a:lstStyle/>
          <a:p>
            <a:pPr marL="0" indent="0">
              <a:lnSpc>
                <a:spcPts val="2000"/>
              </a:lnSpc>
              <a:buNone/>
            </a:pPr>
            <a:r>
              <a:rPr lang="en-US" sz="1600" b="1" dirty="0">
                <a:solidFill>
                  <a:srgbClr val="383838"/>
                </a:solidFill>
                <a:latin typeface="DM Sans" pitchFamily="34" charset="0"/>
                <a:ea typeface="DM Sans" pitchFamily="34" charset="-122"/>
                <a:cs typeface="DM Sans" pitchFamily="34" charset="-120"/>
              </a:rPr>
              <a:t>Nguy Cơ</a:t>
            </a:r>
            <a:endParaRPr lang="en-US" sz="1600" b="1" dirty="0"/>
          </a:p>
        </p:txBody>
      </p:sp>
      <p:sp>
        <p:nvSpPr>
          <p:cNvPr id="7" name="Text 4"/>
          <p:cNvSpPr/>
          <p:nvPr/>
        </p:nvSpPr>
        <p:spPr>
          <a:xfrm>
            <a:off x="4110395" y="6206966"/>
            <a:ext cx="3042166" cy="254317"/>
          </a:xfrm>
          <a:prstGeom prst="rect">
            <a:avLst/>
          </a:prstGeom>
          <a:noFill/>
          <a:ln/>
        </p:spPr>
        <p:txBody>
          <a:bodyPr wrap="none" lIns="0" tIns="0" rIns="0" bIns="0" rtlCol="0" anchor="t"/>
          <a:lstStyle/>
          <a:p>
            <a:pPr marL="0" indent="0">
              <a:lnSpc>
                <a:spcPts val="2000"/>
              </a:lnSpc>
              <a:buNone/>
            </a:pPr>
            <a:r>
              <a:rPr lang="en-US" sz="1600" b="1" dirty="0">
                <a:solidFill>
                  <a:srgbClr val="383838"/>
                </a:solidFill>
                <a:latin typeface="DM Sans" pitchFamily="34" charset="0"/>
                <a:ea typeface="DM Sans" pitchFamily="34" charset="-122"/>
                <a:cs typeface="DM Sans" pitchFamily="34" charset="-120"/>
              </a:rPr>
              <a:t>Nguyên Nhân</a:t>
            </a:r>
            <a:endParaRPr lang="en-US" sz="1600" b="1" dirty="0"/>
          </a:p>
        </p:txBody>
      </p:sp>
      <p:sp>
        <p:nvSpPr>
          <p:cNvPr id="8" name="Text 5"/>
          <p:cNvSpPr/>
          <p:nvPr/>
        </p:nvSpPr>
        <p:spPr>
          <a:xfrm>
            <a:off x="7478078" y="6206966"/>
            <a:ext cx="3042166" cy="254317"/>
          </a:xfrm>
          <a:prstGeom prst="rect">
            <a:avLst/>
          </a:prstGeom>
          <a:noFill/>
          <a:ln/>
        </p:spPr>
        <p:txBody>
          <a:bodyPr wrap="none" lIns="0" tIns="0" rIns="0" bIns="0" rtlCol="0" anchor="t"/>
          <a:lstStyle/>
          <a:p>
            <a:pPr marL="0" indent="0">
              <a:lnSpc>
                <a:spcPts val="2000"/>
              </a:lnSpc>
              <a:buNone/>
            </a:pPr>
            <a:r>
              <a:rPr lang="en-US" sz="1600" b="1" dirty="0">
                <a:solidFill>
                  <a:srgbClr val="383838"/>
                </a:solidFill>
                <a:latin typeface="DM Sans" pitchFamily="34" charset="0"/>
                <a:ea typeface="DM Sans" pitchFamily="34" charset="-122"/>
                <a:cs typeface="DM Sans" pitchFamily="34" charset="-120"/>
              </a:rPr>
              <a:t>Biện Pháp Phòng Tránh</a:t>
            </a:r>
            <a:endParaRPr lang="en-US" sz="1600" b="1" dirty="0"/>
          </a:p>
        </p:txBody>
      </p:sp>
      <p:sp>
        <p:nvSpPr>
          <p:cNvPr id="9" name="Text 6"/>
          <p:cNvSpPr/>
          <p:nvPr/>
        </p:nvSpPr>
        <p:spPr>
          <a:xfrm>
            <a:off x="10845760" y="6206966"/>
            <a:ext cx="3045976" cy="254317"/>
          </a:xfrm>
          <a:prstGeom prst="rect">
            <a:avLst/>
          </a:prstGeom>
          <a:noFill/>
          <a:ln/>
        </p:spPr>
        <p:txBody>
          <a:bodyPr wrap="none" lIns="0" tIns="0" rIns="0" bIns="0" rtlCol="0" anchor="t"/>
          <a:lstStyle/>
          <a:p>
            <a:pPr marL="0" indent="0">
              <a:lnSpc>
                <a:spcPts val="2000"/>
              </a:lnSpc>
              <a:buNone/>
            </a:pPr>
            <a:r>
              <a:rPr lang="en-US" sz="1600" b="1" dirty="0">
                <a:solidFill>
                  <a:srgbClr val="383838"/>
                </a:solidFill>
                <a:latin typeface="DM Sans" pitchFamily="34" charset="0"/>
                <a:ea typeface="DM Sans" pitchFamily="34" charset="-122"/>
                <a:cs typeface="DM Sans" pitchFamily="34" charset="-120"/>
              </a:rPr>
              <a:t>Quy Định An Toàn</a:t>
            </a:r>
            <a:endParaRPr lang="en-US" sz="1600" b="1" dirty="0"/>
          </a:p>
        </p:txBody>
      </p:sp>
      <p:sp>
        <p:nvSpPr>
          <p:cNvPr id="10" name="Shape 7"/>
          <p:cNvSpPr/>
          <p:nvPr/>
        </p:nvSpPr>
        <p:spPr>
          <a:xfrm>
            <a:off x="579715" y="6564273"/>
            <a:ext cx="13470969" cy="1223248"/>
          </a:xfrm>
          <a:prstGeom prst="rect">
            <a:avLst/>
          </a:prstGeom>
          <a:solidFill>
            <a:srgbClr val="000000">
              <a:alpha val="4000"/>
            </a:srgbClr>
          </a:solidFill>
          <a:ln/>
        </p:spPr>
      </p:sp>
      <p:sp>
        <p:nvSpPr>
          <p:cNvPr id="11" name="Text 8"/>
          <p:cNvSpPr/>
          <p:nvPr/>
        </p:nvSpPr>
        <p:spPr>
          <a:xfrm>
            <a:off x="738902" y="6667262"/>
            <a:ext cx="3045976" cy="762953"/>
          </a:xfrm>
          <a:prstGeom prst="rect">
            <a:avLst/>
          </a:prstGeom>
          <a:noFill/>
          <a:ln/>
        </p:spPr>
        <p:txBody>
          <a:bodyPr wrap="square" lIns="0" tIns="0" rIns="0" bIns="0" rtlCol="0" anchor="t"/>
          <a:lstStyle/>
          <a:p>
            <a:pPr marL="0" indent="0">
              <a:lnSpc>
                <a:spcPts val="2000"/>
              </a:lnSpc>
              <a:buNone/>
            </a:pPr>
            <a:r>
              <a:rPr lang="en-US" sz="1250" dirty="0">
                <a:solidFill>
                  <a:srgbClr val="383838"/>
                </a:solidFill>
                <a:latin typeface="DM Sans" pitchFamily="34" charset="0"/>
                <a:ea typeface="DM Sans" pitchFamily="34" charset="-122"/>
                <a:cs typeface="DM Sans" pitchFamily="34" charset="-120"/>
              </a:rPr>
              <a:t>Bị thương do tiếp xúc với các công cụ sắc bén, kích ứng da hoặc các phản ứng dị ứng do keo dán hoặc hóa chất.</a:t>
            </a:r>
            <a:endParaRPr lang="en-US" sz="1250" dirty="0"/>
          </a:p>
        </p:txBody>
      </p:sp>
      <p:sp>
        <p:nvSpPr>
          <p:cNvPr id="12" name="Text 9"/>
          <p:cNvSpPr/>
          <p:nvPr/>
        </p:nvSpPr>
        <p:spPr>
          <a:xfrm>
            <a:off x="4110395" y="6667262"/>
            <a:ext cx="3042166" cy="1017270"/>
          </a:xfrm>
          <a:prstGeom prst="rect">
            <a:avLst/>
          </a:prstGeom>
          <a:noFill/>
          <a:ln/>
        </p:spPr>
        <p:txBody>
          <a:bodyPr wrap="square" lIns="0" tIns="0" rIns="0" bIns="0" rtlCol="0" anchor="t"/>
          <a:lstStyle/>
          <a:p>
            <a:pPr marL="0" indent="0">
              <a:lnSpc>
                <a:spcPts val="2000"/>
              </a:lnSpc>
              <a:buNone/>
            </a:pPr>
            <a:r>
              <a:rPr lang="en-US" sz="1250" dirty="0">
                <a:solidFill>
                  <a:srgbClr val="383838"/>
                </a:solidFill>
                <a:latin typeface="DM Sans" pitchFamily="34" charset="0"/>
                <a:ea typeface="DM Sans" pitchFamily="34" charset="-122"/>
                <a:cs typeface="DM Sans" pitchFamily="34" charset="-120"/>
              </a:rPr>
              <a:t>Thiếu sót trong việc sử dụng thiết bị bảo hộ cá nhân, sự cố với máy móc và công cụ, thiếu kỹ thuật và đào tạo đúng cách cho công nhân.</a:t>
            </a:r>
            <a:endParaRPr lang="en-US" sz="1250" dirty="0"/>
          </a:p>
        </p:txBody>
      </p:sp>
      <p:sp>
        <p:nvSpPr>
          <p:cNvPr id="13" name="Text 10"/>
          <p:cNvSpPr/>
          <p:nvPr/>
        </p:nvSpPr>
        <p:spPr>
          <a:xfrm>
            <a:off x="7478078" y="6667262"/>
            <a:ext cx="3042166" cy="762953"/>
          </a:xfrm>
          <a:prstGeom prst="rect">
            <a:avLst/>
          </a:prstGeom>
          <a:noFill/>
          <a:ln/>
        </p:spPr>
        <p:txBody>
          <a:bodyPr wrap="square" lIns="0" tIns="0" rIns="0" bIns="0" rtlCol="0" anchor="t"/>
          <a:lstStyle/>
          <a:p>
            <a:pPr marL="0" indent="0">
              <a:lnSpc>
                <a:spcPts val="2000"/>
              </a:lnSpc>
              <a:buNone/>
            </a:pPr>
            <a:r>
              <a:rPr lang="en-US" sz="1250" dirty="0">
                <a:solidFill>
                  <a:srgbClr val="383838"/>
                </a:solidFill>
                <a:latin typeface="DM Sans" pitchFamily="34" charset="0"/>
                <a:ea typeface="DM Sans" pitchFamily="34" charset="-122"/>
                <a:cs typeface="DM Sans" pitchFamily="34" charset="-120"/>
              </a:rPr>
              <a:t>Sử dụng thiết bị bảo hộ cá nhân, bảo trì công cụ và máy móc định kỳ, đào tạo công nhân về quy trình làm việc an toàn.</a:t>
            </a:r>
            <a:endParaRPr lang="en-US" sz="1250" dirty="0"/>
          </a:p>
        </p:txBody>
      </p:sp>
      <p:sp>
        <p:nvSpPr>
          <p:cNvPr id="14" name="Text 11"/>
          <p:cNvSpPr/>
          <p:nvPr/>
        </p:nvSpPr>
        <p:spPr>
          <a:xfrm>
            <a:off x="10845760" y="6667262"/>
            <a:ext cx="3045976" cy="762953"/>
          </a:xfrm>
          <a:prstGeom prst="rect">
            <a:avLst/>
          </a:prstGeom>
          <a:noFill/>
          <a:ln/>
        </p:spPr>
        <p:txBody>
          <a:bodyPr wrap="square" lIns="0" tIns="0" rIns="0" bIns="0" rtlCol="0" anchor="t"/>
          <a:lstStyle/>
          <a:p>
            <a:pPr marL="0" indent="0">
              <a:lnSpc>
                <a:spcPts val="2000"/>
              </a:lnSpc>
              <a:buNone/>
            </a:pPr>
            <a:r>
              <a:rPr lang="en-US" sz="1250" dirty="0">
                <a:solidFill>
                  <a:srgbClr val="383838"/>
                </a:solidFill>
                <a:latin typeface="DM Sans" pitchFamily="34" charset="0"/>
                <a:ea typeface="DM Sans" pitchFamily="34" charset="-122"/>
                <a:cs typeface="DM Sans" pitchFamily="34" charset="-120"/>
              </a:rPr>
              <a:t>Trang bị đầy đủ thiết bị bảo hộ cá nhân, kiểm tra và bảo trì định kỳ thiết bị, tuân thủ các tiêu chuẩn vệ sinh lao động.</a:t>
            </a:r>
            <a:endParaRPr lang="en-US" sz="1250" dirty="0"/>
          </a:p>
        </p:txBody>
      </p:sp>
      <p:pic>
        <p:nvPicPr>
          <p:cNvPr id="15" name="Image 0" descr="preencoded.png">
            <a:extLst>
              <a:ext uri="{FF2B5EF4-FFF2-40B4-BE49-F238E27FC236}">
                <a16:creationId xmlns:a16="http://schemas.microsoft.com/office/drawing/2014/main" id="{6F601FA3-9689-5795-94C4-590F6AEE8415}"/>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20209" y="322579"/>
            <a:ext cx="13117235" cy="578168"/>
          </a:xfrm>
          <a:prstGeom prst="rect">
            <a:avLst/>
          </a:prstGeom>
          <a:noFill/>
          <a:ln/>
        </p:spPr>
        <p:txBody>
          <a:bodyPr wrap="none" lIns="0" tIns="0" rIns="0" bIns="0" rtlCol="0" anchor="t"/>
          <a:lstStyle/>
          <a:p>
            <a:pPr marL="0" indent="0" algn="ctr">
              <a:lnSpc>
                <a:spcPts val="4550"/>
              </a:lnSpc>
              <a:buNone/>
            </a:pPr>
            <a:r>
              <a:rPr lang="en-US" sz="4000" b="1" dirty="0">
                <a:solidFill>
                  <a:srgbClr val="020202"/>
                </a:solidFill>
                <a:latin typeface="PT Serif" pitchFamily="34" charset="0"/>
                <a:ea typeface="PT Serif" pitchFamily="34" charset="-122"/>
                <a:cs typeface="PT Serif" pitchFamily="34" charset="-120"/>
              </a:rPr>
              <a:t>An Toàn Vệ Sinh Lao Động Khi </a:t>
            </a:r>
            <a:r>
              <a:rPr lang="en-US" sz="4000" b="1" dirty="0" err="1">
                <a:solidFill>
                  <a:srgbClr val="020202"/>
                </a:solidFill>
                <a:latin typeface="PT Serif" pitchFamily="34" charset="0"/>
                <a:ea typeface="PT Serif" pitchFamily="34" charset="-122"/>
                <a:cs typeface="PT Serif" pitchFamily="34" charset="-120"/>
              </a:rPr>
              <a:t>Lắp</a:t>
            </a:r>
            <a:r>
              <a:rPr lang="en-US" sz="4000" b="1" dirty="0">
                <a:solidFill>
                  <a:srgbClr val="020202"/>
                </a:solidFill>
                <a:latin typeface="PT Serif" pitchFamily="34" charset="0"/>
                <a:ea typeface="PT Serif" pitchFamily="34" charset="-122"/>
                <a:cs typeface="PT Serif" pitchFamily="34" charset="-120"/>
              </a:rPr>
              <a:t> </a:t>
            </a:r>
            <a:r>
              <a:rPr lang="en-US" sz="4000" b="1" dirty="0" err="1">
                <a:solidFill>
                  <a:srgbClr val="020202"/>
                </a:solidFill>
                <a:latin typeface="PT Serif" pitchFamily="34" charset="0"/>
                <a:ea typeface="PT Serif" pitchFamily="34" charset="-122"/>
                <a:cs typeface="PT Serif" pitchFamily="34" charset="-120"/>
              </a:rPr>
              <a:t>Ráp</a:t>
            </a:r>
            <a:endParaRPr lang="en-US" sz="4000" b="1" dirty="0">
              <a:solidFill>
                <a:srgbClr val="020202"/>
              </a:solidFill>
              <a:latin typeface="PT Serif" pitchFamily="34" charset="0"/>
              <a:ea typeface="PT Serif" pitchFamily="34" charset="-122"/>
              <a:cs typeface="PT Serif" pitchFamily="34" charset="-120"/>
            </a:endParaRPr>
          </a:p>
          <a:p>
            <a:pPr marL="0" indent="0" algn="ctr">
              <a:lnSpc>
                <a:spcPts val="4550"/>
              </a:lnSpc>
              <a:buNone/>
            </a:pPr>
            <a:r>
              <a:rPr lang="en-US" sz="4000" b="1" dirty="0" err="1">
                <a:solidFill>
                  <a:srgbClr val="020202"/>
                </a:solidFill>
                <a:latin typeface="PT Serif" pitchFamily="34" charset="0"/>
                <a:ea typeface="PT Serif" pitchFamily="34" charset="-122"/>
                <a:cs typeface="PT Serif" pitchFamily="34" charset="-120"/>
              </a:rPr>
              <a:t>Và</a:t>
            </a:r>
            <a:r>
              <a:rPr lang="en-US" sz="4000" b="1" dirty="0">
                <a:solidFill>
                  <a:srgbClr val="020202"/>
                </a:solidFill>
                <a:latin typeface="PT Serif" pitchFamily="34" charset="0"/>
                <a:ea typeface="PT Serif" pitchFamily="34" charset="-122"/>
                <a:cs typeface="PT Serif" pitchFamily="34" charset="-120"/>
              </a:rPr>
              <a:t> Kết Nối Các Bộ Phận</a:t>
            </a:r>
            <a:endParaRPr lang="en-US" sz="4000" b="1" dirty="0"/>
          </a:p>
        </p:txBody>
      </p:sp>
      <p:pic>
        <p:nvPicPr>
          <p:cNvPr id="3" name="Image 0" descr="preencoded.png"/>
          <p:cNvPicPr>
            <a:picLocks noChangeAspect="1"/>
          </p:cNvPicPr>
          <p:nvPr/>
        </p:nvPicPr>
        <p:blipFill>
          <a:blip r:embed="rId3"/>
          <a:stretch>
            <a:fillRect/>
          </a:stretch>
        </p:blipFill>
        <p:spPr>
          <a:xfrm>
            <a:off x="5305530" y="1914878"/>
            <a:ext cx="4653810" cy="2628665"/>
          </a:xfrm>
          <a:prstGeom prst="rect">
            <a:avLst/>
          </a:prstGeom>
        </p:spPr>
      </p:pic>
      <p:sp>
        <p:nvSpPr>
          <p:cNvPr id="4" name="Shape 1"/>
          <p:cNvSpPr/>
          <p:nvPr/>
        </p:nvSpPr>
        <p:spPr>
          <a:xfrm>
            <a:off x="690682" y="5288042"/>
            <a:ext cx="13396913" cy="22860"/>
          </a:xfrm>
          <a:prstGeom prst="roundRect">
            <a:avLst>
              <a:gd name="adj" fmla="val 115634"/>
            </a:avLst>
          </a:prstGeom>
          <a:solidFill>
            <a:srgbClr val="D8D4D4"/>
          </a:solidFill>
          <a:ln/>
        </p:spPr>
      </p:sp>
      <p:sp>
        <p:nvSpPr>
          <p:cNvPr id="5" name="Shape 2"/>
          <p:cNvSpPr/>
          <p:nvPr/>
        </p:nvSpPr>
        <p:spPr>
          <a:xfrm>
            <a:off x="2287786" y="5288042"/>
            <a:ext cx="22860" cy="616744"/>
          </a:xfrm>
          <a:prstGeom prst="roundRect">
            <a:avLst>
              <a:gd name="adj" fmla="val 115634"/>
            </a:avLst>
          </a:prstGeom>
          <a:solidFill>
            <a:srgbClr val="D8D4D4"/>
          </a:solidFill>
          <a:ln/>
        </p:spPr>
      </p:sp>
      <p:sp>
        <p:nvSpPr>
          <p:cNvPr id="6" name="Shape 3"/>
          <p:cNvSpPr/>
          <p:nvPr/>
        </p:nvSpPr>
        <p:spPr>
          <a:xfrm>
            <a:off x="2100977" y="5089803"/>
            <a:ext cx="396478" cy="396478"/>
          </a:xfrm>
          <a:prstGeom prst="roundRect">
            <a:avLst>
              <a:gd name="adj" fmla="val 6667"/>
            </a:avLst>
          </a:prstGeom>
          <a:solidFill>
            <a:srgbClr val="F2EEEE"/>
          </a:solidFill>
          <a:ln/>
        </p:spPr>
      </p:sp>
      <p:sp>
        <p:nvSpPr>
          <p:cNvPr id="7" name="Text 4"/>
          <p:cNvSpPr/>
          <p:nvPr/>
        </p:nvSpPr>
        <p:spPr>
          <a:xfrm>
            <a:off x="2225278" y="5149215"/>
            <a:ext cx="147876" cy="277535"/>
          </a:xfrm>
          <a:prstGeom prst="rect">
            <a:avLst/>
          </a:prstGeom>
          <a:noFill/>
          <a:ln/>
        </p:spPr>
        <p:txBody>
          <a:bodyPr wrap="none" lIns="0" tIns="0" rIns="0" bIns="0" rtlCol="0" anchor="t"/>
          <a:lstStyle/>
          <a:p>
            <a:pPr marL="0" indent="0" algn="ctr">
              <a:lnSpc>
                <a:spcPts val="2150"/>
              </a:lnSpc>
              <a:buNone/>
            </a:pPr>
            <a:r>
              <a:rPr lang="en-US" sz="2150" dirty="0">
                <a:solidFill>
                  <a:srgbClr val="383838"/>
                </a:solidFill>
                <a:latin typeface="PT Serif" pitchFamily="34" charset="0"/>
                <a:ea typeface="PT Serif" pitchFamily="34" charset="-122"/>
                <a:cs typeface="PT Serif" pitchFamily="34" charset="-120"/>
              </a:rPr>
              <a:t>1</a:t>
            </a:r>
            <a:endParaRPr lang="en-US" sz="2150" dirty="0"/>
          </a:p>
        </p:txBody>
      </p:sp>
      <p:sp>
        <p:nvSpPr>
          <p:cNvPr id="8" name="Text 5"/>
          <p:cNvSpPr/>
          <p:nvPr/>
        </p:nvSpPr>
        <p:spPr>
          <a:xfrm>
            <a:off x="866894" y="6111764"/>
            <a:ext cx="2312908" cy="289084"/>
          </a:xfrm>
          <a:prstGeom prst="rect">
            <a:avLst/>
          </a:prstGeom>
          <a:noFill/>
          <a:ln/>
        </p:spPr>
        <p:txBody>
          <a:bodyPr wrap="none" lIns="0" tIns="0" rIns="0" bIns="0" rtlCol="0" anchor="t"/>
          <a:lstStyle/>
          <a:p>
            <a:pPr marL="0" indent="0">
              <a:lnSpc>
                <a:spcPts val="2250"/>
              </a:lnSpc>
              <a:buNone/>
            </a:pPr>
            <a:r>
              <a:rPr lang="en-US" sz="1800" b="1" dirty="0">
                <a:solidFill>
                  <a:srgbClr val="383838"/>
                </a:solidFill>
                <a:latin typeface="PT Serif" pitchFamily="34" charset="0"/>
                <a:ea typeface="PT Serif" pitchFamily="34" charset="-122"/>
                <a:cs typeface="PT Serif" pitchFamily="34" charset="-120"/>
              </a:rPr>
              <a:t>Nguy Cơ</a:t>
            </a:r>
            <a:endParaRPr lang="en-US" sz="1800" b="1" dirty="0"/>
          </a:p>
        </p:txBody>
      </p:sp>
      <p:sp>
        <p:nvSpPr>
          <p:cNvPr id="9" name="Text 6"/>
          <p:cNvSpPr/>
          <p:nvPr/>
        </p:nvSpPr>
        <p:spPr>
          <a:xfrm>
            <a:off x="866894" y="6475809"/>
            <a:ext cx="2864644" cy="1409700"/>
          </a:xfrm>
          <a:prstGeom prst="rect">
            <a:avLst/>
          </a:prstGeom>
          <a:noFill/>
          <a:ln/>
        </p:spPr>
        <p:txBody>
          <a:bodyPr wrap="square" lIns="0" tIns="0" rIns="0" bIns="0" rtlCol="0" anchor="t"/>
          <a:lstStyle/>
          <a:p>
            <a:pPr marL="0" indent="0" algn="l">
              <a:lnSpc>
                <a:spcPts val="2200"/>
              </a:lnSpc>
              <a:buNone/>
            </a:pPr>
            <a:r>
              <a:rPr lang="en-US" sz="1350" dirty="0">
                <a:solidFill>
                  <a:srgbClr val="383838"/>
                </a:solidFill>
                <a:latin typeface="DM Sans" pitchFamily="34" charset="0"/>
                <a:ea typeface="DM Sans" pitchFamily="34" charset="-122"/>
                <a:cs typeface="DM Sans" pitchFamily="34" charset="-120"/>
              </a:rPr>
              <a:t>Bị cắt hoặc trầy xước do tiếp xúc với các linh kiện sắc bén, bị kẹt tay hoặc bị điện giật, sự cố về điện có thể gây ra nguy cơ cháy nổ hoặc sốc điện.</a:t>
            </a:r>
            <a:endParaRPr lang="en-US" sz="1350" dirty="0"/>
          </a:p>
        </p:txBody>
      </p:sp>
      <p:sp>
        <p:nvSpPr>
          <p:cNvPr id="10" name="Shape 7"/>
          <p:cNvSpPr/>
          <p:nvPr/>
        </p:nvSpPr>
        <p:spPr>
          <a:xfrm>
            <a:off x="5681067" y="5288042"/>
            <a:ext cx="22860" cy="616744"/>
          </a:xfrm>
          <a:prstGeom prst="roundRect">
            <a:avLst>
              <a:gd name="adj" fmla="val 115634"/>
            </a:avLst>
          </a:prstGeom>
          <a:solidFill>
            <a:srgbClr val="D8D4D4"/>
          </a:solidFill>
          <a:ln/>
        </p:spPr>
      </p:sp>
      <p:sp>
        <p:nvSpPr>
          <p:cNvPr id="11" name="Shape 8"/>
          <p:cNvSpPr/>
          <p:nvPr/>
        </p:nvSpPr>
        <p:spPr>
          <a:xfrm>
            <a:off x="5494258" y="5089803"/>
            <a:ext cx="396478" cy="396478"/>
          </a:xfrm>
          <a:prstGeom prst="roundRect">
            <a:avLst>
              <a:gd name="adj" fmla="val 6667"/>
            </a:avLst>
          </a:prstGeom>
          <a:solidFill>
            <a:srgbClr val="F2EEEE"/>
          </a:solidFill>
          <a:ln/>
        </p:spPr>
      </p:sp>
      <p:sp>
        <p:nvSpPr>
          <p:cNvPr id="12" name="Text 9"/>
          <p:cNvSpPr/>
          <p:nvPr/>
        </p:nvSpPr>
        <p:spPr>
          <a:xfrm>
            <a:off x="5618560" y="5149215"/>
            <a:ext cx="147876" cy="277535"/>
          </a:xfrm>
          <a:prstGeom prst="rect">
            <a:avLst/>
          </a:prstGeom>
          <a:noFill/>
          <a:ln/>
        </p:spPr>
        <p:txBody>
          <a:bodyPr wrap="none" lIns="0" tIns="0" rIns="0" bIns="0" rtlCol="0" anchor="t"/>
          <a:lstStyle/>
          <a:p>
            <a:pPr marL="0" indent="0" algn="ctr">
              <a:lnSpc>
                <a:spcPts val="2150"/>
              </a:lnSpc>
              <a:buNone/>
            </a:pPr>
            <a:r>
              <a:rPr lang="en-US" sz="2150" dirty="0">
                <a:solidFill>
                  <a:srgbClr val="383838"/>
                </a:solidFill>
                <a:latin typeface="PT Serif" pitchFamily="34" charset="0"/>
                <a:ea typeface="PT Serif" pitchFamily="34" charset="-122"/>
                <a:cs typeface="PT Serif" pitchFamily="34" charset="-120"/>
              </a:rPr>
              <a:t>2</a:t>
            </a:r>
            <a:endParaRPr lang="en-US" sz="2150" dirty="0"/>
          </a:p>
        </p:txBody>
      </p:sp>
      <p:sp>
        <p:nvSpPr>
          <p:cNvPr id="13" name="Text 10"/>
          <p:cNvSpPr/>
          <p:nvPr/>
        </p:nvSpPr>
        <p:spPr>
          <a:xfrm>
            <a:off x="4301737" y="6111764"/>
            <a:ext cx="2312908" cy="289084"/>
          </a:xfrm>
          <a:prstGeom prst="rect">
            <a:avLst/>
          </a:prstGeom>
          <a:noFill/>
          <a:ln/>
        </p:spPr>
        <p:txBody>
          <a:bodyPr wrap="none" lIns="0" tIns="0" rIns="0" bIns="0" rtlCol="0" anchor="t"/>
          <a:lstStyle/>
          <a:p>
            <a:pPr marL="0" indent="0">
              <a:lnSpc>
                <a:spcPts val="2250"/>
              </a:lnSpc>
              <a:buNone/>
            </a:pPr>
            <a:r>
              <a:rPr lang="en-US" sz="1800" b="1" dirty="0">
                <a:solidFill>
                  <a:srgbClr val="383838"/>
                </a:solidFill>
                <a:latin typeface="PT Serif" pitchFamily="34" charset="0"/>
                <a:ea typeface="PT Serif" pitchFamily="34" charset="-122"/>
                <a:cs typeface="PT Serif" pitchFamily="34" charset="-120"/>
              </a:rPr>
              <a:t>Nguyên Nhân</a:t>
            </a:r>
            <a:endParaRPr lang="en-US" sz="1800" b="1" dirty="0"/>
          </a:p>
        </p:txBody>
      </p:sp>
      <p:sp>
        <p:nvSpPr>
          <p:cNvPr id="14" name="Text 11"/>
          <p:cNvSpPr/>
          <p:nvPr/>
        </p:nvSpPr>
        <p:spPr>
          <a:xfrm>
            <a:off x="4260176" y="6475809"/>
            <a:ext cx="2864644" cy="1127760"/>
          </a:xfrm>
          <a:prstGeom prst="rect">
            <a:avLst/>
          </a:prstGeom>
          <a:noFill/>
          <a:ln/>
        </p:spPr>
        <p:txBody>
          <a:bodyPr wrap="square" lIns="0" tIns="0" rIns="0" bIns="0" rtlCol="0" anchor="t"/>
          <a:lstStyle/>
          <a:p>
            <a:pPr marL="0" indent="0" algn="l">
              <a:lnSpc>
                <a:spcPts val="2200"/>
              </a:lnSpc>
              <a:buNone/>
            </a:pPr>
            <a:r>
              <a:rPr lang="en-US" sz="1350" dirty="0">
                <a:solidFill>
                  <a:srgbClr val="383838"/>
                </a:solidFill>
                <a:latin typeface="DM Sans" pitchFamily="34" charset="0"/>
                <a:ea typeface="DM Sans" pitchFamily="34" charset="-122"/>
                <a:cs typeface="DM Sans" pitchFamily="34" charset="-120"/>
              </a:rPr>
              <a:t>Thiếu chính xác trong quá trình lắp ráp các linh kiện, lỗi trong kết nối điện, sử dụng công cụ không phù hợp hoặc bị hỏng.</a:t>
            </a:r>
            <a:endParaRPr lang="en-US" sz="1350" dirty="0"/>
          </a:p>
        </p:txBody>
      </p:sp>
      <p:sp>
        <p:nvSpPr>
          <p:cNvPr id="15" name="Shape 12"/>
          <p:cNvSpPr/>
          <p:nvPr/>
        </p:nvSpPr>
        <p:spPr>
          <a:xfrm>
            <a:off x="9074349" y="5288042"/>
            <a:ext cx="22860" cy="616744"/>
          </a:xfrm>
          <a:prstGeom prst="roundRect">
            <a:avLst>
              <a:gd name="adj" fmla="val 115634"/>
            </a:avLst>
          </a:prstGeom>
          <a:solidFill>
            <a:srgbClr val="D8D4D4"/>
          </a:solidFill>
          <a:ln/>
        </p:spPr>
      </p:sp>
      <p:sp>
        <p:nvSpPr>
          <p:cNvPr id="16" name="Shape 13"/>
          <p:cNvSpPr/>
          <p:nvPr/>
        </p:nvSpPr>
        <p:spPr>
          <a:xfrm>
            <a:off x="8887540" y="5089803"/>
            <a:ext cx="396478" cy="396478"/>
          </a:xfrm>
          <a:prstGeom prst="roundRect">
            <a:avLst>
              <a:gd name="adj" fmla="val 6667"/>
            </a:avLst>
          </a:prstGeom>
          <a:solidFill>
            <a:srgbClr val="F2EEEE"/>
          </a:solidFill>
          <a:ln/>
        </p:spPr>
      </p:sp>
      <p:sp>
        <p:nvSpPr>
          <p:cNvPr id="17" name="Text 14"/>
          <p:cNvSpPr/>
          <p:nvPr/>
        </p:nvSpPr>
        <p:spPr>
          <a:xfrm>
            <a:off x="9011841" y="5149215"/>
            <a:ext cx="147876" cy="277535"/>
          </a:xfrm>
          <a:prstGeom prst="rect">
            <a:avLst/>
          </a:prstGeom>
          <a:noFill/>
          <a:ln/>
        </p:spPr>
        <p:txBody>
          <a:bodyPr wrap="none" lIns="0" tIns="0" rIns="0" bIns="0" rtlCol="0" anchor="t"/>
          <a:lstStyle/>
          <a:p>
            <a:pPr marL="0" indent="0" algn="ctr">
              <a:lnSpc>
                <a:spcPts val="2150"/>
              </a:lnSpc>
              <a:buNone/>
            </a:pPr>
            <a:r>
              <a:rPr lang="en-US" sz="2150" dirty="0">
                <a:solidFill>
                  <a:srgbClr val="383838"/>
                </a:solidFill>
                <a:latin typeface="PT Serif" pitchFamily="34" charset="0"/>
                <a:ea typeface="PT Serif" pitchFamily="34" charset="-122"/>
                <a:cs typeface="PT Serif" pitchFamily="34" charset="-120"/>
              </a:rPr>
              <a:t>3</a:t>
            </a:r>
            <a:endParaRPr lang="en-US" sz="2150" dirty="0"/>
          </a:p>
        </p:txBody>
      </p:sp>
      <p:sp>
        <p:nvSpPr>
          <p:cNvPr id="18" name="Text 15"/>
          <p:cNvSpPr/>
          <p:nvPr/>
        </p:nvSpPr>
        <p:spPr>
          <a:xfrm>
            <a:off x="7632435" y="6086238"/>
            <a:ext cx="2443996" cy="289084"/>
          </a:xfrm>
          <a:prstGeom prst="rect">
            <a:avLst/>
          </a:prstGeom>
          <a:noFill/>
          <a:ln/>
        </p:spPr>
        <p:txBody>
          <a:bodyPr wrap="none" lIns="0" tIns="0" rIns="0" bIns="0" rtlCol="0" anchor="t"/>
          <a:lstStyle/>
          <a:p>
            <a:pPr marL="0" indent="0">
              <a:lnSpc>
                <a:spcPts val="2250"/>
              </a:lnSpc>
              <a:buNone/>
            </a:pPr>
            <a:r>
              <a:rPr lang="en-US" sz="1800" b="1" dirty="0">
                <a:solidFill>
                  <a:srgbClr val="383838"/>
                </a:solidFill>
                <a:latin typeface="PT Serif" pitchFamily="34" charset="0"/>
                <a:ea typeface="PT Serif" pitchFamily="34" charset="-122"/>
                <a:cs typeface="PT Serif" pitchFamily="34" charset="-120"/>
              </a:rPr>
              <a:t>Biện Pháp Phòng Tránh</a:t>
            </a:r>
            <a:endParaRPr lang="en-US" sz="1800" b="1" dirty="0"/>
          </a:p>
        </p:txBody>
      </p:sp>
      <p:sp>
        <p:nvSpPr>
          <p:cNvPr id="19" name="Text 16"/>
          <p:cNvSpPr/>
          <p:nvPr/>
        </p:nvSpPr>
        <p:spPr>
          <a:xfrm>
            <a:off x="7653457" y="6475809"/>
            <a:ext cx="2864644" cy="1127760"/>
          </a:xfrm>
          <a:prstGeom prst="rect">
            <a:avLst/>
          </a:prstGeom>
          <a:noFill/>
          <a:ln/>
        </p:spPr>
        <p:txBody>
          <a:bodyPr wrap="square" lIns="0" tIns="0" rIns="0" bIns="0" rtlCol="0" anchor="t"/>
          <a:lstStyle/>
          <a:p>
            <a:pPr marL="0" indent="0" algn="l">
              <a:lnSpc>
                <a:spcPts val="2200"/>
              </a:lnSpc>
              <a:buNone/>
            </a:pPr>
            <a:r>
              <a:rPr lang="en-US" sz="1350" dirty="0">
                <a:solidFill>
                  <a:srgbClr val="383838"/>
                </a:solidFill>
                <a:latin typeface="DM Sans" pitchFamily="34" charset="0"/>
                <a:ea typeface="DM Sans" pitchFamily="34" charset="-122"/>
                <a:cs typeface="DM Sans" pitchFamily="34" charset="-120"/>
              </a:rPr>
              <a:t>Đào tạo công nhân về các kỹ thuật an toàn, sử dụng thiết bị bảo hộ cá nhân, kiểm tra định kỳ và bảo trì thiết bị.</a:t>
            </a:r>
            <a:endParaRPr lang="en-US" sz="1350" dirty="0"/>
          </a:p>
        </p:txBody>
      </p:sp>
      <p:sp>
        <p:nvSpPr>
          <p:cNvPr id="20" name="Shape 17"/>
          <p:cNvSpPr/>
          <p:nvPr/>
        </p:nvSpPr>
        <p:spPr>
          <a:xfrm>
            <a:off x="12467630" y="5288042"/>
            <a:ext cx="22860" cy="616744"/>
          </a:xfrm>
          <a:prstGeom prst="roundRect">
            <a:avLst>
              <a:gd name="adj" fmla="val 115634"/>
            </a:avLst>
          </a:prstGeom>
          <a:solidFill>
            <a:srgbClr val="D8D4D4"/>
          </a:solidFill>
          <a:ln/>
        </p:spPr>
      </p:sp>
      <p:sp>
        <p:nvSpPr>
          <p:cNvPr id="21" name="Shape 18"/>
          <p:cNvSpPr/>
          <p:nvPr/>
        </p:nvSpPr>
        <p:spPr>
          <a:xfrm>
            <a:off x="12280821" y="5089803"/>
            <a:ext cx="396478" cy="396478"/>
          </a:xfrm>
          <a:prstGeom prst="roundRect">
            <a:avLst>
              <a:gd name="adj" fmla="val 6667"/>
            </a:avLst>
          </a:prstGeom>
          <a:solidFill>
            <a:srgbClr val="F2EEEE"/>
          </a:solidFill>
          <a:ln/>
        </p:spPr>
      </p:sp>
      <p:sp>
        <p:nvSpPr>
          <p:cNvPr id="22" name="Text 19"/>
          <p:cNvSpPr/>
          <p:nvPr/>
        </p:nvSpPr>
        <p:spPr>
          <a:xfrm>
            <a:off x="12405122" y="5149215"/>
            <a:ext cx="147876" cy="277535"/>
          </a:xfrm>
          <a:prstGeom prst="rect">
            <a:avLst/>
          </a:prstGeom>
          <a:noFill/>
          <a:ln/>
        </p:spPr>
        <p:txBody>
          <a:bodyPr wrap="none" lIns="0" tIns="0" rIns="0" bIns="0" rtlCol="0" anchor="t"/>
          <a:lstStyle/>
          <a:p>
            <a:pPr marL="0" indent="0" algn="ctr">
              <a:lnSpc>
                <a:spcPts val="2150"/>
              </a:lnSpc>
              <a:buNone/>
            </a:pPr>
            <a:r>
              <a:rPr lang="en-US" sz="2150" dirty="0">
                <a:solidFill>
                  <a:srgbClr val="383838"/>
                </a:solidFill>
                <a:latin typeface="PT Serif" pitchFamily="34" charset="0"/>
                <a:ea typeface="PT Serif" pitchFamily="34" charset="-122"/>
                <a:cs typeface="PT Serif" pitchFamily="34" charset="-120"/>
              </a:rPr>
              <a:t>4</a:t>
            </a:r>
            <a:endParaRPr lang="en-US" sz="2150" dirty="0"/>
          </a:p>
        </p:txBody>
      </p:sp>
      <p:sp>
        <p:nvSpPr>
          <p:cNvPr id="23" name="Text 20"/>
          <p:cNvSpPr/>
          <p:nvPr/>
        </p:nvSpPr>
        <p:spPr>
          <a:xfrm>
            <a:off x="11046738" y="6086238"/>
            <a:ext cx="2312908" cy="289084"/>
          </a:xfrm>
          <a:prstGeom prst="rect">
            <a:avLst/>
          </a:prstGeom>
          <a:noFill/>
          <a:ln/>
        </p:spPr>
        <p:txBody>
          <a:bodyPr wrap="none" lIns="0" tIns="0" rIns="0" bIns="0" rtlCol="0" anchor="t"/>
          <a:lstStyle/>
          <a:p>
            <a:pPr marL="0" indent="0">
              <a:lnSpc>
                <a:spcPts val="2250"/>
              </a:lnSpc>
              <a:buNone/>
            </a:pPr>
            <a:r>
              <a:rPr lang="en-US" sz="1800" b="1" dirty="0">
                <a:solidFill>
                  <a:srgbClr val="383838"/>
                </a:solidFill>
                <a:latin typeface="PT Serif" pitchFamily="34" charset="0"/>
                <a:ea typeface="PT Serif" pitchFamily="34" charset="-122"/>
                <a:cs typeface="PT Serif" pitchFamily="34" charset="-120"/>
              </a:rPr>
              <a:t>Quy Định An Toàn</a:t>
            </a:r>
            <a:endParaRPr lang="en-US" sz="1800" b="1" dirty="0"/>
          </a:p>
        </p:txBody>
      </p:sp>
      <p:sp>
        <p:nvSpPr>
          <p:cNvPr id="24" name="Text 21"/>
          <p:cNvSpPr/>
          <p:nvPr/>
        </p:nvSpPr>
        <p:spPr>
          <a:xfrm>
            <a:off x="11046738" y="6475809"/>
            <a:ext cx="2864644" cy="1127760"/>
          </a:xfrm>
          <a:prstGeom prst="rect">
            <a:avLst/>
          </a:prstGeom>
          <a:noFill/>
          <a:ln/>
        </p:spPr>
        <p:txBody>
          <a:bodyPr wrap="square" lIns="0" tIns="0" rIns="0" bIns="0" rtlCol="0" anchor="t"/>
          <a:lstStyle/>
          <a:p>
            <a:pPr marL="0" indent="0" algn="l">
              <a:lnSpc>
                <a:spcPts val="2200"/>
              </a:lnSpc>
              <a:buNone/>
            </a:pPr>
            <a:r>
              <a:rPr lang="en-US" sz="1350" dirty="0">
                <a:solidFill>
                  <a:srgbClr val="383838"/>
                </a:solidFill>
                <a:latin typeface="DM Sans" pitchFamily="34" charset="0"/>
                <a:ea typeface="DM Sans" pitchFamily="34" charset="-122"/>
                <a:cs typeface="DM Sans" pitchFamily="34" charset="-120"/>
              </a:rPr>
              <a:t>Trang bị đầy đủ thiết bị bảo hộ cá nhân, kiểm tra và bảo trì định kỳ thiết bị, tuân thủ các tiêu chuẩn vệ sinh lao động.</a:t>
            </a:r>
            <a:endParaRPr lang="en-US" sz="1350" dirty="0"/>
          </a:p>
        </p:txBody>
      </p:sp>
      <p:pic>
        <p:nvPicPr>
          <p:cNvPr id="25" name="Image 0" descr="preencoded.png">
            <a:extLst>
              <a:ext uri="{FF2B5EF4-FFF2-40B4-BE49-F238E27FC236}">
                <a16:creationId xmlns:a16="http://schemas.microsoft.com/office/drawing/2014/main" id="{8FA48382-30A8-D797-1F08-E66A877D383A}"/>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24257" y="569119"/>
            <a:ext cx="13181886" cy="1357789"/>
          </a:xfrm>
          <a:prstGeom prst="rect">
            <a:avLst/>
          </a:prstGeom>
          <a:noFill/>
          <a:ln/>
        </p:spPr>
        <p:txBody>
          <a:bodyPr wrap="square" lIns="0" tIns="0" rIns="0" bIns="0" rtlCol="0" anchor="t"/>
          <a:lstStyle/>
          <a:p>
            <a:pPr algn="ctr">
              <a:lnSpc>
                <a:spcPts val="5300"/>
              </a:lnSpc>
            </a:pPr>
            <a:r>
              <a:rPr lang="en-US" sz="4400" b="1" dirty="0">
                <a:solidFill>
                  <a:srgbClr val="020202"/>
                </a:solidFill>
                <a:latin typeface="PT Serif" pitchFamily="34" charset="0"/>
                <a:ea typeface="PT Serif" pitchFamily="34" charset="-122"/>
                <a:cs typeface="PT Serif" pitchFamily="34" charset="-120"/>
              </a:rPr>
              <a:t>An Toàn Vệ Sinh Lao Động Khi </a:t>
            </a:r>
          </a:p>
          <a:p>
            <a:pPr algn="ctr">
              <a:lnSpc>
                <a:spcPts val="5300"/>
              </a:lnSpc>
            </a:pPr>
            <a:r>
              <a:rPr lang="en-US" sz="4400" b="1" dirty="0" err="1">
                <a:solidFill>
                  <a:srgbClr val="020202"/>
                </a:solidFill>
                <a:latin typeface="PT Serif" pitchFamily="34" charset="0"/>
                <a:ea typeface="PT Serif" pitchFamily="34" charset="-122"/>
                <a:cs typeface="PT Serif" pitchFamily="34" charset="-120"/>
              </a:rPr>
              <a:t>Kiểm</a:t>
            </a:r>
            <a:r>
              <a:rPr lang="en-US" sz="4400" b="1" dirty="0">
                <a:solidFill>
                  <a:srgbClr val="020202"/>
                </a:solidFill>
                <a:latin typeface="PT Serif" pitchFamily="34" charset="0"/>
                <a:ea typeface="PT Serif" pitchFamily="34" charset="-122"/>
                <a:cs typeface="PT Serif" pitchFamily="34" charset="-120"/>
              </a:rPr>
              <a:t> Tra Và Điều Chỉnh</a:t>
            </a:r>
            <a:endParaRPr lang="en-US" sz="4400" b="1" dirty="0"/>
          </a:p>
        </p:txBody>
      </p:sp>
      <p:pic>
        <p:nvPicPr>
          <p:cNvPr id="3" name="Image 0" descr="preencoded.png"/>
          <p:cNvPicPr>
            <a:picLocks noChangeAspect="1"/>
          </p:cNvPicPr>
          <p:nvPr/>
        </p:nvPicPr>
        <p:blipFill>
          <a:blip r:embed="rId3"/>
          <a:stretch>
            <a:fillRect/>
          </a:stretch>
        </p:blipFill>
        <p:spPr>
          <a:xfrm>
            <a:off x="6027539" y="2340769"/>
            <a:ext cx="2575203" cy="2575203"/>
          </a:xfrm>
          <a:prstGeom prst="rect">
            <a:avLst/>
          </a:prstGeom>
        </p:spPr>
      </p:pic>
      <p:pic>
        <p:nvPicPr>
          <p:cNvPr id="4" name="Image 1" descr="preencoded.png"/>
          <p:cNvPicPr>
            <a:picLocks noChangeAspect="1"/>
          </p:cNvPicPr>
          <p:nvPr/>
        </p:nvPicPr>
        <p:blipFill>
          <a:blip r:embed="rId4"/>
          <a:stretch>
            <a:fillRect/>
          </a:stretch>
        </p:blipFill>
        <p:spPr>
          <a:xfrm>
            <a:off x="724257" y="5148739"/>
            <a:ext cx="517327" cy="517327"/>
          </a:xfrm>
          <a:prstGeom prst="rect">
            <a:avLst/>
          </a:prstGeom>
        </p:spPr>
      </p:pic>
      <p:sp>
        <p:nvSpPr>
          <p:cNvPr id="5" name="Text 1"/>
          <p:cNvSpPr/>
          <p:nvPr/>
        </p:nvSpPr>
        <p:spPr>
          <a:xfrm>
            <a:off x="724257" y="5872996"/>
            <a:ext cx="2716054" cy="339447"/>
          </a:xfrm>
          <a:prstGeom prst="rect">
            <a:avLst/>
          </a:prstGeom>
          <a:noFill/>
          <a:ln/>
        </p:spPr>
        <p:txBody>
          <a:bodyPr wrap="none" lIns="0" tIns="0" rIns="0" bIns="0" rtlCol="0" anchor="t"/>
          <a:lstStyle/>
          <a:p>
            <a:pPr marL="0" indent="0" algn="l">
              <a:lnSpc>
                <a:spcPts val="2650"/>
              </a:lnSpc>
              <a:buNone/>
            </a:pPr>
            <a:r>
              <a:rPr lang="en-US" sz="2100" b="1" dirty="0">
                <a:solidFill>
                  <a:srgbClr val="383838"/>
                </a:solidFill>
                <a:latin typeface="PT Serif" pitchFamily="34" charset="0"/>
                <a:ea typeface="PT Serif" pitchFamily="34" charset="-122"/>
                <a:cs typeface="PT Serif" pitchFamily="34" charset="-120"/>
              </a:rPr>
              <a:t>Nguy Cơ Điện Giật</a:t>
            </a:r>
            <a:endParaRPr lang="en-US" sz="2100" b="1" dirty="0"/>
          </a:p>
        </p:txBody>
      </p:sp>
      <p:sp>
        <p:nvSpPr>
          <p:cNvPr id="6" name="Text 2"/>
          <p:cNvSpPr/>
          <p:nvPr/>
        </p:nvSpPr>
        <p:spPr>
          <a:xfrm>
            <a:off x="724257" y="6336506"/>
            <a:ext cx="3062645" cy="1323975"/>
          </a:xfrm>
          <a:prstGeom prst="rect">
            <a:avLst/>
          </a:prstGeom>
          <a:noFill/>
          <a:ln/>
        </p:spPr>
        <p:txBody>
          <a:bodyPr wrap="square" lIns="0" tIns="0" rIns="0" bIns="0" rtlCol="0" anchor="t"/>
          <a:lstStyle/>
          <a:p>
            <a:pPr marL="0" indent="0" algn="l">
              <a:lnSpc>
                <a:spcPts val="2600"/>
              </a:lnSpc>
              <a:buNone/>
            </a:pPr>
            <a:r>
              <a:rPr lang="en-US" sz="1600" dirty="0">
                <a:solidFill>
                  <a:srgbClr val="383838"/>
                </a:solidFill>
                <a:latin typeface="DM Sans" pitchFamily="34" charset="0"/>
                <a:ea typeface="DM Sans" pitchFamily="34" charset="-122"/>
                <a:cs typeface="DM Sans" pitchFamily="34" charset="-120"/>
              </a:rPr>
              <a:t>Kiểm tra các kết nối điện và hiệu suất âm thanh có thể gây sốc điện nếu không tuân thủ quy trình an toàn.</a:t>
            </a:r>
            <a:endParaRPr lang="en-US" sz="1600" dirty="0"/>
          </a:p>
        </p:txBody>
      </p:sp>
      <p:pic>
        <p:nvPicPr>
          <p:cNvPr id="7" name="Image 2" descr="preencoded.png"/>
          <p:cNvPicPr>
            <a:picLocks noChangeAspect="1"/>
          </p:cNvPicPr>
          <p:nvPr/>
        </p:nvPicPr>
        <p:blipFill>
          <a:blip r:embed="rId5"/>
          <a:stretch>
            <a:fillRect/>
          </a:stretch>
        </p:blipFill>
        <p:spPr>
          <a:xfrm>
            <a:off x="4097298" y="5148739"/>
            <a:ext cx="517327" cy="517327"/>
          </a:xfrm>
          <a:prstGeom prst="rect">
            <a:avLst/>
          </a:prstGeom>
        </p:spPr>
      </p:pic>
      <p:sp>
        <p:nvSpPr>
          <p:cNvPr id="8" name="Text 3"/>
          <p:cNvSpPr/>
          <p:nvPr/>
        </p:nvSpPr>
        <p:spPr>
          <a:xfrm>
            <a:off x="4097298" y="5872996"/>
            <a:ext cx="2716054" cy="339447"/>
          </a:xfrm>
          <a:prstGeom prst="rect">
            <a:avLst/>
          </a:prstGeom>
          <a:noFill/>
          <a:ln/>
        </p:spPr>
        <p:txBody>
          <a:bodyPr wrap="none" lIns="0" tIns="0" rIns="0" bIns="0" rtlCol="0" anchor="t"/>
          <a:lstStyle/>
          <a:p>
            <a:pPr marL="0" indent="0" algn="l">
              <a:lnSpc>
                <a:spcPts val="2650"/>
              </a:lnSpc>
              <a:buNone/>
            </a:pPr>
            <a:r>
              <a:rPr lang="en-US" sz="2100" b="1" dirty="0">
                <a:solidFill>
                  <a:srgbClr val="383838"/>
                </a:solidFill>
                <a:latin typeface="PT Serif" pitchFamily="34" charset="0"/>
                <a:ea typeface="PT Serif" pitchFamily="34" charset="-122"/>
                <a:cs typeface="PT Serif" pitchFamily="34" charset="-120"/>
              </a:rPr>
              <a:t>Nguy Cơ Do Công Cụ</a:t>
            </a:r>
            <a:endParaRPr lang="en-US" sz="2100" b="1" dirty="0"/>
          </a:p>
        </p:txBody>
      </p:sp>
      <p:sp>
        <p:nvSpPr>
          <p:cNvPr id="9" name="Text 4"/>
          <p:cNvSpPr/>
          <p:nvPr/>
        </p:nvSpPr>
        <p:spPr>
          <a:xfrm>
            <a:off x="4097298" y="6336506"/>
            <a:ext cx="3062645" cy="1323975"/>
          </a:xfrm>
          <a:prstGeom prst="rect">
            <a:avLst/>
          </a:prstGeom>
          <a:noFill/>
          <a:ln/>
        </p:spPr>
        <p:txBody>
          <a:bodyPr wrap="square" lIns="0" tIns="0" rIns="0" bIns="0" rtlCol="0" anchor="t"/>
          <a:lstStyle/>
          <a:p>
            <a:pPr marL="0" indent="0" algn="l">
              <a:lnSpc>
                <a:spcPts val="2600"/>
              </a:lnSpc>
              <a:buNone/>
            </a:pPr>
            <a:r>
              <a:rPr lang="en-US" sz="1600" dirty="0">
                <a:solidFill>
                  <a:srgbClr val="383838"/>
                </a:solidFill>
                <a:latin typeface="DM Sans" pitchFamily="34" charset="0"/>
                <a:ea typeface="DM Sans" pitchFamily="34" charset="-122"/>
                <a:cs typeface="DM Sans" pitchFamily="34" charset="-120"/>
              </a:rPr>
              <a:t>Các công cụ kiểm tra âm thanh và công cụ điều chỉnh có thể gây ra chấn thương nếu bị rơi hoặc va đập mạnh.</a:t>
            </a:r>
            <a:endParaRPr lang="en-US" sz="1600" dirty="0"/>
          </a:p>
        </p:txBody>
      </p:sp>
      <p:pic>
        <p:nvPicPr>
          <p:cNvPr id="10" name="Image 3" descr="preencoded.png"/>
          <p:cNvPicPr>
            <a:picLocks noChangeAspect="1"/>
          </p:cNvPicPr>
          <p:nvPr/>
        </p:nvPicPr>
        <p:blipFill>
          <a:blip r:embed="rId6"/>
          <a:stretch>
            <a:fillRect/>
          </a:stretch>
        </p:blipFill>
        <p:spPr>
          <a:xfrm>
            <a:off x="7470338" y="5148739"/>
            <a:ext cx="517327" cy="517327"/>
          </a:xfrm>
          <a:prstGeom prst="rect">
            <a:avLst/>
          </a:prstGeom>
        </p:spPr>
      </p:pic>
      <p:sp>
        <p:nvSpPr>
          <p:cNvPr id="11" name="Text 5"/>
          <p:cNvSpPr/>
          <p:nvPr/>
        </p:nvSpPr>
        <p:spPr>
          <a:xfrm>
            <a:off x="7470338" y="5872996"/>
            <a:ext cx="2716054" cy="339447"/>
          </a:xfrm>
          <a:prstGeom prst="rect">
            <a:avLst/>
          </a:prstGeom>
          <a:noFill/>
          <a:ln/>
        </p:spPr>
        <p:txBody>
          <a:bodyPr wrap="none" lIns="0" tIns="0" rIns="0" bIns="0" rtlCol="0" anchor="t"/>
          <a:lstStyle/>
          <a:p>
            <a:pPr marL="0" indent="0" algn="l">
              <a:lnSpc>
                <a:spcPts val="2650"/>
              </a:lnSpc>
              <a:buNone/>
            </a:pPr>
            <a:r>
              <a:rPr lang="en-US" sz="2100" b="1" dirty="0">
                <a:solidFill>
                  <a:srgbClr val="383838"/>
                </a:solidFill>
                <a:latin typeface="PT Serif" pitchFamily="34" charset="0"/>
                <a:ea typeface="PT Serif" pitchFamily="34" charset="-122"/>
                <a:cs typeface="PT Serif" pitchFamily="34" charset="-120"/>
              </a:rPr>
              <a:t>Nguy Cơ Do Loa</a:t>
            </a:r>
            <a:endParaRPr lang="en-US" sz="2100" b="1" dirty="0"/>
          </a:p>
        </p:txBody>
      </p:sp>
      <p:sp>
        <p:nvSpPr>
          <p:cNvPr id="12" name="Text 6"/>
          <p:cNvSpPr/>
          <p:nvPr/>
        </p:nvSpPr>
        <p:spPr>
          <a:xfrm>
            <a:off x="7470338" y="6336506"/>
            <a:ext cx="3062645" cy="992981"/>
          </a:xfrm>
          <a:prstGeom prst="rect">
            <a:avLst/>
          </a:prstGeom>
          <a:noFill/>
          <a:ln/>
        </p:spPr>
        <p:txBody>
          <a:bodyPr wrap="square" lIns="0" tIns="0" rIns="0" bIns="0" rtlCol="0" anchor="t"/>
          <a:lstStyle/>
          <a:p>
            <a:pPr marL="0" indent="0" algn="l">
              <a:lnSpc>
                <a:spcPts val="2600"/>
              </a:lnSpc>
              <a:buNone/>
            </a:pPr>
            <a:r>
              <a:rPr lang="en-US" sz="1600" dirty="0">
                <a:solidFill>
                  <a:srgbClr val="383838"/>
                </a:solidFill>
                <a:latin typeface="DM Sans" pitchFamily="34" charset="0"/>
                <a:ea typeface="DM Sans" pitchFamily="34" charset="-122"/>
                <a:cs typeface="DM Sans" pitchFamily="34" charset="-120"/>
              </a:rPr>
              <a:t>Kiểm tra loa trong điều kiện tải nặng có thể dẫn đến sự cố như nổ hoặc hỏng hóc các linh kiện.</a:t>
            </a:r>
            <a:endParaRPr lang="en-US" sz="1600" dirty="0"/>
          </a:p>
        </p:txBody>
      </p:sp>
      <p:pic>
        <p:nvPicPr>
          <p:cNvPr id="13" name="Image 4" descr="preencoded.png"/>
          <p:cNvPicPr>
            <a:picLocks noChangeAspect="1"/>
          </p:cNvPicPr>
          <p:nvPr/>
        </p:nvPicPr>
        <p:blipFill>
          <a:blip r:embed="rId7"/>
          <a:stretch>
            <a:fillRect/>
          </a:stretch>
        </p:blipFill>
        <p:spPr>
          <a:xfrm>
            <a:off x="10843379" y="5148739"/>
            <a:ext cx="517327" cy="517327"/>
          </a:xfrm>
          <a:prstGeom prst="rect">
            <a:avLst/>
          </a:prstGeom>
        </p:spPr>
      </p:pic>
      <p:sp>
        <p:nvSpPr>
          <p:cNvPr id="14" name="Text 7"/>
          <p:cNvSpPr/>
          <p:nvPr/>
        </p:nvSpPr>
        <p:spPr>
          <a:xfrm>
            <a:off x="10843379" y="5872996"/>
            <a:ext cx="2782610" cy="339447"/>
          </a:xfrm>
          <a:prstGeom prst="rect">
            <a:avLst/>
          </a:prstGeom>
          <a:noFill/>
          <a:ln/>
        </p:spPr>
        <p:txBody>
          <a:bodyPr wrap="none" lIns="0" tIns="0" rIns="0" bIns="0" rtlCol="0" anchor="t"/>
          <a:lstStyle/>
          <a:p>
            <a:pPr marL="0" indent="0" algn="l">
              <a:lnSpc>
                <a:spcPts val="2650"/>
              </a:lnSpc>
              <a:buNone/>
            </a:pPr>
            <a:r>
              <a:rPr lang="en-US" sz="2100" b="1" dirty="0">
                <a:solidFill>
                  <a:srgbClr val="383838"/>
                </a:solidFill>
                <a:latin typeface="PT Serif" pitchFamily="34" charset="0"/>
                <a:ea typeface="PT Serif" pitchFamily="34" charset="-122"/>
                <a:cs typeface="PT Serif" pitchFamily="34" charset="-120"/>
              </a:rPr>
              <a:t>Nguy Cơ Chấn Thương</a:t>
            </a:r>
            <a:endParaRPr lang="en-US" sz="2100" b="1" dirty="0"/>
          </a:p>
        </p:txBody>
      </p:sp>
      <p:sp>
        <p:nvSpPr>
          <p:cNvPr id="15" name="Text 8"/>
          <p:cNvSpPr/>
          <p:nvPr/>
        </p:nvSpPr>
        <p:spPr>
          <a:xfrm>
            <a:off x="10843379" y="6336506"/>
            <a:ext cx="3062764" cy="1323975"/>
          </a:xfrm>
          <a:prstGeom prst="rect">
            <a:avLst/>
          </a:prstGeom>
          <a:noFill/>
          <a:ln/>
        </p:spPr>
        <p:txBody>
          <a:bodyPr wrap="square" lIns="0" tIns="0" rIns="0" bIns="0" rtlCol="0" anchor="t"/>
          <a:lstStyle/>
          <a:p>
            <a:pPr marL="0" indent="0" algn="l">
              <a:lnSpc>
                <a:spcPts val="2600"/>
              </a:lnSpc>
              <a:buNone/>
            </a:pPr>
            <a:r>
              <a:rPr lang="en-US" sz="1600" dirty="0">
                <a:solidFill>
                  <a:srgbClr val="383838"/>
                </a:solidFill>
                <a:latin typeface="DM Sans" pitchFamily="34" charset="0"/>
                <a:ea typeface="DM Sans" pitchFamily="34" charset="-122"/>
                <a:cs typeface="DM Sans" pitchFamily="34" charset="-120"/>
              </a:rPr>
              <a:t>Thao tác không cẩn thận với các vật liệu nặng hoặc cồng kềnh có thể dẫn đến chấn thương cơ học.</a:t>
            </a:r>
            <a:endParaRPr lang="en-US" sz="1600" dirty="0"/>
          </a:p>
        </p:txBody>
      </p:sp>
      <p:pic>
        <p:nvPicPr>
          <p:cNvPr id="16" name="Image 0" descr="preencoded.png">
            <a:extLst>
              <a:ext uri="{FF2B5EF4-FFF2-40B4-BE49-F238E27FC236}">
                <a16:creationId xmlns:a16="http://schemas.microsoft.com/office/drawing/2014/main" id="{98E5B014-B0DD-021D-DA55-EAFDE8943F53}"/>
              </a:ext>
            </a:extLst>
          </p:cNvPr>
          <p:cNvPicPr>
            <a:picLocks noChangeAspect="1"/>
          </p:cNvPicPr>
          <p:nvPr/>
        </p:nvPicPr>
        <p:blipFill>
          <a:blip r:embed="rId8"/>
          <a:stretch>
            <a:fillRect/>
          </a:stretch>
        </p:blipFill>
        <p:spPr>
          <a:xfrm>
            <a:off x="11746320" y="7395587"/>
            <a:ext cx="2690329" cy="8340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4094" y="307658"/>
            <a:ext cx="2462212" cy="2462213"/>
          </a:xfrm>
          <a:prstGeom prst="rect">
            <a:avLst/>
          </a:prstGeom>
        </p:spPr>
      </p:pic>
      <p:sp>
        <p:nvSpPr>
          <p:cNvPr id="3" name="Text 0"/>
          <p:cNvSpPr/>
          <p:nvPr/>
        </p:nvSpPr>
        <p:spPr>
          <a:xfrm>
            <a:off x="2019717" y="2640793"/>
            <a:ext cx="10590967" cy="807839"/>
          </a:xfrm>
          <a:prstGeom prst="rect">
            <a:avLst/>
          </a:prstGeom>
          <a:noFill/>
          <a:ln/>
        </p:spPr>
        <p:txBody>
          <a:bodyPr wrap="none" lIns="0" tIns="0" rIns="0" bIns="0" rtlCol="0" anchor="t"/>
          <a:lstStyle/>
          <a:p>
            <a:pPr marL="0" indent="0" algn="ctr">
              <a:lnSpc>
                <a:spcPts val="6350"/>
              </a:lnSpc>
              <a:buNone/>
            </a:pPr>
            <a:r>
              <a:rPr lang="en-US" sz="5050" b="1" dirty="0">
                <a:solidFill>
                  <a:srgbClr val="020202"/>
                </a:solidFill>
                <a:latin typeface="PT Serif" pitchFamily="34" charset="0"/>
                <a:ea typeface="PT Serif" pitchFamily="34" charset="-122"/>
                <a:cs typeface="PT Serif" pitchFamily="34" charset="-120"/>
              </a:rPr>
              <a:t>Xử Lý Tình Huống Tai Nạn Lao Động</a:t>
            </a:r>
            <a:endParaRPr lang="en-US" sz="5050" b="1" dirty="0"/>
          </a:p>
        </p:txBody>
      </p:sp>
      <p:sp>
        <p:nvSpPr>
          <p:cNvPr id="4" name="Shape 1"/>
          <p:cNvSpPr/>
          <p:nvPr/>
        </p:nvSpPr>
        <p:spPr>
          <a:xfrm>
            <a:off x="1032477" y="4267761"/>
            <a:ext cx="4138255" cy="2619137"/>
          </a:xfrm>
          <a:prstGeom prst="roundRect">
            <a:avLst>
              <a:gd name="adj" fmla="val 1410"/>
            </a:avLst>
          </a:prstGeom>
          <a:solidFill>
            <a:srgbClr val="F2EEEE"/>
          </a:solidFill>
          <a:ln/>
        </p:spPr>
      </p:sp>
      <p:sp>
        <p:nvSpPr>
          <p:cNvPr id="5" name="Text 2"/>
          <p:cNvSpPr/>
          <p:nvPr/>
        </p:nvSpPr>
        <p:spPr>
          <a:xfrm>
            <a:off x="1278580" y="4513863"/>
            <a:ext cx="3231356" cy="403860"/>
          </a:xfrm>
          <a:prstGeom prst="rect">
            <a:avLst/>
          </a:prstGeom>
          <a:noFill/>
          <a:ln/>
        </p:spPr>
        <p:txBody>
          <a:bodyPr wrap="none" lIns="0" tIns="0" rIns="0" bIns="0" rtlCol="0" anchor="t"/>
          <a:lstStyle/>
          <a:p>
            <a:pPr marL="0" indent="0" algn="ctr">
              <a:lnSpc>
                <a:spcPts val="3150"/>
              </a:lnSpc>
              <a:buNone/>
            </a:pPr>
            <a:r>
              <a:rPr lang="en-US" sz="2500" b="1" dirty="0">
                <a:solidFill>
                  <a:srgbClr val="383838"/>
                </a:solidFill>
                <a:latin typeface="PT Serif" pitchFamily="34" charset="0"/>
                <a:ea typeface="PT Serif" pitchFamily="34" charset="-122"/>
                <a:cs typeface="PT Serif" pitchFamily="34" charset="-120"/>
              </a:rPr>
              <a:t>Điện Giật</a:t>
            </a:r>
            <a:endParaRPr lang="en-US" sz="2500" b="1" dirty="0"/>
          </a:p>
        </p:txBody>
      </p:sp>
      <p:sp>
        <p:nvSpPr>
          <p:cNvPr id="6" name="Text 3"/>
          <p:cNvSpPr/>
          <p:nvPr/>
        </p:nvSpPr>
        <p:spPr>
          <a:xfrm>
            <a:off x="1278580" y="5065361"/>
            <a:ext cx="3646051" cy="78771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Ngắt nguồn điện, sử dụng thiết bị cách điện, gọi cấp cứu.</a:t>
            </a:r>
            <a:endParaRPr lang="en-US" sz="1900" dirty="0"/>
          </a:p>
        </p:txBody>
      </p:sp>
      <p:sp>
        <p:nvSpPr>
          <p:cNvPr id="7" name="Shape 4"/>
          <p:cNvSpPr/>
          <p:nvPr/>
        </p:nvSpPr>
        <p:spPr>
          <a:xfrm>
            <a:off x="5416835" y="4267761"/>
            <a:ext cx="4138255" cy="2619137"/>
          </a:xfrm>
          <a:prstGeom prst="roundRect">
            <a:avLst>
              <a:gd name="adj" fmla="val 1410"/>
            </a:avLst>
          </a:prstGeom>
          <a:solidFill>
            <a:srgbClr val="F2EEEE"/>
          </a:solidFill>
          <a:ln/>
        </p:spPr>
      </p:sp>
      <p:sp>
        <p:nvSpPr>
          <p:cNvPr id="8" name="Text 5"/>
          <p:cNvSpPr/>
          <p:nvPr/>
        </p:nvSpPr>
        <p:spPr>
          <a:xfrm>
            <a:off x="5662937" y="4513863"/>
            <a:ext cx="3231356" cy="403860"/>
          </a:xfrm>
          <a:prstGeom prst="rect">
            <a:avLst/>
          </a:prstGeom>
          <a:noFill/>
          <a:ln/>
        </p:spPr>
        <p:txBody>
          <a:bodyPr wrap="none" lIns="0" tIns="0" rIns="0" bIns="0" rtlCol="0" anchor="t"/>
          <a:lstStyle/>
          <a:p>
            <a:pPr marL="0" indent="0" algn="ctr">
              <a:lnSpc>
                <a:spcPts val="3150"/>
              </a:lnSpc>
              <a:buNone/>
            </a:pPr>
            <a:r>
              <a:rPr lang="en-US" sz="2500" b="1" dirty="0">
                <a:solidFill>
                  <a:srgbClr val="383838"/>
                </a:solidFill>
                <a:latin typeface="PT Serif" pitchFamily="34" charset="0"/>
                <a:ea typeface="PT Serif" pitchFamily="34" charset="-122"/>
                <a:cs typeface="PT Serif" pitchFamily="34" charset="-120"/>
              </a:rPr>
              <a:t>Bị Thương</a:t>
            </a:r>
            <a:endParaRPr lang="en-US" sz="2500" b="1" dirty="0"/>
          </a:p>
        </p:txBody>
      </p:sp>
      <p:sp>
        <p:nvSpPr>
          <p:cNvPr id="9" name="Text 6"/>
          <p:cNvSpPr/>
          <p:nvPr/>
        </p:nvSpPr>
        <p:spPr>
          <a:xfrm>
            <a:off x="5662937" y="5065361"/>
            <a:ext cx="3646051" cy="1181576"/>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Thực hiện sơ cứu cơ bản, đưa nạn nhân đến cơ sở y tế gần nhất nếu cần thiết.</a:t>
            </a:r>
            <a:endParaRPr lang="en-US" sz="1900" dirty="0"/>
          </a:p>
        </p:txBody>
      </p:sp>
      <p:sp>
        <p:nvSpPr>
          <p:cNvPr id="10" name="Shape 7"/>
          <p:cNvSpPr/>
          <p:nvPr/>
        </p:nvSpPr>
        <p:spPr>
          <a:xfrm>
            <a:off x="9801192" y="4267761"/>
            <a:ext cx="4138255" cy="2619137"/>
          </a:xfrm>
          <a:prstGeom prst="roundRect">
            <a:avLst>
              <a:gd name="adj" fmla="val 1410"/>
            </a:avLst>
          </a:prstGeom>
          <a:solidFill>
            <a:srgbClr val="F2EEEE"/>
          </a:solidFill>
          <a:ln/>
        </p:spPr>
      </p:sp>
      <p:sp>
        <p:nvSpPr>
          <p:cNvPr id="11" name="Text 8"/>
          <p:cNvSpPr/>
          <p:nvPr/>
        </p:nvSpPr>
        <p:spPr>
          <a:xfrm>
            <a:off x="10047295" y="4513863"/>
            <a:ext cx="3231356" cy="403860"/>
          </a:xfrm>
          <a:prstGeom prst="rect">
            <a:avLst/>
          </a:prstGeom>
          <a:noFill/>
          <a:ln/>
        </p:spPr>
        <p:txBody>
          <a:bodyPr wrap="none" lIns="0" tIns="0" rIns="0" bIns="0" rtlCol="0" anchor="t"/>
          <a:lstStyle/>
          <a:p>
            <a:pPr marL="0" indent="0" algn="ctr">
              <a:lnSpc>
                <a:spcPts val="3150"/>
              </a:lnSpc>
              <a:buNone/>
            </a:pPr>
            <a:r>
              <a:rPr lang="en-US" sz="2500" b="1" dirty="0">
                <a:solidFill>
                  <a:srgbClr val="383838"/>
                </a:solidFill>
                <a:latin typeface="PT Serif" pitchFamily="34" charset="0"/>
                <a:ea typeface="PT Serif" pitchFamily="34" charset="-122"/>
                <a:cs typeface="PT Serif" pitchFamily="34" charset="-120"/>
              </a:rPr>
              <a:t>Sự Cố Về Chất Lượng</a:t>
            </a:r>
            <a:endParaRPr lang="en-US" sz="2500" b="1" dirty="0"/>
          </a:p>
        </p:txBody>
      </p:sp>
      <p:sp>
        <p:nvSpPr>
          <p:cNvPr id="12" name="Text 9"/>
          <p:cNvSpPr/>
          <p:nvPr/>
        </p:nvSpPr>
        <p:spPr>
          <a:xfrm>
            <a:off x="10047295" y="5065361"/>
            <a:ext cx="3646051" cy="1575435"/>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Thông báo cho quản lý, dừng quy trình kiểm tra, đánh giá nguyên nhân và thực hiện các biện pháp khắc phục.</a:t>
            </a:r>
            <a:endParaRPr lang="en-US" sz="1900" dirty="0"/>
          </a:p>
        </p:txBody>
      </p:sp>
      <p:pic>
        <p:nvPicPr>
          <p:cNvPr id="13" name="Image 0" descr="preencoded.png">
            <a:extLst>
              <a:ext uri="{FF2B5EF4-FFF2-40B4-BE49-F238E27FC236}">
                <a16:creationId xmlns:a16="http://schemas.microsoft.com/office/drawing/2014/main" id="{CBE4A545-D57E-F1F4-25B7-499B2C16EE24}"/>
              </a:ext>
            </a:extLst>
          </p:cNvPr>
          <p:cNvPicPr>
            <a:picLocks noChangeAspect="1"/>
          </p:cNvPicPr>
          <p:nvPr/>
        </p:nvPicPr>
        <p:blipFill>
          <a:blip r:embed="rId4"/>
          <a:stretch>
            <a:fillRect/>
          </a:stretch>
        </p:blipFill>
        <p:spPr>
          <a:xfrm>
            <a:off x="11746320" y="7395587"/>
            <a:ext cx="2690329" cy="8340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279963" y="3901542"/>
            <a:ext cx="4868823" cy="1509355"/>
          </a:xfrm>
          <a:prstGeom prst="rect">
            <a:avLst/>
          </a:prstGeom>
        </p:spPr>
      </p:pic>
      <p:sp>
        <p:nvSpPr>
          <p:cNvPr id="3" name="Text 0"/>
          <p:cNvSpPr/>
          <p:nvPr/>
        </p:nvSpPr>
        <p:spPr>
          <a:xfrm>
            <a:off x="864037" y="1000864"/>
            <a:ext cx="6480810" cy="809982"/>
          </a:xfrm>
          <a:prstGeom prst="rect">
            <a:avLst/>
          </a:prstGeom>
          <a:noFill/>
          <a:ln/>
        </p:spPr>
        <p:txBody>
          <a:bodyPr wrap="none" lIns="0" tIns="0" rIns="0" bIns="0" rtlCol="0" anchor="t"/>
          <a:lstStyle/>
          <a:p>
            <a:pPr marL="0" indent="0">
              <a:lnSpc>
                <a:spcPts val="6350"/>
              </a:lnSpc>
              <a:buNone/>
            </a:pPr>
            <a:r>
              <a:rPr lang="en-US" sz="5400" b="1" i="1" dirty="0">
                <a:solidFill>
                  <a:srgbClr val="020202"/>
                </a:solidFill>
                <a:latin typeface="PT Serif" pitchFamily="34" charset="0"/>
                <a:ea typeface="PT Serif" pitchFamily="34" charset="-122"/>
                <a:cs typeface="PT Serif" pitchFamily="34" charset="-120"/>
              </a:rPr>
              <a:t>Tài Liệu Tham Khảo</a:t>
            </a:r>
            <a:endParaRPr lang="en-US" sz="5400" b="1" i="1" dirty="0"/>
          </a:p>
        </p:txBody>
      </p:sp>
      <p:sp>
        <p:nvSpPr>
          <p:cNvPr id="4" name="Text 1"/>
          <p:cNvSpPr/>
          <p:nvPr/>
        </p:nvSpPr>
        <p:spPr>
          <a:xfrm>
            <a:off x="864037" y="3141721"/>
            <a:ext cx="5891689"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Bài kiểm tra an toàn lao động nhóm 3</a:t>
            </a:r>
            <a:endParaRPr lang="en-US" sz="2550" dirty="0"/>
          </a:p>
        </p:txBody>
      </p:sp>
      <p:sp>
        <p:nvSpPr>
          <p:cNvPr id="5" name="Text 2"/>
          <p:cNvSpPr/>
          <p:nvPr/>
        </p:nvSpPr>
        <p:spPr>
          <a:xfrm>
            <a:off x="864037" y="3526782"/>
            <a:ext cx="7415927" cy="395049"/>
          </a:xfrm>
          <a:prstGeom prst="rect">
            <a:avLst/>
          </a:prstGeom>
          <a:noFill/>
          <a:ln/>
        </p:spPr>
        <p:txBody>
          <a:bodyPr wrap="none" lIns="0" tIns="0" rIns="0" bIns="0" rtlCol="0" anchor="t"/>
          <a:lstStyle/>
          <a:p>
            <a:pPr marL="0" indent="0">
              <a:lnSpc>
                <a:spcPts val="3100"/>
              </a:lnSpc>
              <a:buNone/>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6" name="Text 3"/>
          <p:cNvSpPr/>
          <p:nvPr/>
        </p:nvSpPr>
        <p:spPr>
          <a:xfrm>
            <a:off x="864037" y="4682390"/>
            <a:ext cx="4794052"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Bảng báo giá huấn luyện ATLD</a:t>
            </a:r>
            <a:endParaRPr lang="en-US" sz="2550" dirty="0"/>
          </a:p>
        </p:txBody>
      </p:sp>
      <p:sp>
        <p:nvSpPr>
          <p:cNvPr id="7" name="Text 4"/>
          <p:cNvSpPr/>
          <p:nvPr/>
        </p:nvSpPr>
        <p:spPr>
          <a:xfrm>
            <a:off x="864037" y="5031784"/>
            <a:ext cx="7415927" cy="395049"/>
          </a:xfrm>
          <a:prstGeom prst="rect">
            <a:avLst/>
          </a:prstGeom>
          <a:noFill/>
          <a:ln/>
        </p:spPr>
        <p:txBody>
          <a:bodyPr wrap="none" lIns="0" tIns="0" rIns="0" bIns="0" rtlCol="0" anchor="t"/>
          <a:lstStyle/>
          <a:p>
            <a:pPr marL="0" indent="0">
              <a:lnSpc>
                <a:spcPts val="3100"/>
              </a:lnSpc>
              <a:buNone/>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8" name="Text 5"/>
          <p:cNvSpPr/>
          <p:nvPr/>
        </p:nvSpPr>
        <p:spPr>
          <a:xfrm>
            <a:off x="864037" y="6223058"/>
            <a:ext cx="4023360"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Tải về tài liệu (download)</a:t>
            </a:r>
            <a:endParaRPr lang="en-US" sz="2550" dirty="0"/>
          </a:p>
        </p:txBody>
      </p:sp>
      <p:sp>
        <p:nvSpPr>
          <p:cNvPr id="9" name="Text 6"/>
          <p:cNvSpPr/>
          <p:nvPr/>
        </p:nvSpPr>
        <p:spPr>
          <a:xfrm>
            <a:off x="864036" y="6583581"/>
            <a:ext cx="7415927" cy="395049"/>
          </a:xfrm>
          <a:prstGeom prst="rect">
            <a:avLst/>
          </a:prstGeom>
          <a:noFill/>
          <a:ln/>
        </p:spPr>
        <p:txBody>
          <a:bodyPr wrap="none" lIns="0" tIns="0" rIns="0" bIns="0" rtlCol="0" anchor="t"/>
          <a:lstStyle/>
          <a:p>
            <a:pPr marL="0" indent="0">
              <a:lnSpc>
                <a:spcPts val="3100"/>
              </a:lnSpc>
              <a:buNone/>
            </a:pPr>
            <a:r>
              <a:rPr lang="en-US" sz="1900" b="1" u="sng" dirty="0">
                <a:solidFill>
                  <a:srgbClr val="E04F00"/>
                </a:solidFill>
                <a:latin typeface="DM Sans" pitchFamily="34" charset="0"/>
                <a:ea typeface="DM Sans" pitchFamily="34" charset="-122"/>
                <a:cs typeface="DM Sans"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loa</a:t>
            </a:r>
            <a:endParaRPr lang="en-US" sz="1900" dirty="0"/>
          </a:p>
        </p:txBody>
      </p:sp>
      <p:pic>
        <p:nvPicPr>
          <p:cNvPr id="10" name="Image 0" descr="preencoded.png">
            <a:extLst>
              <a:ext uri="{FF2B5EF4-FFF2-40B4-BE49-F238E27FC236}">
                <a16:creationId xmlns:a16="http://schemas.microsoft.com/office/drawing/2014/main" id="{0E6A26D9-9C1E-794B-B908-DAAE1587BF8F}"/>
              </a:ext>
            </a:extLst>
          </p:cNvPr>
          <p:cNvPicPr>
            <a:picLocks noChangeAspect="1"/>
          </p:cNvPicPr>
          <p:nvPr/>
        </p:nvPicPr>
        <p:blipFill>
          <a:blip r:embed="rId3"/>
          <a:stretch>
            <a:fillRect/>
          </a:stretch>
        </p:blipFill>
        <p:spPr>
          <a:xfrm>
            <a:off x="11746320" y="7395587"/>
            <a:ext cx="2690329" cy="8340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1150</Words>
  <Application>Microsoft Office PowerPoint</Application>
  <PresentationFormat>Custom</PresentationFormat>
  <Paragraphs>113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PT Serif</vt:lpstr>
      <vt:lpstr>DM Sans Bold</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2024-11-09T04:09:09Z</dcterms:created>
  <dcterms:modified xsi:type="dcterms:W3CDTF">2024-11-09T04:26:10Z</dcterms:modified>
</cp:coreProperties>
</file>