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333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hyperlink" Target="https://antoannamviet.com/tai-lieu-an-toan-lao-dong-san-xuat-may-ep-trai-cay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368" y="1886663"/>
            <a:ext cx="5721997" cy="57417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187768"/>
            <a:ext cx="7415927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động trong sản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xuất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Máy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Ép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Trái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Cây</a:t>
            </a:r>
            <a:endParaRPr lang="en-US" sz="6700" dirty="0"/>
          </a:p>
        </p:txBody>
      </p:sp>
      <p:sp>
        <p:nvSpPr>
          <p:cNvPr id="4" name="Text 1"/>
          <p:cNvSpPr/>
          <p:nvPr/>
        </p:nvSpPr>
        <p:spPr>
          <a:xfrm>
            <a:off x="864036" y="5164005"/>
            <a:ext cx="7415927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Nội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dung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bài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giảng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trình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bày các quy định và biện pháp an toàn lao động trong sản xuất máy ép trái cây. Bao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gồm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đặc điểm công việc, nguy cơ tai nạn và cách phòng tránh cho từng công đoạn sản xuất.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864037" y="6628328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677" y="6635948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82316" y="6609874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An Toàn Nam Việt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1CEFF8-0074-415D-1374-E91DCE5B6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511" y="549770"/>
            <a:ext cx="2918250" cy="310608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17717" y="3891082"/>
            <a:ext cx="10194965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Tình hình tai nạn lao động chung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5310545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049298" y="5403056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1666280" y="531054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vụ tai nạn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666280" y="5844421"/>
            <a:ext cx="3333988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3.201 vụ tai nạn lao động xảy ra trong 6 tháng đầu năm 2024, giảm 7,09% so với cùng kỳ năm 2023.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5247084" y="5310545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5403771" y="5403056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6049328" y="531054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người bị nạn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049328" y="5844421"/>
            <a:ext cx="333398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3.065 người bị nạn, giảm 6,04% so với cùng kỳ năm 2023.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9630132" y="5310545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9795986" y="5403056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0432375" y="531054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vụ chết người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0432375" y="5844421"/>
            <a:ext cx="333398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320 vụ tai nạn lao động chết người, giảm 7,25% so với cùng kỳ năm 2023.</a:t>
            </a:r>
            <a:endParaRPr lang="en-US" sz="1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1BCF7F9-4713-F3C6-E757-BF30F4273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778" y="-391237"/>
            <a:ext cx="3703794" cy="37037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70793" y="2887847"/>
            <a:ext cx="6688693" cy="626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cắt và gia công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303770" y="4077295"/>
            <a:ext cx="22860" cy="3505795"/>
          </a:xfrm>
          <a:prstGeom prst="roundRect">
            <a:avLst>
              <a:gd name="adj" fmla="val 788780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411516" y="4516636"/>
            <a:ext cx="701159" cy="22860"/>
          </a:xfrm>
          <a:prstGeom prst="roundRect">
            <a:avLst>
              <a:gd name="adj" fmla="val 788780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7089815" y="4302681"/>
            <a:ext cx="450771" cy="450771"/>
          </a:xfrm>
          <a:prstGeom prst="roundRect">
            <a:avLst>
              <a:gd name="adj" fmla="val 40001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7240191" y="4377809"/>
            <a:ext cx="149900" cy="300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3709035" y="4277558"/>
            <a:ext cx="2504361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01159" y="4710589"/>
            <a:ext cx="5512237" cy="64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Cắt và gia công các tấm kim loại bằng máy CNC </a:t>
            </a:r>
          </a:p>
          <a:p>
            <a:pPr marL="0" indent="0" algn="r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hoặc</a:t>
            </a: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laser để tạo các bộ phận chính của máy.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517725" y="5518190"/>
            <a:ext cx="701159" cy="22860"/>
          </a:xfrm>
          <a:prstGeom prst="roundRect">
            <a:avLst>
              <a:gd name="adj" fmla="val 788780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7089815" y="5304234"/>
            <a:ext cx="450771" cy="450771"/>
          </a:xfrm>
          <a:prstGeom prst="roundRect">
            <a:avLst>
              <a:gd name="adj" fmla="val 40001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7216973" y="5379363"/>
            <a:ext cx="196334" cy="300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8417004" y="5279112"/>
            <a:ext cx="2504361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8417004" y="5712143"/>
            <a:ext cx="5512237" cy="64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Bị thương do tiếp xúc với máy móc sắc bén, </a:t>
            </a:r>
          </a:p>
          <a:p>
            <a:pPr marL="0" indent="0" algn="l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bị</a:t>
            </a: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kẹt khi uốn kim loại, hít phải bụi kim loại.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6411516" y="6419612"/>
            <a:ext cx="701159" cy="22860"/>
          </a:xfrm>
          <a:prstGeom prst="roundRect">
            <a:avLst>
              <a:gd name="adj" fmla="val 788780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7089815" y="6205657"/>
            <a:ext cx="450771" cy="450771"/>
          </a:xfrm>
          <a:prstGeom prst="roundRect">
            <a:avLst>
              <a:gd name="adj" fmla="val 40001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7224474" y="6280785"/>
            <a:ext cx="181451" cy="300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3306247" y="6180534"/>
            <a:ext cx="2907149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tránh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701159" y="6613565"/>
            <a:ext cx="5512237" cy="64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an toàn, sử dụng thiết bị bảo hộ, </a:t>
            </a:r>
          </a:p>
          <a:p>
            <a:pPr marL="0" indent="0" algn="r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bảo</a:t>
            </a: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trì máy móc thường xuyên, cải thiện môi trường làm việc.</a:t>
            </a:r>
            <a:endParaRPr lang="en-US" sz="155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15AC08-D7D5-3BBD-45DE-D3F7A1EEF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45392" y="493514"/>
            <a:ext cx="4553188" cy="434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4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hàn và lắp ráp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b="11942"/>
          <a:stretch/>
        </p:blipFill>
        <p:spPr>
          <a:xfrm>
            <a:off x="4850725" y="1206341"/>
            <a:ext cx="4928949" cy="434034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9909" y="6186124"/>
            <a:ext cx="1738551" cy="217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919909" y="6542478"/>
            <a:ext cx="4268629" cy="444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Hàn và lắp ráp các bộ phận cơ khí </a:t>
            </a: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để</a:t>
            </a: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tạo</a:t>
            </a:r>
            <a:endParaRPr lang="en-US" sz="1400" dirty="0">
              <a:solidFill>
                <a:srgbClr val="405449"/>
              </a:solidFill>
              <a:latin typeface="Times New Roman" panose="02020603050405020304" pitchFamily="18" charset="0"/>
              <a:ea typeface="Nobile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7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khung</a:t>
            </a: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và</a:t>
            </a: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cấu trúc chính của máy ép trái cây.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743817" y="6186124"/>
            <a:ext cx="1738551" cy="217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5743817" y="6542478"/>
            <a:ext cx="3156338" cy="444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Bỏng do hàn, sốc điện, va đập do </a:t>
            </a: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các</a:t>
            </a: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1750"/>
              </a:lnSpc>
              <a:buNone/>
            </a:pP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bộ</a:t>
            </a: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phận nặng, hít phải khói hàn độc hại.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151063" y="6186124"/>
            <a:ext cx="2016919" cy="217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tránh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151063" y="6542478"/>
            <a:ext cx="4268629" cy="444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kỹ thuật hàn an toàn, </a:t>
            </a: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</a:t>
            </a: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dụng</a:t>
            </a: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thiết</a:t>
            </a: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bị</a:t>
            </a:r>
            <a:endParaRPr lang="en-US" sz="1400" dirty="0">
              <a:solidFill>
                <a:srgbClr val="405449"/>
              </a:solidFill>
              <a:latin typeface="Times New Roman" panose="02020603050405020304" pitchFamily="18" charset="0"/>
              <a:ea typeface="Nobile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750"/>
              </a:lnSpc>
              <a:buNone/>
            </a:pP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bảo</a:t>
            </a: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hộ, thông gió tốt, tuân thủ quy trình làm việc.</a:t>
            </a:r>
            <a:endParaRPr lang="en-US" sz="1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3F0678-F6F3-6807-A964-A79EDC8F3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13" y="3165231"/>
            <a:ext cx="5924710" cy="410341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68338" y="866817"/>
            <a:ext cx="7601188" cy="1377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lắp ráp các bộ phận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257806" y="2314932"/>
            <a:ext cx="7601188" cy="1622346"/>
          </a:xfrm>
          <a:prstGeom prst="roundRect">
            <a:avLst>
              <a:gd name="adj" fmla="val 12228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6478191" y="2535317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6478191" y="3011805"/>
            <a:ext cx="7160419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Lắp ráp các bộ phận như trục quay, động cơ và cơ cấu chuyển động thành hệ thống hoàn chỉnh.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6257806" y="4157663"/>
            <a:ext cx="7601188" cy="1622346"/>
          </a:xfrm>
          <a:prstGeom prst="roundRect">
            <a:avLst>
              <a:gd name="adj" fmla="val 12228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6478191" y="4378047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6478191" y="4854535"/>
            <a:ext cx="7160419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Bị kẹp hoặc nghiền do các bộ phận nặng, cắt hoặc đâm do công cụ không đúng cách.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257806" y="6000393"/>
            <a:ext cx="7601188" cy="1622346"/>
          </a:xfrm>
          <a:prstGeom prst="roundRect">
            <a:avLst>
              <a:gd name="adj" fmla="val 12228"/>
            </a:avLst>
          </a:prstGeom>
          <a:solidFill>
            <a:srgbClr val="E8F3E8"/>
          </a:solidFill>
          <a:ln/>
        </p:spPr>
      </p:sp>
      <p:sp>
        <p:nvSpPr>
          <p:cNvPr id="11" name="Text 8"/>
          <p:cNvSpPr/>
          <p:nvPr/>
        </p:nvSpPr>
        <p:spPr>
          <a:xfrm>
            <a:off x="6478191" y="6220777"/>
            <a:ext cx="3197423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tránh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6478191" y="6697266"/>
            <a:ext cx="7160419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kỹ thuật lắp ráp an toàn, sử dụng thiết bị nâng hạ phù hợp, kiểm tra công cụ thường xuyên.</a:t>
            </a:r>
            <a:endParaRPr lang="en-US" sz="17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9F631A-D4EF-9D1D-B3D3-A9BFEBAAB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78" y="3384491"/>
            <a:ext cx="441198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9469" y="647462"/>
            <a:ext cx="8420931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tích hợp hệ thống điện</a:t>
            </a:r>
            <a:endParaRPr lang="en-US" sz="4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711" y="2320052"/>
            <a:ext cx="1104781" cy="17677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95843" y="2540913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7695843" y="3018711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Lắp đặt và kết nối các linh kiện điện tử và hệ thống điều khiển với các bộ phận cơ khí.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711" y="4087773"/>
            <a:ext cx="1104781" cy="176772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95843" y="4308634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7695843" y="4786432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Sốc điện, cháy nổ do chập điện, bỏng do tiếp xúc với các bộ phận nóng.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711" y="5855494"/>
            <a:ext cx="1104781" cy="176772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95843" y="6076355"/>
            <a:ext cx="3205758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tránh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7695843" y="6554153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an toàn điện, sử dụng thiết bị cách điện, kiểm tra kỹ lưỡng trước khi cấp điện.</a:t>
            </a:r>
            <a:endParaRPr lang="en-US" sz="17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0B0B83-351E-3336-3122-B416E7CD58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290" y="3598935"/>
            <a:ext cx="5037534" cy="25187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412" y="1061799"/>
            <a:ext cx="6984325" cy="56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40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kiểm tra hoạt động</a:t>
            </a:r>
            <a:endParaRPr lang="en-US" sz="4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412" y="2461350"/>
            <a:ext cx="448866" cy="44886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382039" y="2417773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toàn diện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1382039" y="2805917"/>
            <a:ext cx="7887176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tất cả chức năng và bộ phận của máy ở các chế độ hoạt động khác nhau.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412" y="4019878"/>
            <a:ext cx="448866" cy="44886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382039" y="4116556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1382039" y="4504700"/>
            <a:ext cx="7887176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Va đập do các bộ phận chuyển động, bỏng do nhiệt độ cao, ảnh hưởng do tiếng ồn lớn.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412" y="5862252"/>
            <a:ext cx="448866" cy="44886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382039" y="5922974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an toàn</a:t>
            </a:r>
            <a:endParaRPr lang="en-US" sz="1750" dirty="0"/>
          </a:p>
        </p:txBody>
      </p:sp>
      <p:sp>
        <p:nvSpPr>
          <p:cNvPr id="12" name="Text 6"/>
          <p:cNvSpPr/>
          <p:nvPr/>
        </p:nvSpPr>
        <p:spPr>
          <a:xfrm>
            <a:off x="1382039" y="6311118"/>
            <a:ext cx="7887176" cy="57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Tuân thủ quy trình kiểm tra, sử dụng thiết bị bảo hộ, đảm bảo khoảng cách an toàn với máy.</a:t>
            </a:r>
            <a:endParaRPr lang="en-US" sz="1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65A7C5E-64F1-8DC2-28E2-1BA72753C3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790349"/>
            <a:ext cx="4419600" cy="441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03725" y="1181100"/>
            <a:ext cx="8877776" cy="1428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Quy định chung về an toàn lao động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6024" y="2951798"/>
            <a:ext cx="7544752" cy="4096703"/>
          </a:xfrm>
          <a:prstGeom prst="roundRect">
            <a:avLst>
              <a:gd name="adj" fmla="val 501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93644" y="2959417"/>
            <a:ext cx="7529513" cy="10203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522125" y="3104078"/>
            <a:ext cx="3303984" cy="3655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an toàn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90691" y="3104078"/>
            <a:ext cx="3303984" cy="731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Bắt buộc cho tất cả công nhân trước khi làm việc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93644" y="3979783"/>
            <a:ext cx="7529513" cy="10203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522125" y="4124444"/>
            <a:ext cx="3303984" cy="3655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Thiết bị bảo hộ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290691" y="4124444"/>
            <a:ext cx="3303984" cy="731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Phải sử dụng đầy đủ theo quy định của từng công đoạn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293644" y="5000149"/>
            <a:ext cx="7529513" cy="10203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522125" y="5144810"/>
            <a:ext cx="3303984" cy="3655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thiết bị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290691" y="5144810"/>
            <a:ext cx="3303984" cy="731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Thực hiện định kỳ và trước mỗi ca làm việc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93644" y="6020514"/>
            <a:ext cx="7529513" cy="10203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522125" y="6165175"/>
            <a:ext cx="3303984" cy="3655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Báo cáo sự cố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0290691" y="6165175"/>
            <a:ext cx="3303984" cy="731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Phải báo cáo ngay lập tức mọi tình huống bất thường</a:t>
            </a:r>
            <a:endParaRPr lang="en-US" sz="175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D08D7CE-49C4-F912-A92C-CEC7C9D09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061" y="230386"/>
            <a:ext cx="1844159" cy="184415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8274" y="2340293"/>
            <a:ext cx="6030992" cy="576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en-US" sz="4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Xử lý tình huống khẩn cấp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303770" y="3665458"/>
            <a:ext cx="22860" cy="4056340"/>
          </a:xfrm>
          <a:prstGeom prst="roundRect">
            <a:avLst>
              <a:gd name="adj" fmla="val 725976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485334" y="4068842"/>
            <a:ext cx="645319" cy="22860"/>
          </a:xfrm>
          <a:prstGeom prst="roundRect">
            <a:avLst>
              <a:gd name="adj" fmla="val 725976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7107793" y="3872865"/>
            <a:ext cx="414814" cy="414814"/>
          </a:xfrm>
          <a:prstGeom prst="roundRect">
            <a:avLst>
              <a:gd name="adj" fmla="val 40008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7246144" y="3941921"/>
            <a:ext cx="137993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3996095" y="3849767"/>
            <a:ext cx="2304931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Ngắt nguồn điện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45319" y="4248507"/>
            <a:ext cx="565570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Ngắt ngay nguồn điện của máy và khu vực xảy ra sự cố.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499747" y="4990624"/>
            <a:ext cx="645319" cy="22860"/>
          </a:xfrm>
          <a:prstGeom prst="roundRect">
            <a:avLst>
              <a:gd name="adj" fmla="val 725976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7107793" y="4794647"/>
            <a:ext cx="414814" cy="414814"/>
          </a:xfrm>
          <a:prstGeom prst="roundRect">
            <a:avLst>
              <a:gd name="adj" fmla="val 40008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7224832" y="4863703"/>
            <a:ext cx="180737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150" dirty="0"/>
          </a:p>
        </p:txBody>
      </p:sp>
      <p:sp>
        <p:nvSpPr>
          <p:cNvPr id="13" name="Text 10"/>
          <p:cNvSpPr/>
          <p:nvPr/>
        </p:nvSpPr>
        <p:spPr>
          <a:xfrm>
            <a:off x="8329374" y="4771549"/>
            <a:ext cx="2304931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Sơ cứu nạn nhân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8329374" y="5170289"/>
            <a:ext cx="565570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Thực hiện sơ cứu cơ bản nếu an toàn và gọi hỗ trợ y tế.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6485334" y="5820251"/>
            <a:ext cx="645319" cy="22860"/>
          </a:xfrm>
          <a:prstGeom prst="roundRect">
            <a:avLst>
              <a:gd name="adj" fmla="val 725976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7107793" y="5624274"/>
            <a:ext cx="414814" cy="414814"/>
          </a:xfrm>
          <a:prstGeom prst="roundRect">
            <a:avLst>
              <a:gd name="adj" fmla="val 40008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7231618" y="5693331"/>
            <a:ext cx="167045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150" dirty="0"/>
          </a:p>
        </p:txBody>
      </p:sp>
      <p:sp>
        <p:nvSpPr>
          <p:cNvPr id="18" name="Text 15"/>
          <p:cNvSpPr/>
          <p:nvPr/>
        </p:nvSpPr>
        <p:spPr>
          <a:xfrm>
            <a:off x="3996095" y="5601176"/>
            <a:ext cx="2304931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Báo cáo sự cố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645319" y="5999917"/>
            <a:ext cx="565570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Thông báo cho quản lý và ghi chép chi tiết về sự cố.</a:t>
            </a:r>
            <a:endParaRPr lang="en-US" sz="1450" dirty="0"/>
          </a:p>
        </p:txBody>
      </p:sp>
      <p:sp>
        <p:nvSpPr>
          <p:cNvPr id="20" name="Shape 17"/>
          <p:cNvSpPr/>
          <p:nvPr/>
        </p:nvSpPr>
        <p:spPr>
          <a:xfrm>
            <a:off x="7499747" y="6649998"/>
            <a:ext cx="645319" cy="22860"/>
          </a:xfrm>
          <a:prstGeom prst="roundRect">
            <a:avLst>
              <a:gd name="adj" fmla="val 725976"/>
            </a:avLst>
          </a:prstGeom>
          <a:solidFill>
            <a:srgbClr val="CED9CE"/>
          </a:solidFill>
          <a:ln/>
        </p:spPr>
      </p:sp>
      <p:sp>
        <p:nvSpPr>
          <p:cNvPr id="21" name="Shape 18"/>
          <p:cNvSpPr/>
          <p:nvPr/>
        </p:nvSpPr>
        <p:spPr>
          <a:xfrm>
            <a:off x="7107793" y="6454021"/>
            <a:ext cx="414814" cy="414814"/>
          </a:xfrm>
          <a:prstGeom prst="roundRect">
            <a:avLst>
              <a:gd name="adj" fmla="val 40008"/>
            </a:avLst>
          </a:prstGeom>
          <a:solidFill>
            <a:srgbClr val="E8F3E8"/>
          </a:solidFill>
          <a:ln/>
        </p:spPr>
      </p:sp>
      <p:sp>
        <p:nvSpPr>
          <p:cNvPr id="22" name="Text 19"/>
          <p:cNvSpPr/>
          <p:nvPr/>
        </p:nvSpPr>
        <p:spPr>
          <a:xfrm>
            <a:off x="7221260" y="6523077"/>
            <a:ext cx="187881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4</a:t>
            </a:r>
            <a:endParaRPr lang="en-US" sz="2150" dirty="0"/>
          </a:p>
        </p:txBody>
      </p:sp>
      <p:sp>
        <p:nvSpPr>
          <p:cNvPr id="23" name="Text 20"/>
          <p:cNvSpPr/>
          <p:nvPr/>
        </p:nvSpPr>
        <p:spPr>
          <a:xfrm>
            <a:off x="8329374" y="6430923"/>
            <a:ext cx="2510909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Điều tra nguyên nhân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8329374" y="6829663"/>
            <a:ext cx="5655707" cy="590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Tiến hành điều tra để xác định nguyên nhân và đề xuất biện pháp khắc phục.</a:t>
            </a:r>
            <a:endParaRPr lang="en-US" sz="145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452940B-EE01-B430-F15D-BFD04EB52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b="7732"/>
          <a:stretch/>
        </p:blipFill>
        <p:spPr>
          <a:xfrm>
            <a:off x="10137112" y="3002636"/>
            <a:ext cx="3962400" cy="393727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894636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6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Kết luận</a:t>
            </a:r>
            <a:endParaRPr lang="en-US" sz="6000" dirty="0"/>
          </a:p>
        </p:txBody>
      </p:sp>
      <p:sp>
        <p:nvSpPr>
          <p:cNvPr id="4" name="Shape 1"/>
          <p:cNvSpPr/>
          <p:nvPr/>
        </p:nvSpPr>
        <p:spPr>
          <a:xfrm>
            <a:off x="864037" y="2314099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049298" y="2406610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1666280" y="231409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Tầm quan trọng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666280" y="2847975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An toàn lao động là yếu tố quan trọng hàng đầu trong sản xuất máy ép trái cây.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64037" y="4162544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1020723" y="4255056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1666280" y="416254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Trách nhiệm chung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1666280" y="4696420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Mọi người đều có trách nhiệm tuân thủ quy định và đảm bảo môi trường làm việc an toàn.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64037" y="6010989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1029891" y="6103501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666280" y="601098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Cải tiến liên tục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666280" y="6544866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Cần thường xuyên rà soát, cập nhật các biện pháp an toàn để phòng ngừa tai nạn hiệu quả.</a:t>
            </a:r>
            <a:endParaRPr lang="en-US" sz="1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18B6840-AF23-08DE-8604-DC0624F3E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3628" y="731259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TÀI LIỆU THAM KHẢO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703264" y="3116601"/>
            <a:ext cx="6690122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Bài kiểm tra an toàn lao động nhóm 3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723266" y="3562317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03264" y="4715614"/>
            <a:ext cx="5625703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Bảng báo giá huấn luyện ATLD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723266" y="5141501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03264" y="6282354"/>
            <a:ext cx="4598194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Tải về tài liệu (download)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723266" y="6708242"/>
            <a:ext cx="669012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6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</a:t>
            </a:r>
            <a:r>
              <a:rPr lang="en-US" sz="1600" b="1" u="sng" dirty="0" err="1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động</a:t>
            </a:r>
            <a:r>
              <a:rPr lang="en-US" sz="16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600" b="1" u="sng" dirty="0" err="1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sản</a:t>
            </a:r>
            <a:r>
              <a:rPr lang="en-US" sz="16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xuất máy ép trái cây</a:t>
            </a:r>
            <a:endParaRPr lang="en-US" sz="16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5834" y="4273416"/>
            <a:ext cx="5609868" cy="17361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151430-7C63-E053-733A-E5979805C3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875</Words>
  <Application>Microsoft Office PowerPoint</Application>
  <PresentationFormat>Custom</PresentationFormat>
  <Paragraphs>108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3</cp:revision>
  <dcterms:created xsi:type="dcterms:W3CDTF">2024-11-05T06:57:19Z</dcterms:created>
  <dcterms:modified xsi:type="dcterms:W3CDTF">2024-11-05T07:09:53Z</dcterms:modified>
</cp:coreProperties>
</file>