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PT Serif" panose="020A0603040505020204" pitchFamily="18" charset="0"/>
      <p:regular r:id="rId11"/>
      <p:bold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46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868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may-bo-dam/"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1885950"/>
            <a:ext cx="5064502" cy="5064502"/>
          </a:xfrm>
          <a:prstGeom prst="rect">
            <a:avLst/>
          </a:prstGeom>
        </p:spPr>
      </p:pic>
      <p:sp>
        <p:nvSpPr>
          <p:cNvPr id="3" name="Text 0"/>
          <p:cNvSpPr/>
          <p:nvPr/>
        </p:nvSpPr>
        <p:spPr>
          <a:xfrm>
            <a:off x="5850226" y="1231930"/>
            <a:ext cx="8245613"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anose="020A0603040505020204" pitchFamily="18" charset="0"/>
                <a:ea typeface="PT Serif" pitchFamily="34" charset="-122"/>
                <a:cs typeface="PT Serif" pitchFamily="34" charset="-120"/>
              </a:rPr>
              <a:t>An Toàn Lao Động Trong Sản </a:t>
            </a:r>
            <a:r>
              <a:rPr lang="en-US" sz="7000" dirty="0" err="1">
                <a:solidFill>
                  <a:srgbClr val="020202"/>
                </a:solidFill>
                <a:latin typeface="PT Serif" panose="020A0603040505020204" pitchFamily="18" charset="0"/>
                <a:ea typeface="PT Serif" pitchFamily="34" charset="-122"/>
                <a:cs typeface="PT Serif" pitchFamily="34" charset="-120"/>
              </a:rPr>
              <a:t>Xuất</a:t>
            </a:r>
            <a:r>
              <a:rPr lang="en-US" sz="7000" dirty="0">
                <a:solidFill>
                  <a:srgbClr val="020202"/>
                </a:solidFill>
                <a:latin typeface="PT Serif" panose="020A0603040505020204" pitchFamily="18" charset="0"/>
                <a:ea typeface="PT Serif" pitchFamily="34" charset="-122"/>
                <a:cs typeface="PT Serif" pitchFamily="34" charset="-120"/>
              </a:rPr>
              <a:t> </a:t>
            </a:r>
          </a:p>
          <a:p>
            <a:pPr marL="0" indent="0">
              <a:lnSpc>
                <a:spcPts val="8800"/>
              </a:lnSpc>
              <a:buNone/>
            </a:pPr>
            <a:r>
              <a:rPr lang="en-US" sz="7000" dirty="0" err="1">
                <a:solidFill>
                  <a:srgbClr val="020202"/>
                </a:solidFill>
                <a:latin typeface="PT Serif" panose="020A0603040505020204" pitchFamily="18" charset="0"/>
                <a:ea typeface="PT Serif" pitchFamily="34" charset="-122"/>
                <a:cs typeface="PT Serif" pitchFamily="34" charset="-120"/>
              </a:rPr>
              <a:t>Bộ</a:t>
            </a:r>
            <a:r>
              <a:rPr lang="en-US" sz="7000" dirty="0">
                <a:solidFill>
                  <a:srgbClr val="020202"/>
                </a:solidFill>
                <a:latin typeface="PT Serif" panose="020A0603040505020204" pitchFamily="18" charset="0"/>
                <a:ea typeface="PT Serif" pitchFamily="34" charset="-122"/>
                <a:cs typeface="PT Serif" pitchFamily="34" charset="-120"/>
              </a:rPr>
              <a:t> Đàm</a:t>
            </a:r>
            <a:endParaRPr lang="en-US" sz="7000" dirty="0"/>
          </a:p>
        </p:txBody>
      </p:sp>
      <p:sp>
        <p:nvSpPr>
          <p:cNvPr id="4" name="Text 1"/>
          <p:cNvSpPr/>
          <p:nvPr/>
        </p:nvSpPr>
        <p:spPr>
          <a:xfrm>
            <a:off x="5850225" y="5029557"/>
            <a:ext cx="7916139"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Bài giảng này cung cấp thông tin về an toàn lao động trong ngành sản xuất </a:t>
            </a:r>
            <a:r>
              <a:rPr lang="en-US" sz="1900" b="1" dirty="0">
                <a:solidFill>
                  <a:srgbClr val="383838"/>
                </a:solidFill>
                <a:latin typeface="PT Serif" panose="020A0603040505020204" pitchFamily="18" charset="0"/>
                <a:ea typeface="DM Sans" pitchFamily="34" charset="-122"/>
                <a:cs typeface="DM Sans" pitchFamily="34" charset="-120"/>
              </a:rPr>
              <a:t>bộ đàm</a:t>
            </a:r>
            <a:r>
              <a:rPr lang="en-US" sz="1900" dirty="0">
                <a:solidFill>
                  <a:srgbClr val="383838"/>
                </a:solidFill>
                <a:latin typeface="PT Serif" panose="020A0603040505020204" pitchFamily="18" charset="0"/>
                <a:ea typeface="DM Sans" pitchFamily="34" charset="-122"/>
                <a:cs typeface="DM Sans" pitchFamily="34" charset="-120"/>
              </a:rPr>
              <a:t>, bao gồm các nguy cơ tiềm ẩn, biện pháp phòng ngừa và xử lý tình huống khẩn cấp.</a:t>
            </a:r>
            <a:endParaRPr lang="en-US" sz="1900" dirty="0"/>
          </a:p>
        </p:txBody>
      </p:sp>
      <p:sp>
        <p:nvSpPr>
          <p:cNvPr id="5" name="Shape 2"/>
          <p:cNvSpPr/>
          <p:nvPr/>
        </p:nvSpPr>
        <p:spPr>
          <a:xfrm>
            <a:off x="63504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847398" y="6544628"/>
            <a:ext cx="379690" cy="379690"/>
          </a:xfrm>
          <a:prstGeom prst="rect">
            <a:avLst/>
          </a:prstGeom>
        </p:spPr>
      </p:pic>
      <p:sp>
        <p:nvSpPr>
          <p:cNvPr id="7" name="Text 3"/>
          <p:cNvSpPr/>
          <p:nvPr/>
        </p:nvSpPr>
        <p:spPr>
          <a:xfrm>
            <a:off x="6547902" y="6518493"/>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PT Serif" panose="020A0603040505020204" pitchFamily="18" charset="0"/>
                <a:ea typeface="DM Sans Bold" pitchFamily="34" charset="-122"/>
                <a:cs typeface="DM Sans Bold" pitchFamily="34" charset="-120"/>
              </a:rPr>
              <a:t>Bản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quyền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thuộc</a:t>
            </a:r>
            <a:r>
              <a:rPr lang="en-US" sz="2400" b="1" dirty="0">
                <a:solidFill>
                  <a:srgbClr val="383838"/>
                </a:solidFill>
                <a:latin typeface="PT Serif" panose="020A0603040505020204" pitchFamily="18" charset="0"/>
                <a:ea typeface="DM Sans Bold" pitchFamily="34" charset="-122"/>
                <a:cs typeface="DM Sans Bold" pitchFamily="34" charset="-120"/>
              </a:rPr>
              <a:t> An Toàn Nam Việt</a:t>
            </a:r>
            <a:endParaRPr lang="en-US" sz="2400" dirty="0"/>
          </a:p>
        </p:txBody>
      </p:sp>
      <p:pic>
        <p:nvPicPr>
          <p:cNvPr id="10" name="Image 0" descr="preencoded.png">
            <a:extLst>
              <a:ext uri="{FF2B5EF4-FFF2-40B4-BE49-F238E27FC236}">
                <a16:creationId xmlns:a16="http://schemas.microsoft.com/office/drawing/2014/main" id="{9FD739BF-48E4-9720-583C-9DEBA8F956FF}"/>
              </a:ext>
            </a:extLst>
          </p:cNvPr>
          <p:cNvPicPr>
            <a:picLocks noChangeAspect="1"/>
          </p:cNvPicPr>
          <p:nvPr/>
        </p:nvPicPr>
        <p:blipFill>
          <a:blip r:embed="rId5"/>
          <a:stretch>
            <a:fillRect/>
          </a:stretch>
        </p:blipFill>
        <p:spPr>
          <a:xfrm>
            <a:off x="11723914" y="7389136"/>
            <a:ext cx="2715687" cy="8404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103501" y="307181"/>
            <a:ext cx="2423398" cy="2457450"/>
          </a:xfrm>
          <a:prstGeom prst="rect">
            <a:avLst/>
          </a:prstGeom>
        </p:spPr>
      </p:pic>
      <p:sp>
        <p:nvSpPr>
          <p:cNvPr id="3" name="Text 0"/>
          <p:cNvSpPr/>
          <p:nvPr/>
        </p:nvSpPr>
        <p:spPr>
          <a:xfrm>
            <a:off x="860107" y="3157537"/>
            <a:ext cx="12910185" cy="1612583"/>
          </a:xfrm>
          <a:prstGeom prst="rect">
            <a:avLst/>
          </a:prstGeom>
          <a:noFill/>
          <a:ln/>
        </p:spPr>
        <p:txBody>
          <a:bodyPr wrap="square" lIns="0" tIns="0" rIns="0" bIns="0" rtlCol="0" anchor="t"/>
          <a:lstStyle/>
          <a:p>
            <a:pPr marL="0" indent="0" algn="ctr">
              <a:lnSpc>
                <a:spcPts val="6300"/>
              </a:lnSpc>
              <a:buNone/>
            </a:pPr>
            <a:r>
              <a:rPr lang="en-US" sz="5050" b="1" dirty="0">
                <a:solidFill>
                  <a:srgbClr val="020202"/>
                </a:solidFill>
                <a:latin typeface="PT Serif" panose="020A0603040505020204" pitchFamily="18" charset="0"/>
                <a:ea typeface="PT Serif" pitchFamily="34" charset="-122"/>
                <a:cs typeface="PT Serif" pitchFamily="34" charset="-120"/>
              </a:rPr>
              <a:t>Tình hình tai nạn lao động 6 </a:t>
            </a:r>
            <a:r>
              <a:rPr lang="en-US" sz="5050" b="1" dirty="0" err="1">
                <a:solidFill>
                  <a:srgbClr val="020202"/>
                </a:solidFill>
                <a:latin typeface="PT Serif" panose="020A0603040505020204" pitchFamily="18" charset="0"/>
                <a:ea typeface="PT Serif" pitchFamily="34" charset="-122"/>
                <a:cs typeface="PT Serif" pitchFamily="34" charset="-120"/>
              </a:rPr>
              <a:t>tháng</a:t>
            </a:r>
            <a:r>
              <a:rPr lang="en-US" sz="5050" b="1" dirty="0">
                <a:solidFill>
                  <a:srgbClr val="020202"/>
                </a:solidFill>
                <a:latin typeface="PT Serif" panose="020A0603040505020204" pitchFamily="18" charset="0"/>
                <a:ea typeface="PT Serif" pitchFamily="34" charset="-122"/>
                <a:cs typeface="PT Serif" pitchFamily="34" charset="-120"/>
              </a:rPr>
              <a:t> </a:t>
            </a:r>
          </a:p>
          <a:p>
            <a:pPr marL="0" indent="0" algn="ctr">
              <a:lnSpc>
                <a:spcPts val="6300"/>
              </a:lnSpc>
              <a:buNone/>
            </a:pPr>
            <a:r>
              <a:rPr lang="en-US" sz="5050" b="1" dirty="0" err="1">
                <a:solidFill>
                  <a:srgbClr val="020202"/>
                </a:solidFill>
                <a:latin typeface="PT Serif" panose="020A0603040505020204" pitchFamily="18" charset="0"/>
                <a:ea typeface="PT Serif" pitchFamily="34" charset="-122"/>
                <a:cs typeface="PT Serif" pitchFamily="34" charset="-120"/>
              </a:rPr>
              <a:t>đầu</a:t>
            </a:r>
            <a:r>
              <a:rPr lang="en-US" sz="5050" b="1" dirty="0">
                <a:solidFill>
                  <a:srgbClr val="020202"/>
                </a:solidFill>
                <a:latin typeface="PT Serif" panose="020A0603040505020204" pitchFamily="18" charset="0"/>
                <a:ea typeface="PT Serif" pitchFamily="34" charset="-122"/>
                <a:cs typeface="PT Serif" pitchFamily="34" charset="-120"/>
              </a:rPr>
              <a:t> năm 2024</a:t>
            </a:r>
            <a:endParaRPr lang="en-US" sz="5050" dirty="0"/>
          </a:p>
        </p:txBody>
      </p:sp>
      <p:sp>
        <p:nvSpPr>
          <p:cNvPr id="4" name="Shape 1"/>
          <p:cNvSpPr/>
          <p:nvPr/>
        </p:nvSpPr>
        <p:spPr>
          <a:xfrm>
            <a:off x="860108" y="5728811"/>
            <a:ext cx="4139565" cy="1828324"/>
          </a:xfrm>
          <a:prstGeom prst="roundRect">
            <a:avLst>
              <a:gd name="adj" fmla="val 2016"/>
            </a:avLst>
          </a:prstGeom>
          <a:solidFill>
            <a:srgbClr val="204C8E"/>
          </a:solidFill>
          <a:ln/>
        </p:spPr>
      </p:sp>
      <p:sp>
        <p:nvSpPr>
          <p:cNvPr id="5" name="Text 2"/>
          <p:cNvSpPr/>
          <p:nvPr/>
        </p:nvSpPr>
        <p:spPr>
          <a:xfrm>
            <a:off x="110585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anose="020A0603040505020204" pitchFamily="18" charset="0"/>
                <a:ea typeface="PT Serif" pitchFamily="34" charset="-122"/>
                <a:cs typeface="PT Serif" pitchFamily="34" charset="-120"/>
              </a:rPr>
              <a:t>Số vụ tai nạn</a:t>
            </a:r>
            <a:endParaRPr lang="en-US" sz="2500" dirty="0"/>
          </a:p>
        </p:txBody>
      </p:sp>
      <p:sp>
        <p:nvSpPr>
          <p:cNvPr id="6" name="Text 3"/>
          <p:cNvSpPr/>
          <p:nvPr/>
        </p:nvSpPr>
        <p:spPr>
          <a:xfrm>
            <a:off x="110585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3.201 vụ, giảm 7,09% so với cùng kỳ năm 2023.</a:t>
            </a:r>
            <a:endParaRPr lang="en-US" sz="1900" dirty="0"/>
          </a:p>
        </p:txBody>
      </p:sp>
      <p:sp>
        <p:nvSpPr>
          <p:cNvPr id="7" name="Shape 4"/>
          <p:cNvSpPr/>
          <p:nvPr/>
        </p:nvSpPr>
        <p:spPr>
          <a:xfrm>
            <a:off x="5245418" y="5728811"/>
            <a:ext cx="4139565" cy="1828324"/>
          </a:xfrm>
          <a:prstGeom prst="roundRect">
            <a:avLst>
              <a:gd name="adj" fmla="val 2016"/>
            </a:avLst>
          </a:prstGeom>
          <a:solidFill>
            <a:srgbClr val="204C8E"/>
          </a:solidFill>
          <a:ln/>
        </p:spPr>
      </p:sp>
      <p:sp>
        <p:nvSpPr>
          <p:cNvPr id="8" name="Text 5"/>
          <p:cNvSpPr/>
          <p:nvPr/>
        </p:nvSpPr>
        <p:spPr>
          <a:xfrm>
            <a:off x="549116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anose="020A0603040505020204" pitchFamily="18" charset="0"/>
                <a:ea typeface="PT Serif" pitchFamily="34" charset="-122"/>
                <a:cs typeface="PT Serif" pitchFamily="34" charset="-120"/>
              </a:rPr>
              <a:t>Số người bị nạn</a:t>
            </a:r>
            <a:endParaRPr lang="en-US" sz="2500" dirty="0"/>
          </a:p>
        </p:txBody>
      </p:sp>
      <p:sp>
        <p:nvSpPr>
          <p:cNvPr id="9" name="Text 6"/>
          <p:cNvSpPr/>
          <p:nvPr/>
        </p:nvSpPr>
        <p:spPr>
          <a:xfrm>
            <a:off x="549116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3.065 người, giảm 6,04% so với cùng kỳ năm 2023.</a:t>
            </a:r>
            <a:endParaRPr lang="en-US" sz="1900" dirty="0"/>
          </a:p>
        </p:txBody>
      </p:sp>
      <p:sp>
        <p:nvSpPr>
          <p:cNvPr id="10" name="Shape 7"/>
          <p:cNvSpPr/>
          <p:nvPr/>
        </p:nvSpPr>
        <p:spPr>
          <a:xfrm>
            <a:off x="9630728" y="5728811"/>
            <a:ext cx="4139565" cy="1828324"/>
          </a:xfrm>
          <a:prstGeom prst="roundRect">
            <a:avLst>
              <a:gd name="adj" fmla="val 2016"/>
            </a:avLst>
          </a:prstGeom>
          <a:solidFill>
            <a:srgbClr val="204C8E"/>
          </a:solidFill>
          <a:ln/>
        </p:spPr>
      </p:sp>
      <p:sp>
        <p:nvSpPr>
          <p:cNvPr id="11" name="Text 8"/>
          <p:cNvSpPr/>
          <p:nvPr/>
        </p:nvSpPr>
        <p:spPr>
          <a:xfrm>
            <a:off x="987647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anose="020A0603040505020204" pitchFamily="18" charset="0"/>
                <a:ea typeface="PT Serif" pitchFamily="34" charset="-122"/>
                <a:cs typeface="PT Serif" pitchFamily="34" charset="-120"/>
              </a:rPr>
              <a:t>Số người chết</a:t>
            </a:r>
            <a:endParaRPr lang="en-US" sz="2500" dirty="0"/>
          </a:p>
        </p:txBody>
      </p:sp>
      <p:sp>
        <p:nvSpPr>
          <p:cNvPr id="12" name="Text 9"/>
          <p:cNvSpPr/>
          <p:nvPr/>
        </p:nvSpPr>
        <p:spPr>
          <a:xfrm>
            <a:off x="987647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346 người, giảm 1,98% so với cùng kỳ năm 2023.</a:t>
            </a:r>
            <a:endParaRPr lang="en-US" sz="1900" dirty="0"/>
          </a:p>
        </p:txBody>
      </p:sp>
      <p:pic>
        <p:nvPicPr>
          <p:cNvPr id="13" name="Image 0" descr="preencoded.png">
            <a:extLst>
              <a:ext uri="{FF2B5EF4-FFF2-40B4-BE49-F238E27FC236}">
                <a16:creationId xmlns:a16="http://schemas.microsoft.com/office/drawing/2014/main" id="{56CE1803-3F38-F07F-9AD0-28C987E4AD5C}"/>
              </a:ext>
            </a:extLst>
          </p:cNvPr>
          <p:cNvPicPr>
            <a:picLocks noChangeAspect="1"/>
          </p:cNvPicPr>
          <p:nvPr/>
        </p:nvPicPr>
        <p:blipFill>
          <a:blip r:embed="rId4"/>
          <a:stretch>
            <a:fillRect/>
          </a:stretch>
        </p:blipFill>
        <p:spPr>
          <a:xfrm>
            <a:off x="11723914" y="7389136"/>
            <a:ext cx="2715687" cy="84046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225653" y="616431"/>
            <a:ext cx="4179094" cy="405051"/>
          </a:xfrm>
          <a:prstGeom prst="rect">
            <a:avLst/>
          </a:prstGeom>
          <a:noFill/>
          <a:ln/>
        </p:spPr>
        <p:txBody>
          <a:bodyPr wrap="none" lIns="0" tIns="0" rIns="0" bIns="0" rtlCol="0" anchor="t"/>
          <a:lstStyle/>
          <a:p>
            <a:pPr marL="0" indent="0" algn="ctr">
              <a:lnSpc>
                <a:spcPts val="3150"/>
              </a:lnSpc>
              <a:buNone/>
            </a:pPr>
            <a:r>
              <a:rPr lang="en-US" sz="3600" b="1" dirty="0">
                <a:solidFill>
                  <a:srgbClr val="020202"/>
                </a:solidFill>
                <a:latin typeface="PT Serif" panose="020A0603040505020204" pitchFamily="18" charset="0"/>
                <a:ea typeface="PT Serif" pitchFamily="34" charset="-122"/>
                <a:cs typeface="PT Serif" pitchFamily="34" charset="-120"/>
              </a:rPr>
              <a:t>Một số vụ tai nạn lao động</a:t>
            </a:r>
            <a:endParaRPr lang="en-US" sz="3600" dirty="0"/>
          </a:p>
        </p:txBody>
      </p:sp>
      <p:pic>
        <p:nvPicPr>
          <p:cNvPr id="3" name="Image 0" descr="preencoded.png"/>
          <p:cNvPicPr>
            <a:picLocks noChangeAspect="1"/>
          </p:cNvPicPr>
          <p:nvPr/>
        </p:nvPicPr>
        <p:blipFill>
          <a:blip r:embed="rId3"/>
          <a:srcRect t="20535"/>
          <a:stretch/>
        </p:blipFill>
        <p:spPr>
          <a:xfrm>
            <a:off x="4452878" y="1376088"/>
            <a:ext cx="5724644" cy="2550378"/>
          </a:xfrm>
          <a:prstGeom prst="rect">
            <a:avLst/>
          </a:prstGeom>
        </p:spPr>
      </p:pic>
      <p:pic>
        <p:nvPicPr>
          <p:cNvPr id="4" name="Image 1" descr="preencoded.png"/>
          <p:cNvPicPr>
            <a:picLocks noChangeAspect="1"/>
          </p:cNvPicPr>
          <p:nvPr/>
        </p:nvPicPr>
        <p:blipFill>
          <a:blip r:embed="rId4"/>
          <a:stretch>
            <a:fillRect/>
          </a:stretch>
        </p:blipFill>
        <p:spPr>
          <a:xfrm>
            <a:off x="1094609" y="4764214"/>
            <a:ext cx="308610" cy="308610"/>
          </a:xfrm>
          <a:prstGeom prst="rect">
            <a:avLst/>
          </a:prstGeom>
        </p:spPr>
      </p:pic>
      <p:sp>
        <p:nvSpPr>
          <p:cNvPr id="5" name="Text 1"/>
          <p:cNvSpPr/>
          <p:nvPr/>
        </p:nvSpPr>
        <p:spPr>
          <a:xfrm>
            <a:off x="1722631" y="4678618"/>
            <a:ext cx="10018868" cy="405051"/>
          </a:xfrm>
          <a:prstGeom prst="rect">
            <a:avLst/>
          </a:prstGeom>
          <a:noFill/>
          <a:ln/>
        </p:spPr>
        <p:txBody>
          <a:bodyPr wrap="square" lIns="0" tIns="0" rIns="0" bIns="0" rtlCol="0" anchor="t"/>
          <a:lstStyle/>
          <a:p>
            <a:pPr marL="0" indent="0" algn="just">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Tai nạn với máy móc</a:t>
            </a:r>
            <a:r>
              <a:rPr lang="en-US" sz="1250" dirty="0">
                <a:solidFill>
                  <a:srgbClr val="383838"/>
                </a:solidFill>
                <a:latin typeface="PT Serif" panose="020A0603040505020204" pitchFamily="18" charset="0"/>
                <a:ea typeface="PT Serif" pitchFamily="34" charset="-122"/>
                <a:cs typeface="PT Serif" pitchFamily="34" charset="-120"/>
              </a:rPr>
              <a:t>: Các vụ tai nạn xảy ra khi người lao động tiếp xúc trực tiếp với máy móc, chẳng hạn như bị kẹt vào các bộ phận chuyển động hoặc bị văng ra bởi các linh kiện đang hoạt động.</a:t>
            </a:r>
            <a:endParaRPr lang="en-US" sz="1250" dirty="0"/>
          </a:p>
        </p:txBody>
      </p:sp>
      <p:pic>
        <p:nvPicPr>
          <p:cNvPr id="6" name="Image 2" descr="preencoded.png"/>
          <p:cNvPicPr>
            <a:picLocks noChangeAspect="1"/>
          </p:cNvPicPr>
          <p:nvPr/>
        </p:nvPicPr>
        <p:blipFill>
          <a:blip r:embed="rId5"/>
          <a:stretch>
            <a:fillRect/>
          </a:stretch>
        </p:blipFill>
        <p:spPr>
          <a:xfrm>
            <a:off x="1094609" y="5523786"/>
            <a:ext cx="308610" cy="308610"/>
          </a:xfrm>
          <a:prstGeom prst="rect">
            <a:avLst/>
          </a:prstGeom>
        </p:spPr>
      </p:pic>
      <p:sp>
        <p:nvSpPr>
          <p:cNvPr id="7" name="Text 2"/>
          <p:cNvSpPr/>
          <p:nvPr/>
        </p:nvSpPr>
        <p:spPr>
          <a:xfrm>
            <a:off x="1722631" y="5523786"/>
            <a:ext cx="10018868" cy="449460"/>
          </a:xfrm>
          <a:prstGeom prst="rect">
            <a:avLst/>
          </a:prstGeom>
          <a:noFill/>
          <a:ln/>
        </p:spPr>
        <p:txBody>
          <a:bodyPr wrap="none" lIns="0" tIns="0" rIns="0" bIns="0" rtlCol="0" anchor="t"/>
          <a:lstStyle/>
          <a:p>
            <a:pPr marL="0" indent="0" algn="just">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Vấn đề về hóa chất</a:t>
            </a:r>
            <a:r>
              <a:rPr lang="en-US" sz="1250" dirty="0">
                <a:solidFill>
                  <a:srgbClr val="383838"/>
                </a:solidFill>
                <a:latin typeface="PT Serif" panose="020A0603040505020204" pitchFamily="18" charset="0"/>
                <a:ea typeface="PT Serif" pitchFamily="34" charset="-122"/>
                <a:cs typeface="PT Serif" pitchFamily="34" charset="-120"/>
              </a:rPr>
              <a:t>: Trong quá trình sản xuất, việc sử dụng các chất hóa học có thể dẫn đến rủi ro như phơi nhiễm hóa chất độc hại, </a:t>
            </a:r>
            <a:r>
              <a:rPr lang="en-US" sz="1250" dirty="0" err="1">
                <a:solidFill>
                  <a:srgbClr val="383838"/>
                </a:solidFill>
                <a:latin typeface="PT Serif" panose="020A0603040505020204" pitchFamily="18" charset="0"/>
                <a:ea typeface="PT Serif" pitchFamily="34" charset="-122"/>
                <a:cs typeface="PT Serif" pitchFamily="34" charset="-120"/>
              </a:rPr>
              <a:t>gây</a:t>
            </a:r>
            <a:r>
              <a:rPr lang="en-US" sz="1250" dirty="0">
                <a:solidFill>
                  <a:srgbClr val="383838"/>
                </a:solidFill>
                <a:latin typeface="PT Serif" panose="020A0603040505020204" pitchFamily="18" charset="0"/>
                <a:ea typeface="PT Serif" pitchFamily="34" charset="-122"/>
                <a:cs typeface="PT Serif" pitchFamily="34" charset="-120"/>
              </a:rPr>
              <a:t> </a:t>
            </a:r>
            <a:r>
              <a:rPr lang="en-US" sz="1250" dirty="0" err="1">
                <a:solidFill>
                  <a:srgbClr val="383838"/>
                </a:solidFill>
                <a:latin typeface="PT Serif" panose="020A0603040505020204" pitchFamily="18" charset="0"/>
                <a:ea typeface="PT Serif" pitchFamily="34" charset="-122"/>
                <a:cs typeface="PT Serif" pitchFamily="34" charset="-120"/>
              </a:rPr>
              <a:t>bỏng</a:t>
            </a:r>
            <a:endParaRPr lang="en-US" sz="1250" dirty="0">
              <a:solidFill>
                <a:srgbClr val="383838"/>
              </a:solidFill>
              <a:latin typeface="PT Serif" panose="020A0603040505020204" pitchFamily="18" charset="0"/>
              <a:ea typeface="PT Serif" pitchFamily="34" charset="-122"/>
              <a:cs typeface="PT Serif" pitchFamily="34" charset="-120"/>
            </a:endParaRPr>
          </a:p>
          <a:p>
            <a:pPr marL="0" indent="0" algn="l">
              <a:lnSpc>
                <a:spcPts val="1550"/>
              </a:lnSpc>
              <a:buNone/>
            </a:pPr>
            <a:r>
              <a:rPr lang="en-US" sz="1250" dirty="0">
                <a:solidFill>
                  <a:srgbClr val="383838"/>
                </a:solidFill>
                <a:latin typeface="PT Serif" panose="020A0603040505020204" pitchFamily="18" charset="0"/>
                <a:ea typeface="PT Serif" pitchFamily="34" charset="-122"/>
                <a:cs typeface="PT Serif" pitchFamily="34" charset="-120"/>
              </a:rPr>
              <a:t>da, kích ứng hoặc các vấn đề hô hấp.</a:t>
            </a:r>
            <a:endParaRPr lang="en-US" sz="1250" dirty="0"/>
          </a:p>
        </p:txBody>
      </p:sp>
      <p:pic>
        <p:nvPicPr>
          <p:cNvPr id="8" name="Image 3" descr="preencoded.png"/>
          <p:cNvPicPr>
            <a:picLocks noChangeAspect="1"/>
          </p:cNvPicPr>
          <p:nvPr/>
        </p:nvPicPr>
        <p:blipFill>
          <a:blip r:embed="rId6"/>
          <a:stretch>
            <a:fillRect/>
          </a:stretch>
        </p:blipFill>
        <p:spPr>
          <a:xfrm>
            <a:off x="1094609" y="6259057"/>
            <a:ext cx="308610" cy="308610"/>
          </a:xfrm>
          <a:prstGeom prst="rect">
            <a:avLst/>
          </a:prstGeom>
        </p:spPr>
      </p:pic>
      <p:sp>
        <p:nvSpPr>
          <p:cNvPr id="9" name="Text 3"/>
          <p:cNvSpPr/>
          <p:nvPr/>
        </p:nvSpPr>
        <p:spPr>
          <a:xfrm>
            <a:off x="1722631" y="6210837"/>
            <a:ext cx="10018869" cy="405051"/>
          </a:xfrm>
          <a:prstGeom prst="rect">
            <a:avLst/>
          </a:prstGeom>
          <a:noFill/>
          <a:ln/>
        </p:spPr>
        <p:txBody>
          <a:bodyPr wrap="square" lIns="0" tIns="0" rIns="0" bIns="0" rtlCol="0" anchor="t"/>
          <a:lstStyle/>
          <a:p>
            <a:pPr marL="0" indent="0" algn="just">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Sự cố về điện</a:t>
            </a:r>
            <a:r>
              <a:rPr lang="en-US" sz="1250" dirty="0">
                <a:solidFill>
                  <a:srgbClr val="383838"/>
                </a:solidFill>
                <a:latin typeface="PT Serif" panose="020A0603040505020204" pitchFamily="18" charset="0"/>
                <a:ea typeface="PT Serif" pitchFamily="34" charset="-122"/>
                <a:cs typeface="PT Serif" pitchFamily="34" charset="-120"/>
              </a:rPr>
              <a:t>: Do thiết bị điện không được bảo trì đúng cách hoặc sự cố dây điện, nhiều công nhân đã gặp phải tai nạn điện giật nghiêm trọng, dẫn đến bỏng điện hoặc tổn thương nghiêm trọng</a:t>
            </a:r>
            <a:endParaRPr lang="en-US" sz="1250" dirty="0"/>
          </a:p>
        </p:txBody>
      </p:sp>
      <p:pic>
        <p:nvPicPr>
          <p:cNvPr id="10" name="Image 4" descr="preencoded.png"/>
          <p:cNvPicPr>
            <a:picLocks noChangeAspect="1"/>
          </p:cNvPicPr>
          <p:nvPr/>
        </p:nvPicPr>
        <p:blipFill>
          <a:blip r:embed="rId7"/>
          <a:stretch>
            <a:fillRect/>
          </a:stretch>
        </p:blipFill>
        <p:spPr>
          <a:xfrm>
            <a:off x="1094609" y="7102033"/>
            <a:ext cx="308610" cy="308610"/>
          </a:xfrm>
          <a:prstGeom prst="rect">
            <a:avLst/>
          </a:prstGeom>
        </p:spPr>
      </p:pic>
      <p:sp>
        <p:nvSpPr>
          <p:cNvPr id="11" name="Text 4"/>
          <p:cNvSpPr/>
          <p:nvPr/>
        </p:nvSpPr>
        <p:spPr>
          <a:xfrm>
            <a:off x="1722631" y="7102033"/>
            <a:ext cx="10209785" cy="308610"/>
          </a:xfrm>
          <a:prstGeom prst="rect">
            <a:avLst/>
          </a:prstGeom>
          <a:noFill/>
          <a:ln/>
        </p:spPr>
        <p:txBody>
          <a:bodyPr wrap="none" lIns="0" tIns="0" rIns="0" bIns="0" rtlCol="0" anchor="t"/>
          <a:lstStyle/>
          <a:p>
            <a:pPr marL="0" indent="0" algn="just">
              <a:lnSpc>
                <a:spcPts val="1550"/>
              </a:lnSpc>
              <a:buNone/>
            </a:pPr>
            <a:r>
              <a:rPr lang="en-US" sz="1250" b="1" dirty="0">
                <a:solidFill>
                  <a:srgbClr val="383838"/>
                </a:solidFill>
                <a:latin typeface="PT Serif" panose="020A0603040505020204" pitchFamily="18" charset="0"/>
                <a:ea typeface="PT Serif" pitchFamily="34" charset="-122"/>
                <a:cs typeface="PT Serif" pitchFamily="34" charset="-120"/>
              </a:rPr>
              <a:t>Sự cố liên quan đến ergonomics</a:t>
            </a:r>
            <a:r>
              <a:rPr lang="en-US" sz="1250" dirty="0">
                <a:solidFill>
                  <a:srgbClr val="383838"/>
                </a:solidFill>
                <a:latin typeface="PT Serif" panose="020A0603040505020204" pitchFamily="18" charset="0"/>
                <a:ea typeface="PT Serif" pitchFamily="34" charset="-122"/>
                <a:cs typeface="PT Serif" pitchFamily="34" charset="-120"/>
              </a:rPr>
              <a:t>: Cường độ công việc cao và tư thế làm việc không đúng cách có thể dẫn đến chấn thương cơ xương khớp, </a:t>
            </a:r>
          </a:p>
          <a:p>
            <a:pPr marL="0" indent="0" algn="l">
              <a:lnSpc>
                <a:spcPts val="1550"/>
              </a:lnSpc>
              <a:buNone/>
            </a:pPr>
            <a:r>
              <a:rPr lang="en-US" sz="1250" dirty="0" err="1">
                <a:solidFill>
                  <a:srgbClr val="383838"/>
                </a:solidFill>
                <a:latin typeface="PT Serif" panose="020A0603040505020204" pitchFamily="18" charset="0"/>
                <a:ea typeface="PT Serif" pitchFamily="34" charset="-122"/>
                <a:cs typeface="PT Serif" pitchFamily="34" charset="-120"/>
              </a:rPr>
              <a:t>như</a:t>
            </a:r>
            <a:r>
              <a:rPr lang="en-US" sz="1250" dirty="0">
                <a:solidFill>
                  <a:srgbClr val="383838"/>
                </a:solidFill>
                <a:latin typeface="PT Serif" panose="020A0603040505020204" pitchFamily="18" charset="0"/>
                <a:ea typeface="PT Serif" pitchFamily="34" charset="-122"/>
                <a:cs typeface="PT Serif" pitchFamily="34" charset="-120"/>
              </a:rPr>
              <a:t> đau lưng hoặc vấn đề về cổ tay.</a:t>
            </a:r>
            <a:endParaRPr lang="en-US" sz="1250" dirty="0"/>
          </a:p>
        </p:txBody>
      </p:sp>
      <p:pic>
        <p:nvPicPr>
          <p:cNvPr id="12" name="Image 0" descr="preencoded.png">
            <a:extLst>
              <a:ext uri="{FF2B5EF4-FFF2-40B4-BE49-F238E27FC236}">
                <a16:creationId xmlns:a16="http://schemas.microsoft.com/office/drawing/2014/main" id="{CB9C967C-D9FA-6091-5731-D7C9A30AC5A0}"/>
              </a:ext>
            </a:extLst>
          </p:cNvPr>
          <p:cNvPicPr>
            <a:picLocks noChangeAspect="1"/>
          </p:cNvPicPr>
          <p:nvPr/>
        </p:nvPicPr>
        <p:blipFill>
          <a:blip r:embed="rId8"/>
          <a:stretch>
            <a:fillRect/>
          </a:stretch>
        </p:blipFill>
        <p:spPr>
          <a:xfrm>
            <a:off x="11723914" y="7389136"/>
            <a:ext cx="2715687" cy="84046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256127" y="339447"/>
            <a:ext cx="6118146" cy="405051"/>
          </a:xfrm>
          <a:prstGeom prst="rect">
            <a:avLst/>
          </a:prstGeom>
          <a:noFill/>
          <a:ln/>
        </p:spPr>
        <p:txBody>
          <a:bodyPr wrap="none" lIns="0" tIns="0" rIns="0" bIns="0" rtlCol="0" anchor="t"/>
          <a:lstStyle/>
          <a:p>
            <a:pPr marL="0" indent="0" algn="ctr">
              <a:lnSpc>
                <a:spcPts val="3150"/>
              </a:lnSpc>
              <a:buNone/>
            </a:pPr>
            <a:r>
              <a:rPr lang="en-US" sz="2550" b="1" dirty="0">
                <a:solidFill>
                  <a:srgbClr val="020202"/>
                </a:solidFill>
                <a:latin typeface="PT Serif" panose="020A0603040505020204" pitchFamily="18" charset="0"/>
                <a:ea typeface="PT Serif" pitchFamily="34" charset="-122"/>
                <a:cs typeface="PT Serif" pitchFamily="34" charset="-120"/>
              </a:rPr>
              <a:t>Các công đoạn sản xuất trong nhà máy </a:t>
            </a:r>
            <a:endParaRPr lang="en-US" sz="2550" dirty="0"/>
          </a:p>
        </p:txBody>
      </p:sp>
      <p:pic>
        <p:nvPicPr>
          <p:cNvPr id="3" name="Image 0" descr="preencoded.png"/>
          <p:cNvPicPr>
            <a:picLocks noChangeAspect="1"/>
          </p:cNvPicPr>
          <p:nvPr/>
        </p:nvPicPr>
        <p:blipFill>
          <a:blip r:embed="rId3"/>
          <a:srcRect t="21502"/>
          <a:stretch/>
        </p:blipFill>
        <p:spPr>
          <a:xfrm>
            <a:off x="3029504" y="1042348"/>
            <a:ext cx="8571393" cy="3350990"/>
          </a:xfrm>
          <a:prstGeom prst="rect">
            <a:avLst/>
          </a:prstGeom>
        </p:spPr>
      </p:pic>
      <p:sp>
        <p:nvSpPr>
          <p:cNvPr id="5" name="Shape 2"/>
          <p:cNvSpPr/>
          <p:nvPr/>
        </p:nvSpPr>
        <p:spPr>
          <a:xfrm>
            <a:off x="1004054" y="5190454"/>
            <a:ext cx="277654" cy="277654"/>
          </a:xfrm>
          <a:prstGeom prst="roundRect">
            <a:avLst>
              <a:gd name="adj" fmla="val 6669"/>
            </a:avLst>
          </a:prstGeom>
          <a:solidFill>
            <a:srgbClr val="204C8E"/>
          </a:solidFill>
          <a:ln/>
        </p:spPr>
      </p:sp>
      <p:sp>
        <p:nvSpPr>
          <p:cNvPr id="6" name="Text 3"/>
          <p:cNvSpPr/>
          <p:nvPr/>
        </p:nvSpPr>
        <p:spPr>
          <a:xfrm>
            <a:off x="1100055" y="5248572"/>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anose="020A0603040505020204" pitchFamily="18" charset="0"/>
                <a:ea typeface="PT Serif" pitchFamily="34" charset="-122"/>
                <a:cs typeface="PT Serif" pitchFamily="34" charset="-120"/>
              </a:rPr>
              <a:t>1</a:t>
            </a:r>
            <a:endParaRPr lang="en-US" sz="1500" dirty="0"/>
          </a:p>
        </p:txBody>
      </p:sp>
      <p:sp>
        <p:nvSpPr>
          <p:cNvPr id="7" name="Text 4"/>
          <p:cNvSpPr/>
          <p:nvPr/>
        </p:nvSpPr>
        <p:spPr>
          <a:xfrm>
            <a:off x="1389697" y="5174976"/>
            <a:ext cx="1944172"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anose="020A0603040505020204" pitchFamily="18" charset="0"/>
                <a:ea typeface="PT Serif" pitchFamily="34" charset="-122"/>
                <a:cs typeface="PT Serif" pitchFamily="34" charset="-120"/>
              </a:rPr>
              <a:t>Gia công cơ khí</a:t>
            </a:r>
            <a:endParaRPr lang="en-US" sz="1500" dirty="0"/>
          </a:p>
        </p:txBody>
      </p:sp>
      <p:sp>
        <p:nvSpPr>
          <p:cNvPr id="8" name="Text 5"/>
          <p:cNvSpPr/>
          <p:nvPr/>
        </p:nvSpPr>
        <p:spPr>
          <a:xfrm>
            <a:off x="1389697" y="5394522"/>
            <a:ext cx="13054251" cy="197525"/>
          </a:xfrm>
          <a:prstGeom prst="rect">
            <a:avLst/>
          </a:prstGeom>
          <a:noFill/>
          <a:ln/>
        </p:spPr>
        <p:txBody>
          <a:bodyPr wrap="none" lIns="0" tIns="0" rIns="0" bIns="0" rtlCol="0" anchor="t"/>
          <a:lstStyle/>
          <a:p>
            <a:pPr marL="0" indent="0" algn="l">
              <a:lnSpc>
                <a:spcPts val="1550"/>
              </a:lnSpc>
              <a:buNone/>
            </a:pPr>
            <a:r>
              <a:rPr lang="en-US" sz="950" dirty="0" err="1">
                <a:solidFill>
                  <a:srgbClr val="383838"/>
                </a:solidFill>
                <a:latin typeface="PT Serif" panose="020A0603040505020204" pitchFamily="18" charset="0"/>
                <a:ea typeface="DM Sans" pitchFamily="34" charset="-122"/>
                <a:cs typeface="DM Sans" pitchFamily="34" charset="-120"/>
              </a:rPr>
              <a:t>Cắt</a:t>
            </a:r>
            <a:r>
              <a:rPr lang="en-US" sz="950" dirty="0">
                <a:solidFill>
                  <a:srgbClr val="383838"/>
                </a:solidFill>
                <a:latin typeface="PT Serif" panose="020A0603040505020204" pitchFamily="18" charset="0"/>
                <a:ea typeface="DM Sans" pitchFamily="34" charset="-122"/>
                <a:cs typeface="DM Sans" pitchFamily="34" charset="-120"/>
              </a:rPr>
              <a:t> các tấm kim loại hoặc nhựa thành các kích thước cần thiết theo bản vẽ thiết kế. Sau </a:t>
            </a:r>
            <a:r>
              <a:rPr lang="en-US" sz="950" dirty="0" err="1">
                <a:solidFill>
                  <a:srgbClr val="383838"/>
                </a:solidFill>
                <a:latin typeface="PT Serif" panose="020A0603040505020204" pitchFamily="18" charset="0"/>
                <a:ea typeface="DM Sans" pitchFamily="34" charset="-122"/>
                <a:cs typeface="DM Sans" pitchFamily="34" charset="-120"/>
              </a:rPr>
              <a:t>đó</a:t>
            </a:r>
            <a:r>
              <a:rPr lang="en-US" sz="950" dirty="0">
                <a:solidFill>
                  <a:srgbClr val="383838"/>
                </a:solidFill>
                <a:latin typeface="PT Serif" panose="020A0603040505020204" pitchFamily="18" charset="0"/>
                <a:ea typeface="DM Sans" pitchFamily="34" charset="-122"/>
                <a:cs typeface="DM Sans" pitchFamily="34" charset="-120"/>
              </a:rPr>
              <a:t>,</a:t>
            </a:r>
          </a:p>
          <a:p>
            <a:pPr marL="0" indent="0" algn="l">
              <a:lnSpc>
                <a:spcPts val="1550"/>
              </a:lnSpc>
              <a:buNone/>
            </a:pPr>
            <a:r>
              <a:rPr lang="en-US" sz="950" dirty="0">
                <a:solidFill>
                  <a:srgbClr val="383838"/>
                </a:solidFill>
                <a:latin typeface="PT Serif" panose="020A0603040505020204" pitchFamily="18" charset="0"/>
                <a:ea typeface="DM Sans" pitchFamily="34" charset="-122"/>
                <a:cs typeface="DM Sans" pitchFamily="34" charset="-120"/>
              </a:rPr>
              <a:t> các linh kiện này sẽ được đưa vào các máy khoan để tạo lỗ và các chi tiết cần thiết</a:t>
            </a:r>
            <a:endParaRPr lang="en-US" sz="950" dirty="0"/>
          </a:p>
        </p:txBody>
      </p:sp>
      <p:sp>
        <p:nvSpPr>
          <p:cNvPr id="9" name="Shape 6"/>
          <p:cNvSpPr/>
          <p:nvPr/>
        </p:nvSpPr>
        <p:spPr>
          <a:xfrm>
            <a:off x="1004054" y="6075088"/>
            <a:ext cx="277654" cy="277654"/>
          </a:xfrm>
          <a:prstGeom prst="roundRect">
            <a:avLst>
              <a:gd name="adj" fmla="val 6669"/>
            </a:avLst>
          </a:prstGeom>
          <a:solidFill>
            <a:srgbClr val="204C8E"/>
          </a:solidFill>
          <a:ln/>
        </p:spPr>
      </p:sp>
      <p:sp>
        <p:nvSpPr>
          <p:cNvPr id="10" name="Text 7"/>
          <p:cNvSpPr/>
          <p:nvPr/>
        </p:nvSpPr>
        <p:spPr>
          <a:xfrm>
            <a:off x="1100055" y="6133206"/>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anose="020A0603040505020204" pitchFamily="18" charset="0"/>
                <a:ea typeface="PT Serif" pitchFamily="34" charset="-122"/>
                <a:cs typeface="PT Serif" pitchFamily="34" charset="-120"/>
              </a:rPr>
              <a:t>2</a:t>
            </a:r>
            <a:endParaRPr lang="en-US" sz="1500" dirty="0"/>
          </a:p>
        </p:txBody>
      </p:sp>
      <p:sp>
        <p:nvSpPr>
          <p:cNvPr id="11" name="Text 8"/>
          <p:cNvSpPr/>
          <p:nvPr/>
        </p:nvSpPr>
        <p:spPr>
          <a:xfrm>
            <a:off x="1389697" y="6059610"/>
            <a:ext cx="1944886"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anose="020A0603040505020204" pitchFamily="18" charset="0"/>
                <a:ea typeface="PT Serif" pitchFamily="34" charset="-122"/>
                <a:cs typeface="PT Serif" pitchFamily="34" charset="-120"/>
              </a:rPr>
              <a:t>Hàn và gắn linh kiện</a:t>
            </a:r>
            <a:endParaRPr lang="en-US" sz="1500" dirty="0"/>
          </a:p>
        </p:txBody>
      </p:sp>
      <p:sp>
        <p:nvSpPr>
          <p:cNvPr id="12" name="Text 9"/>
          <p:cNvSpPr/>
          <p:nvPr/>
        </p:nvSpPr>
        <p:spPr>
          <a:xfrm>
            <a:off x="1389697" y="6279157"/>
            <a:ext cx="13054251" cy="197525"/>
          </a:xfrm>
          <a:prstGeom prst="rect">
            <a:avLst/>
          </a:prstGeom>
          <a:noFill/>
          <a:ln/>
        </p:spPr>
        <p:txBody>
          <a:bodyPr wrap="none" lIns="0" tIns="0" rIns="0" bIns="0" rtlCol="0" anchor="t"/>
          <a:lstStyle/>
          <a:p>
            <a:pPr marL="0" indent="0" algn="l">
              <a:lnSpc>
                <a:spcPts val="1550"/>
              </a:lnSpc>
              <a:buNone/>
            </a:pPr>
            <a:r>
              <a:rPr lang="en-US" sz="950" dirty="0" err="1">
                <a:solidFill>
                  <a:srgbClr val="383838"/>
                </a:solidFill>
                <a:latin typeface="PT Serif" panose="020A0603040505020204" pitchFamily="18" charset="0"/>
                <a:ea typeface="DM Sans" pitchFamily="34" charset="-122"/>
                <a:cs typeface="DM Sans" pitchFamily="34" charset="-120"/>
              </a:rPr>
              <a:t>Các</a:t>
            </a:r>
            <a:r>
              <a:rPr lang="en-US" sz="950" dirty="0">
                <a:solidFill>
                  <a:srgbClr val="383838"/>
                </a:solidFill>
                <a:latin typeface="PT Serif" panose="020A0603040505020204" pitchFamily="18" charset="0"/>
                <a:ea typeface="DM Sans" pitchFamily="34" charset="-122"/>
                <a:cs typeface="DM Sans" pitchFamily="34" charset="-120"/>
              </a:rPr>
              <a:t> linh kiện điện tử như vi xử lý, điện trở, và tụ điện được gắn lên bảng mạch bằng cách </a:t>
            </a:r>
            <a:r>
              <a:rPr lang="en-US" sz="950" dirty="0" err="1">
                <a:solidFill>
                  <a:srgbClr val="383838"/>
                </a:solidFill>
                <a:latin typeface="PT Serif" panose="020A0603040505020204" pitchFamily="18" charset="0"/>
                <a:ea typeface="DM Sans" pitchFamily="34" charset="-122"/>
                <a:cs typeface="DM Sans" pitchFamily="34" charset="-120"/>
              </a:rPr>
              <a:t>sử</a:t>
            </a:r>
            <a:r>
              <a:rPr lang="en-US" sz="9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950" dirty="0" err="1">
                <a:solidFill>
                  <a:srgbClr val="383838"/>
                </a:solidFill>
                <a:latin typeface="PT Serif" panose="020A0603040505020204" pitchFamily="18" charset="0"/>
                <a:ea typeface="DM Sans" pitchFamily="34" charset="-122"/>
                <a:cs typeface="DM Sans" pitchFamily="34" charset="-120"/>
              </a:rPr>
              <a:t>dụng</a:t>
            </a:r>
            <a:r>
              <a:rPr lang="en-US" sz="950" dirty="0">
                <a:solidFill>
                  <a:srgbClr val="383838"/>
                </a:solidFill>
                <a:latin typeface="PT Serif" panose="020A0603040505020204" pitchFamily="18" charset="0"/>
                <a:ea typeface="DM Sans" pitchFamily="34" charset="-122"/>
                <a:cs typeface="DM Sans" pitchFamily="34" charset="-120"/>
              </a:rPr>
              <a:t> hàn chì hoặc hàn không chì</a:t>
            </a:r>
            <a:endParaRPr lang="en-US" sz="950" dirty="0"/>
          </a:p>
        </p:txBody>
      </p:sp>
      <p:sp>
        <p:nvSpPr>
          <p:cNvPr id="13" name="Shape 10"/>
          <p:cNvSpPr/>
          <p:nvPr/>
        </p:nvSpPr>
        <p:spPr>
          <a:xfrm>
            <a:off x="1004054" y="6959723"/>
            <a:ext cx="277654" cy="277654"/>
          </a:xfrm>
          <a:prstGeom prst="roundRect">
            <a:avLst>
              <a:gd name="adj" fmla="val 6669"/>
            </a:avLst>
          </a:prstGeom>
          <a:solidFill>
            <a:srgbClr val="204C8E"/>
          </a:solidFill>
          <a:ln/>
        </p:spPr>
      </p:sp>
      <p:sp>
        <p:nvSpPr>
          <p:cNvPr id="14" name="Text 11"/>
          <p:cNvSpPr/>
          <p:nvPr/>
        </p:nvSpPr>
        <p:spPr>
          <a:xfrm>
            <a:off x="1100055" y="7017841"/>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anose="020A0603040505020204" pitchFamily="18" charset="0"/>
                <a:ea typeface="PT Serif" pitchFamily="34" charset="-122"/>
                <a:cs typeface="PT Serif" pitchFamily="34" charset="-120"/>
              </a:rPr>
              <a:t>3</a:t>
            </a:r>
            <a:endParaRPr lang="en-US" sz="1500" dirty="0"/>
          </a:p>
        </p:txBody>
      </p:sp>
      <p:sp>
        <p:nvSpPr>
          <p:cNvPr id="15" name="Text 12"/>
          <p:cNvSpPr/>
          <p:nvPr/>
        </p:nvSpPr>
        <p:spPr>
          <a:xfrm>
            <a:off x="1389697" y="6944245"/>
            <a:ext cx="1944172"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anose="020A0603040505020204" pitchFamily="18" charset="0"/>
                <a:ea typeface="PT Serif" pitchFamily="34" charset="-122"/>
                <a:cs typeface="PT Serif" pitchFamily="34" charset="-120"/>
              </a:rPr>
              <a:t>Lắp ráp bảng mạch</a:t>
            </a:r>
            <a:endParaRPr lang="en-US" sz="1500" dirty="0"/>
          </a:p>
        </p:txBody>
      </p:sp>
      <p:sp>
        <p:nvSpPr>
          <p:cNvPr id="16" name="Text 13"/>
          <p:cNvSpPr/>
          <p:nvPr/>
        </p:nvSpPr>
        <p:spPr>
          <a:xfrm>
            <a:off x="1389697" y="7163791"/>
            <a:ext cx="13054251" cy="197525"/>
          </a:xfrm>
          <a:prstGeom prst="rect">
            <a:avLst/>
          </a:prstGeom>
          <a:noFill/>
          <a:ln/>
        </p:spPr>
        <p:txBody>
          <a:bodyPr wrap="none" lIns="0" tIns="0" rIns="0" bIns="0" rtlCol="0" anchor="t"/>
          <a:lstStyle/>
          <a:p>
            <a:pPr marL="0" indent="0" algn="l">
              <a:lnSpc>
                <a:spcPts val="1550"/>
              </a:lnSpc>
              <a:buNone/>
            </a:pPr>
            <a:r>
              <a:rPr lang="en-US" sz="950" dirty="0" err="1">
                <a:solidFill>
                  <a:srgbClr val="383838"/>
                </a:solidFill>
                <a:latin typeface="PT Serif" panose="020A0603040505020204" pitchFamily="18" charset="0"/>
                <a:ea typeface="DM Sans" pitchFamily="34" charset="-122"/>
                <a:cs typeface="DM Sans" pitchFamily="34" charset="-120"/>
              </a:rPr>
              <a:t>Gắn</a:t>
            </a:r>
            <a:r>
              <a:rPr lang="en-US" sz="950" dirty="0">
                <a:solidFill>
                  <a:srgbClr val="383838"/>
                </a:solidFill>
                <a:latin typeface="PT Serif" panose="020A0603040505020204" pitchFamily="18" charset="0"/>
                <a:ea typeface="DM Sans" pitchFamily="34" charset="-122"/>
                <a:cs typeface="DM Sans" pitchFamily="34" charset="-120"/>
              </a:rPr>
              <a:t> bảng mạch chính vào vỏ máy và kết nối các linh kiện điện tử</a:t>
            </a:r>
            <a:endParaRPr lang="en-US" sz="950" dirty="0"/>
          </a:p>
        </p:txBody>
      </p:sp>
      <p:sp>
        <p:nvSpPr>
          <p:cNvPr id="17" name="Shape 14"/>
          <p:cNvSpPr/>
          <p:nvPr/>
        </p:nvSpPr>
        <p:spPr>
          <a:xfrm>
            <a:off x="8104432" y="5216485"/>
            <a:ext cx="277654" cy="273303"/>
          </a:xfrm>
          <a:prstGeom prst="roundRect">
            <a:avLst>
              <a:gd name="adj" fmla="val 6669"/>
            </a:avLst>
          </a:prstGeom>
          <a:solidFill>
            <a:srgbClr val="204C8E"/>
          </a:solidFill>
          <a:ln/>
        </p:spPr>
      </p:sp>
      <p:sp>
        <p:nvSpPr>
          <p:cNvPr id="18" name="Text 15"/>
          <p:cNvSpPr/>
          <p:nvPr/>
        </p:nvSpPr>
        <p:spPr>
          <a:xfrm>
            <a:off x="8214325" y="5275968"/>
            <a:ext cx="45719" cy="273302"/>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anose="020A0603040505020204" pitchFamily="18" charset="0"/>
                <a:ea typeface="PT Serif" pitchFamily="34" charset="-122"/>
                <a:cs typeface="PT Serif" pitchFamily="34" charset="-120"/>
              </a:rPr>
              <a:t>4</a:t>
            </a:r>
            <a:endParaRPr lang="en-US" sz="1500" dirty="0"/>
          </a:p>
        </p:txBody>
      </p:sp>
      <p:sp>
        <p:nvSpPr>
          <p:cNvPr id="19" name="Text 16"/>
          <p:cNvSpPr/>
          <p:nvPr/>
        </p:nvSpPr>
        <p:spPr>
          <a:xfrm>
            <a:off x="8490075" y="5201008"/>
            <a:ext cx="776607" cy="341586"/>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anose="020A0603040505020204" pitchFamily="18" charset="0"/>
                <a:ea typeface="PT Serif" pitchFamily="34" charset="-122"/>
                <a:cs typeface="PT Serif" pitchFamily="34" charset="-120"/>
              </a:rPr>
              <a:t>Lắp ráp pin và anten</a:t>
            </a:r>
            <a:endParaRPr lang="en-US" sz="1500" dirty="0"/>
          </a:p>
        </p:txBody>
      </p:sp>
      <p:sp>
        <p:nvSpPr>
          <p:cNvPr id="20" name="Text 17"/>
          <p:cNvSpPr/>
          <p:nvPr/>
        </p:nvSpPr>
        <p:spPr>
          <a:xfrm>
            <a:off x="8490075" y="5420554"/>
            <a:ext cx="5214573" cy="277654"/>
          </a:xfrm>
          <a:prstGeom prst="rect">
            <a:avLst/>
          </a:prstGeom>
          <a:noFill/>
          <a:ln/>
        </p:spPr>
        <p:txBody>
          <a:bodyPr wrap="none" lIns="0" tIns="0" rIns="0" bIns="0" rtlCol="0" anchor="t"/>
          <a:lstStyle/>
          <a:p>
            <a:pPr marL="0" indent="0" algn="l">
              <a:lnSpc>
                <a:spcPts val="1550"/>
              </a:lnSpc>
              <a:buNone/>
            </a:pPr>
            <a:r>
              <a:rPr lang="en-US" sz="950" dirty="0" err="1">
                <a:solidFill>
                  <a:srgbClr val="383838"/>
                </a:solidFill>
                <a:latin typeface="PT Serif" panose="020A0603040505020204" pitchFamily="18" charset="0"/>
                <a:ea typeface="DM Sans" pitchFamily="34" charset="-122"/>
                <a:cs typeface="DM Sans" pitchFamily="34" charset="-120"/>
              </a:rPr>
              <a:t>Gắn</a:t>
            </a:r>
            <a:r>
              <a:rPr lang="en-US" sz="950" dirty="0">
                <a:solidFill>
                  <a:srgbClr val="383838"/>
                </a:solidFill>
                <a:latin typeface="PT Serif" panose="020A0603040505020204" pitchFamily="18" charset="0"/>
                <a:ea typeface="DM Sans" pitchFamily="34" charset="-122"/>
                <a:cs typeface="DM Sans" pitchFamily="34" charset="-120"/>
              </a:rPr>
              <a:t> pin vào các khoang được thiết kế sẵn trong máy bộ đàm, đảm bảo rằng pin </a:t>
            </a:r>
            <a:r>
              <a:rPr lang="en-US" sz="950" dirty="0" err="1">
                <a:solidFill>
                  <a:srgbClr val="383838"/>
                </a:solidFill>
                <a:latin typeface="PT Serif" panose="020A0603040505020204" pitchFamily="18" charset="0"/>
                <a:ea typeface="DM Sans" pitchFamily="34" charset="-122"/>
                <a:cs typeface="DM Sans" pitchFamily="34" charset="-120"/>
              </a:rPr>
              <a:t>được</a:t>
            </a:r>
            <a:r>
              <a:rPr lang="en-US" sz="950" dirty="0">
                <a:solidFill>
                  <a:srgbClr val="383838"/>
                </a:solidFill>
                <a:latin typeface="PT Serif" panose="020A0603040505020204" pitchFamily="18" charset="0"/>
                <a:ea typeface="DM Sans" pitchFamily="34" charset="-122"/>
                <a:cs typeface="DM Sans" pitchFamily="34" charset="-120"/>
              </a:rPr>
              <a:t> </a:t>
            </a:r>
            <a:r>
              <a:rPr lang="en-US" sz="950" dirty="0" err="1">
                <a:solidFill>
                  <a:srgbClr val="383838"/>
                </a:solidFill>
                <a:latin typeface="PT Serif" panose="020A0603040505020204" pitchFamily="18" charset="0"/>
                <a:ea typeface="DM Sans" pitchFamily="34" charset="-122"/>
                <a:cs typeface="DM Sans" pitchFamily="34" charset="-120"/>
              </a:rPr>
              <a:t>kết</a:t>
            </a:r>
            <a:r>
              <a:rPr lang="en-US" sz="950" dirty="0">
                <a:solidFill>
                  <a:srgbClr val="383838"/>
                </a:solidFill>
                <a:latin typeface="PT Serif" panose="020A0603040505020204" pitchFamily="18" charset="0"/>
                <a:ea typeface="DM Sans" pitchFamily="34" charset="-122"/>
                <a:cs typeface="DM Sans" pitchFamily="34" charset="-120"/>
              </a:rPr>
              <a:t> </a:t>
            </a:r>
            <a:r>
              <a:rPr lang="en-US" sz="950" dirty="0" err="1">
                <a:solidFill>
                  <a:srgbClr val="383838"/>
                </a:solidFill>
                <a:latin typeface="PT Serif" panose="020A0603040505020204" pitchFamily="18" charset="0"/>
                <a:ea typeface="DM Sans" pitchFamily="34" charset="-122"/>
                <a:cs typeface="DM Sans" pitchFamily="34" charset="-120"/>
              </a:rPr>
              <a:t>nối</a:t>
            </a:r>
            <a:r>
              <a:rPr lang="en-US" sz="9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950" dirty="0" err="1">
                <a:solidFill>
                  <a:srgbClr val="383838"/>
                </a:solidFill>
                <a:latin typeface="PT Serif" panose="020A0603040505020204" pitchFamily="18" charset="0"/>
                <a:ea typeface="DM Sans" pitchFamily="34" charset="-122"/>
                <a:cs typeface="DM Sans" pitchFamily="34" charset="-120"/>
              </a:rPr>
              <a:t>đúng</a:t>
            </a:r>
            <a:r>
              <a:rPr lang="en-US" sz="950" dirty="0">
                <a:solidFill>
                  <a:srgbClr val="383838"/>
                </a:solidFill>
                <a:latin typeface="PT Serif" panose="020A0603040505020204" pitchFamily="18" charset="0"/>
                <a:ea typeface="DM Sans" pitchFamily="34" charset="-122"/>
                <a:cs typeface="DM Sans" pitchFamily="34" charset="-120"/>
              </a:rPr>
              <a:t> cách để cung cấp nguồn điện ổn định cho thiết bị. Bước tiếp theo là lắp đặt anten</a:t>
            </a:r>
            <a:endParaRPr lang="en-US" sz="950" dirty="0"/>
          </a:p>
        </p:txBody>
      </p:sp>
      <p:sp>
        <p:nvSpPr>
          <p:cNvPr id="21" name="Shape 18"/>
          <p:cNvSpPr/>
          <p:nvPr/>
        </p:nvSpPr>
        <p:spPr>
          <a:xfrm>
            <a:off x="8104432" y="6101119"/>
            <a:ext cx="277654" cy="301587"/>
          </a:xfrm>
          <a:prstGeom prst="roundRect">
            <a:avLst>
              <a:gd name="adj" fmla="val 6669"/>
            </a:avLst>
          </a:prstGeom>
          <a:solidFill>
            <a:srgbClr val="204C8E"/>
          </a:solidFill>
          <a:ln/>
        </p:spPr>
      </p:sp>
      <p:sp>
        <p:nvSpPr>
          <p:cNvPr id="22" name="Text 19"/>
          <p:cNvSpPr/>
          <p:nvPr/>
        </p:nvSpPr>
        <p:spPr>
          <a:xfrm>
            <a:off x="8214325" y="6160602"/>
            <a:ext cx="45719" cy="273302"/>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anose="020A0603040505020204" pitchFamily="18" charset="0"/>
                <a:ea typeface="PT Serif" pitchFamily="34" charset="-122"/>
                <a:cs typeface="PT Serif" pitchFamily="34" charset="-120"/>
              </a:rPr>
              <a:t>5</a:t>
            </a:r>
            <a:endParaRPr lang="en-US" sz="1500" dirty="0"/>
          </a:p>
        </p:txBody>
      </p:sp>
      <p:sp>
        <p:nvSpPr>
          <p:cNvPr id="23" name="Text 20"/>
          <p:cNvSpPr/>
          <p:nvPr/>
        </p:nvSpPr>
        <p:spPr>
          <a:xfrm>
            <a:off x="8490075" y="6085642"/>
            <a:ext cx="785929" cy="341586"/>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anose="020A0603040505020204" pitchFamily="18" charset="0"/>
                <a:ea typeface="PT Serif" pitchFamily="34" charset="-122"/>
                <a:cs typeface="PT Serif" pitchFamily="34" charset="-120"/>
              </a:rPr>
              <a:t>Gắn các bộ phận phụ</a:t>
            </a:r>
            <a:endParaRPr lang="en-US" sz="1500" dirty="0"/>
          </a:p>
        </p:txBody>
      </p:sp>
      <p:sp>
        <p:nvSpPr>
          <p:cNvPr id="24" name="Text 21"/>
          <p:cNvSpPr/>
          <p:nvPr/>
        </p:nvSpPr>
        <p:spPr>
          <a:xfrm>
            <a:off x="8490075" y="6305189"/>
            <a:ext cx="5214573" cy="277654"/>
          </a:xfrm>
          <a:prstGeom prst="rect">
            <a:avLst/>
          </a:prstGeom>
          <a:noFill/>
          <a:ln/>
        </p:spPr>
        <p:txBody>
          <a:bodyPr wrap="none" lIns="0" tIns="0" rIns="0" bIns="0" rtlCol="0" anchor="t"/>
          <a:lstStyle/>
          <a:p>
            <a:pPr marL="0" indent="0" algn="l">
              <a:lnSpc>
                <a:spcPts val="1550"/>
              </a:lnSpc>
              <a:buNone/>
            </a:pPr>
            <a:r>
              <a:rPr lang="en-US" sz="950" dirty="0">
                <a:solidFill>
                  <a:srgbClr val="383838"/>
                </a:solidFill>
                <a:latin typeface="PT Serif" panose="020A0603040505020204" pitchFamily="18" charset="0"/>
                <a:ea typeface="DM Sans" pitchFamily="34" charset="-122"/>
                <a:cs typeface="DM Sans" pitchFamily="34" charset="-120"/>
              </a:rPr>
              <a:t>Gắn các bộ phận phụ như màn hình hiển thị, bàn phím và các nút điều khiển vào máy bộ đàm</a:t>
            </a:r>
            <a:endParaRPr lang="en-US" sz="950" dirty="0"/>
          </a:p>
        </p:txBody>
      </p:sp>
      <p:sp>
        <p:nvSpPr>
          <p:cNvPr id="25" name="Shape 22"/>
          <p:cNvSpPr/>
          <p:nvPr/>
        </p:nvSpPr>
        <p:spPr>
          <a:xfrm>
            <a:off x="8104432" y="7098269"/>
            <a:ext cx="277654" cy="277774"/>
          </a:xfrm>
          <a:prstGeom prst="roundRect">
            <a:avLst>
              <a:gd name="adj" fmla="val 6669"/>
            </a:avLst>
          </a:prstGeom>
          <a:solidFill>
            <a:srgbClr val="204C8E"/>
          </a:solidFill>
          <a:ln/>
        </p:spPr>
      </p:sp>
      <p:sp>
        <p:nvSpPr>
          <p:cNvPr id="26" name="Text 23"/>
          <p:cNvSpPr/>
          <p:nvPr/>
        </p:nvSpPr>
        <p:spPr>
          <a:xfrm>
            <a:off x="8214624" y="7147004"/>
            <a:ext cx="45719" cy="273302"/>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anose="020A0603040505020204" pitchFamily="18" charset="0"/>
                <a:ea typeface="PT Serif" pitchFamily="34" charset="-122"/>
                <a:cs typeface="PT Serif" pitchFamily="34" charset="-120"/>
              </a:rPr>
              <a:t>6</a:t>
            </a:r>
            <a:endParaRPr lang="en-US" sz="1500" dirty="0"/>
          </a:p>
        </p:txBody>
      </p:sp>
      <p:sp>
        <p:nvSpPr>
          <p:cNvPr id="27" name="Text 24"/>
          <p:cNvSpPr/>
          <p:nvPr/>
        </p:nvSpPr>
        <p:spPr>
          <a:xfrm>
            <a:off x="8490075" y="6970277"/>
            <a:ext cx="776607" cy="341586"/>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anose="020A0603040505020204" pitchFamily="18" charset="0"/>
                <a:ea typeface="PT Serif" pitchFamily="34" charset="-122"/>
                <a:cs typeface="PT Serif" pitchFamily="34" charset="-120"/>
              </a:rPr>
              <a:t>Kiểm tra độ bền</a:t>
            </a:r>
            <a:endParaRPr lang="en-US" sz="1500" dirty="0"/>
          </a:p>
        </p:txBody>
      </p:sp>
      <p:sp>
        <p:nvSpPr>
          <p:cNvPr id="28" name="Text 25"/>
          <p:cNvSpPr/>
          <p:nvPr/>
        </p:nvSpPr>
        <p:spPr>
          <a:xfrm>
            <a:off x="8490075" y="7189823"/>
            <a:ext cx="5214573" cy="277654"/>
          </a:xfrm>
          <a:prstGeom prst="rect">
            <a:avLst/>
          </a:prstGeom>
          <a:noFill/>
          <a:ln/>
        </p:spPr>
        <p:txBody>
          <a:bodyPr wrap="none" lIns="0" tIns="0" rIns="0" bIns="0" rtlCol="0" anchor="t"/>
          <a:lstStyle/>
          <a:p>
            <a:pPr marL="0" indent="0" algn="l">
              <a:lnSpc>
                <a:spcPts val="1550"/>
              </a:lnSpc>
              <a:buNone/>
            </a:pPr>
            <a:r>
              <a:rPr lang="en-US" sz="950" dirty="0" err="1">
                <a:solidFill>
                  <a:srgbClr val="383838"/>
                </a:solidFill>
                <a:latin typeface="PT Serif" panose="020A0603040505020204" pitchFamily="18" charset="0"/>
                <a:ea typeface="DM Sans" pitchFamily="34" charset="-122"/>
                <a:cs typeface="DM Sans" pitchFamily="34" charset="-120"/>
              </a:rPr>
              <a:t>Đảm</a:t>
            </a:r>
            <a:r>
              <a:rPr lang="en-US" sz="950" dirty="0">
                <a:solidFill>
                  <a:srgbClr val="383838"/>
                </a:solidFill>
                <a:latin typeface="PT Serif" panose="020A0603040505020204" pitchFamily="18" charset="0"/>
                <a:ea typeface="DM Sans" pitchFamily="34" charset="-122"/>
                <a:cs typeface="DM Sans" pitchFamily="34" charset="-120"/>
              </a:rPr>
              <a:t> bảo sản phẩm có thể hoạt động ổn định và hiệu quả dưới nhiều điều kiện khác nhau</a:t>
            </a:r>
            <a:endParaRPr lang="en-US" sz="950" dirty="0"/>
          </a:p>
        </p:txBody>
      </p:sp>
      <p:pic>
        <p:nvPicPr>
          <p:cNvPr id="29" name="Image 0" descr="preencoded.png">
            <a:extLst>
              <a:ext uri="{FF2B5EF4-FFF2-40B4-BE49-F238E27FC236}">
                <a16:creationId xmlns:a16="http://schemas.microsoft.com/office/drawing/2014/main" id="{6E06415B-747C-E60A-0855-5F0E9D6304E4}"/>
              </a:ext>
            </a:extLst>
          </p:cNvPr>
          <p:cNvPicPr>
            <a:picLocks noChangeAspect="1"/>
          </p:cNvPicPr>
          <p:nvPr/>
        </p:nvPicPr>
        <p:blipFill>
          <a:blip r:embed="rId4"/>
          <a:stretch>
            <a:fillRect/>
          </a:stretch>
        </p:blipFill>
        <p:spPr>
          <a:xfrm>
            <a:off x="11723914" y="7389136"/>
            <a:ext cx="2715687" cy="84046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792605" y="770692"/>
            <a:ext cx="11045190" cy="674132"/>
          </a:xfrm>
          <a:prstGeom prst="rect">
            <a:avLst/>
          </a:prstGeom>
          <a:noFill/>
          <a:ln/>
        </p:spPr>
        <p:txBody>
          <a:bodyPr wrap="none" lIns="0" tIns="0" rIns="0" bIns="0" rtlCol="0" anchor="t"/>
          <a:lstStyle/>
          <a:p>
            <a:pPr marL="0" indent="0" algn="ctr">
              <a:lnSpc>
                <a:spcPts val="5300"/>
              </a:lnSpc>
              <a:buNone/>
            </a:pPr>
            <a:r>
              <a:rPr lang="en-US" sz="4200" b="1" dirty="0">
                <a:solidFill>
                  <a:srgbClr val="020202"/>
                </a:solidFill>
                <a:latin typeface="PT Serif" panose="020A0603040505020204" pitchFamily="18" charset="0"/>
                <a:ea typeface="PT Serif" pitchFamily="34" charset="-122"/>
                <a:cs typeface="PT Serif" pitchFamily="34" charset="-120"/>
              </a:rPr>
              <a:t>Nguyên nhân dẫn đến tai nạn khi sản xuất</a:t>
            </a:r>
            <a:endParaRPr lang="en-US" sz="4200" dirty="0"/>
          </a:p>
        </p:txBody>
      </p:sp>
      <p:pic>
        <p:nvPicPr>
          <p:cNvPr id="3" name="Image 0" descr="preencoded.png"/>
          <p:cNvPicPr>
            <a:picLocks noChangeAspect="1"/>
          </p:cNvPicPr>
          <p:nvPr/>
        </p:nvPicPr>
        <p:blipFill>
          <a:blip r:embed="rId3"/>
          <a:stretch>
            <a:fillRect/>
          </a:stretch>
        </p:blipFill>
        <p:spPr>
          <a:xfrm>
            <a:off x="5709880" y="1648063"/>
            <a:ext cx="3210639" cy="2131814"/>
          </a:xfrm>
          <a:prstGeom prst="rect">
            <a:avLst/>
          </a:prstGeom>
        </p:spPr>
      </p:pic>
      <p:sp>
        <p:nvSpPr>
          <p:cNvPr id="4" name="Shape 1"/>
          <p:cNvSpPr/>
          <p:nvPr/>
        </p:nvSpPr>
        <p:spPr>
          <a:xfrm>
            <a:off x="719137" y="4449723"/>
            <a:ext cx="462320" cy="462320"/>
          </a:xfrm>
          <a:prstGeom prst="roundRect">
            <a:avLst>
              <a:gd name="adj" fmla="val 6667"/>
            </a:avLst>
          </a:prstGeom>
          <a:solidFill>
            <a:srgbClr val="204C8E"/>
          </a:solidFill>
          <a:ln/>
        </p:spPr>
      </p:sp>
      <p:sp>
        <p:nvSpPr>
          <p:cNvPr id="5" name="Text 2"/>
          <p:cNvSpPr/>
          <p:nvPr/>
        </p:nvSpPr>
        <p:spPr>
          <a:xfrm>
            <a:off x="864037" y="4519017"/>
            <a:ext cx="172522" cy="323612"/>
          </a:xfrm>
          <a:prstGeom prst="rect">
            <a:avLst/>
          </a:prstGeom>
          <a:noFill/>
          <a:ln/>
        </p:spPr>
        <p:txBody>
          <a:bodyPr wrap="none" lIns="0" tIns="0" rIns="0" bIns="0" rtlCol="0" anchor="t"/>
          <a:lstStyle/>
          <a:p>
            <a:pPr marL="0" indent="0" algn="ctr">
              <a:lnSpc>
                <a:spcPts val="2500"/>
              </a:lnSpc>
              <a:buNone/>
            </a:pPr>
            <a:r>
              <a:rPr lang="en-US" sz="2500" dirty="0">
                <a:solidFill>
                  <a:srgbClr val="FFFFFF"/>
                </a:solidFill>
                <a:latin typeface="PT Serif" panose="020A0603040505020204" pitchFamily="18" charset="0"/>
                <a:ea typeface="PT Serif" pitchFamily="34" charset="-122"/>
                <a:cs typeface="PT Serif" pitchFamily="34" charset="-120"/>
              </a:rPr>
              <a:t>1</a:t>
            </a:r>
            <a:endParaRPr lang="en-US" sz="2500" dirty="0"/>
          </a:p>
        </p:txBody>
      </p:sp>
      <p:sp>
        <p:nvSpPr>
          <p:cNvPr id="6" name="Text 3"/>
          <p:cNvSpPr/>
          <p:nvPr/>
        </p:nvSpPr>
        <p:spPr>
          <a:xfrm>
            <a:off x="1386840" y="4449723"/>
            <a:ext cx="2728913" cy="337066"/>
          </a:xfrm>
          <a:prstGeom prst="rect">
            <a:avLst/>
          </a:prstGeom>
          <a:noFill/>
          <a:ln/>
        </p:spPr>
        <p:txBody>
          <a:bodyPr wrap="none" lIns="0" tIns="0" rIns="0" bIns="0" rtlCol="0" anchor="t"/>
          <a:lstStyle/>
          <a:p>
            <a:pPr marL="0" indent="0">
              <a:lnSpc>
                <a:spcPts val="2650"/>
              </a:lnSpc>
              <a:buNone/>
            </a:pPr>
            <a:r>
              <a:rPr lang="en-US" sz="2000" b="1" dirty="0">
                <a:solidFill>
                  <a:srgbClr val="383838"/>
                </a:solidFill>
                <a:latin typeface="PT Serif" panose="020A0603040505020204" pitchFamily="18" charset="0"/>
                <a:ea typeface="PT Serif" pitchFamily="34" charset="-122"/>
                <a:cs typeface="PT Serif" pitchFamily="34" charset="-120"/>
              </a:rPr>
              <a:t>Thiếu thiết bị bảo hộ</a:t>
            </a:r>
            <a:endParaRPr lang="en-US" sz="2000" dirty="0"/>
          </a:p>
        </p:txBody>
      </p:sp>
      <p:sp>
        <p:nvSpPr>
          <p:cNvPr id="7" name="Text 4"/>
          <p:cNvSpPr/>
          <p:nvPr/>
        </p:nvSpPr>
        <p:spPr>
          <a:xfrm>
            <a:off x="1386840" y="4786789"/>
            <a:ext cx="3592711" cy="657463"/>
          </a:xfrm>
          <a:prstGeom prst="rect">
            <a:avLst/>
          </a:prstGeom>
          <a:noFill/>
          <a:ln/>
        </p:spPr>
        <p:txBody>
          <a:bodyPr wrap="square" lIns="0" tIns="0" rIns="0" bIns="0" rtlCol="0" anchor="t"/>
          <a:lstStyle/>
          <a:p>
            <a:pPr marL="0" indent="0">
              <a:lnSpc>
                <a:spcPts val="2550"/>
              </a:lnSpc>
              <a:buNone/>
            </a:pPr>
            <a:r>
              <a:rPr lang="en-US" sz="1400" dirty="0">
                <a:solidFill>
                  <a:srgbClr val="383838"/>
                </a:solidFill>
                <a:latin typeface="PT Serif" panose="020A0603040505020204" pitchFamily="18" charset="0"/>
                <a:ea typeface="DM Sans" pitchFamily="34" charset="-122"/>
                <a:cs typeface="DM Sans" pitchFamily="34" charset="-120"/>
              </a:rPr>
              <a:t>Công nhân không sử </a:t>
            </a:r>
            <a:r>
              <a:rPr lang="en-US" sz="1400" dirty="0" err="1">
                <a:solidFill>
                  <a:srgbClr val="383838"/>
                </a:solidFill>
                <a:latin typeface="PT Serif" panose="020A0603040505020204" pitchFamily="18" charset="0"/>
                <a:ea typeface="DM Sans" pitchFamily="34" charset="-122"/>
                <a:cs typeface="DM Sans" pitchFamily="34" charset="-120"/>
              </a:rPr>
              <a:t>dụng</a:t>
            </a:r>
            <a:r>
              <a:rPr lang="en-US" sz="1400" dirty="0">
                <a:solidFill>
                  <a:srgbClr val="383838"/>
                </a:solidFill>
                <a:latin typeface="PT Serif" panose="020A0603040505020204" pitchFamily="18" charset="0"/>
                <a:ea typeface="DM Sans" pitchFamily="34" charset="-122"/>
                <a:cs typeface="DM Sans" pitchFamily="34" charset="-120"/>
              </a:rPr>
              <a:t> </a:t>
            </a:r>
            <a:r>
              <a:rPr lang="en-US" sz="1400" dirty="0" err="1">
                <a:solidFill>
                  <a:srgbClr val="383838"/>
                </a:solidFill>
                <a:latin typeface="PT Serif" panose="020A0603040505020204" pitchFamily="18" charset="0"/>
                <a:ea typeface="DM Sans" pitchFamily="34" charset="-122"/>
                <a:cs typeface="DM Sans" pitchFamily="34" charset="-120"/>
              </a:rPr>
              <a:t>thiết</a:t>
            </a:r>
            <a:endParaRPr lang="en-US" sz="1400" dirty="0">
              <a:solidFill>
                <a:srgbClr val="383838"/>
              </a:solidFill>
              <a:latin typeface="PT Serif" panose="020A0603040505020204" pitchFamily="18" charset="0"/>
              <a:ea typeface="DM Sans" pitchFamily="34" charset="-122"/>
              <a:cs typeface="DM Sans" pitchFamily="34" charset="-120"/>
            </a:endParaRPr>
          </a:p>
          <a:p>
            <a:pPr marL="0" indent="0">
              <a:lnSpc>
                <a:spcPts val="2550"/>
              </a:lnSpc>
              <a:buNone/>
            </a:pPr>
            <a:r>
              <a:rPr lang="en-US" sz="1400" dirty="0">
                <a:solidFill>
                  <a:srgbClr val="383838"/>
                </a:solidFill>
                <a:latin typeface="PT Serif" panose="020A0603040505020204" pitchFamily="18" charset="0"/>
                <a:ea typeface="DM Sans" pitchFamily="34" charset="-122"/>
                <a:cs typeface="DM Sans" pitchFamily="34" charset="-120"/>
              </a:rPr>
              <a:t> bị bảo hộ cá nhân đúng cách.</a:t>
            </a:r>
            <a:endParaRPr lang="en-US" sz="1400" dirty="0"/>
          </a:p>
        </p:txBody>
      </p:sp>
      <p:sp>
        <p:nvSpPr>
          <p:cNvPr id="8" name="Shape 5"/>
          <p:cNvSpPr/>
          <p:nvPr/>
        </p:nvSpPr>
        <p:spPr>
          <a:xfrm>
            <a:off x="5318046" y="4432299"/>
            <a:ext cx="462320" cy="462320"/>
          </a:xfrm>
          <a:prstGeom prst="roundRect">
            <a:avLst>
              <a:gd name="adj" fmla="val 6667"/>
            </a:avLst>
          </a:prstGeom>
          <a:solidFill>
            <a:srgbClr val="204C8E"/>
          </a:solidFill>
          <a:ln/>
        </p:spPr>
      </p:sp>
      <p:sp>
        <p:nvSpPr>
          <p:cNvPr id="9" name="Text 6"/>
          <p:cNvSpPr/>
          <p:nvPr/>
        </p:nvSpPr>
        <p:spPr>
          <a:xfrm>
            <a:off x="5462945" y="4501593"/>
            <a:ext cx="172522" cy="323612"/>
          </a:xfrm>
          <a:prstGeom prst="rect">
            <a:avLst/>
          </a:prstGeom>
          <a:noFill/>
          <a:ln/>
        </p:spPr>
        <p:txBody>
          <a:bodyPr wrap="none" lIns="0" tIns="0" rIns="0" bIns="0" rtlCol="0" anchor="t"/>
          <a:lstStyle/>
          <a:p>
            <a:pPr marL="0" indent="0" algn="ctr">
              <a:lnSpc>
                <a:spcPts val="2500"/>
              </a:lnSpc>
              <a:buNone/>
            </a:pPr>
            <a:r>
              <a:rPr lang="en-US" sz="2500" dirty="0">
                <a:solidFill>
                  <a:srgbClr val="FFFFFF"/>
                </a:solidFill>
                <a:latin typeface="PT Serif" panose="020A0603040505020204" pitchFamily="18" charset="0"/>
                <a:ea typeface="PT Serif" pitchFamily="34" charset="-122"/>
                <a:cs typeface="PT Serif" pitchFamily="34" charset="-120"/>
              </a:rPr>
              <a:t>2</a:t>
            </a:r>
            <a:endParaRPr lang="en-US" sz="2500" dirty="0"/>
          </a:p>
        </p:txBody>
      </p:sp>
      <p:sp>
        <p:nvSpPr>
          <p:cNvPr id="10" name="Text 7"/>
          <p:cNvSpPr/>
          <p:nvPr/>
        </p:nvSpPr>
        <p:spPr>
          <a:xfrm>
            <a:off x="5985748" y="4432299"/>
            <a:ext cx="2696885" cy="337066"/>
          </a:xfrm>
          <a:prstGeom prst="rect">
            <a:avLst/>
          </a:prstGeom>
          <a:noFill/>
          <a:ln/>
        </p:spPr>
        <p:txBody>
          <a:bodyPr wrap="none" lIns="0" tIns="0" rIns="0" bIns="0" rtlCol="0" anchor="t"/>
          <a:lstStyle/>
          <a:p>
            <a:pPr marL="0" indent="0">
              <a:lnSpc>
                <a:spcPts val="2650"/>
              </a:lnSpc>
              <a:buNone/>
            </a:pPr>
            <a:r>
              <a:rPr lang="en-US" sz="2000" b="1" dirty="0">
                <a:solidFill>
                  <a:srgbClr val="383838"/>
                </a:solidFill>
                <a:latin typeface="PT Serif" panose="020A0603040505020204" pitchFamily="18" charset="0"/>
                <a:ea typeface="PT Serif" pitchFamily="34" charset="-122"/>
                <a:cs typeface="PT Serif" pitchFamily="34" charset="-120"/>
              </a:rPr>
              <a:t>Sự cố thiết bị</a:t>
            </a:r>
            <a:endParaRPr lang="en-US" sz="2000" dirty="0"/>
          </a:p>
        </p:txBody>
      </p:sp>
      <p:sp>
        <p:nvSpPr>
          <p:cNvPr id="11" name="Text 8"/>
          <p:cNvSpPr/>
          <p:nvPr/>
        </p:nvSpPr>
        <p:spPr>
          <a:xfrm>
            <a:off x="5985748" y="4769365"/>
            <a:ext cx="3592711" cy="657463"/>
          </a:xfrm>
          <a:prstGeom prst="rect">
            <a:avLst/>
          </a:prstGeom>
          <a:noFill/>
          <a:ln/>
        </p:spPr>
        <p:txBody>
          <a:bodyPr wrap="square" lIns="0" tIns="0" rIns="0" bIns="0" rtlCol="0" anchor="t"/>
          <a:lstStyle/>
          <a:p>
            <a:pPr marL="0" indent="0">
              <a:lnSpc>
                <a:spcPts val="2550"/>
              </a:lnSpc>
              <a:buNone/>
            </a:pPr>
            <a:r>
              <a:rPr lang="en-US" sz="1400" dirty="0">
                <a:solidFill>
                  <a:srgbClr val="383838"/>
                </a:solidFill>
                <a:latin typeface="PT Serif" panose="020A0603040505020204" pitchFamily="18" charset="0"/>
                <a:ea typeface="DM Sans" pitchFamily="34" charset="-122"/>
                <a:cs typeface="DM Sans" pitchFamily="34" charset="-120"/>
              </a:rPr>
              <a:t>Máy móc bị hỏng hoặc </a:t>
            </a:r>
            <a:r>
              <a:rPr lang="en-US" sz="1400" dirty="0" err="1">
                <a:solidFill>
                  <a:srgbClr val="383838"/>
                </a:solidFill>
                <a:latin typeface="PT Serif" panose="020A0603040505020204" pitchFamily="18" charset="0"/>
                <a:ea typeface="DM Sans" pitchFamily="34" charset="-122"/>
                <a:cs typeface="DM Sans" pitchFamily="34" charset="-120"/>
              </a:rPr>
              <a:t>không</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nSpc>
                <a:spcPts val="2550"/>
              </a:lnSpc>
              <a:buNone/>
            </a:pPr>
            <a:r>
              <a:rPr lang="en-US" sz="1400" dirty="0" err="1">
                <a:solidFill>
                  <a:srgbClr val="383838"/>
                </a:solidFill>
                <a:latin typeface="PT Serif" panose="020A0603040505020204" pitchFamily="18" charset="0"/>
                <a:ea typeface="DM Sans" pitchFamily="34" charset="-122"/>
                <a:cs typeface="DM Sans" pitchFamily="34" charset="-120"/>
              </a:rPr>
              <a:t>được</a:t>
            </a:r>
            <a:r>
              <a:rPr lang="en-US" sz="1400" dirty="0">
                <a:solidFill>
                  <a:srgbClr val="383838"/>
                </a:solidFill>
                <a:latin typeface="PT Serif" panose="020A0603040505020204" pitchFamily="18" charset="0"/>
                <a:ea typeface="DM Sans" pitchFamily="34" charset="-122"/>
                <a:cs typeface="DM Sans" pitchFamily="34" charset="-120"/>
              </a:rPr>
              <a:t> bảo trì định kỳ.</a:t>
            </a:r>
            <a:endParaRPr lang="en-US" sz="1400" dirty="0"/>
          </a:p>
        </p:txBody>
      </p:sp>
      <p:sp>
        <p:nvSpPr>
          <p:cNvPr id="12" name="Shape 9"/>
          <p:cNvSpPr/>
          <p:nvPr/>
        </p:nvSpPr>
        <p:spPr>
          <a:xfrm>
            <a:off x="10113050" y="4519138"/>
            <a:ext cx="462320" cy="462320"/>
          </a:xfrm>
          <a:prstGeom prst="roundRect">
            <a:avLst>
              <a:gd name="adj" fmla="val 6667"/>
            </a:avLst>
          </a:prstGeom>
          <a:solidFill>
            <a:srgbClr val="204C8E"/>
          </a:solidFill>
          <a:ln/>
        </p:spPr>
      </p:sp>
      <p:sp>
        <p:nvSpPr>
          <p:cNvPr id="13" name="Text 10"/>
          <p:cNvSpPr/>
          <p:nvPr/>
        </p:nvSpPr>
        <p:spPr>
          <a:xfrm>
            <a:off x="10257949" y="4588432"/>
            <a:ext cx="172522" cy="323612"/>
          </a:xfrm>
          <a:prstGeom prst="rect">
            <a:avLst/>
          </a:prstGeom>
          <a:noFill/>
          <a:ln/>
        </p:spPr>
        <p:txBody>
          <a:bodyPr wrap="none" lIns="0" tIns="0" rIns="0" bIns="0" rtlCol="0" anchor="t"/>
          <a:lstStyle/>
          <a:p>
            <a:pPr marL="0" indent="0" algn="ctr">
              <a:lnSpc>
                <a:spcPts val="2500"/>
              </a:lnSpc>
              <a:buNone/>
            </a:pPr>
            <a:r>
              <a:rPr lang="en-US" sz="2500" dirty="0">
                <a:solidFill>
                  <a:srgbClr val="FFFFFF"/>
                </a:solidFill>
                <a:latin typeface="PT Serif" panose="020A0603040505020204" pitchFamily="18" charset="0"/>
                <a:ea typeface="PT Serif" pitchFamily="34" charset="-122"/>
                <a:cs typeface="PT Serif" pitchFamily="34" charset="-120"/>
              </a:rPr>
              <a:t>3</a:t>
            </a:r>
            <a:endParaRPr lang="en-US" sz="2500" dirty="0"/>
          </a:p>
        </p:txBody>
      </p:sp>
      <p:sp>
        <p:nvSpPr>
          <p:cNvPr id="14" name="Text 11"/>
          <p:cNvSpPr/>
          <p:nvPr/>
        </p:nvSpPr>
        <p:spPr>
          <a:xfrm>
            <a:off x="10780753" y="4519138"/>
            <a:ext cx="2696885" cy="337066"/>
          </a:xfrm>
          <a:prstGeom prst="rect">
            <a:avLst/>
          </a:prstGeom>
          <a:noFill/>
          <a:ln/>
        </p:spPr>
        <p:txBody>
          <a:bodyPr wrap="none" lIns="0" tIns="0" rIns="0" bIns="0" rtlCol="0" anchor="t"/>
          <a:lstStyle/>
          <a:p>
            <a:pPr marL="0" indent="0">
              <a:lnSpc>
                <a:spcPts val="2650"/>
              </a:lnSpc>
              <a:buNone/>
            </a:pPr>
            <a:r>
              <a:rPr lang="en-US" sz="2000" b="1" dirty="0">
                <a:solidFill>
                  <a:srgbClr val="383838"/>
                </a:solidFill>
                <a:latin typeface="PT Serif" panose="020A0603040505020204" pitchFamily="18" charset="0"/>
                <a:ea typeface="PT Serif" pitchFamily="34" charset="-122"/>
                <a:cs typeface="PT Serif" pitchFamily="34" charset="-120"/>
              </a:rPr>
              <a:t>Thiếu đào tạo</a:t>
            </a:r>
            <a:endParaRPr lang="en-US" sz="2000" dirty="0"/>
          </a:p>
        </p:txBody>
      </p:sp>
      <p:sp>
        <p:nvSpPr>
          <p:cNvPr id="15" name="Text 12"/>
          <p:cNvSpPr/>
          <p:nvPr/>
        </p:nvSpPr>
        <p:spPr>
          <a:xfrm>
            <a:off x="10780753" y="4856898"/>
            <a:ext cx="3592711" cy="657463"/>
          </a:xfrm>
          <a:prstGeom prst="rect">
            <a:avLst/>
          </a:prstGeom>
          <a:noFill/>
          <a:ln/>
        </p:spPr>
        <p:txBody>
          <a:bodyPr wrap="square" lIns="0" tIns="0" rIns="0" bIns="0" rtlCol="0" anchor="t"/>
          <a:lstStyle/>
          <a:p>
            <a:pPr marL="0" indent="0">
              <a:lnSpc>
                <a:spcPts val="2550"/>
              </a:lnSpc>
              <a:buNone/>
            </a:pPr>
            <a:r>
              <a:rPr lang="en-US" sz="1400" dirty="0">
                <a:solidFill>
                  <a:srgbClr val="383838"/>
                </a:solidFill>
                <a:latin typeface="PT Serif" panose="020A0603040505020204" pitchFamily="18" charset="0"/>
                <a:ea typeface="DM Sans" pitchFamily="34" charset="-122"/>
                <a:cs typeface="DM Sans" pitchFamily="34" charset="-120"/>
              </a:rPr>
              <a:t>Công nhân chưa được đào </a:t>
            </a:r>
            <a:r>
              <a:rPr lang="en-US" sz="1400" dirty="0" err="1">
                <a:solidFill>
                  <a:srgbClr val="383838"/>
                </a:solidFill>
                <a:latin typeface="PT Serif" panose="020A0603040505020204" pitchFamily="18" charset="0"/>
                <a:ea typeface="DM Sans" pitchFamily="34" charset="-122"/>
                <a:cs typeface="DM Sans" pitchFamily="34" charset="-120"/>
              </a:rPr>
              <a:t>tạo</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nSpc>
                <a:spcPts val="2550"/>
              </a:lnSpc>
              <a:buNone/>
            </a:pPr>
            <a:r>
              <a:rPr lang="en-US" sz="1400" dirty="0" err="1">
                <a:solidFill>
                  <a:srgbClr val="383838"/>
                </a:solidFill>
                <a:latin typeface="PT Serif" panose="020A0603040505020204" pitchFamily="18" charset="0"/>
                <a:ea typeface="DM Sans" pitchFamily="34" charset="-122"/>
                <a:cs typeface="DM Sans" pitchFamily="34" charset="-120"/>
              </a:rPr>
              <a:t>đầy</a:t>
            </a:r>
            <a:r>
              <a:rPr lang="en-US" sz="1400" dirty="0">
                <a:solidFill>
                  <a:srgbClr val="383838"/>
                </a:solidFill>
                <a:latin typeface="PT Serif" panose="020A0603040505020204" pitchFamily="18" charset="0"/>
                <a:ea typeface="DM Sans" pitchFamily="34" charset="-122"/>
                <a:cs typeface="DM Sans" pitchFamily="34" charset="-120"/>
              </a:rPr>
              <a:t> đủ về quy trình làm việc an toàn.</a:t>
            </a:r>
            <a:endParaRPr lang="en-US" sz="1400" dirty="0"/>
          </a:p>
        </p:txBody>
      </p:sp>
      <p:sp>
        <p:nvSpPr>
          <p:cNvPr id="16" name="Shape 13"/>
          <p:cNvSpPr/>
          <p:nvPr/>
        </p:nvSpPr>
        <p:spPr>
          <a:xfrm>
            <a:off x="719137" y="6367115"/>
            <a:ext cx="462320" cy="462320"/>
          </a:xfrm>
          <a:prstGeom prst="roundRect">
            <a:avLst>
              <a:gd name="adj" fmla="val 6667"/>
            </a:avLst>
          </a:prstGeom>
          <a:solidFill>
            <a:srgbClr val="204C8E"/>
          </a:solidFill>
          <a:ln/>
        </p:spPr>
      </p:sp>
      <p:sp>
        <p:nvSpPr>
          <p:cNvPr id="17" name="Text 14"/>
          <p:cNvSpPr/>
          <p:nvPr/>
        </p:nvSpPr>
        <p:spPr>
          <a:xfrm>
            <a:off x="864037" y="6436409"/>
            <a:ext cx="172522" cy="323612"/>
          </a:xfrm>
          <a:prstGeom prst="rect">
            <a:avLst/>
          </a:prstGeom>
          <a:noFill/>
          <a:ln/>
        </p:spPr>
        <p:txBody>
          <a:bodyPr wrap="none" lIns="0" tIns="0" rIns="0" bIns="0" rtlCol="0" anchor="t"/>
          <a:lstStyle/>
          <a:p>
            <a:pPr marL="0" indent="0" algn="ctr">
              <a:lnSpc>
                <a:spcPts val="2500"/>
              </a:lnSpc>
              <a:buNone/>
            </a:pPr>
            <a:r>
              <a:rPr lang="en-US" sz="2500" dirty="0">
                <a:solidFill>
                  <a:srgbClr val="FFFFFF"/>
                </a:solidFill>
                <a:latin typeface="PT Serif" panose="020A0603040505020204" pitchFamily="18" charset="0"/>
                <a:ea typeface="PT Serif" pitchFamily="34" charset="-122"/>
                <a:cs typeface="PT Serif" pitchFamily="34" charset="-120"/>
              </a:rPr>
              <a:t>4</a:t>
            </a:r>
            <a:endParaRPr lang="en-US" sz="2500" dirty="0"/>
          </a:p>
        </p:txBody>
      </p:sp>
      <p:sp>
        <p:nvSpPr>
          <p:cNvPr id="18" name="Text 15"/>
          <p:cNvSpPr/>
          <p:nvPr/>
        </p:nvSpPr>
        <p:spPr>
          <a:xfrm>
            <a:off x="1386840" y="6367115"/>
            <a:ext cx="3325178" cy="337066"/>
          </a:xfrm>
          <a:prstGeom prst="rect">
            <a:avLst/>
          </a:prstGeom>
          <a:noFill/>
          <a:ln/>
        </p:spPr>
        <p:txBody>
          <a:bodyPr wrap="none" lIns="0" tIns="0" rIns="0" bIns="0" rtlCol="0" anchor="t"/>
          <a:lstStyle/>
          <a:p>
            <a:pPr marL="0" indent="0">
              <a:lnSpc>
                <a:spcPts val="2650"/>
              </a:lnSpc>
              <a:buNone/>
            </a:pPr>
            <a:r>
              <a:rPr lang="en-US" sz="2000" b="1" dirty="0">
                <a:solidFill>
                  <a:srgbClr val="383838"/>
                </a:solidFill>
                <a:latin typeface="PT Serif" panose="020A0603040505020204" pitchFamily="18" charset="0"/>
                <a:ea typeface="PT Serif" pitchFamily="34" charset="-122"/>
                <a:cs typeface="PT Serif" pitchFamily="34" charset="-120"/>
              </a:rPr>
              <a:t>Không tuân thủ quy trình</a:t>
            </a:r>
            <a:endParaRPr lang="en-US" sz="2000" dirty="0"/>
          </a:p>
        </p:txBody>
      </p:sp>
      <p:sp>
        <p:nvSpPr>
          <p:cNvPr id="19" name="Text 16"/>
          <p:cNvSpPr/>
          <p:nvPr/>
        </p:nvSpPr>
        <p:spPr>
          <a:xfrm>
            <a:off x="1386837" y="6760019"/>
            <a:ext cx="3592711" cy="657463"/>
          </a:xfrm>
          <a:prstGeom prst="rect">
            <a:avLst/>
          </a:prstGeom>
          <a:noFill/>
          <a:ln/>
        </p:spPr>
        <p:txBody>
          <a:bodyPr wrap="square" lIns="0" tIns="0" rIns="0" bIns="0" rtlCol="0" anchor="t"/>
          <a:lstStyle/>
          <a:p>
            <a:pPr marL="0" indent="0">
              <a:lnSpc>
                <a:spcPts val="2550"/>
              </a:lnSpc>
              <a:buNone/>
            </a:pPr>
            <a:r>
              <a:rPr lang="en-US" sz="1400" dirty="0">
                <a:solidFill>
                  <a:srgbClr val="383838"/>
                </a:solidFill>
                <a:latin typeface="PT Serif" panose="020A0603040505020204" pitchFamily="18" charset="0"/>
                <a:ea typeface="DM Sans" pitchFamily="34" charset="-122"/>
                <a:cs typeface="DM Sans" pitchFamily="34" charset="-120"/>
              </a:rPr>
              <a:t>Công nhân không được đào </a:t>
            </a:r>
            <a:r>
              <a:rPr lang="en-US" sz="1400" dirty="0" err="1">
                <a:solidFill>
                  <a:srgbClr val="383838"/>
                </a:solidFill>
                <a:latin typeface="PT Serif" panose="020A0603040505020204" pitchFamily="18" charset="0"/>
                <a:ea typeface="DM Sans" pitchFamily="34" charset="-122"/>
                <a:cs typeface="DM Sans" pitchFamily="34" charset="-120"/>
              </a:rPr>
              <a:t>tạo</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nSpc>
                <a:spcPts val="2550"/>
              </a:lnSpc>
              <a:buNone/>
            </a:pPr>
            <a:r>
              <a:rPr lang="en-US" sz="1400" dirty="0" err="1">
                <a:solidFill>
                  <a:srgbClr val="383838"/>
                </a:solidFill>
                <a:latin typeface="PT Serif" panose="020A0603040505020204" pitchFamily="18" charset="0"/>
                <a:ea typeface="DM Sans" pitchFamily="34" charset="-122"/>
                <a:cs typeface="DM Sans" pitchFamily="34" charset="-120"/>
              </a:rPr>
              <a:t>đầy</a:t>
            </a:r>
            <a:r>
              <a:rPr lang="en-US" sz="1400" dirty="0">
                <a:solidFill>
                  <a:srgbClr val="383838"/>
                </a:solidFill>
                <a:latin typeface="PT Serif" panose="020A0603040505020204" pitchFamily="18" charset="0"/>
                <a:ea typeface="DM Sans" pitchFamily="34" charset="-122"/>
                <a:cs typeface="DM Sans" pitchFamily="34" charset="-120"/>
              </a:rPr>
              <a:t> đủ về các quy trình an toàn.</a:t>
            </a:r>
            <a:endParaRPr lang="en-US" sz="1400" dirty="0"/>
          </a:p>
        </p:txBody>
      </p:sp>
      <p:sp>
        <p:nvSpPr>
          <p:cNvPr id="20" name="Shape 17"/>
          <p:cNvSpPr/>
          <p:nvPr/>
        </p:nvSpPr>
        <p:spPr>
          <a:xfrm>
            <a:off x="5318046" y="6349691"/>
            <a:ext cx="462320" cy="462320"/>
          </a:xfrm>
          <a:prstGeom prst="roundRect">
            <a:avLst>
              <a:gd name="adj" fmla="val 6667"/>
            </a:avLst>
          </a:prstGeom>
          <a:solidFill>
            <a:srgbClr val="204C8E"/>
          </a:solidFill>
          <a:ln/>
        </p:spPr>
      </p:sp>
      <p:sp>
        <p:nvSpPr>
          <p:cNvPr id="21" name="Text 18"/>
          <p:cNvSpPr/>
          <p:nvPr/>
        </p:nvSpPr>
        <p:spPr>
          <a:xfrm>
            <a:off x="5462945" y="6418985"/>
            <a:ext cx="172522" cy="323612"/>
          </a:xfrm>
          <a:prstGeom prst="rect">
            <a:avLst/>
          </a:prstGeom>
          <a:noFill/>
          <a:ln/>
        </p:spPr>
        <p:txBody>
          <a:bodyPr wrap="none" lIns="0" tIns="0" rIns="0" bIns="0" rtlCol="0" anchor="t"/>
          <a:lstStyle/>
          <a:p>
            <a:pPr marL="0" indent="0" algn="ctr">
              <a:lnSpc>
                <a:spcPts val="2500"/>
              </a:lnSpc>
              <a:buNone/>
            </a:pPr>
            <a:r>
              <a:rPr lang="en-US" sz="2500" dirty="0">
                <a:solidFill>
                  <a:srgbClr val="FFFFFF"/>
                </a:solidFill>
                <a:latin typeface="PT Serif" panose="020A0603040505020204" pitchFamily="18" charset="0"/>
                <a:ea typeface="PT Serif" pitchFamily="34" charset="-122"/>
                <a:cs typeface="PT Serif" pitchFamily="34" charset="-120"/>
              </a:rPr>
              <a:t>5</a:t>
            </a:r>
            <a:endParaRPr lang="en-US" sz="2500" dirty="0"/>
          </a:p>
        </p:txBody>
      </p:sp>
      <p:sp>
        <p:nvSpPr>
          <p:cNvPr id="22" name="Text 19"/>
          <p:cNvSpPr/>
          <p:nvPr/>
        </p:nvSpPr>
        <p:spPr>
          <a:xfrm>
            <a:off x="5985748" y="6349691"/>
            <a:ext cx="3592711" cy="674132"/>
          </a:xfrm>
          <a:prstGeom prst="rect">
            <a:avLst/>
          </a:prstGeom>
          <a:noFill/>
          <a:ln/>
        </p:spPr>
        <p:txBody>
          <a:bodyPr wrap="square" lIns="0" tIns="0" rIns="0" bIns="0" rtlCol="0" anchor="t"/>
          <a:lstStyle/>
          <a:p>
            <a:pPr marL="0" indent="0">
              <a:lnSpc>
                <a:spcPts val="2650"/>
              </a:lnSpc>
              <a:buNone/>
            </a:pPr>
            <a:r>
              <a:rPr lang="en-US" sz="2000" b="1" dirty="0">
                <a:solidFill>
                  <a:srgbClr val="383838"/>
                </a:solidFill>
                <a:latin typeface="PT Serif" panose="020A0603040505020204" pitchFamily="18" charset="0"/>
                <a:ea typeface="PT Serif" pitchFamily="34" charset="-122"/>
                <a:cs typeface="PT Serif" pitchFamily="34" charset="-120"/>
              </a:rPr>
              <a:t>Môi trường không đảm bảo</a:t>
            </a:r>
            <a:endParaRPr lang="en-US" sz="2000" dirty="0"/>
          </a:p>
        </p:txBody>
      </p:sp>
      <p:sp>
        <p:nvSpPr>
          <p:cNvPr id="23" name="Text 20"/>
          <p:cNvSpPr/>
          <p:nvPr/>
        </p:nvSpPr>
        <p:spPr>
          <a:xfrm>
            <a:off x="5985747" y="6742597"/>
            <a:ext cx="3592711" cy="657463"/>
          </a:xfrm>
          <a:prstGeom prst="rect">
            <a:avLst/>
          </a:prstGeom>
          <a:noFill/>
          <a:ln/>
        </p:spPr>
        <p:txBody>
          <a:bodyPr wrap="square" lIns="0" tIns="0" rIns="0" bIns="0" rtlCol="0" anchor="t"/>
          <a:lstStyle/>
          <a:p>
            <a:pPr marL="0" indent="0">
              <a:lnSpc>
                <a:spcPts val="2550"/>
              </a:lnSpc>
              <a:buNone/>
            </a:pPr>
            <a:r>
              <a:rPr lang="en-US" sz="1400" dirty="0">
                <a:solidFill>
                  <a:srgbClr val="383838"/>
                </a:solidFill>
                <a:latin typeface="PT Serif" panose="020A0603040505020204" pitchFamily="18" charset="0"/>
                <a:ea typeface="DM Sans" pitchFamily="34" charset="-122"/>
                <a:cs typeface="DM Sans" pitchFamily="34" charset="-120"/>
              </a:rPr>
              <a:t>Ánh sáng, thông gió, mặt sàn ẩm ướt, … </a:t>
            </a:r>
          </a:p>
          <a:p>
            <a:pPr marL="0" indent="0">
              <a:lnSpc>
                <a:spcPts val="2550"/>
              </a:lnSpc>
              <a:buNone/>
            </a:pPr>
            <a:r>
              <a:rPr lang="en-US" sz="1400" dirty="0" err="1">
                <a:solidFill>
                  <a:srgbClr val="383838"/>
                </a:solidFill>
                <a:latin typeface="PT Serif" panose="020A0603040505020204" pitchFamily="18" charset="0"/>
                <a:ea typeface="DM Sans" pitchFamily="34" charset="-122"/>
                <a:cs typeface="DM Sans" pitchFamily="34" charset="-120"/>
              </a:rPr>
              <a:t>đều</a:t>
            </a:r>
            <a:r>
              <a:rPr lang="en-US" sz="1400" dirty="0">
                <a:solidFill>
                  <a:srgbClr val="383838"/>
                </a:solidFill>
                <a:latin typeface="PT Serif" panose="020A0603040505020204" pitchFamily="18" charset="0"/>
                <a:ea typeface="DM Sans" pitchFamily="34" charset="-122"/>
                <a:cs typeface="DM Sans" pitchFamily="34" charset="-120"/>
              </a:rPr>
              <a:t> có thể là nguyên nhân </a:t>
            </a:r>
            <a:endParaRPr lang="en-US" sz="1400" dirty="0"/>
          </a:p>
        </p:txBody>
      </p:sp>
      <p:sp>
        <p:nvSpPr>
          <p:cNvPr id="24" name="Shape 21"/>
          <p:cNvSpPr/>
          <p:nvPr/>
        </p:nvSpPr>
        <p:spPr>
          <a:xfrm>
            <a:off x="10113050" y="6436530"/>
            <a:ext cx="462320" cy="462320"/>
          </a:xfrm>
          <a:prstGeom prst="roundRect">
            <a:avLst>
              <a:gd name="adj" fmla="val 6667"/>
            </a:avLst>
          </a:prstGeom>
          <a:solidFill>
            <a:srgbClr val="204C8E"/>
          </a:solidFill>
          <a:ln/>
        </p:spPr>
      </p:sp>
      <p:sp>
        <p:nvSpPr>
          <p:cNvPr id="25" name="Text 22"/>
          <p:cNvSpPr/>
          <p:nvPr/>
        </p:nvSpPr>
        <p:spPr>
          <a:xfrm>
            <a:off x="10257949" y="6505824"/>
            <a:ext cx="172522" cy="323612"/>
          </a:xfrm>
          <a:prstGeom prst="rect">
            <a:avLst/>
          </a:prstGeom>
          <a:noFill/>
          <a:ln/>
        </p:spPr>
        <p:txBody>
          <a:bodyPr wrap="none" lIns="0" tIns="0" rIns="0" bIns="0" rtlCol="0" anchor="t"/>
          <a:lstStyle/>
          <a:p>
            <a:pPr marL="0" indent="0" algn="ctr">
              <a:lnSpc>
                <a:spcPts val="2500"/>
              </a:lnSpc>
              <a:buNone/>
            </a:pPr>
            <a:r>
              <a:rPr lang="en-US" sz="2500" dirty="0">
                <a:solidFill>
                  <a:srgbClr val="FFFFFF"/>
                </a:solidFill>
                <a:latin typeface="PT Serif" panose="020A0603040505020204" pitchFamily="18" charset="0"/>
                <a:ea typeface="PT Serif" pitchFamily="34" charset="-122"/>
                <a:cs typeface="PT Serif" pitchFamily="34" charset="-120"/>
              </a:rPr>
              <a:t>6</a:t>
            </a:r>
            <a:endParaRPr lang="en-US" sz="2500" dirty="0"/>
          </a:p>
        </p:txBody>
      </p:sp>
      <p:sp>
        <p:nvSpPr>
          <p:cNvPr id="26" name="Text 23"/>
          <p:cNvSpPr/>
          <p:nvPr/>
        </p:nvSpPr>
        <p:spPr>
          <a:xfrm>
            <a:off x="10780753" y="6436530"/>
            <a:ext cx="2696885" cy="337066"/>
          </a:xfrm>
          <a:prstGeom prst="rect">
            <a:avLst/>
          </a:prstGeom>
          <a:noFill/>
          <a:ln/>
        </p:spPr>
        <p:txBody>
          <a:bodyPr wrap="none" lIns="0" tIns="0" rIns="0" bIns="0" rtlCol="0" anchor="t"/>
          <a:lstStyle/>
          <a:p>
            <a:pPr marL="0" indent="0">
              <a:lnSpc>
                <a:spcPts val="2650"/>
              </a:lnSpc>
              <a:buNone/>
            </a:pPr>
            <a:r>
              <a:rPr lang="en-US" sz="2000" b="1" dirty="0">
                <a:solidFill>
                  <a:srgbClr val="383838"/>
                </a:solidFill>
                <a:latin typeface="PT Serif" panose="020A0603040505020204" pitchFamily="18" charset="0"/>
                <a:ea typeface="PT Serif" pitchFamily="34" charset="-122"/>
                <a:cs typeface="PT Serif" pitchFamily="34" charset="-120"/>
              </a:rPr>
              <a:t>Bệnh nghề nghiệp</a:t>
            </a:r>
            <a:endParaRPr lang="en-US" sz="2000" dirty="0"/>
          </a:p>
        </p:txBody>
      </p:sp>
      <p:sp>
        <p:nvSpPr>
          <p:cNvPr id="27" name="Text 24"/>
          <p:cNvSpPr/>
          <p:nvPr/>
        </p:nvSpPr>
        <p:spPr>
          <a:xfrm>
            <a:off x="10780753" y="6829435"/>
            <a:ext cx="3592711" cy="657463"/>
          </a:xfrm>
          <a:prstGeom prst="rect">
            <a:avLst/>
          </a:prstGeom>
          <a:noFill/>
          <a:ln/>
        </p:spPr>
        <p:txBody>
          <a:bodyPr wrap="square" lIns="0" tIns="0" rIns="0" bIns="0" rtlCol="0" anchor="t"/>
          <a:lstStyle/>
          <a:p>
            <a:pPr marL="0" indent="0">
              <a:lnSpc>
                <a:spcPts val="2550"/>
              </a:lnSpc>
              <a:buNone/>
            </a:pPr>
            <a:r>
              <a:rPr lang="en-US" sz="1400" dirty="0">
                <a:solidFill>
                  <a:srgbClr val="383838"/>
                </a:solidFill>
                <a:latin typeface="PT Serif" panose="020A0603040505020204" pitchFamily="18" charset="0"/>
                <a:ea typeface="DM Sans" pitchFamily="34" charset="-122"/>
                <a:cs typeface="DM Sans" pitchFamily="34" charset="-120"/>
              </a:rPr>
              <a:t>Giữ nguyên một tư thế trong thời </a:t>
            </a:r>
            <a:r>
              <a:rPr lang="en-US" sz="1400" dirty="0" err="1">
                <a:solidFill>
                  <a:srgbClr val="383838"/>
                </a:solidFill>
                <a:latin typeface="PT Serif" panose="020A0603040505020204" pitchFamily="18" charset="0"/>
                <a:ea typeface="DM Sans" pitchFamily="34" charset="-122"/>
                <a:cs typeface="DM Sans" pitchFamily="34" charset="-120"/>
              </a:rPr>
              <a:t>gian</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nSpc>
                <a:spcPts val="2550"/>
              </a:lnSpc>
              <a:buNone/>
            </a:pPr>
            <a:r>
              <a:rPr lang="en-US" sz="1400" dirty="0" err="1">
                <a:solidFill>
                  <a:srgbClr val="383838"/>
                </a:solidFill>
                <a:latin typeface="PT Serif" panose="020A0603040505020204" pitchFamily="18" charset="0"/>
                <a:ea typeface="DM Sans" pitchFamily="34" charset="-122"/>
                <a:cs typeface="DM Sans" pitchFamily="34" charset="-120"/>
              </a:rPr>
              <a:t>dài</a:t>
            </a:r>
            <a:r>
              <a:rPr lang="en-US" sz="1400" dirty="0">
                <a:solidFill>
                  <a:srgbClr val="383838"/>
                </a:solidFill>
                <a:latin typeface="PT Serif" panose="020A0603040505020204" pitchFamily="18" charset="0"/>
                <a:ea typeface="DM Sans" pitchFamily="34" charset="-122"/>
                <a:cs typeface="DM Sans" pitchFamily="34" charset="-120"/>
              </a:rPr>
              <a:t> hay tiếp xúc với hóa chất, bụi </a:t>
            </a:r>
            <a:endParaRPr lang="en-US" sz="1400" dirty="0"/>
          </a:p>
        </p:txBody>
      </p:sp>
      <p:pic>
        <p:nvPicPr>
          <p:cNvPr id="28" name="Image 0" descr="preencoded.png">
            <a:extLst>
              <a:ext uri="{FF2B5EF4-FFF2-40B4-BE49-F238E27FC236}">
                <a16:creationId xmlns:a16="http://schemas.microsoft.com/office/drawing/2014/main" id="{EFF0546F-912A-2B3A-8230-46840268177D}"/>
              </a:ext>
            </a:extLst>
          </p:cNvPr>
          <p:cNvPicPr>
            <a:picLocks noChangeAspect="1"/>
          </p:cNvPicPr>
          <p:nvPr/>
        </p:nvPicPr>
        <p:blipFill>
          <a:blip r:embed="rId4"/>
          <a:stretch>
            <a:fillRect/>
          </a:stretch>
        </p:blipFill>
        <p:spPr>
          <a:xfrm>
            <a:off x="11723914" y="7389136"/>
            <a:ext cx="2715687" cy="84046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312746" y="299858"/>
            <a:ext cx="4004905" cy="500658"/>
          </a:xfrm>
          <a:prstGeom prst="rect">
            <a:avLst/>
          </a:prstGeom>
          <a:noFill/>
          <a:ln/>
        </p:spPr>
        <p:txBody>
          <a:bodyPr wrap="none" lIns="0" tIns="0" rIns="0" bIns="0" rtlCol="0" anchor="t"/>
          <a:lstStyle/>
          <a:p>
            <a:pPr marL="0" indent="0" algn="ctr">
              <a:lnSpc>
                <a:spcPts val="3900"/>
              </a:lnSpc>
              <a:buNone/>
            </a:pPr>
            <a:r>
              <a:rPr lang="en-US" sz="3600" b="1" dirty="0">
                <a:solidFill>
                  <a:srgbClr val="020202"/>
                </a:solidFill>
                <a:latin typeface="PT Serif" panose="020A0603040505020204" pitchFamily="18" charset="0"/>
                <a:ea typeface="PT Serif" pitchFamily="34" charset="-122"/>
                <a:cs typeface="PT Serif" pitchFamily="34" charset="-120"/>
              </a:rPr>
              <a:t>Quy định chung</a:t>
            </a:r>
            <a:endParaRPr lang="en-US" sz="3600" dirty="0"/>
          </a:p>
        </p:txBody>
      </p:sp>
      <p:pic>
        <p:nvPicPr>
          <p:cNvPr id="3" name="Image 0" descr="preencoded.png"/>
          <p:cNvPicPr>
            <a:picLocks noChangeAspect="1"/>
          </p:cNvPicPr>
          <p:nvPr/>
        </p:nvPicPr>
        <p:blipFill>
          <a:blip r:embed="rId3"/>
          <a:srcRect t="7917"/>
          <a:stretch/>
        </p:blipFill>
        <p:spPr>
          <a:xfrm>
            <a:off x="3701355" y="1072633"/>
            <a:ext cx="7075289" cy="3652646"/>
          </a:xfrm>
          <a:prstGeom prst="rect">
            <a:avLst/>
          </a:prstGeom>
        </p:spPr>
      </p:pic>
      <p:sp>
        <p:nvSpPr>
          <p:cNvPr id="4" name="Text 1"/>
          <p:cNvSpPr/>
          <p:nvPr/>
        </p:nvSpPr>
        <p:spPr>
          <a:xfrm>
            <a:off x="623767" y="5177850"/>
            <a:ext cx="13486209" cy="243959"/>
          </a:xfrm>
          <a:prstGeom prst="rect">
            <a:avLst/>
          </a:prstGeom>
          <a:noFill/>
          <a:ln/>
        </p:spPr>
        <p:txBody>
          <a:bodyPr wrap="none" lIns="0" tIns="0" rIns="0" bIns="0" rtlCol="0" anchor="t"/>
          <a:lstStyle/>
          <a:p>
            <a:pPr marL="0" indent="0" algn="ctr">
              <a:lnSpc>
                <a:spcPts val="1900"/>
              </a:lnSpc>
              <a:buNone/>
            </a:pPr>
            <a:endParaRPr lang="en-US" sz="1200" dirty="0"/>
          </a:p>
        </p:txBody>
      </p:sp>
      <p:sp>
        <p:nvSpPr>
          <p:cNvPr id="5" name="Shape 2"/>
          <p:cNvSpPr/>
          <p:nvPr/>
        </p:nvSpPr>
        <p:spPr>
          <a:xfrm>
            <a:off x="623767" y="5593379"/>
            <a:ext cx="6666905" cy="940713"/>
          </a:xfrm>
          <a:prstGeom prst="roundRect">
            <a:avLst>
              <a:gd name="adj" fmla="val 2433"/>
            </a:avLst>
          </a:prstGeom>
          <a:solidFill>
            <a:srgbClr val="204C8E"/>
          </a:solidFill>
          <a:ln/>
        </p:spPr>
      </p:sp>
      <p:sp>
        <p:nvSpPr>
          <p:cNvPr id="6" name="Text 3"/>
          <p:cNvSpPr/>
          <p:nvPr/>
        </p:nvSpPr>
        <p:spPr>
          <a:xfrm>
            <a:off x="776286" y="5745898"/>
            <a:ext cx="2402919" cy="300276"/>
          </a:xfrm>
          <a:prstGeom prst="rect">
            <a:avLst/>
          </a:prstGeom>
          <a:noFill/>
          <a:ln/>
        </p:spPr>
        <p:txBody>
          <a:bodyPr wrap="none" lIns="0" tIns="0" rIns="0" bIns="0" rtlCol="0" anchor="t"/>
          <a:lstStyle/>
          <a:p>
            <a:pPr marL="0" indent="0">
              <a:lnSpc>
                <a:spcPts val="2350"/>
              </a:lnSpc>
              <a:buNone/>
            </a:pPr>
            <a:r>
              <a:rPr lang="en-US" sz="1850" b="1" dirty="0">
                <a:solidFill>
                  <a:srgbClr val="FFFFFF"/>
                </a:solidFill>
                <a:latin typeface="PT Serif" panose="020A0603040505020204" pitchFamily="18" charset="0"/>
                <a:ea typeface="PT Serif" pitchFamily="34" charset="-122"/>
                <a:cs typeface="PT Serif" pitchFamily="34" charset="-120"/>
              </a:rPr>
              <a:t>Huấn luyện ATLD</a:t>
            </a:r>
            <a:endParaRPr lang="en-US" sz="1850" dirty="0"/>
          </a:p>
        </p:txBody>
      </p:sp>
      <p:sp>
        <p:nvSpPr>
          <p:cNvPr id="7" name="Text 4"/>
          <p:cNvSpPr/>
          <p:nvPr/>
        </p:nvSpPr>
        <p:spPr>
          <a:xfrm>
            <a:off x="776286" y="6137613"/>
            <a:ext cx="6361867" cy="243959"/>
          </a:xfrm>
          <a:prstGeom prst="rect">
            <a:avLst/>
          </a:prstGeom>
          <a:noFill/>
          <a:ln/>
        </p:spPr>
        <p:txBody>
          <a:bodyPr wrap="none" lIns="0" tIns="0" rIns="0" bIns="0" rtlCol="0" anchor="t"/>
          <a:lstStyle/>
          <a:p>
            <a:pPr marL="0" indent="0">
              <a:lnSpc>
                <a:spcPts val="1900"/>
              </a:lnSpc>
              <a:buNone/>
            </a:pPr>
            <a:r>
              <a:rPr lang="en-US" sz="1200" dirty="0">
                <a:solidFill>
                  <a:srgbClr val="FFFFFF"/>
                </a:solidFill>
                <a:latin typeface="PT Serif" panose="020A0603040505020204" pitchFamily="18" charset="0"/>
                <a:ea typeface="DM Sans" pitchFamily="34" charset="-122"/>
                <a:cs typeface="DM Sans" pitchFamily="34" charset="-120"/>
              </a:rPr>
              <a:t>Tổ chức các khóa huấn luyện an toàn lao động định kỳ cho công nhân.</a:t>
            </a:r>
            <a:endParaRPr lang="en-US" sz="1200" dirty="0"/>
          </a:p>
        </p:txBody>
      </p:sp>
      <p:sp>
        <p:nvSpPr>
          <p:cNvPr id="8" name="Shape 5"/>
          <p:cNvSpPr/>
          <p:nvPr/>
        </p:nvSpPr>
        <p:spPr>
          <a:xfrm>
            <a:off x="7443191" y="5593379"/>
            <a:ext cx="6666905" cy="940713"/>
          </a:xfrm>
          <a:prstGeom prst="roundRect">
            <a:avLst>
              <a:gd name="adj" fmla="val 2433"/>
            </a:avLst>
          </a:prstGeom>
          <a:solidFill>
            <a:srgbClr val="204C8E"/>
          </a:solidFill>
          <a:ln/>
        </p:spPr>
      </p:sp>
      <p:sp>
        <p:nvSpPr>
          <p:cNvPr id="9" name="Text 6"/>
          <p:cNvSpPr/>
          <p:nvPr/>
        </p:nvSpPr>
        <p:spPr>
          <a:xfrm>
            <a:off x="7595710" y="5745898"/>
            <a:ext cx="2402919" cy="300276"/>
          </a:xfrm>
          <a:prstGeom prst="rect">
            <a:avLst/>
          </a:prstGeom>
          <a:noFill/>
          <a:ln/>
        </p:spPr>
        <p:txBody>
          <a:bodyPr wrap="none" lIns="0" tIns="0" rIns="0" bIns="0" rtlCol="0" anchor="t"/>
          <a:lstStyle/>
          <a:p>
            <a:pPr marL="0" indent="0">
              <a:lnSpc>
                <a:spcPts val="2350"/>
              </a:lnSpc>
              <a:buNone/>
            </a:pPr>
            <a:r>
              <a:rPr lang="en-US" sz="1850" b="1" dirty="0">
                <a:solidFill>
                  <a:srgbClr val="FFFFFF"/>
                </a:solidFill>
                <a:latin typeface="PT Serif" panose="020A0603040505020204" pitchFamily="18" charset="0"/>
                <a:ea typeface="PT Serif" pitchFamily="34" charset="-122"/>
                <a:cs typeface="PT Serif" pitchFamily="34" charset="-120"/>
              </a:rPr>
              <a:t>Bảo trì thiết bị</a:t>
            </a:r>
            <a:endParaRPr lang="en-US" sz="1850" dirty="0"/>
          </a:p>
        </p:txBody>
      </p:sp>
      <p:sp>
        <p:nvSpPr>
          <p:cNvPr id="10" name="Text 7"/>
          <p:cNvSpPr/>
          <p:nvPr/>
        </p:nvSpPr>
        <p:spPr>
          <a:xfrm>
            <a:off x="7595710" y="6137613"/>
            <a:ext cx="6361867" cy="243959"/>
          </a:xfrm>
          <a:prstGeom prst="rect">
            <a:avLst/>
          </a:prstGeom>
          <a:noFill/>
          <a:ln/>
        </p:spPr>
        <p:txBody>
          <a:bodyPr wrap="none" lIns="0" tIns="0" rIns="0" bIns="0" rtlCol="0" anchor="t"/>
          <a:lstStyle/>
          <a:p>
            <a:pPr marL="0" indent="0">
              <a:lnSpc>
                <a:spcPts val="1900"/>
              </a:lnSpc>
              <a:buNone/>
            </a:pPr>
            <a:r>
              <a:rPr lang="en-US" sz="1200" dirty="0">
                <a:solidFill>
                  <a:srgbClr val="FFFFFF"/>
                </a:solidFill>
                <a:latin typeface="PT Serif" panose="020A0603040505020204" pitchFamily="18" charset="0"/>
                <a:ea typeface="DM Sans" pitchFamily="34" charset="-122"/>
                <a:cs typeface="DM Sans" pitchFamily="34" charset="-120"/>
              </a:rPr>
              <a:t>Thường xuyên kiểm tra và bảo dưỡng máy móc, thiết bị sản xuất.</a:t>
            </a:r>
            <a:endParaRPr lang="en-US" sz="1200" dirty="0"/>
          </a:p>
        </p:txBody>
      </p:sp>
      <p:sp>
        <p:nvSpPr>
          <p:cNvPr id="11" name="Shape 8"/>
          <p:cNvSpPr/>
          <p:nvPr/>
        </p:nvSpPr>
        <p:spPr>
          <a:xfrm>
            <a:off x="623767" y="6686610"/>
            <a:ext cx="6666905" cy="940713"/>
          </a:xfrm>
          <a:prstGeom prst="roundRect">
            <a:avLst>
              <a:gd name="adj" fmla="val 2433"/>
            </a:avLst>
          </a:prstGeom>
          <a:solidFill>
            <a:srgbClr val="204C8E"/>
          </a:solidFill>
          <a:ln/>
        </p:spPr>
      </p:sp>
      <p:sp>
        <p:nvSpPr>
          <p:cNvPr id="12" name="Text 9"/>
          <p:cNvSpPr/>
          <p:nvPr/>
        </p:nvSpPr>
        <p:spPr>
          <a:xfrm>
            <a:off x="776286" y="6839130"/>
            <a:ext cx="2402919" cy="300276"/>
          </a:xfrm>
          <a:prstGeom prst="rect">
            <a:avLst/>
          </a:prstGeom>
          <a:noFill/>
          <a:ln/>
        </p:spPr>
        <p:txBody>
          <a:bodyPr wrap="none" lIns="0" tIns="0" rIns="0" bIns="0" rtlCol="0" anchor="t"/>
          <a:lstStyle/>
          <a:p>
            <a:pPr marL="0" indent="0">
              <a:lnSpc>
                <a:spcPts val="2350"/>
              </a:lnSpc>
              <a:buNone/>
            </a:pPr>
            <a:r>
              <a:rPr lang="en-US" sz="1850" b="1" dirty="0">
                <a:solidFill>
                  <a:srgbClr val="FFFFFF"/>
                </a:solidFill>
                <a:latin typeface="PT Serif" panose="020A0603040505020204" pitchFamily="18" charset="0"/>
                <a:ea typeface="PT Serif" pitchFamily="34" charset="-122"/>
                <a:cs typeface="PT Serif" pitchFamily="34" charset="-120"/>
              </a:rPr>
              <a:t>Thiết bị bảo hộ</a:t>
            </a:r>
            <a:endParaRPr lang="en-US" sz="1850" dirty="0"/>
          </a:p>
        </p:txBody>
      </p:sp>
      <p:sp>
        <p:nvSpPr>
          <p:cNvPr id="13" name="Text 10"/>
          <p:cNvSpPr/>
          <p:nvPr/>
        </p:nvSpPr>
        <p:spPr>
          <a:xfrm>
            <a:off x="776286" y="7230845"/>
            <a:ext cx="6361867" cy="243959"/>
          </a:xfrm>
          <a:prstGeom prst="rect">
            <a:avLst/>
          </a:prstGeom>
          <a:noFill/>
          <a:ln/>
        </p:spPr>
        <p:txBody>
          <a:bodyPr wrap="none" lIns="0" tIns="0" rIns="0" bIns="0" rtlCol="0" anchor="t"/>
          <a:lstStyle/>
          <a:p>
            <a:pPr marL="0" indent="0">
              <a:lnSpc>
                <a:spcPts val="1900"/>
              </a:lnSpc>
              <a:buNone/>
            </a:pPr>
            <a:r>
              <a:rPr lang="en-US" sz="1200" dirty="0">
                <a:solidFill>
                  <a:srgbClr val="FFFFFF"/>
                </a:solidFill>
                <a:latin typeface="PT Serif" panose="020A0603040505020204" pitchFamily="18" charset="0"/>
                <a:ea typeface="DM Sans" pitchFamily="34" charset="-122"/>
                <a:cs typeface="DM Sans" pitchFamily="34" charset="-120"/>
              </a:rPr>
              <a:t>Cung cấp và đảm bảo sử dụng đúng các thiết bị bảo hộ cá nhân.</a:t>
            </a:r>
            <a:endParaRPr lang="en-US" sz="1200" dirty="0"/>
          </a:p>
        </p:txBody>
      </p:sp>
      <p:sp>
        <p:nvSpPr>
          <p:cNvPr id="14" name="Shape 11"/>
          <p:cNvSpPr/>
          <p:nvPr/>
        </p:nvSpPr>
        <p:spPr>
          <a:xfrm>
            <a:off x="7443191" y="6686610"/>
            <a:ext cx="6666905" cy="940713"/>
          </a:xfrm>
          <a:prstGeom prst="roundRect">
            <a:avLst>
              <a:gd name="adj" fmla="val 2433"/>
            </a:avLst>
          </a:prstGeom>
          <a:solidFill>
            <a:srgbClr val="204C8E"/>
          </a:solidFill>
          <a:ln/>
        </p:spPr>
      </p:sp>
      <p:sp>
        <p:nvSpPr>
          <p:cNvPr id="15" name="Text 12"/>
          <p:cNvSpPr/>
          <p:nvPr/>
        </p:nvSpPr>
        <p:spPr>
          <a:xfrm>
            <a:off x="7595710" y="6839130"/>
            <a:ext cx="2402919" cy="300276"/>
          </a:xfrm>
          <a:prstGeom prst="rect">
            <a:avLst/>
          </a:prstGeom>
          <a:noFill/>
          <a:ln/>
        </p:spPr>
        <p:txBody>
          <a:bodyPr wrap="none" lIns="0" tIns="0" rIns="0" bIns="0" rtlCol="0" anchor="t"/>
          <a:lstStyle/>
          <a:p>
            <a:pPr marL="0" indent="0">
              <a:lnSpc>
                <a:spcPts val="2350"/>
              </a:lnSpc>
              <a:buNone/>
            </a:pPr>
            <a:r>
              <a:rPr lang="en-US" sz="1850" b="1" dirty="0">
                <a:solidFill>
                  <a:srgbClr val="FFFFFF"/>
                </a:solidFill>
                <a:latin typeface="PT Serif" panose="020A0603040505020204" pitchFamily="18" charset="0"/>
                <a:ea typeface="PT Serif" pitchFamily="34" charset="-122"/>
                <a:cs typeface="PT Serif" pitchFamily="34" charset="-120"/>
              </a:rPr>
              <a:t>Môi trường</a:t>
            </a:r>
            <a:endParaRPr lang="en-US" sz="1850" dirty="0"/>
          </a:p>
        </p:txBody>
      </p:sp>
      <p:sp>
        <p:nvSpPr>
          <p:cNvPr id="16" name="Text 13"/>
          <p:cNvSpPr/>
          <p:nvPr/>
        </p:nvSpPr>
        <p:spPr>
          <a:xfrm>
            <a:off x="7595710" y="7230845"/>
            <a:ext cx="6361867" cy="243959"/>
          </a:xfrm>
          <a:prstGeom prst="rect">
            <a:avLst/>
          </a:prstGeom>
          <a:noFill/>
          <a:ln/>
        </p:spPr>
        <p:txBody>
          <a:bodyPr wrap="none" lIns="0" tIns="0" rIns="0" bIns="0" rtlCol="0" anchor="t"/>
          <a:lstStyle/>
          <a:p>
            <a:pPr marL="0" indent="0">
              <a:lnSpc>
                <a:spcPts val="1900"/>
              </a:lnSpc>
              <a:buNone/>
            </a:pPr>
            <a:r>
              <a:rPr lang="en-US" sz="1200" dirty="0">
                <a:solidFill>
                  <a:srgbClr val="FFFFFF"/>
                </a:solidFill>
                <a:latin typeface="PT Serif" panose="020A0603040505020204" pitchFamily="18" charset="0"/>
                <a:ea typeface="DM Sans" pitchFamily="34" charset="-122"/>
                <a:cs typeface="DM Sans" pitchFamily="34" charset="-120"/>
              </a:rPr>
              <a:t>Duy trì không gian làm việc sạch sẽ, thoáng mát và đủ ánh sáng.</a:t>
            </a:r>
            <a:endParaRPr lang="en-US" sz="1200" dirty="0"/>
          </a:p>
        </p:txBody>
      </p:sp>
      <p:pic>
        <p:nvPicPr>
          <p:cNvPr id="17" name="Image 0" descr="preencoded.png">
            <a:extLst>
              <a:ext uri="{FF2B5EF4-FFF2-40B4-BE49-F238E27FC236}">
                <a16:creationId xmlns:a16="http://schemas.microsoft.com/office/drawing/2014/main" id="{1FFE1B2C-050E-AE10-E944-827790F71E10}"/>
              </a:ext>
            </a:extLst>
          </p:cNvPr>
          <p:cNvPicPr>
            <a:picLocks noChangeAspect="1"/>
          </p:cNvPicPr>
          <p:nvPr/>
        </p:nvPicPr>
        <p:blipFill>
          <a:blip r:embed="rId4"/>
          <a:stretch>
            <a:fillRect/>
          </a:stretch>
        </p:blipFill>
        <p:spPr>
          <a:xfrm>
            <a:off x="11723914" y="7389136"/>
            <a:ext cx="2715687" cy="8404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55127" y="3785116"/>
            <a:ext cx="3901440" cy="3268980"/>
          </a:xfrm>
          <a:prstGeom prst="rect">
            <a:avLst/>
          </a:prstGeom>
        </p:spPr>
      </p:pic>
      <p:sp>
        <p:nvSpPr>
          <p:cNvPr id="3" name="Text 0"/>
          <p:cNvSpPr/>
          <p:nvPr/>
        </p:nvSpPr>
        <p:spPr>
          <a:xfrm>
            <a:off x="702469" y="990005"/>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anose="020A0603040505020204" pitchFamily="18" charset="0"/>
                <a:ea typeface="PT Serif" pitchFamily="34" charset="-122"/>
                <a:cs typeface="PT Serif" pitchFamily="34" charset="-120"/>
              </a:rPr>
              <a:t>Xử lý tình huống khẩn cấp</a:t>
            </a:r>
            <a:endParaRPr lang="en-US" sz="4100" dirty="0"/>
          </a:p>
        </p:txBody>
      </p:sp>
      <p:sp>
        <p:nvSpPr>
          <p:cNvPr id="4" name="Shape 1"/>
          <p:cNvSpPr/>
          <p:nvPr/>
        </p:nvSpPr>
        <p:spPr>
          <a:xfrm>
            <a:off x="1755704" y="2484606"/>
            <a:ext cx="22860" cy="5290066"/>
          </a:xfrm>
          <a:prstGeom prst="roundRect">
            <a:avLst>
              <a:gd name="adj" fmla="val 131708"/>
            </a:avLst>
          </a:prstGeom>
          <a:solidFill>
            <a:srgbClr val="D8D4D4"/>
          </a:solidFill>
          <a:ln/>
        </p:spPr>
      </p:sp>
      <p:sp>
        <p:nvSpPr>
          <p:cNvPr id="5" name="Shape 2"/>
          <p:cNvSpPr/>
          <p:nvPr/>
        </p:nvSpPr>
        <p:spPr>
          <a:xfrm>
            <a:off x="1970076" y="2924661"/>
            <a:ext cx="702469" cy="22860"/>
          </a:xfrm>
          <a:prstGeom prst="roundRect">
            <a:avLst>
              <a:gd name="adj" fmla="val 131708"/>
            </a:avLst>
          </a:prstGeom>
          <a:solidFill>
            <a:srgbClr val="3965A7"/>
          </a:solidFill>
          <a:ln/>
        </p:spPr>
      </p:sp>
      <p:sp>
        <p:nvSpPr>
          <p:cNvPr id="6" name="Shape 3"/>
          <p:cNvSpPr/>
          <p:nvPr/>
        </p:nvSpPr>
        <p:spPr>
          <a:xfrm>
            <a:off x="1541332" y="2710349"/>
            <a:ext cx="451604" cy="451604"/>
          </a:xfrm>
          <a:prstGeom prst="roundRect">
            <a:avLst>
              <a:gd name="adj" fmla="val 6667"/>
            </a:avLst>
          </a:prstGeom>
          <a:solidFill>
            <a:srgbClr val="204C8E"/>
          </a:solidFill>
          <a:ln/>
        </p:spPr>
      </p:sp>
      <p:sp>
        <p:nvSpPr>
          <p:cNvPr id="7" name="Text 4"/>
          <p:cNvSpPr/>
          <p:nvPr/>
        </p:nvSpPr>
        <p:spPr>
          <a:xfrm>
            <a:off x="1682897" y="2778095"/>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anose="020A0603040505020204" pitchFamily="18" charset="0"/>
                <a:ea typeface="PT Serif" pitchFamily="34" charset="-122"/>
                <a:cs typeface="PT Serif" pitchFamily="34" charset="-120"/>
              </a:rPr>
              <a:t>1</a:t>
            </a:r>
            <a:endParaRPr lang="en-US" sz="2450" dirty="0"/>
          </a:p>
        </p:txBody>
      </p:sp>
      <p:sp>
        <p:nvSpPr>
          <p:cNvPr id="8" name="Text 5"/>
          <p:cNvSpPr/>
          <p:nvPr/>
        </p:nvSpPr>
        <p:spPr>
          <a:xfrm>
            <a:off x="2871081" y="2685227"/>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anose="020A0603040505020204" pitchFamily="18" charset="0"/>
                <a:ea typeface="PT Serif" pitchFamily="34" charset="-122"/>
                <a:cs typeface="PT Serif" pitchFamily="34" charset="-120"/>
              </a:rPr>
              <a:t>Dừng máy</a:t>
            </a:r>
            <a:endParaRPr lang="en-US" sz="2050" dirty="0"/>
          </a:p>
        </p:txBody>
      </p:sp>
      <p:sp>
        <p:nvSpPr>
          <p:cNvPr id="9" name="Text 6"/>
          <p:cNvSpPr/>
          <p:nvPr/>
        </p:nvSpPr>
        <p:spPr>
          <a:xfrm>
            <a:off x="2871081" y="3134926"/>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970076" y="4297333"/>
            <a:ext cx="702469" cy="22860"/>
          </a:xfrm>
          <a:prstGeom prst="roundRect">
            <a:avLst>
              <a:gd name="adj" fmla="val 131708"/>
            </a:avLst>
          </a:prstGeom>
          <a:solidFill>
            <a:srgbClr val="3965A7"/>
          </a:solidFill>
          <a:ln/>
        </p:spPr>
      </p:sp>
      <p:sp>
        <p:nvSpPr>
          <p:cNvPr id="11" name="Shape 8"/>
          <p:cNvSpPr/>
          <p:nvPr/>
        </p:nvSpPr>
        <p:spPr>
          <a:xfrm>
            <a:off x="1541332" y="4083020"/>
            <a:ext cx="451604" cy="451604"/>
          </a:xfrm>
          <a:prstGeom prst="roundRect">
            <a:avLst>
              <a:gd name="adj" fmla="val 6667"/>
            </a:avLst>
          </a:prstGeom>
          <a:solidFill>
            <a:srgbClr val="204C8E"/>
          </a:solidFill>
          <a:ln/>
        </p:spPr>
      </p:sp>
      <p:sp>
        <p:nvSpPr>
          <p:cNvPr id="12" name="Text 9"/>
          <p:cNvSpPr/>
          <p:nvPr/>
        </p:nvSpPr>
        <p:spPr>
          <a:xfrm>
            <a:off x="1682897" y="4150767"/>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anose="020A0603040505020204" pitchFamily="18" charset="0"/>
                <a:ea typeface="PT Serif" pitchFamily="34" charset="-122"/>
                <a:cs typeface="PT Serif" pitchFamily="34" charset="-120"/>
              </a:rPr>
              <a:t>2</a:t>
            </a:r>
            <a:endParaRPr lang="en-US" sz="2450" dirty="0"/>
          </a:p>
        </p:txBody>
      </p:sp>
      <p:sp>
        <p:nvSpPr>
          <p:cNvPr id="13" name="Text 10"/>
          <p:cNvSpPr/>
          <p:nvPr/>
        </p:nvSpPr>
        <p:spPr>
          <a:xfrm>
            <a:off x="2871081" y="4057898"/>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anose="020A0603040505020204" pitchFamily="18" charset="0"/>
                <a:ea typeface="PT Serif" pitchFamily="34" charset="-122"/>
                <a:cs typeface="PT Serif" pitchFamily="34" charset="-120"/>
              </a:rPr>
              <a:t>Sơ cứu</a:t>
            </a:r>
            <a:endParaRPr lang="en-US" sz="2050" dirty="0"/>
          </a:p>
        </p:txBody>
      </p:sp>
      <p:sp>
        <p:nvSpPr>
          <p:cNvPr id="14" name="Text 11"/>
          <p:cNvSpPr/>
          <p:nvPr/>
        </p:nvSpPr>
        <p:spPr>
          <a:xfrm>
            <a:off x="2871081" y="4507597"/>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970076" y="5670005"/>
            <a:ext cx="702469" cy="22860"/>
          </a:xfrm>
          <a:prstGeom prst="roundRect">
            <a:avLst>
              <a:gd name="adj" fmla="val 131708"/>
            </a:avLst>
          </a:prstGeom>
          <a:solidFill>
            <a:srgbClr val="3965A7"/>
          </a:solidFill>
          <a:ln/>
        </p:spPr>
      </p:sp>
      <p:sp>
        <p:nvSpPr>
          <p:cNvPr id="16" name="Shape 13"/>
          <p:cNvSpPr/>
          <p:nvPr/>
        </p:nvSpPr>
        <p:spPr>
          <a:xfrm>
            <a:off x="1541332" y="5455692"/>
            <a:ext cx="451604" cy="451604"/>
          </a:xfrm>
          <a:prstGeom prst="roundRect">
            <a:avLst>
              <a:gd name="adj" fmla="val 6667"/>
            </a:avLst>
          </a:prstGeom>
          <a:solidFill>
            <a:srgbClr val="204C8E"/>
          </a:solidFill>
          <a:ln/>
        </p:spPr>
      </p:sp>
      <p:sp>
        <p:nvSpPr>
          <p:cNvPr id="17" name="Text 14"/>
          <p:cNvSpPr/>
          <p:nvPr/>
        </p:nvSpPr>
        <p:spPr>
          <a:xfrm>
            <a:off x="1682897" y="5523439"/>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anose="020A0603040505020204" pitchFamily="18" charset="0"/>
                <a:ea typeface="PT Serif" pitchFamily="34" charset="-122"/>
                <a:cs typeface="PT Serif" pitchFamily="34" charset="-120"/>
              </a:rPr>
              <a:t>3</a:t>
            </a:r>
            <a:endParaRPr lang="en-US" sz="2450" dirty="0"/>
          </a:p>
        </p:txBody>
      </p:sp>
      <p:sp>
        <p:nvSpPr>
          <p:cNvPr id="18" name="Text 15"/>
          <p:cNvSpPr/>
          <p:nvPr/>
        </p:nvSpPr>
        <p:spPr>
          <a:xfrm>
            <a:off x="2871081" y="543057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anose="020A0603040505020204" pitchFamily="18" charset="0"/>
                <a:ea typeface="PT Serif" pitchFamily="34" charset="-122"/>
                <a:cs typeface="PT Serif" pitchFamily="34" charset="-120"/>
              </a:rPr>
              <a:t>Gọi cấp cứu</a:t>
            </a:r>
            <a:endParaRPr lang="en-US" sz="2050" dirty="0"/>
          </a:p>
        </p:txBody>
      </p:sp>
      <p:sp>
        <p:nvSpPr>
          <p:cNvPr id="19" name="Text 16"/>
          <p:cNvSpPr/>
          <p:nvPr/>
        </p:nvSpPr>
        <p:spPr>
          <a:xfrm>
            <a:off x="2871081" y="588026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970076" y="7042676"/>
            <a:ext cx="702469" cy="22860"/>
          </a:xfrm>
          <a:prstGeom prst="roundRect">
            <a:avLst>
              <a:gd name="adj" fmla="val 131708"/>
            </a:avLst>
          </a:prstGeom>
          <a:solidFill>
            <a:srgbClr val="3965A7"/>
          </a:solidFill>
          <a:ln/>
        </p:spPr>
      </p:sp>
      <p:sp>
        <p:nvSpPr>
          <p:cNvPr id="21" name="Shape 18"/>
          <p:cNvSpPr/>
          <p:nvPr/>
        </p:nvSpPr>
        <p:spPr>
          <a:xfrm>
            <a:off x="1541332" y="6828364"/>
            <a:ext cx="451604" cy="451604"/>
          </a:xfrm>
          <a:prstGeom prst="roundRect">
            <a:avLst>
              <a:gd name="adj" fmla="val 6667"/>
            </a:avLst>
          </a:prstGeom>
          <a:solidFill>
            <a:srgbClr val="204C8E"/>
          </a:solidFill>
          <a:ln/>
        </p:spPr>
      </p:sp>
      <p:sp>
        <p:nvSpPr>
          <p:cNvPr id="22" name="Text 19"/>
          <p:cNvSpPr/>
          <p:nvPr/>
        </p:nvSpPr>
        <p:spPr>
          <a:xfrm>
            <a:off x="1682897" y="689611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anose="020A0603040505020204" pitchFamily="18" charset="0"/>
                <a:ea typeface="PT Serif" pitchFamily="34" charset="-122"/>
                <a:cs typeface="PT Serif" pitchFamily="34" charset="-120"/>
              </a:rPr>
              <a:t>4</a:t>
            </a:r>
            <a:endParaRPr lang="en-US" sz="2450" dirty="0"/>
          </a:p>
        </p:txBody>
      </p:sp>
      <p:sp>
        <p:nvSpPr>
          <p:cNvPr id="23" name="Text 20"/>
          <p:cNvSpPr/>
          <p:nvPr/>
        </p:nvSpPr>
        <p:spPr>
          <a:xfrm>
            <a:off x="2871081" y="680324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anose="020A0603040505020204" pitchFamily="18" charset="0"/>
                <a:ea typeface="PT Serif" pitchFamily="34" charset="-122"/>
                <a:cs typeface="PT Serif" pitchFamily="34" charset="-120"/>
              </a:rPr>
              <a:t>Báo cáo</a:t>
            </a:r>
            <a:endParaRPr lang="en-US" sz="2050" dirty="0"/>
          </a:p>
        </p:txBody>
      </p:sp>
      <p:sp>
        <p:nvSpPr>
          <p:cNvPr id="24" name="Text 21"/>
          <p:cNvSpPr/>
          <p:nvPr/>
        </p:nvSpPr>
        <p:spPr>
          <a:xfrm>
            <a:off x="2871081" y="725294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C31522C8-69D0-7DCF-503A-B1DF12A6A834}"/>
              </a:ext>
            </a:extLst>
          </p:cNvPr>
          <p:cNvPicPr>
            <a:picLocks noChangeAspect="1"/>
          </p:cNvPicPr>
          <p:nvPr/>
        </p:nvPicPr>
        <p:blipFill>
          <a:blip r:embed="rId4"/>
          <a:stretch>
            <a:fillRect/>
          </a:stretch>
        </p:blipFill>
        <p:spPr>
          <a:xfrm>
            <a:off x="11723914" y="7389136"/>
            <a:ext cx="2715687" cy="8404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4037" y="801894"/>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020202"/>
                </a:solidFill>
                <a:latin typeface="PT Serif" panose="020A0603040505020204" pitchFamily="18" charset="0"/>
                <a:ea typeface="PT Serif" pitchFamily="34" charset="-122"/>
                <a:cs typeface="PT Serif" pitchFamily="34" charset="-120"/>
              </a:rPr>
              <a:t>Tài liệu tham khảo</a:t>
            </a:r>
            <a:endParaRPr lang="en-US" sz="5100"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anose="020A0603040505020204" pitchFamily="18" charset="0"/>
                <a:ea typeface="PT Serif" pitchFamily="34" charset="-122"/>
                <a:cs typeface="PT Serif" pitchFamily="34" charset="-120"/>
              </a:rPr>
              <a:t>Bài kiểm tra ATLD nhóm 3</a:t>
            </a:r>
            <a:endParaRPr lang="en-US" sz="3050" dirty="0"/>
          </a:p>
        </p:txBody>
      </p:sp>
      <p:sp>
        <p:nvSpPr>
          <p:cNvPr id="4" name="Text 2"/>
          <p:cNvSpPr/>
          <p:nvPr/>
        </p:nvSpPr>
        <p:spPr>
          <a:xfrm>
            <a:off x="864037" y="3138845"/>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E46E5"/>
                </a:solidFill>
                <a:latin typeface="PT Serif" panose="020A0603040505020204" pitchFamily="18"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solidFill>
                <a:srgbClr val="2E46E5"/>
              </a:solidFill>
            </a:endParaRPr>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anose="020A0603040505020204" pitchFamily="18"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435614"/>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E46E5"/>
                </a:solidFill>
                <a:latin typeface="PT Serif" panose="020A0603040505020204" pitchFamily="18"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solidFill>
                <a:srgbClr val="2E46E5"/>
              </a:solidFill>
            </a:endParaRPr>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anose="020A0603040505020204" pitchFamily="18"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866077"/>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2E46E5"/>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bộ đàm</a:t>
            </a:r>
            <a:endParaRPr lang="en-US" sz="1900" dirty="0">
              <a:solidFill>
                <a:srgbClr val="2E46E5"/>
              </a:solidFill>
            </a:endParaRPr>
          </a:p>
        </p:txBody>
      </p:sp>
      <p:pic>
        <p:nvPicPr>
          <p:cNvPr id="9" name="Image 0" descr="preencoded.png"/>
          <p:cNvPicPr>
            <a:picLocks noChangeAspect="1"/>
          </p:cNvPicPr>
          <p:nvPr/>
        </p:nvPicPr>
        <p:blipFill>
          <a:blip r:embed="rId6"/>
          <a:stretch>
            <a:fillRect/>
          </a:stretch>
        </p:blipFill>
        <p:spPr>
          <a:xfrm>
            <a:off x="8163997" y="3641645"/>
            <a:ext cx="5609868" cy="1736169"/>
          </a:xfrm>
          <a:prstGeom prst="rect">
            <a:avLst/>
          </a:prstGeom>
        </p:spPr>
      </p:pic>
      <p:pic>
        <p:nvPicPr>
          <p:cNvPr id="10" name="Image 0" descr="preencoded.png">
            <a:extLst>
              <a:ext uri="{FF2B5EF4-FFF2-40B4-BE49-F238E27FC236}">
                <a16:creationId xmlns:a16="http://schemas.microsoft.com/office/drawing/2014/main" id="{2F11AD6F-CBB7-497C-83E7-91839E69FDA2}"/>
              </a:ext>
            </a:extLst>
          </p:cNvPr>
          <p:cNvPicPr>
            <a:picLocks noChangeAspect="1"/>
          </p:cNvPicPr>
          <p:nvPr/>
        </p:nvPicPr>
        <p:blipFill>
          <a:blip r:embed="rId6"/>
          <a:stretch>
            <a:fillRect/>
          </a:stretch>
        </p:blipFill>
        <p:spPr>
          <a:xfrm>
            <a:off x="11723914" y="7389136"/>
            <a:ext cx="2715687" cy="84046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855</Words>
  <Application>Microsoft Office PowerPoint</Application>
  <PresentationFormat>Custom</PresentationFormat>
  <Paragraphs>103</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2024-11-15T06:31:42Z</dcterms:created>
  <dcterms:modified xsi:type="dcterms:W3CDTF">2024-11-15T06:43:54Z</dcterms:modified>
</cp:coreProperties>
</file>