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DM Sans" pitchFamily="2" charset="0"/>
      <p:regular r:id="rId11"/>
      <p:bold r:id="rId12"/>
    </p:embeddedFont>
    <p:embeddedFont>
      <p:font typeface="DM Sans Bold" pitchFamily="2" charset="0"/>
      <p:bold r:id="rId13"/>
    </p:embeddedFont>
    <p:embeddedFont>
      <p:font typeface="PT Serif" panose="020A0603040505020204" pitchFamily="18" charset="0"/>
      <p:regular r:id="rId14"/>
      <p:bold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2942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hyperlink" Target="https://antoannamviet.com/tai-lieu-an-toan-lao-dong-san-xuat-may-chay-bo/"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rot="21044967">
            <a:off x="9266413" y="2157797"/>
            <a:ext cx="5383550" cy="5383550"/>
          </a:xfrm>
          <a:prstGeom prst="rect">
            <a:avLst/>
          </a:prstGeom>
        </p:spPr>
      </p:pic>
      <p:sp>
        <p:nvSpPr>
          <p:cNvPr id="3" name="Text 0"/>
          <p:cNvSpPr/>
          <p:nvPr/>
        </p:nvSpPr>
        <p:spPr>
          <a:xfrm>
            <a:off x="864037" y="1305282"/>
            <a:ext cx="7415927" cy="3353991"/>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An Toàn Lao Động Trong Sản Xuất </a:t>
            </a:r>
            <a:r>
              <a:rPr lang="en-US" sz="7000" b="1" dirty="0">
                <a:solidFill>
                  <a:srgbClr val="020202"/>
                </a:solidFill>
                <a:latin typeface="PT Serif" pitchFamily="34" charset="0"/>
                <a:ea typeface="PT Serif" pitchFamily="34" charset="-122"/>
                <a:cs typeface="PT Serif" pitchFamily="34" charset="-120"/>
              </a:rPr>
              <a:t>Máy Chạy Bộ</a:t>
            </a:r>
            <a:endParaRPr lang="en-US" sz="7000" dirty="0"/>
          </a:p>
        </p:txBody>
      </p:sp>
      <p:sp>
        <p:nvSpPr>
          <p:cNvPr id="4" name="Text 1"/>
          <p:cNvSpPr/>
          <p:nvPr/>
        </p:nvSpPr>
        <p:spPr>
          <a:xfrm>
            <a:off x="949404" y="5461516"/>
            <a:ext cx="7415927" cy="118514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Bài giảng này cung cấp thông tin về an toàn lao động trong ngành sản xuất Máy Chạy Bộ, bao gồm các nguy cơ tiềm ẩn, biện pháp phòng ngừa và xử lý tình huống khẩn cấp.</a:t>
            </a:r>
            <a:endParaRPr lang="en-US" sz="1900" dirty="0"/>
          </a:p>
        </p:txBody>
      </p:sp>
      <p:sp>
        <p:nvSpPr>
          <p:cNvPr id="5" name="Shape 2"/>
          <p:cNvSpPr/>
          <p:nvPr/>
        </p:nvSpPr>
        <p:spPr>
          <a:xfrm>
            <a:off x="949404" y="6942773"/>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957024" y="6950393"/>
            <a:ext cx="379690" cy="379690"/>
          </a:xfrm>
          <a:prstGeom prst="rect">
            <a:avLst/>
          </a:prstGeom>
        </p:spPr>
      </p:pic>
      <p:sp>
        <p:nvSpPr>
          <p:cNvPr id="7" name="Text 3"/>
          <p:cNvSpPr/>
          <p:nvPr/>
        </p:nvSpPr>
        <p:spPr>
          <a:xfrm>
            <a:off x="1467683" y="6924318"/>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DM Sans Bold" pitchFamily="34" charset="0"/>
                <a:ea typeface="DM Sans Bold" pitchFamily="34" charset="-122"/>
                <a:cs typeface="DM Sans Bold" pitchFamily="34" charset="-120"/>
              </a:rPr>
              <a:t>Bản</a:t>
            </a:r>
            <a:r>
              <a:rPr lang="en-US" sz="2400" b="1" dirty="0">
                <a:solidFill>
                  <a:srgbClr val="383838"/>
                </a:solidFill>
                <a:latin typeface="DM Sans Bold" pitchFamily="34" charset="0"/>
                <a:ea typeface="DM Sans Bold" pitchFamily="34" charset="-122"/>
                <a:cs typeface="DM Sans Bold" pitchFamily="34" charset="-120"/>
              </a:rPr>
              <a:t> </a:t>
            </a:r>
            <a:r>
              <a:rPr lang="en-US" sz="2400" b="1" dirty="0" err="1">
                <a:solidFill>
                  <a:srgbClr val="383838"/>
                </a:solidFill>
                <a:latin typeface="DM Sans Bold" pitchFamily="34" charset="0"/>
                <a:ea typeface="DM Sans Bold" pitchFamily="34" charset="-122"/>
                <a:cs typeface="DM Sans Bold" pitchFamily="34" charset="-120"/>
              </a:rPr>
              <a:t>quyền</a:t>
            </a:r>
            <a:r>
              <a:rPr lang="en-US" sz="2400" b="1" dirty="0">
                <a:solidFill>
                  <a:srgbClr val="383838"/>
                </a:solidFill>
                <a:latin typeface="DM Sans Bold" pitchFamily="34" charset="0"/>
                <a:ea typeface="DM Sans Bold" pitchFamily="34" charset="-122"/>
                <a:cs typeface="DM Sans Bold" pitchFamily="34" charset="-120"/>
              </a:rPr>
              <a:t> </a:t>
            </a:r>
            <a:r>
              <a:rPr lang="en-US" sz="2400" b="1" dirty="0" err="1">
                <a:solidFill>
                  <a:srgbClr val="383838"/>
                </a:solidFill>
                <a:latin typeface="DM Sans Bold" pitchFamily="34" charset="0"/>
                <a:ea typeface="DM Sans Bold" pitchFamily="34" charset="-122"/>
                <a:cs typeface="DM Sans Bold" pitchFamily="34" charset="-120"/>
              </a:rPr>
              <a:t>thuộc</a:t>
            </a:r>
            <a:r>
              <a:rPr lang="en-US" sz="2400" b="1" dirty="0">
                <a:solidFill>
                  <a:srgbClr val="383838"/>
                </a:solidFill>
                <a:latin typeface="DM Sans Bold" pitchFamily="34" charset="0"/>
                <a:ea typeface="DM Sans Bold" pitchFamily="34" charset="-122"/>
                <a:cs typeface="DM Sans Bold" pitchFamily="34" charset="-120"/>
              </a:rPr>
              <a:t> An Toàn Nam Việt</a:t>
            </a:r>
            <a:endParaRPr lang="en-US" sz="2400" dirty="0"/>
          </a:p>
        </p:txBody>
      </p:sp>
      <p:pic>
        <p:nvPicPr>
          <p:cNvPr id="8" name="Image 0" descr="preencoded.png">
            <a:extLst>
              <a:ext uri="{FF2B5EF4-FFF2-40B4-BE49-F238E27FC236}">
                <a16:creationId xmlns:a16="http://schemas.microsoft.com/office/drawing/2014/main" id="{036A61DE-B86B-7A9B-C190-95C733DC2A21}"/>
              </a:ext>
            </a:extLst>
          </p:cNvPr>
          <p:cNvPicPr>
            <a:picLocks noChangeAspect="1"/>
          </p:cNvPicPr>
          <p:nvPr/>
        </p:nvPicPr>
        <p:blipFill>
          <a:blip r:embed="rId5"/>
          <a:stretch>
            <a:fillRect/>
          </a:stretch>
        </p:blipFill>
        <p:spPr>
          <a:xfrm>
            <a:off x="11732385" y="7385539"/>
            <a:ext cx="2727313" cy="84406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080760" y="308610"/>
            <a:ext cx="2468880" cy="2468880"/>
          </a:xfrm>
          <a:prstGeom prst="rect">
            <a:avLst/>
          </a:prstGeom>
        </p:spPr>
      </p:pic>
      <p:sp>
        <p:nvSpPr>
          <p:cNvPr id="3" name="Text 0"/>
          <p:cNvSpPr/>
          <p:nvPr/>
        </p:nvSpPr>
        <p:spPr>
          <a:xfrm>
            <a:off x="864037" y="3430236"/>
            <a:ext cx="12902327" cy="1619964"/>
          </a:xfrm>
          <a:prstGeom prst="rect">
            <a:avLst/>
          </a:prstGeom>
          <a:noFill/>
          <a:ln/>
        </p:spPr>
        <p:txBody>
          <a:bodyPr wrap="square" lIns="0" tIns="0" rIns="0" bIns="0" rtlCol="0" anchor="t"/>
          <a:lstStyle/>
          <a:p>
            <a:pPr marL="0" indent="0" algn="ctr">
              <a:lnSpc>
                <a:spcPts val="6350"/>
              </a:lnSpc>
              <a:buNone/>
            </a:pPr>
            <a:r>
              <a:rPr lang="en-US" sz="5100" b="1" dirty="0">
                <a:solidFill>
                  <a:srgbClr val="020202"/>
                </a:solidFill>
                <a:latin typeface="PT Serif" pitchFamily="34" charset="0"/>
                <a:ea typeface="PT Serif" pitchFamily="34" charset="-122"/>
                <a:cs typeface="PT Serif" pitchFamily="34" charset="-120"/>
              </a:rPr>
              <a:t>Tình hình tai nạn lao động 6 </a:t>
            </a:r>
            <a:r>
              <a:rPr lang="en-US" sz="5100" b="1" dirty="0" err="1">
                <a:solidFill>
                  <a:srgbClr val="020202"/>
                </a:solidFill>
                <a:latin typeface="PT Serif" pitchFamily="34" charset="0"/>
                <a:ea typeface="PT Serif" pitchFamily="34" charset="-122"/>
                <a:cs typeface="PT Serif" pitchFamily="34" charset="-120"/>
              </a:rPr>
              <a:t>tháng</a:t>
            </a:r>
            <a:r>
              <a:rPr lang="en-US" sz="5100" b="1" dirty="0">
                <a:solidFill>
                  <a:srgbClr val="020202"/>
                </a:solidFill>
                <a:latin typeface="PT Serif" pitchFamily="34" charset="0"/>
                <a:ea typeface="PT Serif" pitchFamily="34" charset="-122"/>
                <a:cs typeface="PT Serif" pitchFamily="34" charset="-120"/>
              </a:rPr>
              <a:t> </a:t>
            </a:r>
          </a:p>
          <a:p>
            <a:pPr marL="0" indent="0" algn="ctr">
              <a:lnSpc>
                <a:spcPts val="6350"/>
              </a:lnSpc>
              <a:buNone/>
            </a:pPr>
            <a:r>
              <a:rPr lang="en-US" sz="5100" b="1" dirty="0" err="1">
                <a:solidFill>
                  <a:srgbClr val="020202"/>
                </a:solidFill>
                <a:latin typeface="PT Serif" pitchFamily="34" charset="0"/>
                <a:ea typeface="PT Serif" pitchFamily="34" charset="-122"/>
                <a:cs typeface="PT Serif" pitchFamily="34" charset="-120"/>
              </a:rPr>
              <a:t>đầu</a:t>
            </a:r>
            <a:r>
              <a:rPr lang="en-US" sz="5100" b="1" dirty="0">
                <a:solidFill>
                  <a:srgbClr val="020202"/>
                </a:solidFill>
                <a:latin typeface="PT Serif" pitchFamily="34" charset="0"/>
                <a:ea typeface="PT Serif" pitchFamily="34" charset="-122"/>
                <a:cs typeface="PT Serif" pitchFamily="34" charset="-120"/>
              </a:rPr>
              <a:t> năm 2024</a:t>
            </a:r>
            <a:endParaRPr lang="en-US" sz="5100" dirty="0"/>
          </a:p>
        </p:txBody>
      </p:sp>
      <p:sp>
        <p:nvSpPr>
          <p:cNvPr id="4" name="Shape 1"/>
          <p:cNvSpPr/>
          <p:nvPr/>
        </p:nvSpPr>
        <p:spPr>
          <a:xfrm>
            <a:off x="864037" y="5798622"/>
            <a:ext cx="555427" cy="555427"/>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5" name="Text 2"/>
          <p:cNvSpPr/>
          <p:nvPr/>
        </p:nvSpPr>
        <p:spPr>
          <a:xfrm>
            <a:off x="1038106" y="5881846"/>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1</a:t>
            </a:r>
            <a:endParaRPr lang="en-US" sz="3050" dirty="0"/>
          </a:p>
        </p:txBody>
      </p:sp>
      <p:sp>
        <p:nvSpPr>
          <p:cNvPr id="6" name="Text 3"/>
          <p:cNvSpPr/>
          <p:nvPr/>
        </p:nvSpPr>
        <p:spPr>
          <a:xfrm>
            <a:off x="1666280" y="5798622"/>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vụ tai nạn</a:t>
            </a:r>
            <a:endParaRPr lang="en-US" sz="2550" dirty="0"/>
          </a:p>
        </p:txBody>
      </p:sp>
      <p:sp>
        <p:nvSpPr>
          <p:cNvPr id="7" name="Text 4"/>
          <p:cNvSpPr/>
          <p:nvPr/>
        </p:nvSpPr>
        <p:spPr>
          <a:xfrm>
            <a:off x="1666280" y="6351786"/>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3.201 vụ, giảm 7,09% so </a:t>
            </a:r>
          </a:p>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với</a:t>
            </a:r>
            <a:r>
              <a:rPr lang="en-US" sz="1900" dirty="0">
                <a:solidFill>
                  <a:srgbClr val="383838"/>
                </a:solidFill>
                <a:latin typeface="DM Sans" pitchFamily="34" charset="0"/>
                <a:ea typeface="DM Sans" pitchFamily="34" charset="-122"/>
                <a:cs typeface="DM Sans" pitchFamily="34" charset="-120"/>
              </a:rPr>
              <a:t> cùng kỳ năm 2023.</a:t>
            </a:r>
            <a:endParaRPr lang="en-US" sz="1900" dirty="0"/>
          </a:p>
        </p:txBody>
      </p:sp>
      <p:sp>
        <p:nvSpPr>
          <p:cNvPr id="8" name="Shape 5"/>
          <p:cNvSpPr/>
          <p:nvPr/>
        </p:nvSpPr>
        <p:spPr>
          <a:xfrm>
            <a:off x="5247084" y="5798622"/>
            <a:ext cx="555427" cy="555427"/>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9" name="Text 6"/>
          <p:cNvSpPr/>
          <p:nvPr/>
        </p:nvSpPr>
        <p:spPr>
          <a:xfrm>
            <a:off x="5421154" y="5881846"/>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2</a:t>
            </a:r>
            <a:endParaRPr lang="en-US" sz="3050" dirty="0"/>
          </a:p>
        </p:txBody>
      </p:sp>
      <p:sp>
        <p:nvSpPr>
          <p:cNvPr id="10" name="Text 7"/>
          <p:cNvSpPr/>
          <p:nvPr/>
        </p:nvSpPr>
        <p:spPr>
          <a:xfrm>
            <a:off x="6049328" y="5798622"/>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người bị nạn</a:t>
            </a:r>
            <a:endParaRPr lang="en-US" sz="2550" dirty="0"/>
          </a:p>
        </p:txBody>
      </p:sp>
      <p:sp>
        <p:nvSpPr>
          <p:cNvPr id="11" name="Text 8"/>
          <p:cNvSpPr/>
          <p:nvPr/>
        </p:nvSpPr>
        <p:spPr>
          <a:xfrm>
            <a:off x="6049328" y="6351786"/>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3.065 người, giảm 6,04% so với cùng kỳ năm 2023.</a:t>
            </a:r>
            <a:endParaRPr lang="en-US" sz="1900" dirty="0"/>
          </a:p>
        </p:txBody>
      </p:sp>
      <p:sp>
        <p:nvSpPr>
          <p:cNvPr id="12" name="Shape 9"/>
          <p:cNvSpPr/>
          <p:nvPr/>
        </p:nvSpPr>
        <p:spPr>
          <a:xfrm>
            <a:off x="9630132" y="5798622"/>
            <a:ext cx="555427" cy="555427"/>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3" name="Text 10"/>
          <p:cNvSpPr/>
          <p:nvPr/>
        </p:nvSpPr>
        <p:spPr>
          <a:xfrm>
            <a:off x="9804202" y="5881846"/>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3</a:t>
            </a:r>
            <a:endParaRPr lang="en-US" sz="3050" dirty="0"/>
          </a:p>
        </p:txBody>
      </p:sp>
      <p:sp>
        <p:nvSpPr>
          <p:cNvPr id="14" name="Text 11"/>
          <p:cNvSpPr/>
          <p:nvPr/>
        </p:nvSpPr>
        <p:spPr>
          <a:xfrm>
            <a:off x="10432375" y="5798622"/>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người chết</a:t>
            </a:r>
            <a:endParaRPr lang="en-US" sz="2550" dirty="0"/>
          </a:p>
        </p:txBody>
      </p:sp>
      <p:sp>
        <p:nvSpPr>
          <p:cNvPr id="15" name="Text 12"/>
          <p:cNvSpPr/>
          <p:nvPr/>
        </p:nvSpPr>
        <p:spPr>
          <a:xfrm>
            <a:off x="10432375" y="6351786"/>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346 người, giảm 1,98% so </a:t>
            </a:r>
          </a:p>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với</a:t>
            </a:r>
            <a:r>
              <a:rPr lang="en-US" sz="1900" dirty="0">
                <a:solidFill>
                  <a:srgbClr val="383838"/>
                </a:solidFill>
                <a:latin typeface="DM Sans" pitchFamily="34" charset="0"/>
                <a:ea typeface="DM Sans" pitchFamily="34" charset="-122"/>
                <a:cs typeface="DM Sans" pitchFamily="34" charset="-120"/>
              </a:rPr>
              <a:t> cùng kỳ năm 2023.</a:t>
            </a:r>
            <a:endParaRPr lang="en-US" sz="1900" dirty="0"/>
          </a:p>
        </p:txBody>
      </p:sp>
      <p:pic>
        <p:nvPicPr>
          <p:cNvPr id="16" name="Image 0" descr="preencoded.png">
            <a:extLst>
              <a:ext uri="{FF2B5EF4-FFF2-40B4-BE49-F238E27FC236}">
                <a16:creationId xmlns:a16="http://schemas.microsoft.com/office/drawing/2014/main" id="{96C95EA3-74E3-92DF-825E-261C755B02A0}"/>
              </a:ext>
            </a:extLst>
          </p:cNvPr>
          <p:cNvPicPr>
            <a:picLocks noChangeAspect="1"/>
          </p:cNvPicPr>
          <p:nvPr/>
        </p:nvPicPr>
        <p:blipFill>
          <a:blip r:embed="rId4"/>
          <a:stretch>
            <a:fillRect/>
          </a:stretch>
        </p:blipFill>
        <p:spPr>
          <a:xfrm>
            <a:off x="11732385" y="7385539"/>
            <a:ext cx="2727313" cy="84406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648141" y="433745"/>
            <a:ext cx="5334119" cy="516969"/>
          </a:xfrm>
          <a:prstGeom prst="rect">
            <a:avLst/>
          </a:prstGeom>
          <a:noFill/>
          <a:ln/>
        </p:spPr>
        <p:txBody>
          <a:bodyPr wrap="none" lIns="0" tIns="0" rIns="0" bIns="0" rtlCol="0" anchor="t"/>
          <a:lstStyle/>
          <a:p>
            <a:pPr marL="0" indent="0" algn="ctr">
              <a:lnSpc>
                <a:spcPts val="4050"/>
              </a:lnSpc>
              <a:buNone/>
            </a:pPr>
            <a:r>
              <a:rPr lang="en-US" sz="4000" b="1" dirty="0">
                <a:solidFill>
                  <a:srgbClr val="020202"/>
                </a:solidFill>
                <a:latin typeface="PT Serif" pitchFamily="34" charset="0"/>
                <a:ea typeface="PT Serif" pitchFamily="34" charset="-122"/>
                <a:cs typeface="PT Serif" pitchFamily="34" charset="-120"/>
              </a:rPr>
              <a:t>Một số vụ tai nạn lao động</a:t>
            </a:r>
            <a:endParaRPr lang="en-US" sz="4000" dirty="0"/>
          </a:p>
        </p:txBody>
      </p:sp>
      <p:pic>
        <p:nvPicPr>
          <p:cNvPr id="3" name="Image 0" descr="preencoded.png"/>
          <p:cNvPicPr>
            <a:picLocks noChangeAspect="1"/>
          </p:cNvPicPr>
          <p:nvPr/>
        </p:nvPicPr>
        <p:blipFill>
          <a:blip r:embed="rId3"/>
          <a:stretch>
            <a:fillRect/>
          </a:stretch>
        </p:blipFill>
        <p:spPr>
          <a:xfrm>
            <a:off x="6330434" y="1265753"/>
            <a:ext cx="1969413" cy="1735455"/>
          </a:xfrm>
          <a:prstGeom prst="rect">
            <a:avLst/>
          </a:prstGeom>
        </p:spPr>
      </p:pic>
      <p:sp>
        <p:nvSpPr>
          <p:cNvPr id="4" name="Shape 1"/>
          <p:cNvSpPr/>
          <p:nvPr/>
        </p:nvSpPr>
        <p:spPr>
          <a:xfrm>
            <a:off x="572095" y="3408759"/>
            <a:ext cx="354449" cy="354449"/>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5" name="Text 2"/>
          <p:cNvSpPr/>
          <p:nvPr/>
        </p:nvSpPr>
        <p:spPr>
          <a:xfrm>
            <a:off x="683181" y="3461861"/>
            <a:ext cx="132278" cy="248126"/>
          </a:xfrm>
          <a:prstGeom prst="rect">
            <a:avLst/>
          </a:prstGeom>
          <a:noFill/>
          <a:ln/>
        </p:spPr>
        <p:txBody>
          <a:bodyPr wrap="none" lIns="0" tIns="0" rIns="0" bIns="0" rtlCol="0" anchor="t"/>
          <a:lstStyle/>
          <a:p>
            <a:pPr marL="0" indent="0" algn="ctr">
              <a:lnSpc>
                <a:spcPts val="1950"/>
              </a:lnSpc>
              <a:buNone/>
            </a:pPr>
            <a:r>
              <a:rPr lang="en-US" sz="1950" dirty="0">
                <a:solidFill>
                  <a:srgbClr val="383838"/>
                </a:solidFill>
                <a:latin typeface="PT Serif" pitchFamily="34" charset="0"/>
                <a:ea typeface="PT Serif" pitchFamily="34" charset="-122"/>
                <a:cs typeface="PT Serif" pitchFamily="34" charset="-120"/>
              </a:rPr>
              <a:t>1</a:t>
            </a:r>
            <a:endParaRPr lang="en-US" sz="1950" dirty="0"/>
          </a:p>
        </p:txBody>
      </p:sp>
      <p:sp>
        <p:nvSpPr>
          <p:cNvPr id="6" name="Text 3"/>
          <p:cNvSpPr/>
          <p:nvPr/>
        </p:nvSpPr>
        <p:spPr>
          <a:xfrm>
            <a:off x="1084064" y="3346608"/>
            <a:ext cx="12974241" cy="620316"/>
          </a:xfrm>
          <a:prstGeom prst="rect">
            <a:avLst/>
          </a:prstGeom>
          <a:noFill/>
          <a:ln/>
        </p:spPr>
        <p:txBody>
          <a:bodyPr wrap="square" lIns="0" tIns="0" rIns="0" bIns="0" rtlCol="0" anchor="t"/>
          <a:lstStyle/>
          <a:p>
            <a:pPr marL="0" indent="0" algn="just">
              <a:lnSpc>
                <a:spcPts val="2400"/>
              </a:lnSpc>
              <a:buNone/>
            </a:pPr>
            <a:r>
              <a:rPr lang="en-US" sz="1600" b="1" dirty="0">
                <a:solidFill>
                  <a:srgbClr val="383838"/>
                </a:solidFill>
                <a:latin typeface="PT Serif" pitchFamily="34" charset="0"/>
                <a:ea typeface="PT Serif" pitchFamily="34" charset="-122"/>
                <a:cs typeface="PT Serif" pitchFamily="34" charset="-120"/>
              </a:rPr>
              <a:t>Tai nạn do máy móc:</a:t>
            </a:r>
            <a:r>
              <a:rPr lang="en-US" sz="1600" dirty="0">
                <a:solidFill>
                  <a:srgbClr val="383838"/>
                </a:solidFill>
                <a:latin typeface="PT Serif" pitchFamily="34" charset="0"/>
                <a:ea typeface="PT Serif" pitchFamily="34" charset="-122"/>
                <a:cs typeface="PT Serif" pitchFamily="34" charset="-120"/>
              </a:rPr>
              <a:t> Các vụ tai nạn thường xảy ra khi công nhân tiếp xúc với các bộ phận chuyển động của máy móc mà không được bảo vệ đúng cách, dẫn đến chấn thương nghiêm trọng.</a:t>
            </a:r>
            <a:endParaRPr lang="en-US" sz="1600" dirty="0"/>
          </a:p>
        </p:txBody>
      </p:sp>
      <p:sp>
        <p:nvSpPr>
          <p:cNvPr id="7" name="Shape 4"/>
          <p:cNvSpPr/>
          <p:nvPr/>
        </p:nvSpPr>
        <p:spPr>
          <a:xfrm>
            <a:off x="572095" y="4363760"/>
            <a:ext cx="354449" cy="354449"/>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8" name="Text 5"/>
          <p:cNvSpPr/>
          <p:nvPr/>
        </p:nvSpPr>
        <p:spPr>
          <a:xfrm>
            <a:off x="683181" y="4416862"/>
            <a:ext cx="132278" cy="248126"/>
          </a:xfrm>
          <a:prstGeom prst="rect">
            <a:avLst/>
          </a:prstGeom>
          <a:noFill/>
          <a:ln/>
        </p:spPr>
        <p:txBody>
          <a:bodyPr wrap="none" lIns="0" tIns="0" rIns="0" bIns="0" rtlCol="0" anchor="t"/>
          <a:lstStyle/>
          <a:p>
            <a:pPr marL="0" indent="0" algn="ctr">
              <a:lnSpc>
                <a:spcPts val="1950"/>
              </a:lnSpc>
              <a:buNone/>
            </a:pPr>
            <a:r>
              <a:rPr lang="en-US" sz="1950" dirty="0">
                <a:solidFill>
                  <a:srgbClr val="383838"/>
                </a:solidFill>
                <a:latin typeface="PT Serif" pitchFamily="34" charset="0"/>
                <a:ea typeface="PT Serif" pitchFamily="34" charset="-122"/>
                <a:cs typeface="PT Serif" pitchFamily="34" charset="-120"/>
              </a:rPr>
              <a:t>2</a:t>
            </a:r>
            <a:endParaRPr lang="en-US" sz="1950" dirty="0"/>
          </a:p>
        </p:txBody>
      </p:sp>
      <p:sp>
        <p:nvSpPr>
          <p:cNvPr id="9" name="Text 6"/>
          <p:cNvSpPr/>
          <p:nvPr/>
        </p:nvSpPr>
        <p:spPr>
          <a:xfrm>
            <a:off x="1084064" y="4301609"/>
            <a:ext cx="12974241" cy="620316"/>
          </a:xfrm>
          <a:prstGeom prst="rect">
            <a:avLst/>
          </a:prstGeom>
          <a:noFill/>
          <a:ln/>
        </p:spPr>
        <p:txBody>
          <a:bodyPr wrap="square" lIns="0" tIns="0" rIns="0" bIns="0" rtlCol="0" anchor="t"/>
          <a:lstStyle/>
          <a:p>
            <a:pPr marL="0" indent="0" algn="just">
              <a:lnSpc>
                <a:spcPts val="2400"/>
              </a:lnSpc>
              <a:buNone/>
            </a:pPr>
            <a:r>
              <a:rPr lang="en-US" sz="1600" b="1" dirty="0">
                <a:solidFill>
                  <a:srgbClr val="383838"/>
                </a:solidFill>
                <a:latin typeface="PT Serif" pitchFamily="34" charset="0"/>
                <a:ea typeface="PT Serif" pitchFamily="34" charset="-122"/>
                <a:cs typeface="PT Serif" pitchFamily="34" charset="-120"/>
              </a:rPr>
              <a:t>Ngã và trượt:</a:t>
            </a:r>
            <a:r>
              <a:rPr lang="en-US" sz="1600" dirty="0">
                <a:solidFill>
                  <a:srgbClr val="383838"/>
                </a:solidFill>
                <a:latin typeface="PT Serif" pitchFamily="34" charset="0"/>
                <a:ea typeface="PT Serif" pitchFamily="34" charset="-122"/>
                <a:cs typeface="PT Serif" pitchFamily="34" charset="-120"/>
              </a:rPr>
              <a:t> Sàn nhà ướt hoặc không sạch có thể gây ra các vụ ngã và trượt, đặc biệt là khi công nhân di chuyển nhanh trong khu vực sản xuất.</a:t>
            </a:r>
            <a:endParaRPr lang="en-US" sz="1600" dirty="0"/>
          </a:p>
        </p:txBody>
      </p:sp>
      <p:sp>
        <p:nvSpPr>
          <p:cNvPr id="10" name="Shape 7"/>
          <p:cNvSpPr/>
          <p:nvPr/>
        </p:nvSpPr>
        <p:spPr>
          <a:xfrm>
            <a:off x="572095" y="5318760"/>
            <a:ext cx="354449" cy="354449"/>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1" name="Text 8"/>
          <p:cNvSpPr/>
          <p:nvPr/>
        </p:nvSpPr>
        <p:spPr>
          <a:xfrm>
            <a:off x="683181" y="5371862"/>
            <a:ext cx="132278" cy="248126"/>
          </a:xfrm>
          <a:prstGeom prst="rect">
            <a:avLst/>
          </a:prstGeom>
          <a:noFill/>
          <a:ln/>
        </p:spPr>
        <p:txBody>
          <a:bodyPr wrap="none" lIns="0" tIns="0" rIns="0" bIns="0" rtlCol="0" anchor="t"/>
          <a:lstStyle/>
          <a:p>
            <a:pPr marL="0" indent="0" algn="ctr">
              <a:lnSpc>
                <a:spcPts val="1950"/>
              </a:lnSpc>
              <a:buNone/>
            </a:pPr>
            <a:r>
              <a:rPr lang="en-US" sz="1950" dirty="0">
                <a:solidFill>
                  <a:srgbClr val="383838"/>
                </a:solidFill>
                <a:latin typeface="PT Serif" pitchFamily="34" charset="0"/>
                <a:ea typeface="PT Serif" pitchFamily="34" charset="-122"/>
                <a:cs typeface="PT Serif" pitchFamily="34" charset="-120"/>
              </a:rPr>
              <a:t>3</a:t>
            </a:r>
            <a:endParaRPr lang="en-US" sz="1950" dirty="0"/>
          </a:p>
        </p:txBody>
      </p:sp>
      <p:sp>
        <p:nvSpPr>
          <p:cNvPr id="12" name="Text 9"/>
          <p:cNvSpPr/>
          <p:nvPr/>
        </p:nvSpPr>
        <p:spPr>
          <a:xfrm>
            <a:off x="1084064" y="5256609"/>
            <a:ext cx="12974241" cy="620316"/>
          </a:xfrm>
          <a:prstGeom prst="rect">
            <a:avLst/>
          </a:prstGeom>
          <a:noFill/>
          <a:ln/>
        </p:spPr>
        <p:txBody>
          <a:bodyPr wrap="square" lIns="0" tIns="0" rIns="0" bIns="0" rtlCol="0" anchor="t"/>
          <a:lstStyle/>
          <a:p>
            <a:pPr marL="0" indent="0" algn="just">
              <a:lnSpc>
                <a:spcPts val="2400"/>
              </a:lnSpc>
              <a:buNone/>
            </a:pPr>
            <a:r>
              <a:rPr lang="en-US" sz="1600" b="1" dirty="0">
                <a:solidFill>
                  <a:srgbClr val="383838"/>
                </a:solidFill>
                <a:latin typeface="PT Serif" pitchFamily="34" charset="0"/>
                <a:ea typeface="PT Serif" pitchFamily="34" charset="-122"/>
                <a:cs typeface="PT Serif" pitchFamily="34" charset="-120"/>
              </a:rPr>
              <a:t>Vết thương do vật liệu:</a:t>
            </a:r>
            <a:r>
              <a:rPr lang="en-US" sz="1600" dirty="0">
                <a:solidFill>
                  <a:srgbClr val="383838"/>
                </a:solidFill>
                <a:latin typeface="PT Serif" pitchFamily="34" charset="0"/>
                <a:ea typeface="PT Serif" pitchFamily="34" charset="-122"/>
                <a:cs typeface="PT Serif" pitchFamily="34" charset="-120"/>
              </a:rPr>
              <a:t> Việc xử lý các vật liệu sắc nhọn hoặc nặng trong quá trình lắp ráp có thể gây ra các vết cắt, trầy xước hoặc tổn thương cơ thể.</a:t>
            </a:r>
            <a:endParaRPr lang="en-US" sz="1600" dirty="0"/>
          </a:p>
        </p:txBody>
      </p:sp>
      <p:sp>
        <p:nvSpPr>
          <p:cNvPr id="13" name="Shape 10"/>
          <p:cNvSpPr/>
          <p:nvPr/>
        </p:nvSpPr>
        <p:spPr>
          <a:xfrm>
            <a:off x="572095" y="6273760"/>
            <a:ext cx="354449" cy="354449"/>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4" name="Text 11"/>
          <p:cNvSpPr/>
          <p:nvPr/>
        </p:nvSpPr>
        <p:spPr>
          <a:xfrm>
            <a:off x="683181" y="6326862"/>
            <a:ext cx="132278" cy="248126"/>
          </a:xfrm>
          <a:prstGeom prst="rect">
            <a:avLst/>
          </a:prstGeom>
          <a:noFill/>
          <a:ln/>
        </p:spPr>
        <p:txBody>
          <a:bodyPr wrap="none" lIns="0" tIns="0" rIns="0" bIns="0" rtlCol="0" anchor="t"/>
          <a:lstStyle/>
          <a:p>
            <a:pPr marL="0" indent="0" algn="ctr">
              <a:lnSpc>
                <a:spcPts val="1950"/>
              </a:lnSpc>
              <a:buNone/>
            </a:pPr>
            <a:r>
              <a:rPr lang="en-US" sz="1950" dirty="0">
                <a:solidFill>
                  <a:srgbClr val="383838"/>
                </a:solidFill>
                <a:latin typeface="PT Serif" pitchFamily="34" charset="0"/>
                <a:ea typeface="PT Serif" pitchFamily="34" charset="-122"/>
                <a:cs typeface="PT Serif" pitchFamily="34" charset="-120"/>
              </a:rPr>
              <a:t>4</a:t>
            </a:r>
            <a:endParaRPr lang="en-US" sz="1950" dirty="0"/>
          </a:p>
        </p:txBody>
      </p:sp>
      <p:sp>
        <p:nvSpPr>
          <p:cNvPr id="15" name="Text 12"/>
          <p:cNvSpPr/>
          <p:nvPr/>
        </p:nvSpPr>
        <p:spPr>
          <a:xfrm>
            <a:off x="1084064" y="6220539"/>
            <a:ext cx="12974241" cy="620316"/>
          </a:xfrm>
          <a:prstGeom prst="rect">
            <a:avLst/>
          </a:prstGeom>
          <a:noFill/>
          <a:ln/>
        </p:spPr>
        <p:txBody>
          <a:bodyPr wrap="square" lIns="0" tIns="0" rIns="0" bIns="0" rtlCol="0" anchor="t"/>
          <a:lstStyle/>
          <a:p>
            <a:pPr marL="0" indent="0" algn="just">
              <a:lnSpc>
                <a:spcPts val="2400"/>
              </a:lnSpc>
              <a:buNone/>
            </a:pPr>
            <a:r>
              <a:rPr lang="en-US" sz="1600" b="1" dirty="0">
                <a:solidFill>
                  <a:srgbClr val="383838"/>
                </a:solidFill>
                <a:latin typeface="PT Serif" pitchFamily="34" charset="0"/>
                <a:ea typeface="PT Serif" pitchFamily="34" charset="-122"/>
                <a:cs typeface="PT Serif" pitchFamily="34" charset="-120"/>
              </a:rPr>
              <a:t>Tiếp xúc với hóa chất:</a:t>
            </a:r>
            <a:r>
              <a:rPr lang="en-US" sz="1600" dirty="0">
                <a:solidFill>
                  <a:srgbClr val="383838"/>
                </a:solidFill>
                <a:latin typeface="PT Serif" pitchFamily="34" charset="0"/>
                <a:ea typeface="PT Serif" pitchFamily="34" charset="-122"/>
                <a:cs typeface="PT Serif" pitchFamily="34" charset="-120"/>
              </a:rPr>
              <a:t> Trong quá trình bảo trì và vệ sinh máy móc, công nhân có thể tiếp xúc với hóa chất độc hại, gây bỏng da hoặc các vấn đề về hô hấp nếu không được bảo vệ đầy đủ.</a:t>
            </a:r>
            <a:endParaRPr lang="en-US" sz="1600" dirty="0"/>
          </a:p>
        </p:txBody>
      </p:sp>
      <p:sp>
        <p:nvSpPr>
          <p:cNvPr id="16" name="Shape 13"/>
          <p:cNvSpPr/>
          <p:nvPr/>
        </p:nvSpPr>
        <p:spPr>
          <a:xfrm>
            <a:off x="572095" y="7228761"/>
            <a:ext cx="354449" cy="354449"/>
          </a:xfrm>
          <a:prstGeom prst="roundRect">
            <a:avLst>
              <a:gd name="adj" fmla="val 6668"/>
            </a:avLst>
          </a:prstGeom>
          <a:ln/>
        </p:spPr>
        <p:style>
          <a:lnRef idx="2">
            <a:schemeClr val="accent2"/>
          </a:lnRef>
          <a:fillRef idx="1">
            <a:schemeClr val="lt1"/>
          </a:fillRef>
          <a:effectRef idx="0">
            <a:schemeClr val="accent2"/>
          </a:effectRef>
          <a:fontRef idx="minor">
            <a:schemeClr val="dk1"/>
          </a:fontRef>
        </p:style>
      </p:sp>
      <p:sp>
        <p:nvSpPr>
          <p:cNvPr id="17" name="Text 14"/>
          <p:cNvSpPr/>
          <p:nvPr/>
        </p:nvSpPr>
        <p:spPr>
          <a:xfrm>
            <a:off x="683181" y="7281863"/>
            <a:ext cx="132278" cy="248126"/>
          </a:xfrm>
          <a:prstGeom prst="rect">
            <a:avLst/>
          </a:prstGeom>
          <a:noFill/>
          <a:ln/>
        </p:spPr>
        <p:txBody>
          <a:bodyPr wrap="none" lIns="0" tIns="0" rIns="0" bIns="0" rtlCol="0" anchor="t"/>
          <a:lstStyle/>
          <a:p>
            <a:pPr marL="0" indent="0" algn="ctr">
              <a:lnSpc>
                <a:spcPts val="1950"/>
              </a:lnSpc>
              <a:buNone/>
            </a:pPr>
            <a:r>
              <a:rPr lang="en-US" sz="1950" dirty="0">
                <a:solidFill>
                  <a:srgbClr val="383838"/>
                </a:solidFill>
                <a:latin typeface="PT Serif" pitchFamily="34" charset="0"/>
                <a:ea typeface="PT Serif" pitchFamily="34" charset="-122"/>
                <a:cs typeface="PT Serif" pitchFamily="34" charset="-120"/>
              </a:rPr>
              <a:t>5</a:t>
            </a:r>
            <a:endParaRPr lang="en-US" sz="1950" dirty="0"/>
          </a:p>
        </p:txBody>
      </p:sp>
      <p:sp>
        <p:nvSpPr>
          <p:cNvPr id="18" name="Text 15"/>
          <p:cNvSpPr/>
          <p:nvPr/>
        </p:nvSpPr>
        <p:spPr>
          <a:xfrm>
            <a:off x="1084064" y="7166610"/>
            <a:ext cx="12974241" cy="620316"/>
          </a:xfrm>
          <a:prstGeom prst="rect">
            <a:avLst/>
          </a:prstGeom>
          <a:noFill/>
          <a:ln/>
        </p:spPr>
        <p:txBody>
          <a:bodyPr wrap="square" lIns="0" tIns="0" rIns="0" bIns="0" rtlCol="0" anchor="t"/>
          <a:lstStyle/>
          <a:p>
            <a:pPr marL="0" indent="0" algn="just">
              <a:lnSpc>
                <a:spcPts val="2400"/>
              </a:lnSpc>
              <a:buNone/>
            </a:pPr>
            <a:r>
              <a:rPr lang="en-US" sz="1600" b="1" dirty="0">
                <a:solidFill>
                  <a:srgbClr val="383838"/>
                </a:solidFill>
                <a:latin typeface="PT Serif" pitchFamily="34" charset="0"/>
                <a:ea typeface="PT Serif" pitchFamily="34" charset="-122"/>
                <a:cs typeface="PT Serif" pitchFamily="34" charset="-120"/>
              </a:rPr>
              <a:t>Tai nạn do điện:</a:t>
            </a:r>
            <a:r>
              <a:rPr lang="en-US" sz="1600" dirty="0">
                <a:solidFill>
                  <a:srgbClr val="383838"/>
                </a:solidFill>
                <a:latin typeface="PT Serif" pitchFamily="34" charset="0"/>
                <a:ea typeface="PT Serif" pitchFamily="34" charset="-122"/>
                <a:cs typeface="PT Serif" pitchFamily="34" charset="-120"/>
              </a:rPr>
              <a:t> Sự cố về điện như rò rỉ điện hoặc sự cố về dây cáp có thể gây ra các tai nạn nghiêm trọng nếu không được kiểm tra và bảo trì thường xuyên.</a:t>
            </a:r>
            <a:endParaRPr lang="en-US" sz="1600" dirty="0"/>
          </a:p>
        </p:txBody>
      </p:sp>
      <p:pic>
        <p:nvPicPr>
          <p:cNvPr id="19" name="Image 0" descr="preencoded.png">
            <a:extLst>
              <a:ext uri="{FF2B5EF4-FFF2-40B4-BE49-F238E27FC236}">
                <a16:creationId xmlns:a16="http://schemas.microsoft.com/office/drawing/2014/main" id="{B699D238-24E0-0EFD-3888-EFEC783F1053}"/>
              </a:ext>
            </a:extLst>
          </p:cNvPr>
          <p:cNvPicPr>
            <a:picLocks noChangeAspect="1"/>
          </p:cNvPicPr>
          <p:nvPr/>
        </p:nvPicPr>
        <p:blipFill>
          <a:blip r:embed="rId4"/>
          <a:stretch>
            <a:fillRect/>
          </a:stretch>
        </p:blipFill>
        <p:spPr>
          <a:xfrm>
            <a:off x="11732385" y="7385539"/>
            <a:ext cx="2727313" cy="84406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256127" y="339447"/>
            <a:ext cx="6118146" cy="405051"/>
          </a:xfrm>
          <a:prstGeom prst="rect">
            <a:avLst/>
          </a:prstGeom>
          <a:noFill/>
          <a:ln/>
        </p:spPr>
        <p:txBody>
          <a:bodyPr wrap="none" lIns="0" tIns="0" rIns="0" bIns="0" rtlCol="0" anchor="t"/>
          <a:lstStyle/>
          <a:p>
            <a:pPr marL="0" indent="0" algn="ctr">
              <a:lnSpc>
                <a:spcPts val="3150"/>
              </a:lnSpc>
              <a:buNone/>
            </a:pPr>
            <a:r>
              <a:rPr lang="en-US" sz="3200" b="1" dirty="0">
                <a:solidFill>
                  <a:srgbClr val="020202"/>
                </a:solidFill>
                <a:latin typeface="PT Serif" pitchFamily="34" charset="0"/>
                <a:ea typeface="PT Serif" pitchFamily="34" charset="-122"/>
                <a:cs typeface="PT Serif" pitchFamily="34" charset="-120"/>
              </a:rPr>
              <a:t>Các công đoạn sản xuất trong nhà máy </a:t>
            </a:r>
            <a:endParaRPr lang="en-US" sz="3200" dirty="0"/>
          </a:p>
        </p:txBody>
      </p:sp>
      <p:pic>
        <p:nvPicPr>
          <p:cNvPr id="3" name="Image 0" descr="preencoded.png"/>
          <p:cNvPicPr>
            <a:picLocks noChangeAspect="1"/>
          </p:cNvPicPr>
          <p:nvPr/>
        </p:nvPicPr>
        <p:blipFill>
          <a:blip r:embed="rId3"/>
          <a:stretch>
            <a:fillRect/>
          </a:stretch>
        </p:blipFill>
        <p:spPr>
          <a:xfrm>
            <a:off x="5542359" y="991314"/>
            <a:ext cx="3545562" cy="1772722"/>
          </a:xfrm>
          <a:prstGeom prst="rect">
            <a:avLst/>
          </a:prstGeom>
        </p:spPr>
      </p:pic>
      <p:grpSp>
        <p:nvGrpSpPr>
          <p:cNvPr id="34" name="Group 33">
            <a:extLst>
              <a:ext uri="{FF2B5EF4-FFF2-40B4-BE49-F238E27FC236}">
                <a16:creationId xmlns:a16="http://schemas.microsoft.com/office/drawing/2014/main" id="{6BD4370E-42D3-7918-5208-530A4213170A}"/>
              </a:ext>
            </a:extLst>
          </p:cNvPr>
          <p:cNvGrpSpPr/>
          <p:nvPr/>
        </p:nvGrpSpPr>
        <p:grpSpPr>
          <a:xfrm>
            <a:off x="597455" y="4135890"/>
            <a:ext cx="13439894" cy="712112"/>
            <a:chOff x="618411" y="3992373"/>
            <a:chExt cx="13439894" cy="712112"/>
          </a:xfrm>
        </p:grpSpPr>
        <p:sp>
          <p:nvSpPr>
            <p:cNvPr id="5" name="Shape 2"/>
            <p:cNvSpPr/>
            <p:nvPr/>
          </p:nvSpPr>
          <p:spPr>
            <a:xfrm>
              <a:off x="618411" y="4007851"/>
              <a:ext cx="277654" cy="277654"/>
            </a:xfrm>
            <a:prstGeom prst="roundRect">
              <a:avLst>
                <a:gd name="adj" fmla="val 6669"/>
              </a:avLst>
            </a:prstGeom>
            <a:ln/>
          </p:spPr>
          <p:style>
            <a:lnRef idx="2">
              <a:schemeClr val="accent2"/>
            </a:lnRef>
            <a:fillRef idx="1">
              <a:schemeClr val="lt1"/>
            </a:fillRef>
            <a:effectRef idx="0">
              <a:schemeClr val="accent2"/>
            </a:effectRef>
            <a:fontRef idx="minor">
              <a:schemeClr val="dk1"/>
            </a:fontRef>
          </p:style>
        </p:sp>
        <p:sp>
          <p:nvSpPr>
            <p:cNvPr id="6" name="Text 3"/>
            <p:cNvSpPr/>
            <p:nvPr/>
          </p:nvSpPr>
          <p:spPr>
            <a:xfrm>
              <a:off x="705445" y="4049404"/>
              <a:ext cx="103584" cy="194429"/>
            </a:xfrm>
            <a:prstGeom prst="rect">
              <a:avLst/>
            </a:prstGeom>
            <a:noFill/>
            <a:ln/>
          </p:spPr>
          <p:txBody>
            <a:bodyPr wrap="none" lIns="0" tIns="0" rIns="0" bIns="0" rtlCol="0" anchor="t"/>
            <a:lstStyle/>
            <a:p>
              <a:pPr marL="0" indent="0" algn="ctr">
                <a:lnSpc>
                  <a:spcPts val="1500"/>
                </a:lnSpc>
                <a:buNone/>
              </a:pPr>
              <a:r>
                <a:rPr lang="en-US" sz="1500" dirty="0">
                  <a:solidFill>
                    <a:srgbClr val="383838"/>
                  </a:solidFill>
                  <a:latin typeface="PT Serif" pitchFamily="34" charset="0"/>
                  <a:ea typeface="PT Serif" pitchFamily="34" charset="-122"/>
                  <a:cs typeface="PT Serif" pitchFamily="34" charset="-120"/>
                </a:rPr>
                <a:t>1</a:t>
              </a:r>
              <a:endParaRPr lang="en-US" sz="1500" dirty="0"/>
            </a:p>
          </p:txBody>
        </p:sp>
        <p:sp>
          <p:nvSpPr>
            <p:cNvPr id="7" name="Text 4"/>
            <p:cNvSpPr/>
            <p:nvPr/>
          </p:nvSpPr>
          <p:spPr>
            <a:xfrm>
              <a:off x="1004054" y="3992373"/>
              <a:ext cx="2230517" cy="243007"/>
            </a:xfrm>
            <a:prstGeom prst="rect">
              <a:avLst/>
            </a:prstGeom>
            <a:noFill/>
            <a:ln/>
          </p:spPr>
          <p:txBody>
            <a:bodyPr wrap="none" lIns="0" tIns="0" rIns="0" bIns="0" rtlCol="0" anchor="t"/>
            <a:lstStyle/>
            <a:p>
              <a:pPr marL="0" indent="0">
                <a:lnSpc>
                  <a:spcPts val="1900"/>
                </a:lnSpc>
                <a:buNone/>
              </a:pPr>
              <a:r>
                <a:rPr lang="en-US" sz="1500" b="1" dirty="0">
                  <a:solidFill>
                    <a:srgbClr val="383838"/>
                  </a:solidFill>
                  <a:latin typeface="PT Serif" pitchFamily="34" charset="0"/>
                  <a:ea typeface="PT Serif" pitchFamily="34" charset="-122"/>
                  <a:cs typeface="PT Serif" pitchFamily="34" charset="-120"/>
                </a:rPr>
                <a:t>Cắt và gia công kim loại</a:t>
              </a:r>
              <a:endParaRPr lang="en-US" sz="1500" dirty="0"/>
            </a:p>
          </p:txBody>
        </p:sp>
        <p:sp>
          <p:nvSpPr>
            <p:cNvPr id="8" name="Text 5"/>
            <p:cNvSpPr/>
            <p:nvPr/>
          </p:nvSpPr>
          <p:spPr>
            <a:xfrm>
              <a:off x="1004054" y="4309436"/>
              <a:ext cx="13054251" cy="395049"/>
            </a:xfrm>
            <a:prstGeom prst="rect">
              <a:avLst/>
            </a:prstGeom>
            <a:noFill/>
            <a:ln/>
          </p:spPr>
          <p:txBody>
            <a:bodyPr wrap="square" lIns="0" tIns="0" rIns="0" bIns="0" rtlCol="0" anchor="t"/>
            <a:lstStyle/>
            <a:p>
              <a:pPr marL="0" indent="0" algn="l">
                <a:lnSpc>
                  <a:spcPts val="1550"/>
                </a:lnSpc>
                <a:buNone/>
              </a:pPr>
              <a:r>
                <a:rPr lang="en-US" sz="950" dirty="0">
                  <a:solidFill>
                    <a:srgbClr val="383838"/>
                  </a:solidFill>
                  <a:latin typeface="DM Sans" pitchFamily="34" charset="0"/>
                  <a:ea typeface="DM Sans" pitchFamily="34" charset="-122"/>
                  <a:cs typeface="DM Sans" pitchFamily="34" charset="-120"/>
                </a:rPr>
                <a:t>Cắt các tấm kim loại thành các kích thước và hình dạng cần thiết theo bản vẽ kỹ thuật. </a:t>
              </a:r>
            </a:p>
            <a:p>
              <a:pPr marL="0" indent="0" algn="l">
                <a:lnSpc>
                  <a:spcPts val="1550"/>
                </a:lnSpc>
                <a:buNone/>
              </a:pPr>
              <a:r>
                <a:rPr lang="en-US" sz="950" dirty="0">
                  <a:solidFill>
                    <a:srgbClr val="383838"/>
                  </a:solidFill>
                  <a:latin typeface="DM Sans" pitchFamily="34" charset="0"/>
                  <a:ea typeface="DM Sans" pitchFamily="34" charset="-122"/>
                  <a:cs typeface="DM Sans" pitchFamily="34" charset="-120"/>
                </a:rPr>
                <a:t>Sau đó, các tấm kim loại được đưa vào máy </a:t>
              </a:r>
              <a:r>
                <a:rPr lang="en-US" sz="950" dirty="0" err="1">
                  <a:solidFill>
                    <a:srgbClr val="383838"/>
                  </a:solidFill>
                  <a:latin typeface="DM Sans" pitchFamily="34" charset="0"/>
                  <a:ea typeface="DM Sans" pitchFamily="34" charset="-122"/>
                  <a:cs typeface="DM Sans" pitchFamily="34" charset="-120"/>
                </a:rPr>
                <a:t>hàn</a:t>
              </a:r>
              <a:r>
                <a:rPr lang="en-US" sz="950" dirty="0">
                  <a:solidFill>
                    <a:srgbClr val="383838"/>
                  </a:solidFill>
                  <a:latin typeface="DM Sans" pitchFamily="34" charset="0"/>
                  <a:ea typeface="DM Sans" pitchFamily="34" charset="-122"/>
                  <a:cs typeface="DM Sans" pitchFamily="34" charset="-120"/>
                </a:rPr>
                <a:t> </a:t>
              </a:r>
              <a:r>
                <a:rPr lang="en-US" sz="950" dirty="0" err="1">
                  <a:solidFill>
                    <a:srgbClr val="383838"/>
                  </a:solidFill>
                  <a:latin typeface="DM Sans" pitchFamily="34" charset="0"/>
                  <a:ea typeface="DM Sans" pitchFamily="34" charset="-122"/>
                  <a:cs typeface="DM Sans" pitchFamily="34" charset="-120"/>
                </a:rPr>
                <a:t>để</a:t>
              </a:r>
              <a:r>
                <a:rPr lang="en-US" sz="950" dirty="0">
                  <a:solidFill>
                    <a:srgbClr val="383838"/>
                  </a:solidFill>
                  <a:latin typeface="DM Sans" pitchFamily="34" charset="0"/>
                  <a:ea typeface="DM Sans" pitchFamily="34" charset="-122"/>
                  <a:cs typeface="DM Sans" pitchFamily="34" charset="-120"/>
                </a:rPr>
                <a:t> kết nối và tạo thành các khung </a:t>
              </a:r>
              <a:r>
                <a:rPr lang="en-US" sz="950" dirty="0" err="1">
                  <a:solidFill>
                    <a:srgbClr val="383838"/>
                  </a:solidFill>
                  <a:latin typeface="DM Sans" pitchFamily="34" charset="0"/>
                  <a:ea typeface="DM Sans" pitchFamily="34" charset="-122"/>
                  <a:cs typeface="DM Sans" pitchFamily="34" charset="-120"/>
                </a:rPr>
                <a:t>máy</a:t>
              </a:r>
              <a:r>
                <a:rPr lang="en-US" sz="950" dirty="0">
                  <a:solidFill>
                    <a:srgbClr val="383838"/>
                  </a:solidFill>
                  <a:latin typeface="DM Sans" pitchFamily="34" charset="0"/>
                  <a:ea typeface="DM Sans" pitchFamily="34" charset="-122"/>
                  <a:cs typeface="DM Sans" pitchFamily="34" charset="-120"/>
                </a:rPr>
                <a:t> </a:t>
              </a:r>
            </a:p>
            <a:p>
              <a:pPr marL="0" indent="0" algn="l">
                <a:lnSpc>
                  <a:spcPts val="1550"/>
                </a:lnSpc>
                <a:buNone/>
              </a:pPr>
              <a:r>
                <a:rPr lang="en-US" sz="950" dirty="0" err="1">
                  <a:solidFill>
                    <a:srgbClr val="383838"/>
                  </a:solidFill>
                  <a:latin typeface="DM Sans" pitchFamily="34" charset="0"/>
                  <a:ea typeface="DM Sans" pitchFamily="34" charset="-122"/>
                  <a:cs typeface="DM Sans" pitchFamily="34" charset="-120"/>
                </a:rPr>
                <a:t>chắc</a:t>
              </a:r>
              <a:r>
                <a:rPr lang="en-US" sz="950" dirty="0">
                  <a:solidFill>
                    <a:srgbClr val="383838"/>
                  </a:solidFill>
                  <a:latin typeface="DM Sans" pitchFamily="34" charset="0"/>
                  <a:ea typeface="DM Sans" pitchFamily="34" charset="-122"/>
                  <a:cs typeface="DM Sans" pitchFamily="34" charset="-120"/>
                </a:rPr>
                <a:t> chắn. Tiếp theo, công việc gia công cơ khí tiếp tục với các bước như mài, khoan và gia công chi tiết</a:t>
              </a:r>
              <a:endParaRPr lang="en-US" sz="950" dirty="0"/>
            </a:p>
          </p:txBody>
        </p:sp>
      </p:grpSp>
      <p:grpSp>
        <p:nvGrpSpPr>
          <p:cNvPr id="33" name="Group 32">
            <a:extLst>
              <a:ext uri="{FF2B5EF4-FFF2-40B4-BE49-F238E27FC236}">
                <a16:creationId xmlns:a16="http://schemas.microsoft.com/office/drawing/2014/main" id="{86185107-3840-FD28-59CB-ABC09F14B456}"/>
              </a:ext>
            </a:extLst>
          </p:cNvPr>
          <p:cNvGrpSpPr/>
          <p:nvPr/>
        </p:nvGrpSpPr>
        <p:grpSpPr>
          <a:xfrm>
            <a:off x="597455" y="5504190"/>
            <a:ext cx="13439894" cy="514588"/>
            <a:chOff x="597455" y="5451549"/>
            <a:chExt cx="13439894" cy="514588"/>
          </a:xfrm>
        </p:grpSpPr>
        <p:sp>
          <p:nvSpPr>
            <p:cNvPr id="9" name="Shape 6"/>
            <p:cNvSpPr/>
            <p:nvPr/>
          </p:nvSpPr>
          <p:spPr>
            <a:xfrm>
              <a:off x="597455" y="5465613"/>
              <a:ext cx="277654" cy="277654"/>
            </a:xfrm>
            <a:prstGeom prst="roundRect">
              <a:avLst>
                <a:gd name="adj" fmla="val 6669"/>
              </a:avLst>
            </a:prstGeom>
            <a:ln/>
          </p:spPr>
          <p:style>
            <a:lnRef idx="2">
              <a:schemeClr val="accent2"/>
            </a:lnRef>
            <a:fillRef idx="1">
              <a:schemeClr val="lt1"/>
            </a:fillRef>
            <a:effectRef idx="0">
              <a:schemeClr val="accent2"/>
            </a:effectRef>
            <a:fontRef idx="minor">
              <a:schemeClr val="dk1"/>
            </a:fontRef>
          </p:style>
        </p:sp>
        <p:sp>
          <p:nvSpPr>
            <p:cNvPr id="10" name="Text 7"/>
            <p:cNvSpPr/>
            <p:nvPr/>
          </p:nvSpPr>
          <p:spPr>
            <a:xfrm>
              <a:off x="684489" y="5507226"/>
              <a:ext cx="103584" cy="194429"/>
            </a:xfrm>
            <a:prstGeom prst="rect">
              <a:avLst/>
            </a:prstGeom>
            <a:noFill/>
            <a:ln/>
          </p:spPr>
          <p:txBody>
            <a:bodyPr wrap="none" lIns="0" tIns="0" rIns="0" bIns="0" rtlCol="0" anchor="t"/>
            <a:lstStyle/>
            <a:p>
              <a:pPr marL="0" indent="0" algn="ctr">
                <a:lnSpc>
                  <a:spcPts val="1500"/>
                </a:lnSpc>
                <a:buNone/>
              </a:pPr>
              <a:r>
                <a:rPr lang="en-US" sz="1500" dirty="0">
                  <a:solidFill>
                    <a:srgbClr val="383838"/>
                  </a:solidFill>
                  <a:latin typeface="PT Serif" pitchFamily="34" charset="0"/>
                  <a:ea typeface="PT Serif" pitchFamily="34" charset="-122"/>
                  <a:cs typeface="PT Serif" pitchFamily="34" charset="-120"/>
                </a:rPr>
                <a:t>2</a:t>
              </a:r>
              <a:endParaRPr lang="en-US" sz="1500" dirty="0"/>
            </a:p>
          </p:txBody>
        </p:sp>
        <p:sp>
          <p:nvSpPr>
            <p:cNvPr id="11" name="Text 8"/>
            <p:cNvSpPr/>
            <p:nvPr/>
          </p:nvSpPr>
          <p:spPr>
            <a:xfrm>
              <a:off x="983098" y="5451549"/>
              <a:ext cx="2258854" cy="243007"/>
            </a:xfrm>
            <a:prstGeom prst="rect">
              <a:avLst/>
            </a:prstGeom>
            <a:noFill/>
            <a:ln/>
          </p:spPr>
          <p:txBody>
            <a:bodyPr wrap="none" lIns="0" tIns="0" rIns="0" bIns="0" rtlCol="0" anchor="t"/>
            <a:lstStyle/>
            <a:p>
              <a:pPr marL="0" indent="0">
                <a:lnSpc>
                  <a:spcPts val="1900"/>
                </a:lnSpc>
                <a:buNone/>
              </a:pPr>
              <a:r>
                <a:rPr lang="en-US" sz="1500" b="1" dirty="0">
                  <a:solidFill>
                    <a:srgbClr val="383838"/>
                  </a:solidFill>
                  <a:latin typeface="PT Serif" pitchFamily="34" charset="0"/>
                  <a:ea typeface="PT Serif" pitchFamily="34" charset="-122"/>
                  <a:cs typeface="PT Serif" pitchFamily="34" charset="-120"/>
                </a:rPr>
                <a:t>Gia công nhựa và cao su</a:t>
              </a:r>
              <a:endParaRPr lang="en-US" sz="1500" dirty="0"/>
            </a:p>
          </p:txBody>
        </p:sp>
        <p:sp>
          <p:nvSpPr>
            <p:cNvPr id="12" name="Text 9"/>
            <p:cNvSpPr/>
            <p:nvPr/>
          </p:nvSpPr>
          <p:spPr>
            <a:xfrm>
              <a:off x="983098" y="5768612"/>
              <a:ext cx="13054251" cy="197525"/>
            </a:xfrm>
            <a:prstGeom prst="rect">
              <a:avLst/>
            </a:prstGeom>
            <a:noFill/>
            <a:ln/>
          </p:spPr>
          <p:txBody>
            <a:bodyPr wrap="none" lIns="0" tIns="0" rIns="0" bIns="0" rtlCol="0" anchor="t"/>
            <a:lstStyle/>
            <a:p>
              <a:pPr marL="0" indent="0" algn="l">
                <a:lnSpc>
                  <a:spcPts val="1550"/>
                </a:lnSpc>
                <a:buNone/>
              </a:pPr>
              <a:r>
                <a:rPr lang="en-US" sz="950" dirty="0">
                  <a:solidFill>
                    <a:srgbClr val="383838"/>
                  </a:solidFill>
                  <a:latin typeface="DM Sans" pitchFamily="34" charset="0"/>
                  <a:ea typeface="DM Sans" pitchFamily="34" charset="-122"/>
                  <a:cs typeface="DM Sans" pitchFamily="34" charset="-120"/>
                </a:rPr>
                <a:t>Chuẩn bị các bộ phận kim loại, bao gồm khung chính, trục và các thành phần kết cấu khác. Các bộ </a:t>
              </a:r>
              <a:r>
                <a:rPr lang="en-US" sz="950" dirty="0" err="1">
                  <a:solidFill>
                    <a:srgbClr val="383838"/>
                  </a:solidFill>
                  <a:latin typeface="DM Sans" pitchFamily="34" charset="0"/>
                  <a:ea typeface="DM Sans" pitchFamily="34" charset="-122"/>
                  <a:cs typeface="DM Sans" pitchFamily="34" charset="-120"/>
                </a:rPr>
                <a:t>phận</a:t>
              </a:r>
              <a:r>
                <a:rPr lang="en-US" sz="950" dirty="0">
                  <a:solidFill>
                    <a:srgbClr val="383838"/>
                  </a:solidFill>
                  <a:latin typeface="DM Sans" pitchFamily="34" charset="0"/>
                  <a:ea typeface="DM Sans" pitchFamily="34" charset="-122"/>
                  <a:cs typeface="DM Sans" pitchFamily="34" charset="-120"/>
                </a:rPr>
                <a:t> </a:t>
              </a:r>
            </a:p>
            <a:p>
              <a:pPr marL="0" indent="0" algn="l">
                <a:lnSpc>
                  <a:spcPts val="1550"/>
                </a:lnSpc>
                <a:buNone/>
              </a:pPr>
              <a:r>
                <a:rPr lang="en-US" sz="950" dirty="0" err="1">
                  <a:solidFill>
                    <a:srgbClr val="383838"/>
                  </a:solidFill>
                  <a:latin typeface="DM Sans" pitchFamily="34" charset="0"/>
                  <a:ea typeface="DM Sans" pitchFamily="34" charset="-122"/>
                  <a:cs typeface="DM Sans" pitchFamily="34" charset="-120"/>
                </a:rPr>
                <a:t>này</a:t>
              </a:r>
              <a:r>
                <a:rPr lang="en-US" sz="950" dirty="0">
                  <a:solidFill>
                    <a:srgbClr val="383838"/>
                  </a:solidFill>
                  <a:latin typeface="DM Sans" pitchFamily="34" charset="0"/>
                  <a:ea typeface="DM Sans" pitchFamily="34" charset="-122"/>
                  <a:cs typeface="DM Sans" pitchFamily="34" charset="-120"/>
                </a:rPr>
                <a:t> thường được cắt và gia </a:t>
              </a:r>
              <a:r>
                <a:rPr lang="en-US" sz="950" dirty="0" err="1">
                  <a:solidFill>
                    <a:srgbClr val="383838"/>
                  </a:solidFill>
                  <a:latin typeface="DM Sans" pitchFamily="34" charset="0"/>
                  <a:ea typeface="DM Sans" pitchFamily="34" charset="-122"/>
                  <a:cs typeface="DM Sans" pitchFamily="34" charset="-120"/>
                </a:rPr>
                <a:t>công</a:t>
              </a:r>
              <a:r>
                <a:rPr lang="en-US" sz="950" dirty="0">
                  <a:solidFill>
                    <a:srgbClr val="383838"/>
                  </a:solidFill>
                  <a:latin typeface="DM Sans" pitchFamily="34" charset="0"/>
                  <a:ea typeface="DM Sans" pitchFamily="34" charset="-122"/>
                  <a:cs typeface="DM Sans" pitchFamily="34" charset="-120"/>
                </a:rPr>
                <a:t> </a:t>
              </a:r>
              <a:r>
                <a:rPr lang="en-US" sz="950" dirty="0" err="1">
                  <a:solidFill>
                    <a:srgbClr val="383838"/>
                  </a:solidFill>
                  <a:latin typeface="DM Sans" pitchFamily="34" charset="0"/>
                  <a:ea typeface="DM Sans" pitchFamily="34" charset="-122"/>
                  <a:cs typeface="DM Sans" pitchFamily="34" charset="-120"/>
                </a:rPr>
                <a:t>theo</a:t>
              </a:r>
              <a:r>
                <a:rPr lang="en-US" sz="950" dirty="0">
                  <a:solidFill>
                    <a:srgbClr val="383838"/>
                  </a:solidFill>
                  <a:latin typeface="DM Sans" pitchFamily="34" charset="0"/>
                  <a:ea typeface="DM Sans" pitchFamily="34" charset="-122"/>
                  <a:cs typeface="DM Sans" pitchFamily="34" charset="-120"/>
                </a:rPr>
                <a:t> kích thước và hình dạng cụ thể để đảm bảo phù hợp với thiết </a:t>
              </a:r>
              <a:r>
                <a:rPr lang="en-US" sz="950" dirty="0" err="1">
                  <a:solidFill>
                    <a:srgbClr val="383838"/>
                  </a:solidFill>
                  <a:latin typeface="DM Sans" pitchFamily="34" charset="0"/>
                  <a:ea typeface="DM Sans" pitchFamily="34" charset="-122"/>
                  <a:cs typeface="DM Sans" pitchFamily="34" charset="-120"/>
                </a:rPr>
                <a:t>kế</a:t>
              </a:r>
              <a:r>
                <a:rPr lang="en-US" sz="950" dirty="0">
                  <a:solidFill>
                    <a:srgbClr val="383838"/>
                  </a:solidFill>
                  <a:latin typeface="DM Sans" pitchFamily="34" charset="0"/>
                  <a:ea typeface="DM Sans" pitchFamily="34" charset="-122"/>
                  <a:cs typeface="DM Sans" pitchFamily="34" charset="-120"/>
                </a:rPr>
                <a:t> </a:t>
              </a:r>
            </a:p>
            <a:p>
              <a:pPr marL="0" indent="0" algn="l">
                <a:lnSpc>
                  <a:spcPts val="1550"/>
                </a:lnSpc>
                <a:buNone/>
              </a:pPr>
              <a:r>
                <a:rPr lang="en-US" sz="950" dirty="0" err="1">
                  <a:solidFill>
                    <a:srgbClr val="383838"/>
                  </a:solidFill>
                  <a:latin typeface="DM Sans" pitchFamily="34" charset="0"/>
                  <a:ea typeface="DM Sans" pitchFamily="34" charset="-122"/>
                  <a:cs typeface="DM Sans" pitchFamily="34" charset="-120"/>
                </a:rPr>
                <a:t>của</a:t>
              </a:r>
              <a:r>
                <a:rPr lang="en-US" sz="950" dirty="0">
                  <a:solidFill>
                    <a:srgbClr val="383838"/>
                  </a:solidFill>
                  <a:latin typeface="DM Sans" pitchFamily="34" charset="0"/>
                  <a:ea typeface="DM Sans" pitchFamily="34" charset="-122"/>
                  <a:cs typeface="DM Sans" pitchFamily="34" charset="-120"/>
                </a:rPr>
                <a:t> máy chạy bộ.</a:t>
              </a:r>
              <a:endParaRPr lang="en-US" sz="950" dirty="0"/>
            </a:p>
          </p:txBody>
        </p:sp>
      </p:grpSp>
      <p:grpSp>
        <p:nvGrpSpPr>
          <p:cNvPr id="32" name="Group 31">
            <a:extLst>
              <a:ext uri="{FF2B5EF4-FFF2-40B4-BE49-F238E27FC236}">
                <a16:creationId xmlns:a16="http://schemas.microsoft.com/office/drawing/2014/main" id="{C101B7A1-3E81-6012-8B08-3694DCCBF392}"/>
              </a:ext>
            </a:extLst>
          </p:cNvPr>
          <p:cNvGrpSpPr/>
          <p:nvPr/>
        </p:nvGrpSpPr>
        <p:grpSpPr>
          <a:xfrm>
            <a:off x="597455" y="4084223"/>
            <a:ext cx="13418938" cy="3180055"/>
            <a:chOff x="705445" y="4031582"/>
            <a:chExt cx="13418938" cy="3180055"/>
          </a:xfrm>
        </p:grpSpPr>
        <p:sp>
          <p:nvSpPr>
            <p:cNvPr id="13" name="Shape 10"/>
            <p:cNvSpPr/>
            <p:nvPr/>
          </p:nvSpPr>
          <p:spPr>
            <a:xfrm>
              <a:off x="705445" y="6683416"/>
              <a:ext cx="277654" cy="277654"/>
            </a:xfrm>
            <a:prstGeom prst="roundRect">
              <a:avLst>
                <a:gd name="adj" fmla="val 6669"/>
              </a:avLst>
            </a:prstGeom>
            <a:ln/>
          </p:spPr>
          <p:style>
            <a:lnRef idx="2">
              <a:schemeClr val="accent2"/>
            </a:lnRef>
            <a:fillRef idx="1">
              <a:schemeClr val="lt1"/>
            </a:fillRef>
            <a:effectRef idx="0">
              <a:schemeClr val="accent2"/>
            </a:effectRef>
            <a:fontRef idx="minor">
              <a:schemeClr val="dk1"/>
            </a:fontRef>
          </p:style>
        </p:sp>
        <p:sp>
          <p:nvSpPr>
            <p:cNvPr id="14" name="Text 11"/>
            <p:cNvSpPr/>
            <p:nvPr/>
          </p:nvSpPr>
          <p:spPr>
            <a:xfrm>
              <a:off x="792479" y="6784408"/>
              <a:ext cx="103584" cy="194429"/>
            </a:xfrm>
            <a:prstGeom prst="rect">
              <a:avLst/>
            </a:prstGeom>
            <a:noFill/>
            <a:ln/>
          </p:spPr>
          <p:txBody>
            <a:bodyPr wrap="none" lIns="0" tIns="0" rIns="0" bIns="0" rtlCol="0" anchor="t"/>
            <a:lstStyle/>
            <a:p>
              <a:pPr marL="0" indent="0" algn="ctr">
                <a:lnSpc>
                  <a:spcPts val="1500"/>
                </a:lnSpc>
                <a:buNone/>
              </a:pPr>
              <a:r>
                <a:rPr lang="en-US" sz="1500" dirty="0">
                  <a:solidFill>
                    <a:srgbClr val="383838"/>
                  </a:solidFill>
                  <a:latin typeface="PT Serif" pitchFamily="34" charset="0"/>
                  <a:ea typeface="PT Serif" pitchFamily="34" charset="-122"/>
                  <a:cs typeface="PT Serif" pitchFamily="34" charset="-120"/>
                </a:rPr>
                <a:t>3</a:t>
              </a:r>
              <a:endParaRPr lang="en-US" sz="1500" dirty="0"/>
            </a:p>
          </p:txBody>
        </p:sp>
        <p:sp>
          <p:nvSpPr>
            <p:cNvPr id="15" name="Text 12"/>
            <p:cNvSpPr/>
            <p:nvPr/>
          </p:nvSpPr>
          <p:spPr>
            <a:xfrm>
              <a:off x="1070132" y="6683416"/>
              <a:ext cx="2585799" cy="243007"/>
            </a:xfrm>
            <a:prstGeom prst="rect">
              <a:avLst/>
            </a:prstGeom>
            <a:noFill/>
            <a:ln/>
          </p:spPr>
          <p:txBody>
            <a:bodyPr wrap="none" lIns="0" tIns="0" rIns="0" bIns="0" rtlCol="0" anchor="t"/>
            <a:lstStyle/>
            <a:p>
              <a:pPr marL="0" indent="0">
                <a:lnSpc>
                  <a:spcPts val="1900"/>
                </a:lnSpc>
                <a:buNone/>
              </a:pPr>
              <a:r>
                <a:rPr lang="en-US" sz="1500" b="1" dirty="0">
                  <a:solidFill>
                    <a:srgbClr val="383838"/>
                  </a:solidFill>
                  <a:latin typeface="PT Serif" pitchFamily="34" charset="0"/>
                  <a:ea typeface="PT Serif" pitchFamily="34" charset="-122"/>
                  <a:cs typeface="PT Serif" pitchFamily="34" charset="-120"/>
                </a:rPr>
                <a:t>Lắp ráp các linh kiện cơ khí</a:t>
              </a:r>
              <a:endParaRPr lang="en-US" sz="1500" dirty="0"/>
            </a:p>
          </p:txBody>
        </p:sp>
        <p:sp>
          <p:nvSpPr>
            <p:cNvPr id="16" name="Text 13"/>
            <p:cNvSpPr/>
            <p:nvPr/>
          </p:nvSpPr>
          <p:spPr>
            <a:xfrm>
              <a:off x="1070132" y="7014112"/>
              <a:ext cx="13054251" cy="197525"/>
            </a:xfrm>
            <a:prstGeom prst="rect">
              <a:avLst/>
            </a:prstGeom>
            <a:noFill/>
            <a:ln/>
          </p:spPr>
          <p:txBody>
            <a:bodyPr wrap="none" lIns="0" tIns="0" rIns="0" bIns="0" rtlCol="0" anchor="t"/>
            <a:lstStyle/>
            <a:p>
              <a:pPr marL="0" indent="0" algn="l">
                <a:lnSpc>
                  <a:spcPts val="1550"/>
                </a:lnSpc>
                <a:buNone/>
              </a:pPr>
              <a:r>
                <a:rPr lang="en-US" sz="950" dirty="0">
                  <a:solidFill>
                    <a:srgbClr val="383838"/>
                  </a:solidFill>
                  <a:latin typeface="DM Sans" pitchFamily="34" charset="0"/>
                  <a:ea typeface="DM Sans" pitchFamily="34" charset="-122"/>
                  <a:cs typeface="DM Sans" pitchFamily="34" charset="-120"/>
                </a:rPr>
                <a:t>Công việc này bao gồm việc gắn các bộ phận cơ khí như động cơ, trục, </a:t>
              </a:r>
            </a:p>
            <a:p>
              <a:pPr marL="0" indent="0" algn="l">
                <a:lnSpc>
                  <a:spcPts val="1550"/>
                </a:lnSpc>
                <a:buNone/>
              </a:pPr>
              <a:r>
                <a:rPr lang="en-US" sz="950" dirty="0" err="1">
                  <a:solidFill>
                    <a:srgbClr val="383838"/>
                  </a:solidFill>
                  <a:latin typeface="DM Sans" pitchFamily="34" charset="0"/>
                  <a:ea typeface="DM Sans" pitchFamily="34" charset="-122"/>
                  <a:cs typeface="DM Sans" pitchFamily="34" charset="-120"/>
                </a:rPr>
                <a:t>băng</a:t>
              </a:r>
              <a:r>
                <a:rPr lang="en-US" sz="950" dirty="0">
                  <a:solidFill>
                    <a:srgbClr val="383838"/>
                  </a:solidFill>
                  <a:latin typeface="DM Sans" pitchFamily="34" charset="0"/>
                  <a:ea typeface="DM Sans" pitchFamily="34" charset="-122"/>
                  <a:cs typeface="DM Sans" pitchFamily="34" charset="-120"/>
                </a:rPr>
                <a:t> tải và các bộ phận chuyển động khác vào khung máy.</a:t>
              </a:r>
              <a:endParaRPr lang="en-US" sz="950" dirty="0"/>
            </a:p>
          </p:txBody>
        </p:sp>
        <p:sp>
          <p:nvSpPr>
            <p:cNvPr id="36" name="Shape 10">
              <a:extLst>
                <a:ext uri="{FF2B5EF4-FFF2-40B4-BE49-F238E27FC236}">
                  <a16:creationId xmlns:a16="http://schemas.microsoft.com/office/drawing/2014/main" id="{8F75AAB1-FDAF-B7E9-1BCA-45475C8A2FD5}"/>
                </a:ext>
              </a:extLst>
            </p:cNvPr>
            <p:cNvSpPr/>
            <p:nvPr/>
          </p:nvSpPr>
          <p:spPr>
            <a:xfrm>
              <a:off x="8373194" y="6625567"/>
              <a:ext cx="277654" cy="277654"/>
            </a:xfrm>
            <a:prstGeom prst="roundRect">
              <a:avLst>
                <a:gd name="adj" fmla="val 6669"/>
              </a:avLst>
            </a:prstGeom>
            <a:ln/>
          </p:spPr>
          <p:style>
            <a:lnRef idx="2">
              <a:schemeClr val="accent2"/>
            </a:lnRef>
            <a:fillRef idx="1">
              <a:schemeClr val="lt1"/>
            </a:fillRef>
            <a:effectRef idx="0">
              <a:schemeClr val="accent2"/>
            </a:effectRef>
            <a:fontRef idx="minor">
              <a:schemeClr val="dk1"/>
            </a:fontRef>
          </p:style>
        </p:sp>
        <p:sp>
          <p:nvSpPr>
            <p:cNvPr id="38" name="Shape 10">
              <a:extLst>
                <a:ext uri="{FF2B5EF4-FFF2-40B4-BE49-F238E27FC236}">
                  <a16:creationId xmlns:a16="http://schemas.microsoft.com/office/drawing/2014/main" id="{ACA3FAC4-38A6-0A9D-3065-EFF87433EAD4}"/>
                </a:ext>
              </a:extLst>
            </p:cNvPr>
            <p:cNvSpPr/>
            <p:nvPr/>
          </p:nvSpPr>
          <p:spPr>
            <a:xfrm>
              <a:off x="8373194" y="5368399"/>
              <a:ext cx="277654" cy="277654"/>
            </a:xfrm>
            <a:prstGeom prst="roundRect">
              <a:avLst>
                <a:gd name="adj" fmla="val 6669"/>
              </a:avLst>
            </a:prstGeom>
            <a:ln/>
          </p:spPr>
          <p:style>
            <a:lnRef idx="2">
              <a:schemeClr val="accent2"/>
            </a:lnRef>
            <a:fillRef idx="1">
              <a:schemeClr val="lt1"/>
            </a:fillRef>
            <a:effectRef idx="0">
              <a:schemeClr val="accent2"/>
            </a:effectRef>
            <a:fontRef idx="minor">
              <a:schemeClr val="dk1"/>
            </a:fontRef>
          </p:style>
        </p:sp>
        <p:sp>
          <p:nvSpPr>
            <p:cNvPr id="39" name="Shape 10">
              <a:extLst>
                <a:ext uri="{FF2B5EF4-FFF2-40B4-BE49-F238E27FC236}">
                  <a16:creationId xmlns:a16="http://schemas.microsoft.com/office/drawing/2014/main" id="{2A0DA94F-AD57-9F01-3896-36B30A23BA0A}"/>
                </a:ext>
              </a:extLst>
            </p:cNvPr>
            <p:cNvSpPr/>
            <p:nvPr/>
          </p:nvSpPr>
          <p:spPr>
            <a:xfrm>
              <a:off x="8382731" y="4031582"/>
              <a:ext cx="277654" cy="277654"/>
            </a:xfrm>
            <a:prstGeom prst="roundRect">
              <a:avLst>
                <a:gd name="adj" fmla="val 6669"/>
              </a:avLst>
            </a:prstGeom>
            <a:ln/>
          </p:spPr>
          <p:style>
            <a:lnRef idx="2">
              <a:schemeClr val="accent2"/>
            </a:lnRef>
            <a:fillRef idx="1">
              <a:schemeClr val="lt1"/>
            </a:fillRef>
            <a:effectRef idx="0">
              <a:schemeClr val="accent2"/>
            </a:effectRef>
            <a:fontRef idx="minor">
              <a:schemeClr val="dk1"/>
            </a:fontRef>
          </p:style>
        </p:sp>
      </p:grpSp>
      <p:grpSp>
        <p:nvGrpSpPr>
          <p:cNvPr id="31" name="Group 30">
            <a:extLst>
              <a:ext uri="{FF2B5EF4-FFF2-40B4-BE49-F238E27FC236}">
                <a16:creationId xmlns:a16="http://schemas.microsoft.com/office/drawing/2014/main" id="{12B0B90A-7E5C-4F13-5703-D6F1D15DC797}"/>
              </a:ext>
            </a:extLst>
          </p:cNvPr>
          <p:cNvGrpSpPr/>
          <p:nvPr/>
        </p:nvGrpSpPr>
        <p:grpSpPr>
          <a:xfrm>
            <a:off x="8374756" y="4018090"/>
            <a:ext cx="5998383" cy="582692"/>
            <a:chOff x="8446764" y="4047355"/>
            <a:chExt cx="5998383" cy="582692"/>
          </a:xfrm>
        </p:grpSpPr>
        <p:sp>
          <p:nvSpPr>
            <p:cNvPr id="18" name="Text 15"/>
            <p:cNvSpPr/>
            <p:nvPr/>
          </p:nvSpPr>
          <p:spPr>
            <a:xfrm>
              <a:off x="8446764" y="4173553"/>
              <a:ext cx="77624" cy="261465"/>
            </a:xfrm>
            <a:prstGeom prst="rect">
              <a:avLst/>
            </a:prstGeom>
            <a:noFill/>
            <a:ln/>
          </p:spPr>
          <p:txBody>
            <a:bodyPr wrap="none" lIns="0" tIns="0" rIns="0" bIns="0" rtlCol="0" anchor="t"/>
            <a:lstStyle/>
            <a:p>
              <a:pPr marL="0" indent="0" algn="ctr">
                <a:lnSpc>
                  <a:spcPts val="1500"/>
                </a:lnSpc>
                <a:buNone/>
              </a:pPr>
              <a:r>
                <a:rPr lang="en-US" sz="1500" dirty="0">
                  <a:solidFill>
                    <a:srgbClr val="383838"/>
                  </a:solidFill>
                  <a:latin typeface="PT Serif" pitchFamily="34" charset="0"/>
                  <a:ea typeface="PT Serif" pitchFamily="34" charset="-122"/>
                  <a:cs typeface="PT Serif" pitchFamily="34" charset="-120"/>
                </a:rPr>
                <a:t>4</a:t>
              </a:r>
              <a:endParaRPr lang="en-US" sz="1500" dirty="0"/>
            </a:p>
          </p:txBody>
        </p:sp>
        <p:sp>
          <p:nvSpPr>
            <p:cNvPr id="19" name="Text 16"/>
            <p:cNvSpPr/>
            <p:nvPr/>
          </p:nvSpPr>
          <p:spPr>
            <a:xfrm>
              <a:off x="8701903" y="4047355"/>
              <a:ext cx="1965602" cy="326791"/>
            </a:xfrm>
            <a:prstGeom prst="rect">
              <a:avLst/>
            </a:prstGeom>
            <a:noFill/>
            <a:ln/>
          </p:spPr>
          <p:txBody>
            <a:bodyPr wrap="none" lIns="0" tIns="0" rIns="0" bIns="0" rtlCol="0" anchor="t"/>
            <a:lstStyle/>
            <a:p>
              <a:pPr marL="0" indent="0">
                <a:lnSpc>
                  <a:spcPts val="1900"/>
                </a:lnSpc>
                <a:buNone/>
              </a:pPr>
              <a:r>
                <a:rPr lang="en-US" sz="1500" b="1" dirty="0">
                  <a:solidFill>
                    <a:srgbClr val="383838"/>
                  </a:solidFill>
                  <a:latin typeface="PT Serif" pitchFamily="34" charset="0"/>
                  <a:ea typeface="PT Serif" pitchFamily="34" charset="-122"/>
                  <a:cs typeface="PT Serif" pitchFamily="34" charset="-120"/>
                </a:rPr>
                <a:t>Cài đặt hệ thống điều khiển</a:t>
              </a:r>
              <a:endParaRPr lang="en-US" sz="1500" dirty="0"/>
            </a:p>
          </p:txBody>
        </p:sp>
        <p:sp>
          <p:nvSpPr>
            <p:cNvPr id="20" name="Text 17"/>
            <p:cNvSpPr/>
            <p:nvPr/>
          </p:nvSpPr>
          <p:spPr>
            <a:xfrm>
              <a:off x="8701903" y="4364419"/>
              <a:ext cx="5743244" cy="265628"/>
            </a:xfrm>
            <a:prstGeom prst="rect">
              <a:avLst/>
            </a:prstGeom>
            <a:noFill/>
            <a:ln/>
          </p:spPr>
          <p:txBody>
            <a:bodyPr wrap="none" lIns="0" tIns="0" rIns="0" bIns="0" rtlCol="0" anchor="t"/>
            <a:lstStyle/>
            <a:p>
              <a:pPr marL="0" indent="0" algn="l">
                <a:lnSpc>
                  <a:spcPts val="1550"/>
                </a:lnSpc>
                <a:buNone/>
              </a:pPr>
              <a:r>
                <a:rPr lang="en-US" sz="950" dirty="0">
                  <a:solidFill>
                    <a:srgbClr val="383838"/>
                  </a:solidFill>
                  <a:latin typeface="DM Sans" pitchFamily="34" charset="0"/>
                  <a:ea typeface="DM Sans" pitchFamily="34" charset="-122"/>
                  <a:cs typeface="DM Sans" pitchFamily="34" charset="-120"/>
                </a:rPr>
                <a:t>Lắp ráp linh kiện điện tử cần thiết như bảng mạch điều khiển và cảm biến, </a:t>
              </a:r>
            </a:p>
            <a:p>
              <a:pPr marL="0" indent="0" algn="l">
                <a:lnSpc>
                  <a:spcPts val="1550"/>
                </a:lnSpc>
                <a:buNone/>
              </a:pPr>
              <a:r>
                <a:rPr lang="en-US" sz="950" dirty="0" err="1">
                  <a:solidFill>
                    <a:srgbClr val="383838"/>
                  </a:solidFill>
                  <a:latin typeface="DM Sans" pitchFamily="34" charset="0"/>
                  <a:ea typeface="DM Sans" pitchFamily="34" charset="-122"/>
                  <a:cs typeface="DM Sans" pitchFamily="34" charset="-120"/>
                </a:rPr>
                <a:t>đảm</a:t>
              </a:r>
              <a:r>
                <a:rPr lang="en-US" sz="950" dirty="0">
                  <a:solidFill>
                    <a:srgbClr val="383838"/>
                  </a:solidFill>
                  <a:latin typeface="DM Sans" pitchFamily="34" charset="0"/>
                  <a:ea typeface="DM Sans" pitchFamily="34" charset="-122"/>
                  <a:cs typeface="DM Sans" pitchFamily="34" charset="-120"/>
                </a:rPr>
                <a:t> bảo tất cả các bộ phận đều hoạt động đúng theo yêu cầu kỹ thuật.</a:t>
              </a:r>
              <a:endParaRPr lang="en-US" sz="950" dirty="0"/>
            </a:p>
          </p:txBody>
        </p:sp>
      </p:grpSp>
      <p:grpSp>
        <p:nvGrpSpPr>
          <p:cNvPr id="30" name="Group 29">
            <a:extLst>
              <a:ext uri="{FF2B5EF4-FFF2-40B4-BE49-F238E27FC236}">
                <a16:creationId xmlns:a16="http://schemas.microsoft.com/office/drawing/2014/main" id="{14960363-BF7E-D957-DC22-631FE3BCB4D2}"/>
              </a:ext>
            </a:extLst>
          </p:cNvPr>
          <p:cNvGrpSpPr/>
          <p:nvPr/>
        </p:nvGrpSpPr>
        <p:grpSpPr>
          <a:xfrm>
            <a:off x="8374756" y="5381028"/>
            <a:ext cx="5998383" cy="582691"/>
            <a:chOff x="8374756" y="5381028"/>
            <a:chExt cx="5998383" cy="582691"/>
          </a:xfrm>
        </p:grpSpPr>
        <p:sp>
          <p:nvSpPr>
            <p:cNvPr id="22" name="Text 19"/>
            <p:cNvSpPr/>
            <p:nvPr/>
          </p:nvSpPr>
          <p:spPr>
            <a:xfrm>
              <a:off x="8374756" y="5507226"/>
              <a:ext cx="77624" cy="261465"/>
            </a:xfrm>
            <a:prstGeom prst="rect">
              <a:avLst/>
            </a:prstGeom>
            <a:noFill/>
            <a:ln/>
          </p:spPr>
          <p:txBody>
            <a:bodyPr wrap="none" lIns="0" tIns="0" rIns="0" bIns="0" rtlCol="0" anchor="t"/>
            <a:lstStyle/>
            <a:p>
              <a:pPr marL="0" indent="0" algn="ctr">
                <a:lnSpc>
                  <a:spcPts val="1500"/>
                </a:lnSpc>
                <a:buNone/>
              </a:pPr>
              <a:r>
                <a:rPr lang="en-US" sz="1500" dirty="0">
                  <a:solidFill>
                    <a:srgbClr val="383838"/>
                  </a:solidFill>
                  <a:latin typeface="PT Serif" pitchFamily="34" charset="0"/>
                  <a:ea typeface="PT Serif" pitchFamily="34" charset="-122"/>
                  <a:cs typeface="PT Serif" pitchFamily="34" charset="-120"/>
                </a:rPr>
                <a:t>5</a:t>
              </a:r>
              <a:endParaRPr lang="en-US" sz="1500" dirty="0"/>
            </a:p>
          </p:txBody>
        </p:sp>
        <p:sp>
          <p:nvSpPr>
            <p:cNvPr id="23" name="Text 20"/>
            <p:cNvSpPr/>
            <p:nvPr/>
          </p:nvSpPr>
          <p:spPr>
            <a:xfrm>
              <a:off x="8629894" y="5381028"/>
              <a:ext cx="1639846" cy="326791"/>
            </a:xfrm>
            <a:prstGeom prst="rect">
              <a:avLst/>
            </a:prstGeom>
            <a:noFill/>
            <a:ln/>
          </p:spPr>
          <p:txBody>
            <a:bodyPr wrap="none" lIns="0" tIns="0" rIns="0" bIns="0" rtlCol="0" anchor="t"/>
            <a:lstStyle/>
            <a:p>
              <a:pPr marL="0" indent="0">
                <a:lnSpc>
                  <a:spcPts val="1900"/>
                </a:lnSpc>
                <a:buNone/>
              </a:pPr>
              <a:r>
                <a:rPr lang="en-US" sz="1500" b="1" dirty="0">
                  <a:solidFill>
                    <a:srgbClr val="383838"/>
                  </a:solidFill>
                  <a:latin typeface="PT Serif" pitchFamily="34" charset="0"/>
                  <a:ea typeface="PT Serif" pitchFamily="34" charset="-122"/>
                  <a:cs typeface="PT Serif" pitchFamily="34" charset="-120"/>
                </a:rPr>
                <a:t>Kiểm tra hệ thống điện</a:t>
              </a:r>
              <a:endParaRPr lang="en-US" sz="1500" dirty="0"/>
            </a:p>
          </p:txBody>
        </p:sp>
        <p:sp>
          <p:nvSpPr>
            <p:cNvPr id="24" name="Text 21"/>
            <p:cNvSpPr/>
            <p:nvPr/>
          </p:nvSpPr>
          <p:spPr>
            <a:xfrm>
              <a:off x="8629895" y="5698091"/>
              <a:ext cx="5743244" cy="265628"/>
            </a:xfrm>
            <a:prstGeom prst="rect">
              <a:avLst/>
            </a:prstGeom>
            <a:noFill/>
            <a:ln/>
          </p:spPr>
          <p:txBody>
            <a:bodyPr wrap="none" lIns="0" tIns="0" rIns="0" bIns="0" rtlCol="0" anchor="t"/>
            <a:lstStyle/>
            <a:p>
              <a:pPr marL="0" indent="0" algn="l">
                <a:lnSpc>
                  <a:spcPts val="1550"/>
                </a:lnSpc>
                <a:buNone/>
              </a:pPr>
              <a:r>
                <a:rPr lang="en-US" sz="950" dirty="0">
                  <a:solidFill>
                    <a:srgbClr val="383838"/>
                  </a:solidFill>
                  <a:latin typeface="DM Sans" pitchFamily="34" charset="0"/>
                  <a:ea typeface="DM Sans" pitchFamily="34" charset="-122"/>
                  <a:cs typeface="DM Sans" pitchFamily="34" charset="-120"/>
                </a:rPr>
                <a:t>Công việc này bao gồm việc kiểm tra tất cả các kết nối điện </a:t>
              </a:r>
              <a:r>
                <a:rPr lang="en-US" sz="950" dirty="0" err="1">
                  <a:solidFill>
                    <a:srgbClr val="383838"/>
                  </a:solidFill>
                  <a:latin typeface="DM Sans" pitchFamily="34" charset="0"/>
                  <a:ea typeface="DM Sans" pitchFamily="34" charset="-122"/>
                  <a:cs typeface="DM Sans" pitchFamily="34" charset="-120"/>
                </a:rPr>
                <a:t>để</a:t>
              </a:r>
              <a:r>
                <a:rPr lang="en-US" sz="950" dirty="0">
                  <a:solidFill>
                    <a:srgbClr val="383838"/>
                  </a:solidFill>
                  <a:latin typeface="DM Sans" pitchFamily="34" charset="0"/>
                  <a:ea typeface="DM Sans" pitchFamily="34" charset="-122"/>
                  <a:cs typeface="DM Sans" pitchFamily="34" charset="-120"/>
                </a:rPr>
                <a:t> </a:t>
              </a:r>
              <a:r>
                <a:rPr lang="en-US" sz="950" dirty="0" err="1">
                  <a:solidFill>
                    <a:srgbClr val="383838"/>
                  </a:solidFill>
                  <a:latin typeface="DM Sans" pitchFamily="34" charset="0"/>
                  <a:ea typeface="DM Sans" pitchFamily="34" charset="-122"/>
                  <a:cs typeface="DM Sans" pitchFamily="34" charset="-120"/>
                </a:rPr>
                <a:t>đảm</a:t>
              </a:r>
              <a:endParaRPr lang="en-US" sz="950" dirty="0">
                <a:solidFill>
                  <a:srgbClr val="383838"/>
                </a:solidFill>
                <a:latin typeface="DM Sans" pitchFamily="34" charset="0"/>
                <a:ea typeface="DM Sans" pitchFamily="34" charset="-122"/>
                <a:cs typeface="DM Sans" pitchFamily="34" charset="-120"/>
              </a:endParaRPr>
            </a:p>
            <a:p>
              <a:pPr marL="0" indent="0" algn="l">
                <a:lnSpc>
                  <a:spcPts val="1550"/>
                </a:lnSpc>
                <a:buNone/>
              </a:pPr>
              <a:r>
                <a:rPr lang="en-US" sz="950" dirty="0">
                  <a:solidFill>
                    <a:srgbClr val="383838"/>
                  </a:solidFill>
                  <a:latin typeface="DM Sans" pitchFamily="34" charset="0"/>
                  <a:ea typeface="DM Sans" pitchFamily="34" charset="-122"/>
                  <a:cs typeface="DM Sans" pitchFamily="34" charset="-120"/>
                </a:rPr>
                <a:t> bảo chúng được thực hiện chính xác và an toàn.</a:t>
              </a:r>
              <a:endParaRPr lang="en-US" sz="950" dirty="0"/>
            </a:p>
          </p:txBody>
        </p:sp>
      </p:grpSp>
      <p:grpSp>
        <p:nvGrpSpPr>
          <p:cNvPr id="29" name="Group 28">
            <a:extLst>
              <a:ext uri="{FF2B5EF4-FFF2-40B4-BE49-F238E27FC236}">
                <a16:creationId xmlns:a16="http://schemas.microsoft.com/office/drawing/2014/main" id="{98FD02BD-54A4-6C87-1B59-CA3B0B9DA036}"/>
              </a:ext>
            </a:extLst>
          </p:cNvPr>
          <p:cNvGrpSpPr/>
          <p:nvPr/>
        </p:nvGrpSpPr>
        <p:grpSpPr>
          <a:xfrm>
            <a:off x="8374756" y="6628945"/>
            <a:ext cx="5998383" cy="582692"/>
            <a:chOff x="8482746" y="6658210"/>
            <a:chExt cx="5998383" cy="582692"/>
          </a:xfrm>
        </p:grpSpPr>
        <p:sp>
          <p:nvSpPr>
            <p:cNvPr id="26" name="Text 23"/>
            <p:cNvSpPr/>
            <p:nvPr/>
          </p:nvSpPr>
          <p:spPr>
            <a:xfrm>
              <a:off x="8482746" y="6784408"/>
              <a:ext cx="77624" cy="261465"/>
            </a:xfrm>
            <a:prstGeom prst="rect">
              <a:avLst/>
            </a:prstGeom>
            <a:noFill/>
            <a:ln/>
          </p:spPr>
          <p:txBody>
            <a:bodyPr wrap="none" lIns="0" tIns="0" rIns="0" bIns="0" rtlCol="0" anchor="t"/>
            <a:lstStyle/>
            <a:p>
              <a:pPr marL="0" indent="0" algn="ctr">
                <a:lnSpc>
                  <a:spcPts val="1500"/>
                </a:lnSpc>
                <a:buNone/>
              </a:pPr>
              <a:r>
                <a:rPr lang="en-US" sz="1500" dirty="0">
                  <a:solidFill>
                    <a:srgbClr val="383838"/>
                  </a:solidFill>
                  <a:latin typeface="PT Serif" pitchFamily="34" charset="0"/>
                  <a:ea typeface="PT Serif" pitchFamily="34" charset="-122"/>
                  <a:cs typeface="PT Serif" pitchFamily="34" charset="-120"/>
                </a:rPr>
                <a:t>6</a:t>
              </a:r>
              <a:endParaRPr lang="en-US" sz="1500" dirty="0"/>
            </a:p>
          </p:txBody>
        </p:sp>
        <p:sp>
          <p:nvSpPr>
            <p:cNvPr id="27" name="Text 24"/>
            <p:cNvSpPr/>
            <p:nvPr/>
          </p:nvSpPr>
          <p:spPr>
            <a:xfrm>
              <a:off x="8737884" y="6658210"/>
              <a:ext cx="1456937" cy="326791"/>
            </a:xfrm>
            <a:prstGeom prst="rect">
              <a:avLst/>
            </a:prstGeom>
            <a:noFill/>
            <a:ln/>
          </p:spPr>
          <p:txBody>
            <a:bodyPr wrap="none" lIns="0" tIns="0" rIns="0" bIns="0" rtlCol="0" anchor="t"/>
            <a:lstStyle/>
            <a:p>
              <a:pPr marL="0" indent="0">
                <a:lnSpc>
                  <a:spcPts val="1900"/>
                </a:lnSpc>
                <a:buNone/>
              </a:pPr>
              <a:r>
                <a:rPr lang="en-US" sz="1500" b="1" dirty="0">
                  <a:solidFill>
                    <a:srgbClr val="383838"/>
                  </a:solidFill>
                  <a:latin typeface="PT Serif" pitchFamily="34" charset="0"/>
                  <a:ea typeface="PT Serif" pitchFamily="34" charset="-122"/>
                  <a:cs typeface="PT Serif" pitchFamily="34" charset="-120"/>
                </a:rPr>
                <a:t>Lắp đặt băng tải</a:t>
              </a:r>
              <a:endParaRPr lang="en-US" sz="1500" dirty="0"/>
            </a:p>
          </p:txBody>
        </p:sp>
        <p:sp>
          <p:nvSpPr>
            <p:cNvPr id="28" name="Text 25"/>
            <p:cNvSpPr/>
            <p:nvPr/>
          </p:nvSpPr>
          <p:spPr>
            <a:xfrm>
              <a:off x="8737885" y="6975274"/>
              <a:ext cx="5743244" cy="265628"/>
            </a:xfrm>
            <a:prstGeom prst="rect">
              <a:avLst/>
            </a:prstGeom>
            <a:noFill/>
            <a:ln/>
          </p:spPr>
          <p:txBody>
            <a:bodyPr wrap="none" lIns="0" tIns="0" rIns="0" bIns="0" rtlCol="0" anchor="t"/>
            <a:lstStyle/>
            <a:p>
              <a:pPr marL="0" indent="0" algn="l">
                <a:lnSpc>
                  <a:spcPts val="1550"/>
                </a:lnSpc>
                <a:buNone/>
              </a:pPr>
              <a:r>
                <a:rPr lang="en-US" sz="950" dirty="0">
                  <a:solidFill>
                    <a:srgbClr val="383838"/>
                  </a:solidFill>
                  <a:latin typeface="DM Sans" pitchFamily="34" charset="0"/>
                  <a:ea typeface="DM Sans" pitchFamily="34" charset="-122"/>
                  <a:cs typeface="DM Sans" pitchFamily="34" charset="-120"/>
                </a:rPr>
                <a:t>Việc lắp đặt băng tải không chỉ bao gồm việc gắn kết các bộ phận </a:t>
              </a:r>
              <a:r>
                <a:rPr lang="en-US" sz="950" dirty="0" err="1">
                  <a:solidFill>
                    <a:srgbClr val="383838"/>
                  </a:solidFill>
                  <a:latin typeface="DM Sans" pitchFamily="34" charset="0"/>
                  <a:ea typeface="DM Sans" pitchFamily="34" charset="-122"/>
                  <a:cs typeface="DM Sans" pitchFamily="34" charset="-120"/>
                </a:rPr>
                <a:t>mà</a:t>
              </a:r>
              <a:r>
                <a:rPr lang="en-US" sz="950" dirty="0">
                  <a:solidFill>
                    <a:srgbClr val="383838"/>
                  </a:solidFill>
                  <a:latin typeface="DM Sans" pitchFamily="34" charset="0"/>
                  <a:ea typeface="DM Sans" pitchFamily="34" charset="-122"/>
                  <a:cs typeface="DM Sans" pitchFamily="34" charset="-120"/>
                </a:rPr>
                <a:t> </a:t>
              </a:r>
              <a:r>
                <a:rPr lang="en-US" sz="950" dirty="0" err="1">
                  <a:solidFill>
                    <a:srgbClr val="383838"/>
                  </a:solidFill>
                  <a:latin typeface="DM Sans" pitchFamily="34" charset="0"/>
                  <a:ea typeface="DM Sans" pitchFamily="34" charset="-122"/>
                  <a:cs typeface="DM Sans" pitchFamily="34" charset="-120"/>
                </a:rPr>
                <a:t>còn</a:t>
              </a:r>
              <a:r>
                <a:rPr lang="en-US" sz="950" dirty="0">
                  <a:solidFill>
                    <a:srgbClr val="383838"/>
                  </a:solidFill>
                  <a:latin typeface="DM Sans" pitchFamily="34" charset="0"/>
                  <a:ea typeface="DM Sans" pitchFamily="34" charset="-122"/>
                  <a:cs typeface="DM Sans" pitchFamily="34" charset="-120"/>
                </a:rPr>
                <a:t> </a:t>
              </a:r>
            </a:p>
            <a:p>
              <a:pPr marL="0" indent="0" algn="l">
                <a:lnSpc>
                  <a:spcPts val="1550"/>
                </a:lnSpc>
                <a:buNone/>
              </a:pPr>
              <a:r>
                <a:rPr lang="en-US" sz="950" dirty="0" err="1">
                  <a:solidFill>
                    <a:srgbClr val="383838"/>
                  </a:solidFill>
                  <a:latin typeface="DM Sans" pitchFamily="34" charset="0"/>
                  <a:ea typeface="DM Sans" pitchFamily="34" charset="-122"/>
                  <a:cs typeface="DM Sans" pitchFamily="34" charset="-120"/>
                </a:rPr>
                <a:t>kiểm</a:t>
              </a:r>
              <a:r>
                <a:rPr lang="en-US" sz="950" dirty="0">
                  <a:solidFill>
                    <a:srgbClr val="383838"/>
                  </a:solidFill>
                  <a:latin typeface="DM Sans" pitchFamily="34" charset="0"/>
                  <a:ea typeface="DM Sans" pitchFamily="34" charset="-122"/>
                  <a:cs typeface="DM Sans" pitchFamily="34" charset="-120"/>
                </a:rPr>
                <a:t> tra và hiệu chỉnh các thông số kỹ thuật để đảm bảo rằng băng tải hoạt </a:t>
              </a:r>
              <a:r>
                <a:rPr lang="en-US" sz="950" dirty="0" err="1">
                  <a:solidFill>
                    <a:srgbClr val="383838"/>
                  </a:solidFill>
                  <a:latin typeface="DM Sans" pitchFamily="34" charset="0"/>
                  <a:ea typeface="DM Sans" pitchFamily="34" charset="-122"/>
                  <a:cs typeface="DM Sans" pitchFamily="34" charset="-120"/>
                </a:rPr>
                <a:t>động</a:t>
              </a:r>
              <a:r>
                <a:rPr lang="en-US" sz="950" dirty="0">
                  <a:solidFill>
                    <a:srgbClr val="383838"/>
                  </a:solidFill>
                  <a:latin typeface="DM Sans" pitchFamily="34" charset="0"/>
                  <a:ea typeface="DM Sans" pitchFamily="34" charset="-122"/>
                  <a:cs typeface="DM Sans" pitchFamily="34" charset="-120"/>
                </a:rPr>
                <a:t> </a:t>
              </a:r>
            </a:p>
            <a:p>
              <a:pPr marL="0" indent="0" algn="l">
                <a:lnSpc>
                  <a:spcPts val="1550"/>
                </a:lnSpc>
                <a:buNone/>
              </a:pPr>
              <a:r>
                <a:rPr lang="en-US" sz="950" dirty="0" err="1">
                  <a:solidFill>
                    <a:srgbClr val="383838"/>
                  </a:solidFill>
                  <a:latin typeface="DM Sans" pitchFamily="34" charset="0"/>
                  <a:ea typeface="DM Sans" pitchFamily="34" charset="-122"/>
                  <a:cs typeface="DM Sans" pitchFamily="34" charset="-120"/>
                </a:rPr>
                <a:t>ổn</a:t>
              </a:r>
              <a:r>
                <a:rPr lang="en-US" sz="950" dirty="0">
                  <a:solidFill>
                    <a:srgbClr val="383838"/>
                  </a:solidFill>
                  <a:latin typeface="DM Sans" pitchFamily="34" charset="0"/>
                  <a:ea typeface="DM Sans" pitchFamily="34" charset="-122"/>
                  <a:cs typeface="DM Sans" pitchFamily="34" charset="-120"/>
                </a:rPr>
                <a:t> định và an toàn.</a:t>
              </a:r>
              <a:endParaRPr lang="en-US" sz="950" dirty="0"/>
            </a:p>
          </p:txBody>
        </p:sp>
      </p:grpSp>
      <p:pic>
        <p:nvPicPr>
          <p:cNvPr id="40" name="Image 0" descr="preencoded.png">
            <a:extLst>
              <a:ext uri="{FF2B5EF4-FFF2-40B4-BE49-F238E27FC236}">
                <a16:creationId xmlns:a16="http://schemas.microsoft.com/office/drawing/2014/main" id="{B01CCE72-CD2F-B60B-42EF-3A34C60CDC06}"/>
              </a:ext>
            </a:extLst>
          </p:cNvPr>
          <p:cNvPicPr>
            <a:picLocks noChangeAspect="1"/>
          </p:cNvPicPr>
          <p:nvPr/>
        </p:nvPicPr>
        <p:blipFill>
          <a:blip r:embed="rId4"/>
          <a:stretch>
            <a:fillRect/>
          </a:stretch>
        </p:blipFill>
        <p:spPr>
          <a:xfrm>
            <a:off x="11732385" y="7385539"/>
            <a:ext cx="2727313" cy="84406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264509" y="516731"/>
            <a:ext cx="10101382" cy="616506"/>
          </a:xfrm>
          <a:prstGeom prst="rect">
            <a:avLst/>
          </a:prstGeom>
          <a:noFill/>
          <a:ln/>
        </p:spPr>
        <p:txBody>
          <a:bodyPr wrap="none" lIns="0" tIns="0" rIns="0" bIns="0" rtlCol="0" anchor="t"/>
          <a:lstStyle/>
          <a:p>
            <a:pPr marL="0" indent="0">
              <a:lnSpc>
                <a:spcPts val="4850"/>
              </a:lnSpc>
              <a:buNone/>
            </a:pPr>
            <a:r>
              <a:rPr lang="en-US" sz="3850" b="1" dirty="0">
                <a:solidFill>
                  <a:srgbClr val="020202"/>
                </a:solidFill>
                <a:latin typeface="PT Serif" pitchFamily="34" charset="0"/>
                <a:ea typeface="PT Serif" pitchFamily="34" charset="-122"/>
                <a:cs typeface="PT Serif" pitchFamily="34" charset="-120"/>
              </a:rPr>
              <a:t>Nguyên nhân dẫn đến tai nạn khi sản xuất</a:t>
            </a:r>
            <a:endParaRPr lang="en-US" sz="3850" dirty="0"/>
          </a:p>
        </p:txBody>
      </p:sp>
      <p:pic>
        <p:nvPicPr>
          <p:cNvPr id="3" name="Image 0" descr="preencoded.png"/>
          <p:cNvPicPr>
            <a:picLocks noChangeAspect="1"/>
          </p:cNvPicPr>
          <p:nvPr/>
        </p:nvPicPr>
        <p:blipFill>
          <a:blip r:embed="rId3"/>
          <a:stretch>
            <a:fillRect/>
          </a:stretch>
        </p:blipFill>
        <p:spPr>
          <a:xfrm>
            <a:off x="5900618" y="1508998"/>
            <a:ext cx="2829163" cy="2829163"/>
          </a:xfrm>
          <a:prstGeom prst="rect">
            <a:avLst/>
          </a:prstGeom>
        </p:spPr>
      </p:pic>
      <p:sp>
        <p:nvSpPr>
          <p:cNvPr id="4" name="Shape 1"/>
          <p:cNvSpPr/>
          <p:nvPr/>
        </p:nvSpPr>
        <p:spPr>
          <a:xfrm>
            <a:off x="1065692" y="4623441"/>
            <a:ext cx="422791" cy="422791"/>
          </a:xfrm>
          <a:prstGeom prst="roundRect">
            <a:avLst>
              <a:gd name="adj" fmla="val 6667"/>
            </a:avLst>
          </a:prstGeom>
          <a:ln/>
        </p:spPr>
        <p:style>
          <a:lnRef idx="2">
            <a:schemeClr val="accent2"/>
          </a:lnRef>
          <a:fillRef idx="1">
            <a:schemeClr val="lt1"/>
          </a:fillRef>
          <a:effectRef idx="0">
            <a:schemeClr val="accent2"/>
          </a:effectRef>
          <a:fontRef idx="minor">
            <a:schemeClr val="dk1"/>
          </a:fontRef>
        </p:style>
      </p:sp>
      <p:sp>
        <p:nvSpPr>
          <p:cNvPr id="5" name="Text 2"/>
          <p:cNvSpPr/>
          <p:nvPr/>
        </p:nvSpPr>
        <p:spPr>
          <a:xfrm>
            <a:off x="1198208" y="4712640"/>
            <a:ext cx="157758" cy="295989"/>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1</a:t>
            </a:r>
            <a:endParaRPr lang="en-US" sz="2300" dirty="0"/>
          </a:p>
        </p:txBody>
      </p:sp>
      <p:sp>
        <p:nvSpPr>
          <p:cNvPr id="6" name="Text 3"/>
          <p:cNvSpPr/>
          <p:nvPr/>
        </p:nvSpPr>
        <p:spPr>
          <a:xfrm>
            <a:off x="1670307" y="4613392"/>
            <a:ext cx="2496264" cy="308372"/>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Thiếu thiết bị bảo hộ</a:t>
            </a:r>
            <a:endParaRPr lang="en-US" sz="1900" dirty="0"/>
          </a:p>
        </p:txBody>
      </p:sp>
      <p:sp>
        <p:nvSpPr>
          <p:cNvPr id="7" name="Text 4"/>
          <p:cNvSpPr/>
          <p:nvPr/>
        </p:nvSpPr>
        <p:spPr>
          <a:xfrm>
            <a:off x="1670307" y="5034397"/>
            <a:ext cx="3702368" cy="60102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Công nhân không sử dụng thiết </a:t>
            </a:r>
            <a:r>
              <a:rPr lang="en-US" sz="1450" dirty="0" err="1">
                <a:solidFill>
                  <a:srgbClr val="383838"/>
                </a:solidFill>
                <a:latin typeface="DM Sans" pitchFamily="34" charset="0"/>
                <a:ea typeface="DM Sans" pitchFamily="34" charset="-122"/>
                <a:cs typeface="DM Sans" pitchFamily="34" charset="-120"/>
              </a:rPr>
              <a:t>bị</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hộ</a:t>
            </a:r>
            <a:r>
              <a:rPr lang="en-US" sz="1450" dirty="0">
                <a:solidFill>
                  <a:srgbClr val="383838"/>
                </a:solidFill>
                <a:latin typeface="DM Sans" pitchFamily="34" charset="0"/>
                <a:ea typeface="DM Sans" pitchFamily="34" charset="-122"/>
                <a:cs typeface="DM Sans" pitchFamily="34" charset="-120"/>
              </a:rPr>
              <a:t> cá nhân đúng cách.</a:t>
            </a:r>
            <a:endParaRPr lang="en-US" sz="1450" dirty="0"/>
          </a:p>
        </p:txBody>
      </p:sp>
      <p:sp>
        <p:nvSpPr>
          <p:cNvPr id="8" name="Shape 5"/>
          <p:cNvSpPr/>
          <p:nvPr/>
        </p:nvSpPr>
        <p:spPr>
          <a:xfrm>
            <a:off x="5560555" y="4613392"/>
            <a:ext cx="422791" cy="422791"/>
          </a:xfrm>
          <a:prstGeom prst="roundRect">
            <a:avLst>
              <a:gd name="adj" fmla="val 6667"/>
            </a:avLst>
          </a:prstGeom>
          <a:ln/>
        </p:spPr>
        <p:style>
          <a:lnRef idx="2">
            <a:schemeClr val="accent2"/>
          </a:lnRef>
          <a:fillRef idx="1">
            <a:schemeClr val="lt1"/>
          </a:fillRef>
          <a:effectRef idx="0">
            <a:schemeClr val="accent2"/>
          </a:effectRef>
          <a:fontRef idx="minor">
            <a:schemeClr val="dk1"/>
          </a:fontRef>
        </p:style>
      </p:sp>
      <p:sp>
        <p:nvSpPr>
          <p:cNvPr id="9" name="Text 6"/>
          <p:cNvSpPr/>
          <p:nvPr/>
        </p:nvSpPr>
        <p:spPr>
          <a:xfrm>
            <a:off x="5693072" y="4676733"/>
            <a:ext cx="157758" cy="295989"/>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2</a:t>
            </a:r>
            <a:endParaRPr lang="en-US" sz="2300" dirty="0"/>
          </a:p>
        </p:txBody>
      </p:sp>
      <p:sp>
        <p:nvSpPr>
          <p:cNvPr id="10" name="Text 7"/>
          <p:cNvSpPr/>
          <p:nvPr/>
        </p:nvSpPr>
        <p:spPr>
          <a:xfrm>
            <a:off x="6171227" y="4613392"/>
            <a:ext cx="2466380" cy="308372"/>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Hư hỏng thiết bị</a:t>
            </a:r>
            <a:endParaRPr lang="en-US" sz="1900" dirty="0"/>
          </a:p>
        </p:txBody>
      </p:sp>
      <p:sp>
        <p:nvSpPr>
          <p:cNvPr id="11" name="Text 8"/>
          <p:cNvSpPr/>
          <p:nvPr/>
        </p:nvSpPr>
        <p:spPr>
          <a:xfrm>
            <a:off x="6171227" y="5034397"/>
            <a:ext cx="3702368" cy="60102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Máy móc bị hỏng hoặc không </a:t>
            </a:r>
            <a:r>
              <a:rPr lang="en-US" sz="1450" dirty="0" err="1">
                <a:solidFill>
                  <a:srgbClr val="383838"/>
                </a:solidFill>
                <a:latin typeface="DM Sans" pitchFamily="34" charset="0"/>
                <a:ea typeface="DM Sans" pitchFamily="34" charset="-122"/>
                <a:cs typeface="DM Sans" pitchFamily="34" charset="-120"/>
              </a:rPr>
              <a:t>được</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bảo</a:t>
            </a:r>
            <a:r>
              <a:rPr lang="en-US" sz="1450" dirty="0">
                <a:solidFill>
                  <a:srgbClr val="383838"/>
                </a:solidFill>
                <a:latin typeface="DM Sans" pitchFamily="34" charset="0"/>
                <a:ea typeface="DM Sans" pitchFamily="34" charset="-122"/>
                <a:cs typeface="DM Sans" pitchFamily="34" charset="-120"/>
              </a:rPr>
              <a:t> trì định kỳ.</a:t>
            </a:r>
            <a:endParaRPr lang="en-US" sz="1450" dirty="0"/>
          </a:p>
        </p:txBody>
      </p:sp>
      <p:sp>
        <p:nvSpPr>
          <p:cNvPr id="12" name="Shape 9"/>
          <p:cNvSpPr/>
          <p:nvPr/>
        </p:nvSpPr>
        <p:spPr>
          <a:xfrm>
            <a:off x="10061475" y="4613392"/>
            <a:ext cx="422791" cy="422791"/>
          </a:xfrm>
          <a:prstGeom prst="roundRect">
            <a:avLst>
              <a:gd name="adj" fmla="val 6667"/>
            </a:avLst>
          </a:prstGeom>
          <a:ln/>
        </p:spPr>
        <p:style>
          <a:lnRef idx="2">
            <a:schemeClr val="accent2"/>
          </a:lnRef>
          <a:fillRef idx="1">
            <a:schemeClr val="lt1"/>
          </a:fillRef>
          <a:effectRef idx="0">
            <a:schemeClr val="accent2"/>
          </a:effectRef>
          <a:fontRef idx="minor">
            <a:schemeClr val="dk1"/>
          </a:fontRef>
        </p:style>
      </p:sp>
      <p:sp>
        <p:nvSpPr>
          <p:cNvPr id="13" name="Text 10"/>
          <p:cNvSpPr/>
          <p:nvPr/>
        </p:nvSpPr>
        <p:spPr>
          <a:xfrm>
            <a:off x="10193991" y="4676733"/>
            <a:ext cx="157758" cy="295989"/>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3</a:t>
            </a:r>
            <a:endParaRPr lang="en-US" sz="2300" dirty="0"/>
          </a:p>
        </p:txBody>
      </p:sp>
      <p:sp>
        <p:nvSpPr>
          <p:cNvPr id="14" name="Text 11"/>
          <p:cNvSpPr/>
          <p:nvPr/>
        </p:nvSpPr>
        <p:spPr>
          <a:xfrm>
            <a:off x="10672146" y="4613392"/>
            <a:ext cx="2466380" cy="308372"/>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Thiếu đào tạo</a:t>
            </a:r>
            <a:endParaRPr lang="en-US" sz="1900" dirty="0"/>
          </a:p>
        </p:txBody>
      </p:sp>
      <p:sp>
        <p:nvSpPr>
          <p:cNvPr id="15" name="Text 12"/>
          <p:cNvSpPr/>
          <p:nvPr/>
        </p:nvSpPr>
        <p:spPr>
          <a:xfrm>
            <a:off x="10672146" y="5034397"/>
            <a:ext cx="3702368" cy="60102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Công nhân chưa được đào </a:t>
            </a:r>
            <a:r>
              <a:rPr lang="en-US" sz="1450" dirty="0" err="1">
                <a:solidFill>
                  <a:srgbClr val="383838"/>
                </a:solidFill>
                <a:latin typeface="DM Sans" pitchFamily="34" charset="0"/>
                <a:ea typeface="DM Sans" pitchFamily="34" charset="-122"/>
                <a:cs typeface="DM Sans" pitchFamily="34" charset="-120"/>
              </a:rPr>
              <a:t>tạo</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đầy</a:t>
            </a:r>
            <a:r>
              <a:rPr lang="en-US" sz="1450" dirty="0">
                <a:solidFill>
                  <a:srgbClr val="383838"/>
                </a:solidFill>
                <a:latin typeface="DM Sans" pitchFamily="34" charset="0"/>
                <a:ea typeface="DM Sans" pitchFamily="34" charset="-122"/>
                <a:cs typeface="DM Sans" pitchFamily="34" charset="-120"/>
              </a:rPr>
              <a:t> đủ về quy trình làm việc an toàn.</a:t>
            </a:r>
            <a:endParaRPr lang="en-US" sz="1450" dirty="0"/>
          </a:p>
        </p:txBody>
      </p:sp>
      <p:sp>
        <p:nvSpPr>
          <p:cNvPr id="16" name="Shape 13"/>
          <p:cNvSpPr/>
          <p:nvPr/>
        </p:nvSpPr>
        <p:spPr>
          <a:xfrm>
            <a:off x="1065692" y="6403467"/>
            <a:ext cx="422791" cy="422791"/>
          </a:xfrm>
          <a:prstGeom prst="roundRect">
            <a:avLst>
              <a:gd name="adj" fmla="val 6667"/>
            </a:avLst>
          </a:prstGeom>
          <a:ln/>
        </p:spPr>
        <p:style>
          <a:lnRef idx="2">
            <a:schemeClr val="accent2"/>
          </a:lnRef>
          <a:fillRef idx="1">
            <a:schemeClr val="lt1"/>
          </a:fillRef>
          <a:effectRef idx="0">
            <a:schemeClr val="accent2"/>
          </a:effectRef>
          <a:fontRef idx="minor">
            <a:schemeClr val="dk1"/>
          </a:fontRef>
        </p:style>
      </p:sp>
      <p:sp>
        <p:nvSpPr>
          <p:cNvPr id="17" name="Text 14"/>
          <p:cNvSpPr/>
          <p:nvPr/>
        </p:nvSpPr>
        <p:spPr>
          <a:xfrm>
            <a:off x="1175269" y="6492666"/>
            <a:ext cx="157758" cy="295989"/>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4</a:t>
            </a:r>
            <a:endParaRPr lang="en-US" sz="2300" dirty="0"/>
          </a:p>
        </p:txBody>
      </p:sp>
      <p:sp>
        <p:nvSpPr>
          <p:cNvPr id="18" name="Text 15"/>
          <p:cNvSpPr/>
          <p:nvPr/>
        </p:nvSpPr>
        <p:spPr>
          <a:xfrm>
            <a:off x="1670307" y="6393418"/>
            <a:ext cx="3041690" cy="308372"/>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Không tuân thủ quy trình</a:t>
            </a:r>
            <a:endParaRPr lang="en-US" sz="1900" dirty="0"/>
          </a:p>
        </p:txBody>
      </p:sp>
      <p:sp>
        <p:nvSpPr>
          <p:cNvPr id="19" name="Text 16"/>
          <p:cNvSpPr/>
          <p:nvPr/>
        </p:nvSpPr>
        <p:spPr>
          <a:xfrm>
            <a:off x="1670307" y="6814423"/>
            <a:ext cx="3702368" cy="60102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Công nhân không được đào </a:t>
            </a:r>
            <a:r>
              <a:rPr lang="en-US" sz="1450" dirty="0" err="1">
                <a:solidFill>
                  <a:srgbClr val="383838"/>
                </a:solidFill>
                <a:latin typeface="DM Sans" pitchFamily="34" charset="0"/>
                <a:ea typeface="DM Sans" pitchFamily="34" charset="-122"/>
                <a:cs typeface="DM Sans" pitchFamily="34" charset="-120"/>
              </a:rPr>
              <a:t>tạo</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đầy</a:t>
            </a:r>
            <a:r>
              <a:rPr lang="en-US" sz="1450" dirty="0">
                <a:solidFill>
                  <a:srgbClr val="383838"/>
                </a:solidFill>
                <a:latin typeface="DM Sans" pitchFamily="34" charset="0"/>
                <a:ea typeface="DM Sans" pitchFamily="34" charset="-122"/>
                <a:cs typeface="DM Sans" pitchFamily="34" charset="-120"/>
              </a:rPr>
              <a:t> đủ về các quy trình an toàn.</a:t>
            </a:r>
            <a:endParaRPr lang="en-US" sz="1450" dirty="0"/>
          </a:p>
        </p:txBody>
      </p:sp>
      <p:sp>
        <p:nvSpPr>
          <p:cNvPr id="20" name="Shape 17"/>
          <p:cNvSpPr/>
          <p:nvPr/>
        </p:nvSpPr>
        <p:spPr>
          <a:xfrm>
            <a:off x="5560555" y="6393418"/>
            <a:ext cx="422791" cy="422791"/>
          </a:xfrm>
          <a:prstGeom prst="roundRect">
            <a:avLst>
              <a:gd name="adj" fmla="val 6667"/>
            </a:avLst>
          </a:prstGeom>
          <a:ln/>
        </p:spPr>
        <p:style>
          <a:lnRef idx="2">
            <a:schemeClr val="accent2"/>
          </a:lnRef>
          <a:fillRef idx="1">
            <a:schemeClr val="lt1"/>
          </a:fillRef>
          <a:effectRef idx="0">
            <a:schemeClr val="accent2"/>
          </a:effectRef>
          <a:fontRef idx="minor">
            <a:schemeClr val="dk1"/>
          </a:fontRef>
        </p:style>
      </p:sp>
      <p:sp>
        <p:nvSpPr>
          <p:cNvPr id="21" name="Text 18"/>
          <p:cNvSpPr/>
          <p:nvPr/>
        </p:nvSpPr>
        <p:spPr>
          <a:xfrm>
            <a:off x="5693072" y="6456759"/>
            <a:ext cx="157758" cy="295989"/>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5</a:t>
            </a:r>
            <a:endParaRPr lang="en-US" sz="2300" dirty="0"/>
          </a:p>
        </p:txBody>
      </p:sp>
      <p:sp>
        <p:nvSpPr>
          <p:cNvPr id="22" name="Text 19"/>
          <p:cNvSpPr/>
          <p:nvPr/>
        </p:nvSpPr>
        <p:spPr>
          <a:xfrm>
            <a:off x="6171227" y="6393418"/>
            <a:ext cx="3292078" cy="308372"/>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Môi trường không đảm bảo</a:t>
            </a:r>
            <a:endParaRPr lang="en-US" sz="1900" dirty="0"/>
          </a:p>
        </p:txBody>
      </p:sp>
      <p:sp>
        <p:nvSpPr>
          <p:cNvPr id="23" name="Text 20"/>
          <p:cNvSpPr/>
          <p:nvPr/>
        </p:nvSpPr>
        <p:spPr>
          <a:xfrm>
            <a:off x="6171227" y="6814423"/>
            <a:ext cx="3702368" cy="60102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Ánh sáng, thông gió, mặt sàn ẩm ướt, …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đều</a:t>
            </a:r>
            <a:r>
              <a:rPr lang="en-US" sz="1450" dirty="0">
                <a:solidFill>
                  <a:srgbClr val="383838"/>
                </a:solidFill>
                <a:latin typeface="DM Sans" pitchFamily="34" charset="0"/>
                <a:ea typeface="DM Sans" pitchFamily="34" charset="-122"/>
                <a:cs typeface="DM Sans" pitchFamily="34" charset="-120"/>
              </a:rPr>
              <a:t> có thể là nguyên nhân </a:t>
            </a:r>
            <a:endParaRPr lang="en-US" sz="1450" dirty="0"/>
          </a:p>
        </p:txBody>
      </p:sp>
      <p:sp>
        <p:nvSpPr>
          <p:cNvPr id="24" name="Shape 21"/>
          <p:cNvSpPr/>
          <p:nvPr/>
        </p:nvSpPr>
        <p:spPr>
          <a:xfrm>
            <a:off x="10061475" y="6393418"/>
            <a:ext cx="422791" cy="422791"/>
          </a:xfrm>
          <a:prstGeom prst="roundRect">
            <a:avLst>
              <a:gd name="adj" fmla="val 6667"/>
            </a:avLst>
          </a:prstGeom>
          <a:ln/>
        </p:spPr>
        <p:style>
          <a:lnRef idx="2">
            <a:schemeClr val="accent2"/>
          </a:lnRef>
          <a:fillRef idx="1">
            <a:schemeClr val="lt1"/>
          </a:fillRef>
          <a:effectRef idx="0">
            <a:schemeClr val="accent2"/>
          </a:effectRef>
          <a:fontRef idx="minor">
            <a:schemeClr val="dk1"/>
          </a:fontRef>
        </p:style>
      </p:sp>
      <p:sp>
        <p:nvSpPr>
          <p:cNvPr id="25" name="Text 22"/>
          <p:cNvSpPr/>
          <p:nvPr/>
        </p:nvSpPr>
        <p:spPr>
          <a:xfrm>
            <a:off x="10193991" y="6456759"/>
            <a:ext cx="157758" cy="295989"/>
          </a:xfrm>
          <a:prstGeom prst="rect">
            <a:avLst/>
          </a:prstGeom>
          <a:noFill/>
          <a:ln/>
        </p:spPr>
        <p:txBody>
          <a:bodyPr wrap="none" lIns="0" tIns="0" rIns="0" bIns="0" rtlCol="0" anchor="t"/>
          <a:lstStyle/>
          <a:p>
            <a:pPr marL="0" indent="0" algn="ctr">
              <a:lnSpc>
                <a:spcPts val="2300"/>
              </a:lnSpc>
              <a:buNone/>
            </a:pPr>
            <a:r>
              <a:rPr lang="en-US" sz="2300" dirty="0">
                <a:solidFill>
                  <a:srgbClr val="383838"/>
                </a:solidFill>
                <a:latin typeface="PT Serif" pitchFamily="34" charset="0"/>
                <a:ea typeface="PT Serif" pitchFamily="34" charset="-122"/>
                <a:cs typeface="PT Serif" pitchFamily="34" charset="-120"/>
              </a:rPr>
              <a:t>6</a:t>
            </a:r>
            <a:endParaRPr lang="en-US" sz="2300" dirty="0"/>
          </a:p>
        </p:txBody>
      </p:sp>
      <p:sp>
        <p:nvSpPr>
          <p:cNvPr id="26" name="Text 23"/>
          <p:cNvSpPr/>
          <p:nvPr/>
        </p:nvSpPr>
        <p:spPr>
          <a:xfrm>
            <a:off x="10672146" y="6393418"/>
            <a:ext cx="2466380" cy="308372"/>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Bệnh nghề nghiệp</a:t>
            </a:r>
            <a:endParaRPr lang="en-US" sz="1900" dirty="0"/>
          </a:p>
        </p:txBody>
      </p:sp>
      <p:sp>
        <p:nvSpPr>
          <p:cNvPr id="27" name="Text 24"/>
          <p:cNvSpPr/>
          <p:nvPr/>
        </p:nvSpPr>
        <p:spPr>
          <a:xfrm>
            <a:off x="10672146" y="6814423"/>
            <a:ext cx="3702368" cy="60102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Giữ nguyên một tư thế trong thời </a:t>
            </a:r>
            <a:r>
              <a:rPr lang="en-US" sz="1450" dirty="0" err="1">
                <a:solidFill>
                  <a:srgbClr val="383838"/>
                </a:solidFill>
                <a:latin typeface="DM Sans" pitchFamily="34" charset="0"/>
                <a:ea typeface="DM Sans" pitchFamily="34" charset="-122"/>
                <a:cs typeface="DM Sans" pitchFamily="34" charset="-120"/>
              </a:rPr>
              <a:t>gian</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dài</a:t>
            </a:r>
            <a:r>
              <a:rPr lang="en-US" sz="1450" dirty="0">
                <a:solidFill>
                  <a:srgbClr val="383838"/>
                </a:solidFill>
                <a:latin typeface="DM Sans" pitchFamily="34" charset="0"/>
                <a:ea typeface="DM Sans" pitchFamily="34" charset="-122"/>
                <a:cs typeface="DM Sans" pitchFamily="34" charset="-120"/>
              </a:rPr>
              <a:t> hay tiếp xúc với hóa chất, bụi </a:t>
            </a:r>
            <a:endParaRPr lang="en-US" sz="1450" dirty="0"/>
          </a:p>
        </p:txBody>
      </p:sp>
      <p:sp>
        <p:nvSpPr>
          <p:cNvPr id="28" name="Text 25"/>
          <p:cNvSpPr/>
          <p:nvPr/>
        </p:nvSpPr>
        <p:spPr>
          <a:xfrm>
            <a:off x="657701" y="7415451"/>
            <a:ext cx="13314998" cy="300514"/>
          </a:xfrm>
          <a:prstGeom prst="rect">
            <a:avLst/>
          </a:prstGeom>
          <a:noFill/>
          <a:ln/>
        </p:spPr>
        <p:txBody>
          <a:bodyPr wrap="none" lIns="0" tIns="0" rIns="0" bIns="0" rtlCol="0" anchor="t"/>
          <a:lstStyle/>
          <a:p>
            <a:pPr marL="0" indent="0">
              <a:lnSpc>
                <a:spcPts val="2350"/>
              </a:lnSpc>
              <a:buNone/>
            </a:pPr>
            <a:endParaRPr lang="en-US" sz="1450" dirty="0"/>
          </a:p>
        </p:txBody>
      </p:sp>
      <p:pic>
        <p:nvPicPr>
          <p:cNvPr id="29" name="Image 0" descr="preencoded.png">
            <a:extLst>
              <a:ext uri="{FF2B5EF4-FFF2-40B4-BE49-F238E27FC236}">
                <a16:creationId xmlns:a16="http://schemas.microsoft.com/office/drawing/2014/main" id="{1826F154-1E74-FCB3-C8EE-79BAD1ACD0C4}"/>
              </a:ext>
            </a:extLst>
          </p:cNvPr>
          <p:cNvPicPr>
            <a:picLocks noChangeAspect="1"/>
          </p:cNvPicPr>
          <p:nvPr/>
        </p:nvPicPr>
        <p:blipFill>
          <a:blip r:embed="rId4"/>
          <a:stretch>
            <a:fillRect/>
          </a:stretch>
        </p:blipFill>
        <p:spPr>
          <a:xfrm>
            <a:off x="11732385" y="7385539"/>
            <a:ext cx="2727313" cy="84406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079638" y="460362"/>
            <a:ext cx="6480810" cy="809982"/>
          </a:xfrm>
          <a:prstGeom prst="rect">
            <a:avLst/>
          </a:prstGeom>
          <a:noFill/>
          <a:ln/>
        </p:spPr>
        <p:txBody>
          <a:bodyPr wrap="none" lIns="0" tIns="0" rIns="0" bIns="0" rtlCol="0" anchor="t"/>
          <a:lstStyle/>
          <a:p>
            <a:pPr marL="0" indent="0" algn="ctr">
              <a:lnSpc>
                <a:spcPts val="6350"/>
              </a:lnSpc>
              <a:buNone/>
            </a:pPr>
            <a:r>
              <a:rPr lang="en-US" sz="5100" b="1" dirty="0">
                <a:solidFill>
                  <a:srgbClr val="020202"/>
                </a:solidFill>
                <a:latin typeface="PT Serif" pitchFamily="34" charset="0"/>
                <a:ea typeface="PT Serif" pitchFamily="34" charset="-122"/>
                <a:cs typeface="PT Serif" pitchFamily="34" charset="-120"/>
              </a:rPr>
              <a:t>Quy định chung</a:t>
            </a:r>
            <a:endParaRPr lang="en-US" sz="5100" dirty="0"/>
          </a:p>
        </p:txBody>
      </p:sp>
      <p:sp>
        <p:nvSpPr>
          <p:cNvPr id="3" name="Shape 1"/>
          <p:cNvSpPr/>
          <p:nvPr/>
        </p:nvSpPr>
        <p:spPr>
          <a:xfrm>
            <a:off x="864037" y="4766667"/>
            <a:ext cx="12902327" cy="30480"/>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4" name="Shape 2"/>
          <p:cNvSpPr/>
          <p:nvPr/>
        </p:nvSpPr>
        <p:spPr>
          <a:xfrm>
            <a:off x="3355181" y="3902631"/>
            <a:ext cx="30480" cy="864037"/>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5" name="Shape 3"/>
          <p:cNvSpPr/>
          <p:nvPr/>
        </p:nvSpPr>
        <p:spPr>
          <a:xfrm>
            <a:off x="3154442" y="4550688"/>
            <a:ext cx="431959" cy="431959"/>
          </a:xfrm>
          <a:prstGeom prst="roundRect">
            <a:avLst>
              <a:gd name="adj" fmla="val 8573"/>
            </a:avLst>
          </a:prstGeom>
          <a:ln/>
        </p:spPr>
        <p:style>
          <a:lnRef idx="2">
            <a:schemeClr val="accent2"/>
          </a:lnRef>
          <a:fillRef idx="1">
            <a:schemeClr val="lt1"/>
          </a:fillRef>
          <a:effectRef idx="0">
            <a:schemeClr val="accent2"/>
          </a:effectRef>
          <a:fontRef idx="minor">
            <a:schemeClr val="dk1"/>
          </a:fontRef>
        </p:style>
        <p:txBody>
          <a:bodyPr/>
          <a:lstStyle/>
          <a:p>
            <a:pPr algn="ctr"/>
            <a:r>
              <a:rPr lang="en-US" b="1" dirty="0">
                <a:solidFill>
                  <a:schemeClr val="accent3">
                    <a:lumMod val="50000"/>
                  </a:schemeClr>
                </a:solidFill>
              </a:rPr>
              <a:t>1</a:t>
            </a:r>
          </a:p>
        </p:txBody>
      </p:sp>
      <p:sp>
        <p:nvSpPr>
          <p:cNvPr id="6" name="Text 4"/>
          <p:cNvSpPr/>
          <p:nvPr/>
        </p:nvSpPr>
        <p:spPr>
          <a:xfrm>
            <a:off x="1426131" y="223146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Huấn luyện ATLD</a:t>
            </a:r>
            <a:endParaRPr lang="en-US" sz="3050" dirty="0"/>
          </a:p>
        </p:txBody>
      </p:sp>
      <p:sp>
        <p:nvSpPr>
          <p:cNvPr id="7" name="Text 5"/>
          <p:cNvSpPr/>
          <p:nvPr/>
        </p:nvSpPr>
        <p:spPr>
          <a:xfrm>
            <a:off x="1110853" y="2865596"/>
            <a:ext cx="4519136"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Tổ chức các khóa huấn luyện an </a:t>
            </a:r>
            <a:r>
              <a:rPr lang="en-US" sz="1900" dirty="0" err="1">
                <a:solidFill>
                  <a:srgbClr val="383838"/>
                </a:solidFill>
                <a:latin typeface="DM Sans" pitchFamily="34" charset="0"/>
                <a:ea typeface="DM Sans" pitchFamily="34" charset="-122"/>
                <a:cs typeface="DM Sans" pitchFamily="34" charset="-120"/>
              </a:rPr>
              <a:t>toàn</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lao</a:t>
            </a:r>
            <a:r>
              <a:rPr lang="en-US" sz="1900" dirty="0">
                <a:solidFill>
                  <a:srgbClr val="383838"/>
                </a:solidFill>
                <a:latin typeface="DM Sans" pitchFamily="34" charset="0"/>
                <a:ea typeface="DM Sans" pitchFamily="34" charset="-122"/>
                <a:cs typeface="DM Sans" pitchFamily="34" charset="-120"/>
              </a:rPr>
              <a:t> động định kỳ cho công nhân.</a:t>
            </a:r>
            <a:endParaRPr lang="en-US" sz="1900" dirty="0"/>
          </a:p>
        </p:txBody>
      </p:sp>
      <p:sp>
        <p:nvSpPr>
          <p:cNvPr id="8" name="Shape 6"/>
          <p:cNvSpPr/>
          <p:nvPr/>
        </p:nvSpPr>
        <p:spPr>
          <a:xfrm>
            <a:off x="5984915" y="4766667"/>
            <a:ext cx="30480" cy="864037"/>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9" name="Shape 7"/>
          <p:cNvSpPr/>
          <p:nvPr/>
        </p:nvSpPr>
        <p:spPr>
          <a:xfrm>
            <a:off x="5784175" y="4550688"/>
            <a:ext cx="431959" cy="431959"/>
          </a:xfrm>
          <a:prstGeom prst="roundRect">
            <a:avLst>
              <a:gd name="adj" fmla="val 8573"/>
            </a:avLst>
          </a:prstGeom>
          <a:ln/>
        </p:spPr>
        <p:style>
          <a:lnRef idx="2">
            <a:schemeClr val="accent2"/>
          </a:lnRef>
          <a:fillRef idx="1">
            <a:schemeClr val="lt1"/>
          </a:fillRef>
          <a:effectRef idx="0">
            <a:schemeClr val="accent2"/>
          </a:effectRef>
          <a:fontRef idx="minor">
            <a:schemeClr val="dk1"/>
          </a:fontRef>
        </p:style>
        <p:txBody>
          <a:bodyPr/>
          <a:lstStyle/>
          <a:p>
            <a:pPr algn="ctr"/>
            <a:r>
              <a:rPr lang="en-US" b="1" dirty="0">
                <a:solidFill>
                  <a:schemeClr val="accent3">
                    <a:lumMod val="50000"/>
                  </a:schemeClr>
                </a:solidFill>
              </a:rPr>
              <a:t>2</a:t>
            </a:r>
          </a:p>
        </p:txBody>
      </p:sp>
      <p:sp>
        <p:nvSpPr>
          <p:cNvPr id="10" name="Text 8"/>
          <p:cNvSpPr/>
          <p:nvPr/>
        </p:nvSpPr>
        <p:spPr>
          <a:xfrm>
            <a:off x="4055983" y="587763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Bảo trì thiết bị</a:t>
            </a:r>
            <a:endParaRPr lang="en-US" sz="3050" dirty="0"/>
          </a:p>
        </p:txBody>
      </p:sp>
      <p:sp>
        <p:nvSpPr>
          <p:cNvPr id="11" name="Text 9"/>
          <p:cNvSpPr/>
          <p:nvPr/>
        </p:nvSpPr>
        <p:spPr>
          <a:xfrm>
            <a:off x="3740587" y="651176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Thường xuyên kiểm tra và bảo dưỡng máy móc, thiết bị sản xuất.</a:t>
            </a:r>
            <a:endParaRPr lang="en-US" sz="1900" dirty="0"/>
          </a:p>
        </p:txBody>
      </p:sp>
      <p:sp>
        <p:nvSpPr>
          <p:cNvPr id="12" name="Shape 10"/>
          <p:cNvSpPr/>
          <p:nvPr/>
        </p:nvSpPr>
        <p:spPr>
          <a:xfrm>
            <a:off x="8614767" y="3902631"/>
            <a:ext cx="30480" cy="864037"/>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13" name="Shape 11"/>
          <p:cNvSpPr/>
          <p:nvPr/>
        </p:nvSpPr>
        <p:spPr>
          <a:xfrm>
            <a:off x="8414028" y="4550688"/>
            <a:ext cx="431959" cy="431959"/>
          </a:xfrm>
          <a:prstGeom prst="roundRect">
            <a:avLst>
              <a:gd name="adj" fmla="val 8573"/>
            </a:avLst>
          </a:prstGeom>
          <a:ln/>
        </p:spPr>
        <p:style>
          <a:lnRef idx="2">
            <a:schemeClr val="accent2"/>
          </a:lnRef>
          <a:fillRef idx="1">
            <a:schemeClr val="lt1"/>
          </a:fillRef>
          <a:effectRef idx="0">
            <a:schemeClr val="accent2"/>
          </a:effectRef>
          <a:fontRef idx="minor">
            <a:schemeClr val="dk1"/>
          </a:fontRef>
        </p:style>
        <p:txBody>
          <a:bodyPr/>
          <a:lstStyle/>
          <a:p>
            <a:pPr algn="ctr"/>
            <a:r>
              <a:rPr lang="en-US" b="1" dirty="0">
                <a:solidFill>
                  <a:schemeClr val="accent3">
                    <a:lumMod val="50000"/>
                  </a:schemeClr>
                </a:solidFill>
              </a:rPr>
              <a:t>3</a:t>
            </a:r>
          </a:p>
        </p:txBody>
      </p:sp>
      <p:sp>
        <p:nvSpPr>
          <p:cNvPr id="14" name="Text 12"/>
          <p:cNvSpPr/>
          <p:nvPr/>
        </p:nvSpPr>
        <p:spPr>
          <a:xfrm>
            <a:off x="6685836" y="223146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Thiết bị bảo hộ</a:t>
            </a:r>
            <a:endParaRPr lang="en-US" sz="3050" dirty="0"/>
          </a:p>
        </p:txBody>
      </p:sp>
      <p:sp>
        <p:nvSpPr>
          <p:cNvPr id="15" name="Text 13"/>
          <p:cNvSpPr/>
          <p:nvPr/>
        </p:nvSpPr>
        <p:spPr>
          <a:xfrm>
            <a:off x="6370439" y="286559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Cung cấp và đảm bảo sử dụng </a:t>
            </a:r>
            <a:r>
              <a:rPr lang="en-US" sz="1900" dirty="0" err="1">
                <a:solidFill>
                  <a:srgbClr val="383838"/>
                </a:solidFill>
                <a:latin typeface="DM Sans" pitchFamily="34" charset="0"/>
                <a:ea typeface="DM Sans" pitchFamily="34" charset="-122"/>
                <a:cs typeface="DM Sans" pitchFamily="34" charset="-120"/>
              </a:rPr>
              <a:t>đúng</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các</a:t>
            </a:r>
            <a:r>
              <a:rPr lang="en-US" sz="1900" dirty="0">
                <a:solidFill>
                  <a:srgbClr val="383838"/>
                </a:solidFill>
                <a:latin typeface="DM Sans" pitchFamily="34" charset="0"/>
                <a:ea typeface="DM Sans" pitchFamily="34" charset="-122"/>
                <a:cs typeface="DM Sans" pitchFamily="34" charset="-120"/>
              </a:rPr>
              <a:t> thiết bị bảo hộ cá nhân.</a:t>
            </a:r>
            <a:endParaRPr lang="en-US" sz="1900" dirty="0"/>
          </a:p>
        </p:txBody>
      </p:sp>
      <p:sp>
        <p:nvSpPr>
          <p:cNvPr id="16" name="Shape 14"/>
          <p:cNvSpPr/>
          <p:nvPr/>
        </p:nvSpPr>
        <p:spPr>
          <a:xfrm>
            <a:off x="11244620" y="4766667"/>
            <a:ext cx="30480" cy="864037"/>
          </a:xfrm>
          <a:prstGeom prst="roundRect">
            <a:avLst>
              <a:gd name="adj" fmla="val 121500"/>
            </a:avLst>
          </a:prstGeom>
          <a:ln/>
        </p:spPr>
        <p:style>
          <a:lnRef idx="2">
            <a:schemeClr val="accent1"/>
          </a:lnRef>
          <a:fillRef idx="1">
            <a:schemeClr val="lt1"/>
          </a:fillRef>
          <a:effectRef idx="0">
            <a:schemeClr val="accent1"/>
          </a:effectRef>
          <a:fontRef idx="minor">
            <a:schemeClr val="dk1"/>
          </a:fontRef>
        </p:style>
      </p:sp>
      <p:sp>
        <p:nvSpPr>
          <p:cNvPr id="17" name="Shape 15"/>
          <p:cNvSpPr/>
          <p:nvPr/>
        </p:nvSpPr>
        <p:spPr>
          <a:xfrm>
            <a:off x="11043880" y="4550688"/>
            <a:ext cx="431959" cy="431959"/>
          </a:xfrm>
          <a:prstGeom prst="roundRect">
            <a:avLst>
              <a:gd name="adj" fmla="val 8573"/>
            </a:avLst>
          </a:prstGeom>
          <a:ln/>
        </p:spPr>
        <p:style>
          <a:lnRef idx="2">
            <a:schemeClr val="accent2"/>
          </a:lnRef>
          <a:fillRef idx="1">
            <a:schemeClr val="lt1"/>
          </a:fillRef>
          <a:effectRef idx="0">
            <a:schemeClr val="accent2"/>
          </a:effectRef>
          <a:fontRef idx="minor">
            <a:schemeClr val="dk1"/>
          </a:fontRef>
        </p:style>
        <p:txBody>
          <a:bodyPr/>
          <a:lstStyle/>
          <a:p>
            <a:pPr algn="ctr"/>
            <a:r>
              <a:rPr lang="en-US" b="1" dirty="0">
                <a:solidFill>
                  <a:schemeClr val="accent3">
                    <a:lumMod val="50000"/>
                  </a:schemeClr>
                </a:solidFill>
              </a:rPr>
              <a:t>4</a:t>
            </a:r>
          </a:p>
        </p:txBody>
      </p:sp>
      <p:sp>
        <p:nvSpPr>
          <p:cNvPr id="18" name="Text 16"/>
          <p:cNvSpPr/>
          <p:nvPr/>
        </p:nvSpPr>
        <p:spPr>
          <a:xfrm>
            <a:off x="9315688" y="587763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Môi trường</a:t>
            </a:r>
            <a:endParaRPr lang="en-US" sz="3050" dirty="0"/>
          </a:p>
        </p:txBody>
      </p:sp>
      <p:sp>
        <p:nvSpPr>
          <p:cNvPr id="19" name="Text 17"/>
          <p:cNvSpPr/>
          <p:nvPr/>
        </p:nvSpPr>
        <p:spPr>
          <a:xfrm>
            <a:off x="9000292" y="651176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Duy trì không gian làm việc sạch sẽ, thoáng mát và đủ ánh sáng.</a:t>
            </a:r>
            <a:endParaRPr lang="en-US" sz="1900" dirty="0"/>
          </a:p>
        </p:txBody>
      </p:sp>
      <p:pic>
        <p:nvPicPr>
          <p:cNvPr id="20" name="Image 0" descr="preencoded.png">
            <a:extLst>
              <a:ext uri="{FF2B5EF4-FFF2-40B4-BE49-F238E27FC236}">
                <a16:creationId xmlns:a16="http://schemas.microsoft.com/office/drawing/2014/main" id="{1BBFBA79-BC12-F528-50C6-4FCADFB1E6B5}"/>
              </a:ext>
            </a:extLst>
          </p:cNvPr>
          <p:cNvPicPr>
            <a:picLocks noChangeAspect="1"/>
          </p:cNvPicPr>
          <p:nvPr/>
        </p:nvPicPr>
        <p:blipFill>
          <a:blip r:embed="rId3"/>
          <a:stretch>
            <a:fillRect/>
          </a:stretch>
        </p:blipFill>
        <p:spPr>
          <a:xfrm>
            <a:off x="11732385" y="7385539"/>
            <a:ext cx="2727313" cy="84406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34048" y="2583382"/>
            <a:ext cx="4411980" cy="4411980"/>
          </a:xfrm>
          <a:prstGeom prst="rect">
            <a:avLst/>
          </a:prstGeom>
        </p:spPr>
      </p:pic>
      <p:sp>
        <p:nvSpPr>
          <p:cNvPr id="3" name="Text 0"/>
          <p:cNvSpPr/>
          <p:nvPr/>
        </p:nvSpPr>
        <p:spPr>
          <a:xfrm>
            <a:off x="720672" y="613826"/>
            <a:ext cx="6793706" cy="658535"/>
          </a:xfrm>
          <a:prstGeom prst="rect">
            <a:avLst/>
          </a:prstGeom>
          <a:noFill/>
          <a:ln/>
        </p:spPr>
        <p:txBody>
          <a:bodyPr wrap="none" lIns="0" tIns="0" rIns="0" bIns="0" rtlCol="0" anchor="t"/>
          <a:lstStyle/>
          <a:p>
            <a:pPr marL="0" indent="0">
              <a:lnSpc>
                <a:spcPts val="5150"/>
              </a:lnSpc>
              <a:buNone/>
            </a:pPr>
            <a:r>
              <a:rPr lang="en-US" sz="4100" b="1" dirty="0">
                <a:solidFill>
                  <a:srgbClr val="020202"/>
                </a:solidFill>
                <a:latin typeface="PT Serif" pitchFamily="34" charset="0"/>
                <a:ea typeface="PT Serif" pitchFamily="34" charset="-122"/>
                <a:cs typeface="PT Serif" pitchFamily="34" charset="-120"/>
              </a:rPr>
              <a:t>Xử lý tình huống khẩn cấp</a:t>
            </a:r>
            <a:endParaRPr lang="en-US" sz="4100" dirty="0"/>
          </a:p>
        </p:txBody>
      </p:sp>
      <p:sp>
        <p:nvSpPr>
          <p:cNvPr id="4" name="Shape 1"/>
          <p:cNvSpPr/>
          <p:nvPr/>
        </p:nvSpPr>
        <p:spPr>
          <a:xfrm>
            <a:off x="992029" y="2016561"/>
            <a:ext cx="22860" cy="5290066"/>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5" name="Shape 2"/>
          <p:cNvSpPr/>
          <p:nvPr/>
        </p:nvSpPr>
        <p:spPr>
          <a:xfrm>
            <a:off x="1206401" y="2456616"/>
            <a:ext cx="702469" cy="22860"/>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6" name="Shape 3"/>
          <p:cNvSpPr/>
          <p:nvPr/>
        </p:nvSpPr>
        <p:spPr>
          <a:xfrm>
            <a:off x="777657" y="2175272"/>
            <a:ext cx="451604" cy="451604"/>
          </a:xfrm>
          <a:prstGeom prst="roundRect">
            <a:avLst>
              <a:gd name="adj" fmla="val 6667"/>
            </a:avLst>
          </a:prstGeom>
          <a:ln/>
        </p:spPr>
        <p:style>
          <a:lnRef idx="2">
            <a:schemeClr val="accent2"/>
          </a:lnRef>
          <a:fillRef idx="1">
            <a:schemeClr val="lt1"/>
          </a:fillRef>
          <a:effectRef idx="0">
            <a:schemeClr val="accent2"/>
          </a:effectRef>
          <a:fontRef idx="minor">
            <a:schemeClr val="dk1"/>
          </a:fontRef>
        </p:style>
      </p:sp>
      <p:sp>
        <p:nvSpPr>
          <p:cNvPr id="7" name="Text 4"/>
          <p:cNvSpPr/>
          <p:nvPr/>
        </p:nvSpPr>
        <p:spPr>
          <a:xfrm>
            <a:off x="919222" y="2243018"/>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107406" y="2150150"/>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Dừng máy</a:t>
            </a:r>
            <a:endParaRPr lang="en-US" sz="2050" dirty="0"/>
          </a:p>
        </p:txBody>
      </p:sp>
      <p:sp>
        <p:nvSpPr>
          <p:cNvPr id="9" name="Text 6"/>
          <p:cNvSpPr/>
          <p:nvPr/>
        </p:nvSpPr>
        <p:spPr>
          <a:xfrm>
            <a:off x="2107406" y="2599849"/>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1206401" y="3829288"/>
            <a:ext cx="702469" cy="22860"/>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11" name="Shape 8"/>
          <p:cNvSpPr/>
          <p:nvPr/>
        </p:nvSpPr>
        <p:spPr>
          <a:xfrm>
            <a:off x="777657" y="3547943"/>
            <a:ext cx="451604" cy="451604"/>
          </a:xfrm>
          <a:prstGeom prst="roundRect">
            <a:avLst>
              <a:gd name="adj" fmla="val 6667"/>
            </a:avLst>
          </a:prstGeom>
          <a:ln/>
        </p:spPr>
        <p:style>
          <a:lnRef idx="2">
            <a:schemeClr val="accent2"/>
          </a:lnRef>
          <a:fillRef idx="1">
            <a:schemeClr val="lt1"/>
          </a:fillRef>
          <a:effectRef idx="0">
            <a:schemeClr val="accent2"/>
          </a:effectRef>
          <a:fontRef idx="minor">
            <a:schemeClr val="dk1"/>
          </a:fontRef>
        </p:style>
      </p:sp>
      <p:sp>
        <p:nvSpPr>
          <p:cNvPr id="12" name="Text 9"/>
          <p:cNvSpPr/>
          <p:nvPr/>
        </p:nvSpPr>
        <p:spPr>
          <a:xfrm>
            <a:off x="919222" y="3615690"/>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107406" y="3522821"/>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Sơ cứu</a:t>
            </a:r>
            <a:endParaRPr lang="en-US" sz="2050" dirty="0"/>
          </a:p>
        </p:txBody>
      </p:sp>
      <p:sp>
        <p:nvSpPr>
          <p:cNvPr id="14" name="Text 11"/>
          <p:cNvSpPr/>
          <p:nvPr/>
        </p:nvSpPr>
        <p:spPr>
          <a:xfrm>
            <a:off x="2107406" y="3972520"/>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1206401" y="5134928"/>
            <a:ext cx="702469" cy="22860"/>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16" name="Shape 13"/>
          <p:cNvSpPr/>
          <p:nvPr/>
        </p:nvSpPr>
        <p:spPr>
          <a:xfrm>
            <a:off x="777657" y="4920615"/>
            <a:ext cx="451604" cy="451604"/>
          </a:xfrm>
          <a:prstGeom prst="roundRect">
            <a:avLst>
              <a:gd name="adj" fmla="val 6667"/>
            </a:avLst>
          </a:prstGeom>
          <a:ln/>
        </p:spPr>
        <p:style>
          <a:lnRef idx="2">
            <a:schemeClr val="accent2"/>
          </a:lnRef>
          <a:fillRef idx="1">
            <a:schemeClr val="lt1"/>
          </a:fillRef>
          <a:effectRef idx="0">
            <a:schemeClr val="accent2"/>
          </a:effectRef>
          <a:fontRef idx="minor">
            <a:schemeClr val="dk1"/>
          </a:fontRef>
        </p:style>
      </p:sp>
      <p:sp>
        <p:nvSpPr>
          <p:cNvPr id="17" name="Text 14"/>
          <p:cNvSpPr/>
          <p:nvPr/>
        </p:nvSpPr>
        <p:spPr>
          <a:xfrm>
            <a:off x="919222" y="4988362"/>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107406" y="4895493"/>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Gọi cấp cứu</a:t>
            </a:r>
            <a:endParaRPr lang="en-US" sz="2050" dirty="0"/>
          </a:p>
        </p:txBody>
      </p:sp>
      <p:sp>
        <p:nvSpPr>
          <p:cNvPr id="19" name="Text 16"/>
          <p:cNvSpPr/>
          <p:nvPr/>
        </p:nvSpPr>
        <p:spPr>
          <a:xfrm>
            <a:off x="2107406" y="5345192"/>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1206401" y="6507599"/>
            <a:ext cx="702469" cy="22860"/>
          </a:xfrm>
          <a:prstGeom prst="roundRect">
            <a:avLst>
              <a:gd name="adj" fmla="val 131708"/>
            </a:avLst>
          </a:prstGeom>
          <a:ln/>
        </p:spPr>
        <p:style>
          <a:lnRef idx="2">
            <a:schemeClr val="accent1"/>
          </a:lnRef>
          <a:fillRef idx="1">
            <a:schemeClr val="lt1"/>
          </a:fillRef>
          <a:effectRef idx="0">
            <a:schemeClr val="accent1"/>
          </a:effectRef>
          <a:fontRef idx="minor">
            <a:schemeClr val="dk1"/>
          </a:fontRef>
        </p:style>
      </p:sp>
      <p:sp>
        <p:nvSpPr>
          <p:cNvPr id="21" name="Shape 18"/>
          <p:cNvSpPr/>
          <p:nvPr/>
        </p:nvSpPr>
        <p:spPr>
          <a:xfrm>
            <a:off x="777657" y="6293287"/>
            <a:ext cx="451604" cy="451604"/>
          </a:xfrm>
          <a:prstGeom prst="roundRect">
            <a:avLst>
              <a:gd name="adj" fmla="val 6667"/>
            </a:avLst>
          </a:prstGeom>
          <a:ln/>
        </p:spPr>
        <p:style>
          <a:lnRef idx="2">
            <a:schemeClr val="accent2"/>
          </a:lnRef>
          <a:fillRef idx="1">
            <a:schemeClr val="lt1"/>
          </a:fillRef>
          <a:effectRef idx="0">
            <a:schemeClr val="accent2"/>
          </a:effectRef>
          <a:fontRef idx="minor">
            <a:schemeClr val="dk1"/>
          </a:fontRef>
        </p:style>
      </p:sp>
      <p:sp>
        <p:nvSpPr>
          <p:cNvPr id="22" name="Text 19"/>
          <p:cNvSpPr/>
          <p:nvPr/>
        </p:nvSpPr>
        <p:spPr>
          <a:xfrm>
            <a:off x="919222" y="6361033"/>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107406" y="6268164"/>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Báo cáo</a:t>
            </a:r>
            <a:endParaRPr lang="en-US" sz="2050" dirty="0"/>
          </a:p>
        </p:txBody>
      </p:sp>
      <p:sp>
        <p:nvSpPr>
          <p:cNvPr id="24" name="Text 21"/>
          <p:cNvSpPr/>
          <p:nvPr/>
        </p:nvSpPr>
        <p:spPr>
          <a:xfrm>
            <a:off x="2107406" y="6717863"/>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Thông báo cho quản lý và lập báo cáo chi tiết về sự cố.</a:t>
            </a:r>
            <a:endParaRPr lang="en-US" sz="1550" dirty="0"/>
          </a:p>
        </p:txBody>
      </p:sp>
      <p:pic>
        <p:nvPicPr>
          <p:cNvPr id="25" name="Image 0" descr="preencoded.png">
            <a:extLst>
              <a:ext uri="{FF2B5EF4-FFF2-40B4-BE49-F238E27FC236}">
                <a16:creationId xmlns:a16="http://schemas.microsoft.com/office/drawing/2014/main" id="{5FFCD857-5864-1D3A-0E85-AFE74A5362F9}"/>
              </a:ext>
            </a:extLst>
          </p:cNvPr>
          <p:cNvPicPr>
            <a:picLocks noChangeAspect="1"/>
          </p:cNvPicPr>
          <p:nvPr/>
        </p:nvPicPr>
        <p:blipFill>
          <a:blip r:embed="rId4"/>
          <a:stretch>
            <a:fillRect/>
          </a:stretch>
        </p:blipFill>
        <p:spPr>
          <a:xfrm>
            <a:off x="11732385" y="7385539"/>
            <a:ext cx="2727313" cy="84406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64037" y="816947"/>
            <a:ext cx="6480810" cy="809982"/>
          </a:xfrm>
          <a:prstGeom prst="rect">
            <a:avLst/>
          </a:prstGeom>
          <a:noFill/>
          <a:ln/>
        </p:spPr>
        <p:txBody>
          <a:bodyPr wrap="none" lIns="0" tIns="0" rIns="0" bIns="0" rtlCol="0" anchor="t"/>
          <a:lstStyle/>
          <a:p>
            <a:pPr marL="0" indent="0" algn="l">
              <a:lnSpc>
                <a:spcPts val="6350"/>
              </a:lnSpc>
              <a:buNone/>
            </a:pPr>
            <a:r>
              <a:rPr lang="en-US" sz="5100" b="1" dirty="0">
                <a:solidFill>
                  <a:srgbClr val="020202"/>
                </a:solidFill>
                <a:latin typeface="PT Serif" pitchFamily="34" charset="0"/>
                <a:ea typeface="PT Serif" pitchFamily="34" charset="-122"/>
                <a:cs typeface="PT Serif" pitchFamily="34" charset="-120"/>
              </a:rPr>
              <a:t>Tài liệu tham khảo</a:t>
            </a:r>
            <a:endParaRPr lang="en-US" sz="5100" dirty="0"/>
          </a:p>
        </p:txBody>
      </p:sp>
      <p:sp>
        <p:nvSpPr>
          <p:cNvPr id="3" name="Text 1"/>
          <p:cNvSpPr/>
          <p:nvPr/>
        </p:nvSpPr>
        <p:spPr>
          <a:xfrm>
            <a:off x="864037" y="2649022"/>
            <a:ext cx="4931926"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Bài kiểm tra ATLD nhóm 3</a:t>
            </a:r>
            <a:endParaRPr lang="en-US" sz="3050" dirty="0"/>
          </a:p>
        </p:txBody>
      </p:sp>
      <p:sp>
        <p:nvSpPr>
          <p:cNvPr id="4" name="Text 2"/>
          <p:cNvSpPr/>
          <p:nvPr/>
        </p:nvSpPr>
        <p:spPr>
          <a:xfrm>
            <a:off x="864037" y="3049590"/>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023717"/>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Bảng báo giá huấn luyện ATLD</a:t>
            </a:r>
            <a:endParaRPr lang="en-US" sz="3050" dirty="0"/>
          </a:p>
        </p:txBody>
      </p:sp>
      <p:sp>
        <p:nvSpPr>
          <p:cNvPr id="6" name="Text 4"/>
          <p:cNvSpPr/>
          <p:nvPr/>
        </p:nvSpPr>
        <p:spPr>
          <a:xfrm>
            <a:off x="864037" y="4416028"/>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398413"/>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Tải về tài liệu (download)</a:t>
            </a:r>
            <a:endParaRPr lang="en-US" sz="3050" dirty="0"/>
          </a:p>
        </p:txBody>
      </p:sp>
      <p:sp>
        <p:nvSpPr>
          <p:cNvPr id="8" name="Text 6"/>
          <p:cNvSpPr/>
          <p:nvPr/>
        </p:nvSpPr>
        <p:spPr>
          <a:xfrm>
            <a:off x="864037" y="5814359"/>
            <a:ext cx="669012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Máy Chạy Bộ</a:t>
            </a:r>
            <a:endParaRPr lang="en-US" sz="1900" dirty="0"/>
          </a:p>
        </p:txBody>
      </p:sp>
      <p:pic>
        <p:nvPicPr>
          <p:cNvPr id="9" name="Image 0" descr="preencoded.png"/>
          <p:cNvPicPr>
            <a:picLocks noChangeAspect="1"/>
          </p:cNvPicPr>
          <p:nvPr/>
        </p:nvPicPr>
        <p:blipFill>
          <a:blip r:embed="rId6"/>
          <a:stretch>
            <a:fillRect/>
          </a:stretch>
        </p:blipFill>
        <p:spPr>
          <a:xfrm>
            <a:off x="8324770" y="3247114"/>
            <a:ext cx="5609868" cy="1736169"/>
          </a:xfrm>
          <a:prstGeom prst="rect">
            <a:avLst/>
          </a:prstGeom>
        </p:spPr>
      </p:pic>
      <p:pic>
        <p:nvPicPr>
          <p:cNvPr id="10" name="Image 0" descr="preencoded.png">
            <a:extLst>
              <a:ext uri="{FF2B5EF4-FFF2-40B4-BE49-F238E27FC236}">
                <a16:creationId xmlns:a16="http://schemas.microsoft.com/office/drawing/2014/main" id="{3D80C22D-1C92-CC05-8B69-E00B975B6DF9}"/>
              </a:ext>
            </a:extLst>
          </p:cNvPr>
          <p:cNvPicPr>
            <a:picLocks noChangeAspect="1"/>
          </p:cNvPicPr>
          <p:nvPr/>
        </p:nvPicPr>
        <p:blipFill>
          <a:blip r:embed="rId6"/>
          <a:stretch>
            <a:fillRect/>
          </a:stretch>
        </p:blipFill>
        <p:spPr>
          <a:xfrm>
            <a:off x="11732385" y="7385539"/>
            <a:ext cx="2727313" cy="84406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982</Words>
  <Application>Microsoft Office PowerPoint</Application>
  <PresentationFormat>Custom</PresentationFormat>
  <Paragraphs>123</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PT Serif</vt:lpstr>
      <vt:lpstr>Arial</vt:lpstr>
      <vt:lpstr>DM Sans</vt:lpstr>
      <vt:lpstr>DM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2024-11-12T06:56:23Z</dcterms:created>
  <dcterms:modified xsi:type="dcterms:W3CDTF">2024-11-12T07:10:13Z</dcterms:modified>
</cp:coreProperties>
</file>