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PT Serif" panose="020A0603040505020204" pitchFamily="18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6919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antoannamviet.com/tai-lieu-an-toan-lao-dong-san-xuat-may-cham-cong-van-tay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1885950"/>
            <a:ext cx="4457700" cy="4457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88457" y="853916"/>
            <a:ext cx="8280202" cy="4257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An Toàn Lao Động Sản Xuất </a:t>
            </a:r>
            <a:r>
              <a:rPr lang="en-US" sz="6700" b="1" dirty="0" err="1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Máy</a:t>
            </a:r>
            <a:r>
              <a:rPr lang="en-US" sz="670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Chấm</a:t>
            </a:r>
            <a:r>
              <a:rPr lang="en-US" sz="670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Công Vân Tay</a:t>
            </a:r>
            <a:endParaRPr lang="en-US" sz="6700" b="1" dirty="0"/>
          </a:p>
        </p:txBody>
      </p:sp>
      <p:sp>
        <p:nvSpPr>
          <p:cNvPr id="4" name="Text 1"/>
          <p:cNvSpPr/>
          <p:nvPr/>
        </p:nvSpPr>
        <p:spPr>
          <a:xfrm>
            <a:off x="5988458" y="5481757"/>
            <a:ext cx="7918462" cy="11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Nội dung bài giảng về an toàn lao động trong sản xuất </a:t>
            </a:r>
            <a:r>
              <a:rPr lang="en-US" sz="19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máy chấm công vân tay</a:t>
            </a:r>
            <a:r>
              <a:rPr lang="en-US" sz="19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, bao gồm các vụ tai nạn phổ biến và các biện pháp phòng ngừa.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5988457" y="6943844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6077" y="6951464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27317" y="6943844"/>
            <a:ext cx="3234333" cy="431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E2E6E9"/>
                </a:solidFill>
                <a:latin typeface="PT Serif" panose="020A0603040505020204" pitchFamily="18" charset="0"/>
                <a:ea typeface="Merriweather Bold" pitchFamily="34" charset="-122"/>
                <a:cs typeface="Merriweather Bold" pitchFamily="34" charset="-120"/>
              </a:rPr>
              <a:t>Bản</a:t>
            </a:r>
            <a:r>
              <a:rPr lang="en-US" sz="2400" b="1" dirty="0">
                <a:solidFill>
                  <a:srgbClr val="E2E6E9"/>
                </a:solidFill>
                <a:latin typeface="PT Serif" panose="020A0603040505020204" pitchFamily="18" charset="0"/>
                <a:ea typeface="Merriweather Bold" pitchFamily="34" charset="-122"/>
                <a:cs typeface="Merriweather Bold" pitchFamily="34" charset="-120"/>
              </a:rPr>
              <a:t> </a:t>
            </a:r>
            <a:r>
              <a:rPr lang="en-US" sz="2400" b="1" dirty="0" err="1">
                <a:solidFill>
                  <a:srgbClr val="E2E6E9"/>
                </a:solidFill>
                <a:latin typeface="PT Serif" panose="020A0603040505020204" pitchFamily="18" charset="0"/>
                <a:ea typeface="Merriweather Bold" pitchFamily="34" charset="-122"/>
                <a:cs typeface="Merriweather Bold" pitchFamily="34" charset="-120"/>
              </a:rPr>
              <a:t>quyền</a:t>
            </a:r>
            <a:r>
              <a:rPr lang="en-US" sz="2400" b="1" dirty="0">
                <a:solidFill>
                  <a:srgbClr val="E2E6E9"/>
                </a:solidFill>
                <a:latin typeface="PT Serif" panose="020A0603040505020204" pitchFamily="18" charset="0"/>
                <a:ea typeface="Merriweather Bold" pitchFamily="34" charset="-122"/>
                <a:cs typeface="Merriweather Bold" pitchFamily="34" charset="-120"/>
              </a:rPr>
              <a:t> </a:t>
            </a:r>
            <a:r>
              <a:rPr lang="en-US" sz="2400" b="1" dirty="0" err="1">
                <a:solidFill>
                  <a:srgbClr val="E2E6E9"/>
                </a:solidFill>
                <a:latin typeface="PT Serif" panose="020A0603040505020204" pitchFamily="18" charset="0"/>
                <a:ea typeface="Merriweather Bold" pitchFamily="34" charset="-122"/>
                <a:cs typeface="Merriweather Bold" pitchFamily="34" charset="-120"/>
              </a:rPr>
              <a:t>thuộc</a:t>
            </a:r>
            <a:r>
              <a:rPr lang="en-US" sz="2400" b="1" dirty="0">
                <a:solidFill>
                  <a:srgbClr val="E2E6E9"/>
                </a:solidFill>
                <a:latin typeface="PT Serif" panose="020A0603040505020204" pitchFamily="18" charset="0"/>
                <a:ea typeface="Merriweather Bold" pitchFamily="34" charset="-122"/>
                <a:cs typeface="Merriweather Bold" pitchFamily="34" charset="-120"/>
              </a:rPr>
              <a:t> An Toàn  Nam Việt</a:t>
            </a:r>
            <a:endParaRPr lang="en-US" sz="240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20FDE1A3-F86C-3809-43DE-9F2708DD9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1690" y="2719626"/>
            <a:ext cx="435102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8076" y="1009531"/>
            <a:ext cx="9139744" cy="1425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Thực Trạng An Toàn Lao Động</a:t>
            </a:r>
            <a:endParaRPr lang="en-US" sz="4450" b="1" dirty="0"/>
          </a:p>
        </p:txBody>
      </p:sp>
      <p:sp>
        <p:nvSpPr>
          <p:cNvPr id="4" name="Shape 1"/>
          <p:cNvSpPr/>
          <p:nvPr/>
        </p:nvSpPr>
        <p:spPr>
          <a:xfrm>
            <a:off x="798076" y="2776657"/>
            <a:ext cx="7547848" cy="1329095"/>
          </a:xfrm>
          <a:prstGeom prst="roundRect">
            <a:avLst>
              <a:gd name="adj" fmla="val 7206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33701" y="3012281"/>
            <a:ext cx="2850475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Giảm Số Vụ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33701" y="3505319"/>
            <a:ext cx="7076599" cy="364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Số vụ tai nạn lao động giảm 7,09% so với cùng kỳ năm 2023.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8076" y="4333756"/>
            <a:ext cx="7547848" cy="1329095"/>
          </a:xfrm>
          <a:prstGeom prst="roundRect">
            <a:avLst>
              <a:gd name="adj" fmla="val 7206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33701" y="4569381"/>
            <a:ext cx="3125867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Giảm Số Người Bị Nạn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33701" y="5062418"/>
            <a:ext cx="7076599" cy="364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Số người bị nạn giảm 6,04% so với cùng kỳ năm 2023.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8076" y="5890855"/>
            <a:ext cx="7547848" cy="1329095"/>
          </a:xfrm>
          <a:prstGeom prst="roundRect">
            <a:avLst>
              <a:gd name="adj" fmla="val 7206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33701" y="6126480"/>
            <a:ext cx="446555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Tăng Số Người Bị Thương Nặng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33701" y="6619518"/>
            <a:ext cx="7076599" cy="364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Số người bị thương nặng tăng 3,32% so với cùng kỳ năm 2023.</a:t>
            </a:r>
            <a:endParaRPr lang="en-US" sz="1750" dirty="0"/>
          </a:p>
        </p:txBody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39DC2CA5-BCEF-0756-0078-378E4D119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1445181"/>
            <a:ext cx="7416403" cy="1542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Vụ Tai Nạn Do </a:t>
            </a:r>
            <a:r>
              <a:rPr lang="en-US" sz="4850" b="1" dirty="0" err="1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Thiết</a:t>
            </a:r>
            <a:r>
              <a:rPr lang="en-US" sz="48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4850" b="1" dirty="0" err="1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Bị</a:t>
            </a:r>
            <a:r>
              <a:rPr lang="en-US" sz="48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4850" b="1" dirty="0" err="1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Không</a:t>
            </a:r>
            <a:r>
              <a:rPr lang="en-US" sz="48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An </a:t>
            </a:r>
            <a:r>
              <a:rPr lang="en-US" sz="4850" b="1" dirty="0" err="1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Toàn</a:t>
            </a:r>
            <a:endParaRPr lang="en-US" sz="4850" b="1" dirty="0"/>
          </a:p>
        </p:txBody>
      </p:sp>
      <p:sp>
        <p:nvSpPr>
          <p:cNvPr id="4" name="Shape 1"/>
          <p:cNvSpPr/>
          <p:nvPr/>
        </p:nvSpPr>
        <p:spPr>
          <a:xfrm>
            <a:off x="6350198" y="3357920"/>
            <a:ext cx="3584853" cy="3426500"/>
          </a:xfrm>
          <a:prstGeom prst="roundRect">
            <a:avLst>
              <a:gd name="adj" fmla="val 3026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12255" y="3619976"/>
            <a:ext cx="3060740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Thiếu Bảo Dưỡng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612255" y="4153495"/>
            <a:ext cx="3060740" cy="1974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Thiết bị không được bảo dưỡng định kỳ có thể dẫn đến hoạt động không chính xác, gây nguy hiểm cho công nhân.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10181868" y="3357920"/>
            <a:ext cx="3584853" cy="3426500"/>
          </a:xfrm>
          <a:prstGeom prst="roundRect">
            <a:avLst>
              <a:gd name="adj" fmla="val 3026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43924" y="3619976"/>
            <a:ext cx="3060740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Lực Ép Mạnh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0443924" y="4153495"/>
            <a:ext cx="3060740" cy="2368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Máy dập khuôn hoạt động không đúng cách có thể gây ra lực ép mạnh lên cơ thể công nhân, gây thương tích nghiêm trọng.</a:t>
            </a:r>
            <a:endParaRPr lang="en-US" sz="1900" dirty="0"/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D2B3B2E8-FF26-4893-86CE-1FB5AF0B6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350" y="3115985"/>
            <a:ext cx="4457700" cy="4457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802124"/>
            <a:ext cx="9084070" cy="2313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Vụ Tai Nạn Do Thiếu Trang Bị Bảo Hộ Lao Động</a:t>
            </a:r>
            <a:endParaRPr lang="en-US" sz="4850" b="1" dirty="0"/>
          </a:p>
        </p:txBody>
      </p:sp>
      <p:sp>
        <p:nvSpPr>
          <p:cNvPr id="4" name="Shape 1"/>
          <p:cNvSpPr/>
          <p:nvPr/>
        </p:nvSpPr>
        <p:spPr>
          <a:xfrm>
            <a:off x="863798" y="3486150"/>
            <a:ext cx="7416403" cy="1847255"/>
          </a:xfrm>
          <a:prstGeom prst="roundRect">
            <a:avLst>
              <a:gd name="adj" fmla="val 5612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25855" y="3748207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Hóa Chất Ăn Mòn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125855" y="4281726"/>
            <a:ext cx="6892290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Tiếp xúc trực tiếp với hóa chất ăn mòn mà không có trang bị bảo hộ phù hợp có thể gây bỏng nặng.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863798" y="5580221"/>
            <a:ext cx="7416403" cy="1847255"/>
          </a:xfrm>
          <a:prstGeom prst="roundRect">
            <a:avLst>
              <a:gd name="adj" fmla="val 5612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25855" y="5842278"/>
            <a:ext cx="392096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Găng Tay Và Kính Bảo Hộ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125855" y="6375797"/>
            <a:ext cx="6892290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Trang bị bảo hộ đầy đủ giúp bảo vệ công nhân khỏi tiếp xúc trực tiếp với hóa chất nguy hiểm.</a:t>
            </a:r>
            <a:endParaRPr lang="en-US" sz="1900" dirty="0"/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A3162DAF-FF6C-DFF5-68D6-22772CEC3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14" y="2953464"/>
            <a:ext cx="4956572" cy="396525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28278" y="749617"/>
            <a:ext cx="7660243" cy="132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Vụ Tai Nạn Do Vi Phạm Quy Trình An Toàn Lao Động</a:t>
            </a:r>
            <a:endParaRPr lang="en-US" sz="4150" b="1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278" y="2392204"/>
            <a:ext cx="1059894" cy="169592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606070" y="2604135"/>
            <a:ext cx="3123962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Vận Chuyển Hàng Nặng</a:t>
            </a:r>
            <a:endParaRPr lang="en-US" sz="2050" dirty="0"/>
          </a:p>
        </p:txBody>
      </p:sp>
      <p:sp>
        <p:nvSpPr>
          <p:cNvPr id="7" name="Text 2"/>
          <p:cNvSpPr/>
          <p:nvPr/>
        </p:nvSpPr>
        <p:spPr>
          <a:xfrm>
            <a:off x="7606070" y="3062526"/>
            <a:ext cx="6282452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Không sử dụng thiết bị nâng đúng cách và không thực hiện các biện pháp an toàn cơ bản có thể dẫn đến tai nạn.</a:t>
            </a:r>
            <a:endParaRPr lang="en-US" sz="16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278" y="4088130"/>
            <a:ext cx="1059894" cy="169592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606070" y="4300061"/>
            <a:ext cx="2649974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Thiếu Dây An Toàn</a:t>
            </a:r>
            <a:endParaRPr lang="en-US" sz="2050" dirty="0"/>
          </a:p>
        </p:txBody>
      </p:sp>
      <p:sp>
        <p:nvSpPr>
          <p:cNvPr id="10" name="Text 4"/>
          <p:cNvSpPr/>
          <p:nvPr/>
        </p:nvSpPr>
        <p:spPr>
          <a:xfrm>
            <a:off x="7606070" y="4758452"/>
            <a:ext cx="6282452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Dây an toàn giúp bảo vệ công nhân khỏi bị rơi từ độ cao, giảm thiểu nguy cơ chấn thương.</a:t>
            </a:r>
            <a:endParaRPr lang="en-US" sz="16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8278" y="5784056"/>
            <a:ext cx="1059894" cy="169592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606070" y="5995988"/>
            <a:ext cx="2836545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Làm Việc Theo Nhóm</a:t>
            </a:r>
            <a:endParaRPr lang="en-US" sz="2050" dirty="0"/>
          </a:p>
        </p:txBody>
      </p:sp>
      <p:sp>
        <p:nvSpPr>
          <p:cNvPr id="13" name="Text 6"/>
          <p:cNvSpPr/>
          <p:nvPr/>
        </p:nvSpPr>
        <p:spPr>
          <a:xfrm>
            <a:off x="7606070" y="6454378"/>
            <a:ext cx="6282452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Làm việc theo nhóm giúp hỗ trợ lẫn nhau, giảm thiểu nguy cơ tai nạn khi vận chuyển hàng nặng.</a:t>
            </a:r>
            <a:endParaRPr lang="en-US" sz="165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9CDC4FA7-7517-23FE-DED9-0D498F6FF8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5207" y="714137"/>
            <a:ext cx="8959215" cy="629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I. Công đoạn Sản Xuất Mạch Điện Tử</a:t>
            </a:r>
            <a:endParaRPr lang="en-US" sz="395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158" y="1746647"/>
            <a:ext cx="6004084" cy="39987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5207" y="6371255"/>
            <a:ext cx="2518648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Thiết Kế Mạch In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98361" y="6887391"/>
            <a:ext cx="4078486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Làm việc liên tục với máy tính có thể </a:t>
            </a:r>
            <a:r>
              <a:rPr lang="en-US" sz="1550" dirty="0" err="1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gây</a:t>
            </a: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căng</a:t>
            </a: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thẳng mắt và hội chứng ống cổ tay.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5625137" y="6371255"/>
            <a:ext cx="2518648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Lắp Ráp Linh Kiện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5625137" y="6887391"/>
            <a:ext cx="4078486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Nguy cơ bị thương do máy móc tự </a:t>
            </a:r>
            <a:r>
              <a:rPr lang="en-US" sz="1550" dirty="0" err="1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động</a:t>
            </a: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hoặc</a:t>
            </a: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tiếp xúc với các linh kiện sắc nhọn.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0551914" y="6371255"/>
            <a:ext cx="2518648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Hàn Và Kiểm Tra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551914" y="6887391"/>
            <a:ext cx="4078486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Tiếp xúc với nhiệt độ cao và các hóa </a:t>
            </a:r>
            <a:r>
              <a:rPr lang="en-US" sz="1550" dirty="0" err="1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chất</a:t>
            </a: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hàn</a:t>
            </a: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 có thể gây bỏng hoặc nhiễm độc.</a:t>
            </a:r>
            <a:endParaRPr lang="en-US" sz="1550" dirty="0"/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111C28CD-0D2B-295C-6EE4-69632D115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69" y="3561602"/>
            <a:ext cx="4935260" cy="308812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4702" y="615969"/>
            <a:ext cx="12863969" cy="1378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II. Công đoạn Gắn Mạch Điện Vào Vỏ Máy</a:t>
            </a:r>
            <a:endParaRPr lang="en-US" sz="4300" b="1" dirty="0"/>
          </a:p>
        </p:txBody>
      </p:sp>
      <p:sp>
        <p:nvSpPr>
          <p:cNvPr id="5" name="Shape 1"/>
          <p:cNvSpPr/>
          <p:nvPr/>
        </p:nvSpPr>
        <p:spPr>
          <a:xfrm>
            <a:off x="6573441" y="2314932"/>
            <a:ext cx="30480" cy="5309949"/>
          </a:xfrm>
          <a:prstGeom prst="roundRect">
            <a:avLst>
              <a:gd name="adj" fmla="val 303831"/>
            </a:avLst>
          </a:prstGeom>
          <a:solidFill>
            <a:srgbClr val="194A99"/>
          </a:solidFill>
          <a:ln/>
        </p:spPr>
      </p:sp>
      <p:sp>
        <p:nvSpPr>
          <p:cNvPr id="6" name="Shape 2"/>
          <p:cNvSpPr/>
          <p:nvPr/>
        </p:nvSpPr>
        <p:spPr>
          <a:xfrm>
            <a:off x="6806208" y="2795707"/>
            <a:ext cx="771644" cy="30480"/>
          </a:xfrm>
          <a:prstGeom prst="roundRect">
            <a:avLst>
              <a:gd name="adj" fmla="val 303831"/>
            </a:avLst>
          </a:prstGeom>
          <a:solidFill>
            <a:srgbClr val="194A99"/>
          </a:solidFill>
          <a:ln/>
        </p:spPr>
      </p:sp>
      <p:sp>
        <p:nvSpPr>
          <p:cNvPr id="7" name="Shape 3"/>
          <p:cNvSpPr/>
          <p:nvPr/>
        </p:nvSpPr>
        <p:spPr>
          <a:xfrm>
            <a:off x="6340673" y="2562939"/>
            <a:ext cx="496014" cy="496014"/>
          </a:xfrm>
          <a:prstGeom prst="roundRect">
            <a:avLst>
              <a:gd name="adj" fmla="val 18670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515933" y="2645569"/>
            <a:ext cx="145494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5"/>
          <p:cNvSpPr/>
          <p:nvPr/>
        </p:nvSpPr>
        <p:spPr>
          <a:xfrm>
            <a:off x="7801332" y="2535317"/>
            <a:ext cx="2817733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Kiểm Tra Mạch Điện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7801332" y="3012043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Kiểm tra kỹ lưỡng mạch điện trước khi gắn vào vỏ máy để đảm bảo không có lỗi kỹ thuật.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806208" y="4639151"/>
            <a:ext cx="771644" cy="30480"/>
          </a:xfrm>
          <a:prstGeom prst="roundRect">
            <a:avLst>
              <a:gd name="adj" fmla="val 303831"/>
            </a:avLst>
          </a:prstGeom>
          <a:solidFill>
            <a:srgbClr val="194A99"/>
          </a:solidFill>
          <a:ln/>
        </p:spPr>
      </p:sp>
      <p:sp>
        <p:nvSpPr>
          <p:cNvPr id="12" name="Shape 8"/>
          <p:cNvSpPr/>
          <p:nvPr/>
        </p:nvSpPr>
        <p:spPr>
          <a:xfrm>
            <a:off x="6340673" y="4406384"/>
            <a:ext cx="496014" cy="496014"/>
          </a:xfrm>
          <a:prstGeom prst="roundRect">
            <a:avLst>
              <a:gd name="adj" fmla="val 18670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489740" y="4489013"/>
            <a:ext cx="197763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0"/>
          <p:cNvSpPr/>
          <p:nvPr/>
        </p:nvSpPr>
        <p:spPr>
          <a:xfrm>
            <a:off x="7801332" y="4378762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Gắn Mạch Điện</a:t>
            </a:r>
            <a:endParaRPr lang="en-US" sz="2150" dirty="0"/>
          </a:p>
        </p:txBody>
      </p:sp>
      <p:sp>
        <p:nvSpPr>
          <p:cNvPr id="15" name="Text 11"/>
          <p:cNvSpPr/>
          <p:nvPr/>
        </p:nvSpPr>
        <p:spPr>
          <a:xfrm>
            <a:off x="7801332" y="4855488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Sử dụng các công cụ chuyên dụng để cố định chắc chắn mạch điện trong vỏ máy.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6806208" y="6482596"/>
            <a:ext cx="771644" cy="30480"/>
          </a:xfrm>
          <a:prstGeom prst="roundRect">
            <a:avLst>
              <a:gd name="adj" fmla="val 303831"/>
            </a:avLst>
          </a:prstGeom>
          <a:solidFill>
            <a:srgbClr val="194A9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40673" y="6249829"/>
            <a:ext cx="496014" cy="496014"/>
          </a:xfrm>
          <a:prstGeom prst="roundRect">
            <a:avLst>
              <a:gd name="adj" fmla="val 18670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96050" y="6332458"/>
            <a:ext cx="185261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5"/>
          <p:cNvSpPr/>
          <p:nvPr/>
        </p:nvSpPr>
        <p:spPr>
          <a:xfrm>
            <a:off x="7801332" y="6222206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Kiểm Tra Cuối Cùng</a:t>
            </a:r>
            <a:endParaRPr lang="en-US" sz="2150" dirty="0"/>
          </a:p>
        </p:txBody>
      </p:sp>
      <p:sp>
        <p:nvSpPr>
          <p:cNvPr id="20" name="Text 16"/>
          <p:cNvSpPr/>
          <p:nvPr/>
        </p:nvSpPr>
        <p:spPr>
          <a:xfrm>
            <a:off x="7801332" y="6698933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Kiểm tra kỹ các kết nối, đảm bảo không có dây cáp hoặc linh kiện nào bị kẹp hoặc đặt sai vị trí.</a:t>
            </a:r>
            <a:endParaRPr lang="en-US" sz="170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8BB68852-EEE5-7043-2806-DD193E0F1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8345" y="2963992"/>
            <a:ext cx="5019079" cy="33460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75680" y="530900"/>
            <a:ext cx="10538280" cy="1206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III. Công đoạn Lắp Đặt Các Bộ Phận Cơ Khí</a:t>
            </a:r>
            <a:endParaRPr lang="en-US" sz="3800" b="1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76" y="2569650"/>
            <a:ext cx="482560" cy="48256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486941" y="2662407"/>
            <a:ext cx="2524958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Chấn Thương Cơ Học</a:t>
            </a:r>
            <a:endParaRPr lang="en-US" sz="1900" dirty="0"/>
          </a:p>
        </p:txBody>
      </p:sp>
      <p:sp>
        <p:nvSpPr>
          <p:cNvPr id="7" name="Text 2"/>
          <p:cNvSpPr/>
          <p:nvPr/>
        </p:nvSpPr>
        <p:spPr>
          <a:xfrm>
            <a:off x="1486941" y="2986482"/>
            <a:ext cx="7792641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Cắt phải tay do các cạnh sắc của linh kiện hoặc dụng cụ.</a:t>
            </a:r>
            <a:endParaRPr lang="en-US" sz="15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76" y="4550612"/>
            <a:ext cx="482560" cy="48256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486941" y="4643369"/>
            <a:ext cx="2413278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Nguy Cơ Điện Giật</a:t>
            </a:r>
            <a:endParaRPr lang="en-US" sz="1900" dirty="0"/>
          </a:p>
        </p:txBody>
      </p:sp>
      <p:sp>
        <p:nvSpPr>
          <p:cNvPr id="10" name="Text 4"/>
          <p:cNvSpPr/>
          <p:nvPr/>
        </p:nvSpPr>
        <p:spPr>
          <a:xfrm>
            <a:off x="1486941" y="4967444"/>
            <a:ext cx="7792641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Tiếp xúc trực tiếp với dòng điện khi kết nối các dây cáp và mạch điện.</a:t>
            </a:r>
            <a:endParaRPr lang="en-US" sz="15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76" y="6531574"/>
            <a:ext cx="482560" cy="48256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486941" y="6624330"/>
            <a:ext cx="2413278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Vấn Đề Về Sức Khỏe</a:t>
            </a:r>
            <a:endParaRPr lang="en-US" sz="1900" dirty="0"/>
          </a:p>
        </p:txBody>
      </p:sp>
      <p:sp>
        <p:nvSpPr>
          <p:cNvPr id="13" name="Text 6"/>
          <p:cNvSpPr/>
          <p:nvPr/>
        </p:nvSpPr>
        <p:spPr>
          <a:xfrm>
            <a:off x="1486941" y="6948406"/>
            <a:ext cx="7792641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Làm việc trong tư thế không đúng cách hoặc trong môi trường không đảm bảo an toàn.</a:t>
            </a:r>
            <a:endParaRPr lang="en-US" sz="150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2397929D-C1E4-72AC-21C9-B75991964D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2884" y="2997875"/>
            <a:ext cx="4457700" cy="4457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1252657"/>
            <a:ext cx="11354998" cy="1542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IV. Công đoạn Kiểm Tra Chất Lượng</a:t>
            </a:r>
            <a:endParaRPr lang="en-US" sz="4850" b="1" dirty="0"/>
          </a:p>
        </p:txBody>
      </p:sp>
      <p:sp>
        <p:nvSpPr>
          <p:cNvPr id="4" name="Shape 1"/>
          <p:cNvSpPr/>
          <p:nvPr/>
        </p:nvSpPr>
        <p:spPr>
          <a:xfrm>
            <a:off x="863798" y="3165396"/>
            <a:ext cx="7416403" cy="3811429"/>
          </a:xfrm>
          <a:prstGeom prst="roundRect">
            <a:avLst>
              <a:gd name="adj" fmla="val 2720"/>
            </a:avLst>
          </a:prstGeom>
          <a:noFill/>
          <a:ln w="1524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79038" y="3180636"/>
            <a:ext cx="7385923" cy="189047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125855" y="3336250"/>
            <a:ext cx="3195518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Kiểm Tra Chức Năng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822627" y="3336250"/>
            <a:ext cx="3195518" cy="157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Kiểm tra tất cả các chức năng của máy như quét vân tay, màn hình hiển thị và kết nối mạng.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79038" y="5071110"/>
            <a:ext cx="7385923" cy="189047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125855" y="5226725"/>
            <a:ext cx="3195518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Kiểm Tra Độ Bền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4822627" y="5226725"/>
            <a:ext cx="3195518" cy="157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Thử nghiệm sản phẩm trong các điều kiện khắc nghiệt như nhiệt độ cao, độ ẩm và rung động.</a:t>
            </a:r>
            <a:endParaRPr lang="en-US" sz="19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6BD1B786-0EC7-F3CB-0E03-46097966D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986" y="3198150"/>
            <a:ext cx="5031450" cy="50314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1166" y="598884"/>
            <a:ext cx="9176653" cy="203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Các Dạng Tai Nạn Lao Động Trong Quá Trình Kiểm Tra Chất Lượng</a:t>
            </a:r>
            <a:endParaRPr lang="en-US" sz="4250" b="1" dirty="0"/>
          </a:p>
        </p:txBody>
      </p:sp>
      <p:sp>
        <p:nvSpPr>
          <p:cNvPr id="4" name="Shape 1"/>
          <p:cNvSpPr/>
          <p:nvPr/>
        </p:nvSpPr>
        <p:spPr>
          <a:xfrm>
            <a:off x="761167" y="3208377"/>
            <a:ext cx="489228" cy="489228"/>
          </a:xfrm>
          <a:prstGeom prst="roundRect">
            <a:avLst>
              <a:gd name="adj" fmla="val 18671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33926" y="3289816"/>
            <a:ext cx="143589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1467803" y="3208377"/>
            <a:ext cx="2718554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Điện Giật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467803" y="3561552"/>
            <a:ext cx="6915031" cy="69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Tiếp xúc với các linh kiện điện tử hoặc hệ thống điện chưa được cách ly an toàn.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61167" y="4836438"/>
            <a:ext cx="489228" cy="489228"/>
          </a:xfrm>
          <a:prstGeom prst="roundRect">
            <a:avLst>
              <a:gd name="adj" fmla="val 18671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08209" y="4917877"/>
            <a:ext cx="195024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1467803" y="4836438"/>
            <a:ext cx="2843927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Chấn Thương Cơ Học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467803" y="5189613"/>
            <a:ext cx="6915031" cy="69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Bị thương do các bộ phận máy móc hoặc các mảnh vỡ phát sinh khi kiểm tra độ bền.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61167" y="6464498"/>
            <a:ext cx="489228" cy="489228"/>
          </a:xfrm>
          <a:prstGeom prst="roundRect">
            <a:avLst>
              <a:gd name="adj" fmla="val 18671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4400" y="6545937"/>
            <a:ext cx="182642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1467803" y="6464498"/>
            <a:ext cx="2718554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Vấn Đề Về Sức Khỏe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467803" y="6817673"/>
            <a:ext cx="6915031" cy="69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Các vấn đề về hô hấp, căng thẳng mắt và các vấn đề về thị lực do môi trường làm việc.</a:t>
            </a:r>
            <a:endParaRPr lang="en-US" sz="1700" dirty="0"/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5C5C71FC-152D-41FB-7D7F-F4E5333B9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73" y="2984064"/>
            <a:ext cx="4457700" cy="4457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82910" y="551676"/>
            <a:ext cx="7773433" cy="1299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Biện Pháp Phòng Ngừa Tai Nạn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213872" y="2183249"/>
            <a:ext cx="7689056" cy="1212652"/>
          </a:xfrm>
          <a:prstGeom prst="roundRect">
            <a:avLst>
              <a:gd name="adj" fmla="val 7200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29256" y="2398633"/>
            <a:ext cx="2598420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Đào Tạo An Toàn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429256" y="2847975"/>
            <a:ext cx="7258288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Đào tạo nhân viên về các biện pháp an toàn lao động.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213872" y="3603665"/>
            <a:ext cx="7689056" cy="1212652"/>
          </a:xfrm>
          <a:prstGeom prst="roundRect">
            <a:avLst>
              <a:gd name="adj" fmla="val 7200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29256" y="3819049"/>
            <a:ext cx="2598420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Thiết Bị Bảo Hộ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429256" y="4268391"/>
            <a:ext cx="7258288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Cung cấp và yêu cầu nhân viên sử dụng thiết bị bảo hộ.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13872" y="5024080"/>
            <a:ext cx="7689056" cy="1212652"/>
          </a:xfrm>
          <a:prstGeom prst="roundRect">
            <a:avLst>
              <a:gd name="adj" fmla="val 7200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29256" y="5239464"/>
            <a:ext cx="2598420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Bảo Trì Thiết Bị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429256" y="5688806"/>
            <a:ext cx="7258288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Kiểm tra và bảo trì thường xuyên các máy móc và thiết bị.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13872" y="6444496"/>
            <a:ext cx="7689056" cy="1212652"/>
          </a:xfrm>
          <a:prstGeom prst="roundRect">
            <a:avLst>
              <a:gd name="adj" fmla="val 7200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29256" y="6659880"/>
            <a:ext cx="2598420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Vệ Sinh Khu Vực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429256" y="7109222"/>
            <a:ext cx="7258288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Giữ gìn vệ sinh sạch sẽ trong khu vực làm việc.</a:t>
            </a:r>
            <a:endParaRPr lang="en-US" sz="1600" dirty="0"/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CF94E149-0E12-1296-52FD-7E85286F8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1210" y="3123317"/>
            <a:ext cx="441198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8184" y="781157"/>
            <a:ext cx="6610112" cy="632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Xử lý tình huống khẩn cấp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1000244" y="2232670"/>
            <a:ext cx="22860" cy="5270302"/>
          </a:xfrm>
          <a:prstGeom prst="roundRect">
            <a:avLst>
              <a:gd name="adj" fmla="val 371786"/>
            </a:avLst>
          </a:prstGeom>
          <a:solidFill>
            <a:srgbClr val="194A99"/>
          </a:solidFill>
          <a:ln/>
        </p:spPr>
      </p:sp>
      <p:sp>
        <p:nvSpPr>
          <p:cNvPr id="5" name="Shape 2"/>
          <p:cNvSpPr/>
          <p:nvPr/>
        </p:nvSpPr>
        <p:spPr>
          <a:xfrm>
            <a:off x="1216462" y="2676535"/>
            <a:ext cx="708184" cy="22860"/>
          </a:xfrm>
          <a:prstGeom prst="roundRect">
            <a:avLst>
              <a:gd name="adj" fmla="val 371786"/>
            </a:avLst>
          </a:prstGeom>
          <a:solidFill>
            <a:srgbClr val="3965A7"/>
          </a:solidFill>
          <a:ln/>
        </p:spPr>
      </p:sp>
      <p:sp>
        <p:nvSpPr>
          <p:cNvPr id="6" name="Shape 3"/>
          <p:cNvSpPr/>
          <p:nvPr/>
        </p:nvSpPr>
        <p:spPr>
          <a:xfrm>
            <a:off x="784027" y="2460318"/>
            <a:ext cx="455295" cy="455295"/>
          </a:xfrm>
          <a:prstGeom prst="roundRect">
            <a:avLst>
              <a:gd name="adj" fmla="val 18667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44880" y="2536161"/>
            <a:ext cx="133588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2124551" y="2434958"/>
            <a:ext cx="2529364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Dừng máy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2124551" y="2872393"/>
            <a:ext cx="6311265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Ngay lập tức dừng hoạt động của máy móc khi xảy ra tai nạn.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216462" y="4044683"/>
            <a:ext cx="708184" cy="22860"/>
          </a:xfrm>
          <a:prstGeom prst="roundRect">
            <a:avLst>
              <a:gd name="adj" fmla="val 371786"/>
            </a:avLst>
          </a:prstGeom>
          <a:solidFill>
            <a:srgbClr val="3965A7"/>
          </a:solidFill>
          <a:ln/>
        </p:spPr>
      </p:sp>
      <p:sp>
        <p:nvSpPr>
          <p:cNvPr id="11" name="Shape 8"/>
          <p:cNvSpPr/>
          <p:nvPr/>
        </p:nvSpPr>
        <p:spPr>
          <a:xfrm>
            <a:off x="784027" y="3828465"/>
            <a:ext cx="455295" cy="455295"/>
          </a:xfrm>
          <a:prstGeom prst="roundRect">
            <a:avLst>
              <a:gd name="adj" fmla="val 18667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20829" y="3904308"/>
            <a:ext cx="181570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2124551" y="3803105"/>
            <a:ext cx="2529364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Sơ cứu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2124551" y="4240540"/>
            <a:ext cx="6311265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Thực hiện sơ cứu ban đầu cho người bị nạn nếu cần thiết.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216462" y="5412830"/>
            <a:ext cx="708184" cy="22860"/>
          </a:xfrm>
          <a:prstGeom prst="roundRect">
            <a:avLst>
              <a:gd name="adj" fmla="val 371786"/>
            </a:avLst>
          </a:prstGeom>
          <a:solidFill>
            <a:srgbClr val="3965A7"/>
          </a:solidFill>
          <a:ln/>
        </p:spPr>
      </p:sp>
      <p:sp>
        <p:nvSpPr>
          <p:cNvPr id="16" name="Shape 13"/>
          <p:cNvSpPr/>
          <p:nvPr/>
        </p:nvSpPr>
        <p:spPr>
          <a:xfrm>
            <a:off x="784027" y="5196612"/>
            <a:ext cx="455295" cy="455295"/>
          </a:xfrm>
          <a:prstGeom prst="roundRect">
            <a:avLst>
              <a:gd name="adj" fmla="val 18667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26663" y="5272455"/>
            <a:ext cx="170021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2124551" y="5171252"/>
            <a:ext cx="2529364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Gọi cấp cứu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2124551" y="5608688"/>
            <a:ext cx="6311265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Liên hệ dịch vụ y tế khẩn cấp nếu tình trạng nghiêm trọng.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1216462" y="6780977"/>
            <a:ext cx="708184" cy="22860"/>
          </a:xfrm>
          <a:prstGeom prst="roundRect">
            <a:avLst>
              <a:gd name="adj" fmla="val 371786"/>
            </a:avLst>
          </a:prstGeom>
          <a:solidFill>
            <a:srgbClr val="3965A7"/>
          </a:solidFill>
          <a:ln/>
        </p:spPr>
      </p:sp>
      <p:sp>
        <p:nvSpPr>
          <p:cNvPr id="21" name="Shape 18"/>
          <p:cNvSpPr/>
          <p:nvPr/>
        </p:nvSpPr>
        <p:spPr>
          <a:xfrm>
            <a:off x="784027" y="6564759"/>
            <a:ext cx="455295" cy="455295"/>
          </a:xfrm>
          <a:prstGeom prst="roundRect">
            <a:avLst>
              <a:gd name="adj" fmla="val 18667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13924" y="6640602"/>
            <a:ext cx="195501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4</a:t>
            </a:r>
            <a:endParaRPr lang="en-US" sz="2350" dirty="0"/>
          </a:p>
        </p:txBody>
      </p:sp>
      <p:sp>
        <p:nvSpPr>
          <p:cNvPr id="23" name="Text 20"/>
          <p:cNvSpPr/>
          <p:nvPr/>
        </p:nvSpPr>
        <p:spPr>
          <a:xfrm>
            <a:off x="2124551" y="6539399"/>
            <a:ext cx="2529364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Báo cáo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2124551" y="6976835"/>
            <a:ext cx="6311265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Thông báo cho quản lý và lập báo cáo chi tiết về sự cố.</a:t>
            </a:r>
            <a:endParaRPr lang="en-US" sz="1550" dirty="0"/>
          </a:p>
        </p:txBody>
      </p:sp>
      <p:pic>
        <p:nvPicPr>
          <p:cNvPr id="25" name="Image 0" descr="preencoded.png">
            <a:extLst>
              <a:ext uri="{FF2B5EF4-FFF2-40B4-BE49-F238E27FC236}">
                <a16:creationId xmlns:a16="http://schemas.microsoft.com/office/drawing/2014/main" id="{BA54F63C-C040-6993-69B3-EB278B0AC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750" y="140177"/>
            <a:ext cx="6242328" cy="193512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7228" y="2592468"/>
            <a:ext cx="4837628" cy="604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F5F0F0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Tham Khảo Thêm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955953" y="3845600"/>
            <a:ext cx="22860" cy="3852743"/>
          </a:xfrm>
          <a:prstGeom prst="roundRect">
            <a:avLst>
              <a:gd name="adj" fmla="val 355526"/>
            </a:avLst>
          </a:prstGeom>
          <a:solidFill>
            <a:srgbClr val="194A99"/>
          </a:solidFill>
          <a:ln/>
        </p:spPr>
      </p:sp>
      <p:sp>
        <p:nvSpPr>
          <p:cNvPr id="5" name="Shape 2"/>
          <p:cNvSpPr/>
          <p:nvPr/>
        </p:nvSpPr>
        <p:spPr>
          <a:xfrm>
            <a:off x="1162169" y="4269462"/>
            <a:ext cx="677228" cy="22860"/>
          </a:xfrm>
          <a:prstGeom prst="roundRect">
            <a:avLst>
              <a:gd name="adj" fmla="val 355526"/>
            </a:avLst>
          </a:prstGeom>
          <a:solidFill>
            <a:srgbClr val="3965A7"/>
          </a:solidFill>
          <a:ln/>
        </p:spPr>
      </p:sp>
      <p:sp>
        <p:nvSpPr>
          <p:cNvPr id="6" name="Shape 3"/>
          <p:cNvSpPr/>
          <p:nvPr/>
        </p:nvSpPr>
        <p:spPr>
          <a:xfrm>
            <a:off x="749737" y="4063246"/>
            <a:ext cx="435293" cy="435293"/>
          </a:xfrm>
          <a:prstGeom prst="roundRect">
            <a:avLst>
              <a:gd name="adj" fmla="val 18671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03446" y="4135755"/>
            <a:ext cx="1277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2031563" y="4039076"/>
            <a:ext cx="318218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Bài kiểm tra ATLD nhóm 3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2031563" y="4457581"/>
            <a:ext cx="11921609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u="sng" dirty="0">
                <a:solidFill>
                  <a:srgbClr val="609D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1162169" y="5577959"/>
            <a:ext cx="677228" cy="22860"/>
          </a:xfrm>
          <a:prstGeom prst="roundRect">
            <a:avLst>
              <a:gd name="adj" fmla="val 355526"/>
            </a:avLst>
          </a:prstGeom>
          <a:solidFill>
            <a:srgbClr val="3965A7"/>
          </a:solidFill>
          <a:ln/>
        </p:spPr>
      </p:sp>
      <p:sp>
        <p:nvSpPr>
          <p:cNvPr id="11" name="Shape 8"/>
          <p:cNvSpPr/>
          <p:nvPr/>
        </p:nvSpPr>
        <p:spPr>
          <a:xfrm>
            <a:off x="749737" y="5371743"/>
            <a:ext cx="435293" cy="435293"/>
          </a:xfrm>
          <a:prstGeom prst="roundRect">
            <a:avLst>
              <a:gd name="adj" fmla="val 18671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80586" y="5444252"/>
            <a:ext cx="17359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2031563" y="5347573"/>
            <a:ext cx="4427577" cy="3627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Bảng báo giá huấn luyện ATLD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2031563" y="5826443"/>
            <a:ext cx="11921609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u="sng" dirty="0">
                <a:solidFill>
                  <a:srgbClr val="609D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1162169" y="6946821"/>
            <a:ext cx="677228" cy="22860"/>
          </a:xfrm>
          <a:prstGeom prst="roundRect">
            <a:avLst>
              <a:gd name="adj" fmla="val 355526"/>
            </a:avLst>
          </a:prstGeom>
          <a:solidFill>
            <a:srgbClr val="3965A7"/>
          </a:solidFill>
          <a:ln/>
        </p:spPr>
      </p:sp>
      <p:sp>
        <p:nvSpPr>
          <p:cNvPr id="16" name="Shape 13"/>
          <p:cNvSpPr/>
          <p:nvPr/>
        </p:nvSpPr>
        <p:spPr>
          <a:xfrm>
            <a:off x="749737" y="6740604"/>
            <a:ext cx="435293" cy="435293"/>
          </a:xfrm>
          <a:prstGeom prst="roundRect">
            <a:avLst>
              <a:gd name="adj" fmla="val 18671"/>
            </a:avLst>
          </a:prstGeom>
          <a:solidFill>
            <a:srgbClr val="204C8E"/>
          </a:solidFill>
          <a:ln w="7620">
            <a:solidFill>
              <a:srgbClr val="3965A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86063" y="6813113"/>
            <a:ext cx="162520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2031563" y="6716435"/>
            <a:ext cx="3687961" cy="3627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</a:rPr>
              <a:t>Tải về tài liệu (download)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2031563" y="7195304"/>
            <a:ext cx="11921609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u="sng" dirty="0">
                <a:solidFill>
                  <a:srgbClr val="609DFF"/>
                </a:solidFill>
                <a:latin typeface="PT Serif" panose="020A0603040505020204" pitchFamily="18" charset="0"/>
                <a:ea typeface="Merriweather" pitchFamily="34" charset="-122"/>
                <a:cs typeface="Merriweath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máy chấm công vân tay</a:t>
            </a:r>
            <a:endParaRPr lang="en-US" sz="1500" dirty="0"/>
          </a:p>
        </p:txBody>
      </p:sp>
      <p:pic>
        <p:nvPicPr>
          <p:cNvPr id="20" name="Image 0" descr="preencoded.png">
            <a:extLst>
              <a:ext uri="{FF2B5EF4-FFF2-40B4-BE49-F238E27FC236}">
                <a16:creationId xmlns:a16="http://schemas.microsoft.com/office/drawing/2014/main" id="{984702AF-53C5-3E90-A367-9B66E7080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5009" y="7489073"/>
            <a:ext cx="2162408" cy="6703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950</Words>
  <Application>Microsoft Office PowerPoint</Application>
  <PresentationFormat>Custom</PresentationFormat>
  <Paragraphs>115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PT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2</cp:revision>
  <dcterms:created xsi:type="dcterms:W3CDTF">2024-11-25T03:15:32Z</dcterms:created>
  <dcterms:modified xsi:type="dcterms:W3CDTF">2024-11-25T03:24:48Z</dcterms:modified>
</cp:coreProperties>
</file>