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4630400" cy="8229600"/>
  <p:notesSz cx="8229600" cy="1463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5" d="100"/>
          <a:sy n="95" d="100"/>
        </p:scale>
        <p:origin x="42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485181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antoannamviet.com/bai-kiem-tra-an-toan-lao-dong-nhom-3/" TargetMode="External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png"/><Relationship Id="rId5" Type="http://schemas.openxmlformats.org/officeDocument/2006/relationships/hyperlink" Target="https://antoannamviet.com/tai-lieu-an-toan-lao-dong-san-xuat-may-chieu/" TargetMode="External"/><Relationship Id="rId4" Type="http://schemas.openxmlformats.org/officeDocument/2006/relationships/hyperlink" Target="https://antoannamviet.com/bao-gia-huan-luyen-an-toan-lao-don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2"/>
          <p:cNvSpPr/>
          <p:nvPr/>
        </p:nvSpPr>
        <p:spPr>
          <a:xfrm>
            <a:off x="864037" y="6430804"/>
            <a:ext cx="394930" cy="394930"/>
          </a:xfrm>
          <a:prstGeom prst="roundRect">
            <a:avLst>
              <a:gd name="adj" fmla="val 23151155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019" y="764184"/>
            <a:ext cx="5536764" cy="553676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92081" y="1525969"/>
            <a:ext cx="7415927" cy="31939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8350"/>
              </a:lnSpc>
              <a:spcBef>
                <a:spcPts val="50"/>
              </a:spcBef>
              <a:spcAft>
                <a:spcPts val="50"/>
              </a:spcAft>
              <a:buNone/>
            </a:pPr>
            <a:r>
              <a:rPr lang="en-US" sz="67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An toàn lao động trong sản </a:t>
            </a:r>
            <a:r>
              <a:rPr lang="en-US" sz="6700" b="1" dirty="0" err="1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xuất</a:t>
            </a:r>
            <a:r>
              <a:rPr lang="en-US" sz="67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 </a:t>
            </a:r>
          </a:p>
          <a:p>
            <a:pPr marL="0" indent="0">
              <a:lnSpc>
                <a:spcPts val="8350"/>
              </a:lnSpc>
              <a:buNone/>
            </a:pPr>
            <a:r>
              <a:rPr lang="en-US" sz="8000" b="1" dirty="0" err="1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Máy</a:t>
            </a:r>
            <a:r>
              <a:rPr lang="en-US" sz="80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 </a:t>
            </a:r>
            <a:r>
              <a:rPr lang="en-US" sz="8000" b="1" dirty="0" err="1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Chiếu</a:t>
            </a:r>
            <a:endParaRPr lang="en-US" sz="8000" dirty="0"/>
          </a:p>
        </p:txBody>
      </p:sp>
      <p:sp>
        <p:nvSpPr>
          <p:cNvPr id="4" name="Text 1"/>
          <p:cNvSpPr/>
          <p:nvPr/>
        </p:nvSpPr>
        <p:spPr>
          <a:xfrm>
            <a:off x="6692081" y="5090224"/>
            <a:ext cx="7415927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Bài giảng này bao gồm thống kê tai nạn, phân tích nguyên nhân và hướng dẫn phòng ngừa cho từng công đoạn sản xuất.</a:t>
            </a:r>
            <a:endParaRPr lang="en-US" sz="19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2081" y="6628269"/>
            <a:ext cx="379690" cy="37969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7210360" y="6553026"/>
            <a:ext cx="3298984" cy="4319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00"/>
              </a:lnSpc>
              <a:buNone/>
            </a:pPr>
            <a:r>
              <a:rPr lang="en-US" sz="2400" b="1" dirty="0" err="1">
                <a:solidFill>
                  <a:srgbClr val="405449"/>
                </a:solidFill>
                <a:latin typeface="Times New Roman" panose="02020603050405020304" pitchFamily="18" charset="0"/>
                <a:ea typeface="Nobile Bold" pitchFamily="34" charset="-122"/>
                <a:cs typeface="Times New Roman" panose="02020603050405020304" pitchFamily="18" charset="0"/>
              </a:rPr>
              <a:t>Bản</a:t>
            </a:r>
            <a:r>
              <a:rPr lang="en-US" sz="2400" b="1" dirty="0">
                <a:solidFill>
                  <a:srgbClr val="405449"/>
                </a:solidFill>
                <a:latin typeface="Times New Roman" panose="02020603050405020304" pitchFamily="18" charset="0"/>
                <a:ea typeface="Nobile Bold" pitchFamily="34" charset="-122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405449"/>
                </a:solidFill>
                <a:latin typeface="Times New Roman" panose="02020603050405020304" pitchFamily="18" charset="0"/>
                <a:ea typeface="Nobile Bold" pitchFamily="34" charset="-122"/>
                <a:cs typeface="Times New Roman" panose="02020603050405020304" pitchFamily="18" charset="0"/>
              </a:rPr>
              <a:t>quyền</a:t>
            </a:r>
            <a:r>
              <a:rPr lang="en-US" sz="2400" b="1" dirty="0">
                <a:solidFill>
                  <a:srgbClr val="405449"/>
                </a:solidFill>
                <a:latin typeface="Times New Roman" panose="02020603050405020304" pitchFamily="18" charset="0"/>
                <a:ea typeface="Nobile Bold" pitchFamily="34" charset="-122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405449"/>
                </a:solidFill>
                <a:latin typeface="Times New Roman" panose="02020603050405020304" pitchFamily="18" charset="0"/>
                <a:ea typeface="Nobile Bold" pitchFamily="34" charset="-122"/>
                <a:cs typeface="Times New Roman" panose="02020603050405020304" pitchFamily="18" charset="0"/>
              </a:rPr>
              <a:t>thuộc</a:t>
            </a:r>
            <a:r>
              <a:rPr lang="en-US" sz="2400" b="1" dirty="0">
                <a:solidFill>
                  <a:srgbClr val="405449"/>
                </a:solidFill>
                <a:latin typeface="Times New Roman" panose="02020603050405020304" pitchFamily="18" charset="0"/>
                <a:ea typeface="Nobile Bold" pitchFamily="34" charset="-122"/>
                <a:cs typeface="Times New Roman" panose="02020603050405020304" pitchFamily="18" charset="0"/>
              </a:rPr>
              <a:t> An Toàn  Nam Việt</a:t>
            </a:r>
            <a:endParaRPr lang="en-US" sz="24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A6FE5AB-F1C6-9682-31B0-157D475928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796980" y="7424357"/>
            <a:ext cx="2600472" cy="80524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516" y="2791836"/>
            <a:ext cx="5605105" cy="560510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50437" y="730512"/>
            <a:ext cx="7841615" cy="1178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Tình hình tai nạn lao </a:t>
            </a:r>
            <a:r>
              <a:rPr lang="en-US" sz="4850" b="1" dirty="0" err="1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động</a:t>
            </a:r>
            <a:r>
              <a:rPr lang="en-US" sz="485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 </a:t>
            </a:r>
          </a:p>
          <a:p>
            <a:pPr marL="0" indent="0">
              <a:lnSpc>
                <a:spcPts val="6050"/>
              </a:lnSpc>
              <a:buNone/>
            </a:pPr>
            <a:r>
              <a:rPr lang="en-US" sz="485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6 tháng đầu năm 2024</a:t>
            </a:r>
            <a:endParaRPr lang="en-US" sz="4850" dirty="0"/>
          </a:p>
        </p:txBody>
      </p:sp>
      <p:sp>
        <p:nvSpPr>
          <p:cNvPr id="4" name="Shape 1"/>
          <p:cNvSpPr/>
          <p:nvPr/>
        </p:nvSpPr>
        <p:spPr>
          <a:xfrm>
            <a:off x="7556239" y="3212068"/>
            <a:ext cx="555427" cy="555427"/>
          </a:xfrm>
          <a:prstGeom prst="roundRect">
            <a:avLst>
              <a:gd name="adj" fmla="val 40005"/>
            </a:avLst>
          </a:prstGeom>
          <a:solidFill>
            <a:srgbClr val="E8F3E8"/>
          </a:solidFill>
          <a:ln/>
        </p:spPr>
      </p:sp>
      <p:sp>
        <p:nvSpPr>
          <p:cNvPr id="5" name="Text 2"/>
          <p:cNvSpPr/>
          <p:nvPr/>
        </p:nvSpPr>
        <p:spPr>
          <a:xfrm>
            <a:off x="7741500" y="3304579"/>
            <a:ext cx="184785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9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1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8358482" y="3212068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Số vụ tai nạn</a:t>
            </a:r>
            <a:endParaRPr lang="en-US" sz="2400" dirty="0"/>
          </a:p>
        </p:txBody>
      </p:sp>
      <p:sp>
        <p:nvSpPr>
          <p:cNvPr id="7" name="Text 4"/>
          <p:cNvSpPr/>
          <p:nvPr/>
        </p:nvSpPr>
        <p:spPr>
          <a:xfrm>
            <a:off x="8358482" y="3745944"/>
            <a:ext cx="6613684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3.201 vụ, giảm 7,09% so với cùng kỳ năm 2023.</a:t>
            </a:r>
            <a:endParaRPr lang="en-US" sz="1900" dirty="0"/>
          </a:p>
        </p:txBody>
      </p:sp>
      <p:sp>
        <p:nvSpPr>
          <p:cNvPr id="8" name="Shape 5"/>
          <p:cNvSpPr/>
          <p:nvPr/>
        </p:nvSpPr>
        <p:spPr>
          <a:xfrm>
            <a:off x="7556239" y="4665464"/>
            <a:ext cx="555427" cy="555427"/>
          </a:xfrm>
          <a:prstGeom prst="roundRect">
            <a:avLst>
              <a:gd name="adj" fmla="val 40005"/>
            </a:avLst>
          </a:prstGeom>
          <a:solidFill>
            <a:srgbClr val="E8F3E8"/>
          </a:solidFill>
          <a:ln/>
        </p:spPr>
      </p:sp>
      <p:sp>
        <p:nvSpPr>
          <p:cNvPr id="9" name="Text 6"/>
          <p:cNvSpPr/>
          <p:nvPr/>
        </p:nvSpPr>
        <p:spPr>
          <a:xfrm>
            <a:off x="7712925" y="4757975"/>
            <a:ext cx="242054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9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2</a:t>
            </a:r>
            <a:endParaRPr lang="en-US" sz="2900" dirty="0"/>
          </a:p>
        </p:txBody>
      </p:sp>
      <p:sp>
        <p:nvSpPr>
          <p:cNvPr id="10" name="Text 7"/>
          <p:cNvSpPr/>
          <p:nvPr/>
        </p:nvSpPr>
        <p:spPr>
          <a:xfrm>
            <a:off x="8358482" y="4665464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Số người bị nạn</a:t>
            </a:r>
            <a:endParaRPr lang="en-US" sz="2400" dirty="0"/>
          </a:p>
        </p:txBody>
      </p:sp>
      <p:sp>
        <p:nvSpPr>
          <p:cNvPr id="11" name="Text 8"/>
          <p:cNvSpPr/>
          <p:nvPr/>
        </p:nvSpPr>
        <p:spPr>
          <a:xfrm>
            <a:off x="8358482" y="5199340"/>
            <a:ext cx="6613684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3.065 người, giảm 6,04% so với cùng kỳ năm 2023.</a:t>
            </a:r>
            <a:endParaRPr lang="en-US" sz="1900" dirty="0"/>
          </a:p>
        </p:txBody>
      </p:sp>
      <p:sp>
        <p:nvSpPr>
          <p:cNvPr id="12" name="Shape 9"/>
          <p:cNvSpPr/>
          <p:nvPr/>
        </p:nvSpPr>
        <p:spPr>
          <a:xfrm>
            <a:off x="7556239" y="6118860"/>
            <a:ext cx="555427" cy="555427"/>
          </a:xfrm>
          <a:prstGeom prst="roundRect">
            <a:avLst>
              <a:gd name="adj" fmla="val 40005"/>
            </a:avLst>
          </a:prstGeom>
          <a:solidFill>
            <a:srgbClr val="E8F3E8"/>
          </a:solidFill>
          <a:ln/>
        </p:spPr>
      </p:sp>
      <p:sp>
        <p:nvSpPr>
          <p:cNvPr id="13" name="Text 10"/>
          <p:cNvSpPr/>
          <p:nvPr/>
        </p:nvSpPr>
        <p:spPr>
          <a:xfrm>
            <a:off x="7722093" y="6211371"/>
            <a:ext cx="223718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9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3</a:t>
            </a:r>
            <a:endParaRPr lang="en-US" sz="2900" dirty="0"/>
          </a:p>
        </p:txBody>
      </p:sp>
      <p:sp>
        <p:nvSpPr>
          <p:cNvPr id="14" name="Text 11"/>
          <p:cNvSpPr/>
          <p:nvPr/>
        </p:nvSpPr>
        <p:spPr>
          <a:xfrm>
            <a:off x="8358482" y="6118860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Số vụ chết người</a:t>
            </a:r>
            <a:endParaRPr lang="en-US" sz="2400" dirty="0"/>
          </a:p>
        </p:txBody>
      </p:sp>
      <p:sp>
        <p:nvSpPr>
          <p:cNvPr id="15" name="Text 12"/>
          <p:cNvSpPr/>
          <p:nvPr/>
        </p:nvSpPr>
        <p:spPr>
          <a:xfrm>
            <a:off x="8358482" y="6652736"/>
            <a:ext cx="6613684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320 vụ, giảm 7,25% so với cùng kỳ năm 2023.</a:t>
            </a:r>
            <a:endParaRPr lang="en-US" sz="1900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2C528BA-78D3-8117-D574-8DACD06B34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96980" y="7424357"/>
            <a:ext cx="2600472" cy="80524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rcRect t="5693" b="6939"/>
          <a:stretch/>
        </p:blipFill>
        <p:spPr>
          <a:xfrm>
            <a:off x="4755089" y="224075"/>
            <a:ext cx="5321082" cy="290381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233737" y="3128010"/>
            <a:ext cx="8162925" cy="6407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000"/>
              </a:lnSpc>
              <a:buNone/>
            </a:pPr>
            <a:r>
              <a:rPr lang="en-US" sz="40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Tai nạn trong lắp ráp máy chiếu</a:t>
            </a:r>
            <a:endParaRPr lang="en-US" sz="4000" dirty="0"/>
          </a:p>
        </p:txBody>
      </p:sp>
      <p:sp>
        <p:nvSpPr>
          <p:cNvPr id="5" name="Shape 1"/>
          <p:cNvSpPr/>
          <p:nvPr/>
        </p:nvSpPr>
        <p:spPr>
          <a:xfrm>
            <a:off x="7303770" y="4076343"/>
            <a:ext cx="22860" cy="3588425"/>
          </a:xfrm>
          <a:prstGeom prst="roundRect">
            <a:avLst>
              <a:gd name="adj" fmla="val 807312"/>
            </a:avLst>
          </a:prstGeom>
          <a:solidFill>
            <a:srgbClr val="CED9CE"/>
          </a:solidFill>
          <a:ln/>
        </p:spPr>
      </p:sp>
      <p:sp>
        <p:nvSpPr>
          <p:cNvPr id="6" name="Shape 2"/>
          <p:cNvSpPr/>
          <p:nvPr/>
        </p:nvSpPr>
        <p:spPr>
          <a:xfrm>
            <a:off x="6389787" y="4526161"/>
            <a:ext cx="717590" cy="22860"/>
          </a:xfrm>
          <a:prstGeom prst="roundRect">
            <a:avLst>
              <a:gd name="adj" fmla="val 807312"/>
            </a:avLst>
          </a:prstGeom>
          <a:solidFill>
            <a:srgbClr val="CED9CE"/>
          </a:solidFill>
          <a:ln/>
        </p:spPr>
      </p:sp>
      <p:sp>
        <p:nvSpPr>
          <p:cNvPr id="7" name="Shape 3"/>
          <p:cNvSpPr/>
          <p:nvPr/>
        </p:nvSpPr>
        <p:spPr>
          <a:xfrm>
            <a:off x="7084516" y="4306967"/>
            <a:ext cx="461367" cy="461367"/>
          </a:xfrm>
          <a:prstGeom prst="roundRect">
            <a:avLst>
              <a:gd name="adj" fmla="val 40001"/>
            </a:avLst>
          </a:prstGeom>
          <a:solidFill>
            <a:srgbClr val="E8F3E8"/>
          </a:solidFill>
          <a:ln/>
        </p:spPr>
      </p:sp>
      <p:sp>
        <p:nvSpPr>
          <p:cNvPr id="8" name="Text 4"/>
          <p:cNvSpPr/>
          <p:nvPr/>
        </p:nvSpPr>
        <p:spPr>
          <a:xfrm>
            <a:off x="7238464" y="4383881"/>
            <a:ext cx="153472" cy="3075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1</a:t>
            </a:r>
            <a:endParaRPr lang="en-US" sz="2400" dirty="0"/>
          </a:p>
        </p:txBody>
      </p:sp>
      <p:sp>
        <p:nvSpPr>
          <p:cNvPr id="9" name="Text 5"/>
          <p:cNvSpPr/>
          <p:nvPr/>
        </p:nvSpPr>
        <p:spPr>
          <a:xfrm>
            <a:off x="3624263" y="4281368"/>
            <a:ext cx="2563178" cy="3203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Tai nạn máy móc</a:t>
            </a:r>
            <a:endParaRPr lang="en-US" sz="2000" dirty="0"/>
          </a:p>
        </p:txBody>
      </p:sp>
      <p:sp>
        <p:nvSpPr>
          <p:cNvPr id="10" name="Text 6"/>
          <p:cNvSpPr/>
          <p:nvPr/>
        </p:nvSpPr>
        <p:spPr>
          <a:xfrm>
            <a:off x="717590" y="4724757"/>
            <a:ext cx="5469850" cy="6560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55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Công nhân bị kẹt tay vào máy lắp ráp tự động do không tuân thủ quy trình khóa máy an toàn.</a:t>
            </a:r>
            <a:endParaRPr lang="en-US" sz="1600" dirty="0"/>
          </a:p>
        </p:txBody>
      </p:sp>
      <p:sp>
        <p:nvSpPr>
          <p:cNvPr id="11" name="Shape 7"/>
          <p:cNvSpPr/>
          <p:nvPr/>
        </p:nvSpPr>
        <p:spPr>
          <a:xfrm>
            <a:off x="7523024" y="5551408"/>
            <a:ext cx="717590" cy="22860"/>
          </a:xfrm>
          <a:prstGeom prst="roundRect">
            <a:avLst>
              <a:gd name="adj" fmla="val 807312"/>
            </a:avLst>
          </a:prstGeom>
          <a:solidFill>
            <a:srgbClr val="CED9CE"/>
          </a:solidFill>
          <a:ln/>
        </p:spPr>
      </p:sp>
      <p:sp>
        <p:nvSpPr>
          <p:cNvPr id="12" name="Shape 8"/>
          <p:cNvSpPr/>
          <p:nvPr/>
        </p:nvSpPr>
        <p:spPr>
          <a:xfrm>
            <a:off x="7084516" y="5332214"/>
            <a:ext cx="461367" cy="461367"/>
          </a:xfrm>
          <a:prstGeom prst="roundRect">
            <a:avLst>
              <a:gd name="adj" fmla="val 40001"/>
            </a:avLst>
          </a:prstGeom>
          <a:solidFill>
            <a:srgbClr val="E8F3E8"/>
          </a:solidFill>
          <a:ln/>
        </p:spPr>
      </p:sp>
      <p:sp>
        <p:nvSpPr>
          <p:cNvPr id="13" name="Text 9"/>
          <p:cNvSpPr/>
          <p:nvPr/>
        </p:nvSpPr>
        <p:spPr>
          <a:xfrm>
            <a:off x="7214652" y="5409128"/>
            <a:ext cx="200978" cy="3075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2</a:t>
            </a:r>
            <a:endParaRPr lang="en-US" sz="2400" dirty="0"/>
          </a:p>
        </p:txBody>
      </p:sp>
      <p:sp>
        <p:nvSpPr>
          <p:cNvPr id="14" name="Text 10"/>
          <p:cNvSpPr/>
          <p:nvPr/>
        </p:nvSpPr>
        <p:spPr>
          <a:xfrm>
            <a:off x="8442960" y="5306616"/>
            <a:ext cx="2563178" cy="3203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Điện giật</a:t>
            </a:r>
            <a:endParaRPr lang="en-US" sz="2000" dirty="0"/>
          </a:p>
        </p:txBody>
      </p:sp>
      <p:sp>
        <p:nvSpPr>
          <p:cNvPr id="15" name="Text 11"/>
          <p:cNvSpPr/>
          <p:nvPr/>
        </p:nvSpPr>
        <p:spPr>
          <a:xfrm>
            <a:off x="8442960" y="5750004"/>
            <a:ext cx="5469850" cy="6560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Kỹ thuật viên bị điện giật khi sửa chữa bảng mạch mà không tắt nguồn điện.</a:t>
            </a:r>
            <a:endParaRPr lang="en-US" sz="1600" dirty="0"/>
          </a:p>
        </p:txBody>
      </p:sp>
      <p:sp>
        <p:nvSpPr>
          <p:cNvPr id="16" name="Shape 12"/>
          <p:cNvSpPr/>
          <p:nvPr/>
        </p:nvSpPr>
        <p:spPr>
          <a:xfrm>
            <a:off x="6389787" y="6474143"/>
            <a:ext cx="717590" cy="22860"/>
          </a:xfrm>
          <a:prstGeom prst="roundRect">
            <a:avLst>
              <a:gd name="adj" fmla="val 807312"/>
            </a:avLst>
          </a:prstGeom>
          <a:solidFill>
            <a:srgbClr val="CED9CE"/>
          </a:solidFill>
          <a:ln/>
        </p:spPr>
      </p:sp>
      <p:sp>
        <p:nvSpPr>
          <p:cNvPr id="17" name="Shape 13"/>
          <p:cNvSpPr/>
          <p:nvPr/>
        </p:nvSpPr>
        <p:spPr>
          <a:xfrm>
            <a:off x="7084516" y="6254948"/>
            <a:ext cx="461367" cy="461367"/>
          </a:xfrm>
          <a:prstGeom prst="roundRect">
            <a:avLst>
              <a:gd name="adj" fmla="val 40001"/>
            </a:avLst>
          </a:prstGeom>
          <a:solidFill>
            <a:srgbClr val="E8F3E8"/>
          </a:solidFill>
          <a:ln/>
        </p:spPr>
      </p:sp>
      <p:sp>
        <p:nvSpPr>
          <p:cNvPr id="18" name="Text 14"/>
          <p:cNvSpPr/>
          <p:nvPr/>
        </p:nvSpPr>
        <p:spPr>
          <a:xfrm>
            <a:off x="7222272" y="6331863"/>
            <a:ext cx="185857" cy="3075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3</a:t>
            </a:r>
            <a:endParaRPr lang="en-US" sz="2400" dirty="0"/>
          </a:p>
        </p:txBody>
      </p:sp>
      <p:sp>
        <p:nvSpPr>
          <p:cNvPr id="19" name="Text 15"/>
          <p:cNvSpPr/>
          <p:nvPr/>
        </p:nvSpPr>
        <p:spPr>
          <a:xfrm>
            <a:off x="3624263" y="6229350"/>
            <a:ext cx="2563178" cy="3203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Tai nạn hóa chất</a:t>
            </a:r>
            <a:endParaRPr lang="en-US" sz="2000" dirty="0"/>
          </a:p>
        </p:txBody>
      </p:sp>
      <p:sp>
        <p:nvSpPr>
          <p:cNvPr id="20" name="Text 16"/>
          <p:cNvSpPr/>
          <p:nvPr/>
        </p:nvSpPr>
        <p:spPr>
          <a:xfrm>
            <a:off x="717590" y="6672739"/>
            <a:ext cx="5469850" cy="6560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55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Công nhân bị bỏng hóa chất nghiêm trọng khi một thùng chứa hóa chất bị rò rỉ.</a:t>
            </a:r>
            <a:endParaRPr lang="en-US" sz="1600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D1DB1639-A83A-AC1D-55BB-83EDAE92C9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96980" y="7424357"/>
            <a:ext cx="2600472" cy="80524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31275" y="592931"/>
            <a:ext cx="7567851" cy="673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300"/>
              </a:lnSpc>
              <a:buNone/>
            </a:pPr>
            <a:r>
              <a:rPr lang="en-US" sz="42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Sản xuất bộ phận quang học</a:t>
            </a:r>
            <a:endParaRPr lang="en-US" sz="42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3706" y="1266229"/>
            <a:ext cx="6716969" cy="447798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54618" y="5054679"/>
            <a:ext cx="13121164" cy="3449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endParaRPr lang="en-US" sz="1650" dirty="0"/>
          </a:p>
        </p:txBody>
      </p:sp>
      <p:sp>
        <p:nvSpPr>
          <p:cNvPr id="5" name="Text 2"/>
          <p:cNvSpPr/>
          <p:nvPr/>
        </p:nvSpPr>
        <p:spPr>
          <a:xfrm>
            <a:off x="754618" y="5857637"/>
            <a:ext cx="2695099" cy="3369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Đặc điểm công việc</a:t>
            </a:r>
            <a:endParaRPr lang="en-US" sz="2100" dirty="0"/>
          </a:p>
        </p:txBody>
      </p:sp>
      <p:sp>
        <p:nvSpPr>
          <p:cNvPr id="6" name="Text 3"/>
          <p:cNvSpPr/>
          <p:nvPr/>
        </p:nvSpPr>
        <p:spPr>
          <a:xfrm>
            <a:off x="754618" y="6410087"/>
            <a:ext cx="6297573" cy="10347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16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Yêu cầu độ chính xác cao trong chế tạo thấu kính, gương và bộ lọc màu. Cần quy trình nghiêm ngặt và kiểm soát chất lượng chặt chẽ.</a:t>
            </a:r>
            <a:endParaRPr lang="en-US" sz="1650" dirty="0"/>
          </a:p>
        </p:txBody>
      </p:sp>
      <p:sp>
        <p:nvSpPr>
          <p:cNvPr id="7" name="Text 4"/>
          <p:cNvSpPr/>
          <p:nvPr/>
        </p:nvSpPr>
        <p:spPr>
          <a:xfrm>
            <a:off x="7585829" y="5857637"/>
            <a:ext cx="2695099" cy="3369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Nguy cơ tai nạn</a:t>
            </a:r>
            <a:endParaRPr lang="en-US" sz="2100" dirty="0"/>
          </a:p>
        </p:txBody>
      </p:sp>
      <p:sp>
        <p:nvSpPr>
          <p:cNvPr id="8" name="Text 5"/>
          <p:cNvSpPr/>
          <p:nvPr/>
        </p:nvSpPr>
        <p:spPr>
          <a:xfrm>
            <a:off x="7585829" y="6410087"/>
            <a:ext cx="6297573" cy="689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16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Có thể bị cắt do vật liệu sắc nhọn. Nguy cơ bỏng do tiếp xúc với hóa chất trong quá trình tráng phủ.</a:t>
            </a:r>
            <a:endParaRPr lang="en-US" sz="165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8E6B592-FB38-A93F-9678-8D723E2915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96980" y="7424357"/>
            <a:ext cx="2600472" cy="80524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4619" y="-746570"/>
            <a:ext cx="5212330" cy="486137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889415" y="3980617"/>
            <a:ext cx="6851452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6050"/>
              </a:lnSpc>
              <a:buNone/>
            </a:pPr>
            <a:r>
              <a:rPr lang="en-US" sz="485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Sản xuất mạch điện tử</a:t>
            </a:r>
            <a:endParaRPr lang="en-US" sz="4850" dirty="0"/>
          </a:p>
        </p:txBody>
      </p:sp>
      <p:sp>
        <p:nvSpPr>
          <p:cNvPr id="4" name="Shape 1"/>
          <p:cNvSpPr/>
          <p:nvPr/>
        </p:nvSpPr>
        <p:spPr>
          <a:xfrm>
            <a:off x="864037" y="5122426"/>
            <a:ext cx="4136231" cy="2212657"/>
          </a:xfrm>
          <a:prstGeom prst="roundRect">
            <a:avLst>
              <a:gd name="adj" fmla="val 10042"/>
            </a:avLst>
          </a:prstGeom>
          <a:solidFill>
            <a:srgbClr val="E8F3E8"/>
          </a:solidFill>
          <a:ln/>
        </p:spPr>
      </p:sp>
      <p:sp>
        <p:nvSpPr>
          <p:cNvPr id="5" name="Text 2"/>
          <p:cNvSpPr/>
          <p:nvPr/>
        </p:nvSpPr>
        <p:spPr>
          <a:xfrm>
            <a:off x="1110853" y="5369243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Quy trình sản xuất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1110853" y="5903119"/>
            <a:ext cx="3642598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Bao gồm chuẩn bị PCB, gắn linh kiện tự động và kiểm tra chất lượng nghiêm ngặt.</a:t>
            </a:r>
            <a:endParaRPr lang="en-US" sz="1900" dirty="0"/>
          </a:p>
        </p:txBody>
      </p:sp>
      <p:sp>
        <p:nvSpPr>
          <p:cNvPr id="7" name="Shape 4"/>
          <p:cNvSpPr/>
          <p:nvPr/>
        </p:nvSpPr>
        <p:spPr>
          <a:xfrm>
            <a:off x="5247084" y="5122426"/>
            <a:ext cx="4136231" cy="2212657"/>
          </a:xfrm>
          <a:prstGeom prst="roundRect">
            <a:avLst>
              <a:gd name="adj" fmla="val 10042"/>
            </a:avLst>
          </a:prstGeom>
          <a:solidFill>
            <a:srgbClr val="E8F3E8"/>
          </a:solidFill>
          <a:ln/>
        </p:spPr>
      </p:sp>
      <p:sp>
        <p:nvSpPr>
          <p:cNvPr id="8" name="Text 5"/>
          <p:cNvSpPr/>
          <p:nvPr/>
        </p:nvSpPr>
        <p:spPr>
          <a:xfrm>
            <a:off x="5493901" y="5369243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Rủi ro an toàn</a:t>
            </a:r>
            <a:endParaRPr lang="en-US" sz="2400" dirty="0"/>
          </a:p>
        </p:txBody>
      </p:sp>
      <p:sp>
        <p:nvSpPr>
          <p:cNvPr id="9" name="Text 6"/>
          <p:cNvSpPr/>
          <p:nvPr/>
        </p:nvSpPr>
        <p:spPr>
          <a:xfrm>
            <a:off x="5493901" y="5903119"/>
            <a:ext cx="3642598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Nguy cơ điện giật, bỏng do hàn và tiếp xúc với hóa chất độc hại.</a:t>
            </a:r>
            <a:endParaRPr lang="en-US" sz="1900" dirty="0"/>
          </a:p>
        </p:txBody>
      </p:sp>
      <p:sp>
        <p:nvSpPr>
          <p:cNvPr id="10" name="Shape 7"/>
          <p:cNvSpPr/>
          <p:nvPr/>
        </p:nvSpPr>
        <p:spPr>
          <a:xfrm>
            <a:off x="9630132" y="5122426"/>
            <a:ext cx="4136231" cy="2212657"/>
          </a:xfrm>
          <a:prstGeom prst="roundRect">
            <a:avLst>
              <a:gd name="adj" fmla="val 10042"/>
            </a:avLst>
          </a:prstGeom>
          <a:solidFill>
            <a:srgbClr val="E8F3E8"/>
          </a:solidFill>
          <a:ln/>
        </p:spPr>
      </p:sp>
      <p:sp>
        <p:nvSpPr>
          <p:cNvPr id="11" name="Text 8"/>
          <p:cNvSpPr/>
          <p:nvPr/>
        </p:nvSpPr>
        <p:spPr>
          <a:xfrm>
            <a:off x="9876949" y="5369243"/>
            <a:ext cx="3477697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Biện pháp phòng ngừa</a:t>
            </a:r>
            <a:endParaRPr lang="en-US" sz="2400" dirty="0"/>
          </a:p>
        </p:txBody>
      </p:sp>
      <p:sp>
        <p:nvSpPr>
          <p:cNvPr id="12" name="Text 9"/>
          <p:cNvSpPr/>
          <p:nvPr/>
        </p:nvSpPr>
        <p:spPr>
          <a:xfrm>
            <a:off x="9876949" y="5903119"/>
            <a:ext cx="3642598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Đào tạo an toàn, sử dụng thiết bị bảo hộ và duy trì môi trường làm việc sạch sẽ.</a:t>
            </a:r>
            <a:endParaRPr lang="en-US" sz="19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8492D90-19ED-243A-6AF5-C4A3EDC50B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96980" y="7424357"/>
            <a:ext cx="2600472" cy="80524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2901" y="2554378"/>
            <a:ext cx="4934188" cy="493418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311" y="607576"/>
            <a:ext cx="7597378" cy="1381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400"/>
              </a:lnSpc>
              <a:buNone/>
            </a:pPr>
            <a:r>
              <a:rPr lang="en-US" sz="43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Lắp ráp hệ thống quang học</a:t>
            </a:r>
            <a:endParaRPr lang="en-US" sz="43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311" y="2320052"/>
            <a:ext cx="1104781" cy="1767721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2209443" y="2540913"/>
            <a:ext cx="2762131" cy="345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Chuẩn bị</a:t>
            </a:r>
            <a:endParaRPr lang="en-US" sz="2150" dirty="0"/>
          </a:p>
        </p:txBody>
      </p:sp>
      <p:sp>
        <p:nvSpPr>
          <p:cNvPr id="6" name="Text 2"/>
          <p:cNvSpPr/>
          <p:nvPr/>
        </p:nvSpPr>
        <p:spPr>
          <a:xfrm>
            <a:off x="2209443" y="3018711"/>
            <a:ext cx="6161246" cy="706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Kiểm tra và vệ sinh các bộ phận quang học trước khi lắp ráp.</a:t>
            </a:r>
            <a:endParaRPr lang="en-US" sz="17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3311" y="4087773"/>
            <a:ext cx="1104781" cy="1767721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2209443" y="4308634"/>
            <a:ext cx="2762131" cy="345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Lắp ráp</a:t>
            </a:r>
            <a:endParaRPr lang="en-US" sz="2150" dirty="0"/>
          </a:p>
        </p:txBody>
      </p:sp>
      <p:sp>
        <p:nvSpPr>
          <p:cNvPr id="9" name="Text 4"/>
          <p:cNvSpPr/>
          <p:nvPr/>
        </p:nvSpPr>
        <p:spPr>
          <a:xfrm>
            <a:off x="2209443" y="4786432"/>
            <a:ext cx="6161246" cy="706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Đặt chính xác các thấu kính, gương và bộ lọc màu vào vị trí.</a:t>
            </a:r>
            <a:endParaRPr lang="en-US" sz="17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3311" y="5855494"/>
            <a:ext cx="1104781" cy="1767721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2209443" y="6076355"/>
            <a:ext cx="2762131" cy="345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Kiểm tra</a:t>
            </a:r>
            <a:endParaRPr lang="en-US" sz="2150" dirty="0"/>
          </a:p>
        </p:txBody>
      </p:sp>
      <p:sp>
        <p:nvSpPr>
          <p:cNvPr id="12" name="Text 6"/>
          <p:cNvSpPr/>
          <p:nvPr/>
        </p:nvSpPr>
        <p:spPr>
          <a:xfrm>
            <a:off x="2209443" y="6554153"/>
            <a:ext cx="6161246" cy="706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Đảm bảo các bộ phận được gắn chắc chắn và hoạt động đúng chức năng.</a:t>
            </a:r>
            <a:endParaRPr lang="en-US" sz="17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D2C8E34-74AD-E2F6-0507-EE3B10EB083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796980" y="7424357"/>
            <a:ext cx="2600472" cy="80524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6093" y="297441"/>
            <a:ext cx="5578093" cy="309900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903446" y="3795355"/>
            <a:ext cx="12823388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6050"/>
              </a:lnSpc>
              <a:buNone/>
            </a:pPr>
            <a:r>
              <a:rPr lang="en-US" sz="485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Lắp ráp mạch điện tử và các bộ phận khác</a:t>
            </a:r>
            <a:endParaRPr lang="en-US" sz="4850" dirty="0"/>
          </a:p>
        </p:txBody>
      </p:sp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4037" y="4937165"/>
            <a:ext cx="617220" cy="617220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864037" y="5801201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Mạch điện tử</a:t>
            </a:r>
            <a:endParaRPr lang="en-US" sz="2400" dirty="0"/>
          </a:p>
        </p:txBody>
      </p:sp>
      <p:sp>
        <p:nvSpPr>
          <p:cNvPr id="7" name="Text 2"/>
          <p:cNvSpPr/>
          <p:nvPr/>
        </p:nvSpPr>
        <p:spPr>
          <a:xfrm>
            <a:off x="864037" y="6335078"/>
            <a:ext cx="4053840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Lắp đặt và kết nối các mạch điện tử vào khung máy chiếu.</a:t>
            </a:r>
            <a:endParaRPr lang="en-US" sz="1900" dirty="0"/>
          </a:p>
        </p:txBody>
      </p:sp>
      <p:pic>
        <p:nvPicPr>
          <p:cNvPr id="8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8161" y="4937165"/>
            <a:ext cx="617220" cy="617220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5288161" y="5801201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Quạt làm mát</a:t>
            </a:r>
            <a:endParaRPr lang="en-US" sz="2400" dirty="0"/>
          </a:p>
        </p:txBody>
      </p:sp>
      <p:sp>
        <p:nvSpPr>
          <p:cNvPr id="10" name="Text 4"/>
          <p:cNvSpPr/>
          <p:nvPr/>
        </p:nvSpPr>
        <p:spPr>
          <a:xfrm>
            <a:off x="5288161" y="6335078"/>
            <a:ext cx="4053959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Lắp đặt hệ thống làm mát để đảm bảo nhiệt độ hoạt động ổn định.</a:t>
            </a:r>
            <a:endParaRPr lang="en-US" sz="1900" dirty="0"/>
          </a:p>
        </p:txBody>
      </p:sp>
      <p:pic>
        <p:nvPicPr>
          <p:cNvPr id="11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12404" y="4937165"/>
            <a:ext cx="617220" cy="617220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9712404" y="5801201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Nguồn điện</a:t>
            </a:r>
            <a:endParaRPr lang="en-US" sz="2400" dirty="0"/>
          </a:p>
        </p:txBody>
      </p:sp>
      <p:sp>
        <p:nvSpPr>
          <p:cNvPr id="13" name="Text 6"/>
          <p:cNvSpPr/>
          <p:nvPr/>
        </p:nvSpPr>
        <p:spPr>
          <a:xfrm>
            <a:off x="9712404" y="6335078"/>
            <a:ext cx="4053840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Kết nối và kiểm tra hệ thống cung cấp điện cho máy chiếu.</a:t>
            </a:r>
            <a:endParaRPr lang="en-US" sz="19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586DDB3-8B75-DE2E-87B9-C521321CCD0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796980" y="7424357"/>
            <a:ext cx="2600472" cy="80524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7471" y="3057406"/>
            <a:ext cx="4019341" cy="401934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36890" y="662940"/>
            <a:ext cx="8186530" cy="14944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850"/>
              </a:lnSpc>
              <a:buNone/>
            </a:pPr>
            <a:r>
              <a:rPr lang="en-US" sz="47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Kiểm tra chức năng máy chiếu</a:t>
            </a:r>
            <a:endParaRPr lang="en-US" sz="4700" dirty="0"/>
          </a:p>
        </p:txBody>
      </p:sp>
      <p:sp>
        <p:nvSpPr>
          <p:cNvPr id="4" name="Shape 1"/>
          <p:cNvSpPr/>
          <p:nvPr/>
        </p:nvSpPr>
        <p:spPr>
          <a:xfrm>
            <a:off x="836890" y="2516029"/>
            <a:ext cx="7470219" cy="5050631"/>
          </a:xfrm>
          <a:prstGeom prst="roundRect">
            <a:avLst>
              <a:gd name="adj" fmla="val 4261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844510" y="2523649"/>
            <a:ext cx="7454979" cy="1067514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1083588" y="2674739"/>
            <a:ext cx="3245525" cy="3826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18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Độ sáng đèn</a:t>
            </a:r>
            <a:endParaRPr lang="en-US" sz="1850" dirty="0"/>
          </a:p>
        </p:txBody>
      </p:sp>
      <p:sp>
        <p:nvSpPr>
          <p:cNvPr id="7" name="Text 4"/>
          <p:cNvSpPr/>
          <p:nvPr/>
        </p:nvSpPr>
        <p:spPr>
          <a:xfrm>
            <a:off x="4814888" y="2674739"/>
            <a:ext cx="3245525" cy="7653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18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Kiểm tra cường độ và độ đồng đều của ánh sáng</a:t>
            </a:r>
            <a:endParaRPr lang="en-US" sz="1850" dirty="0"/>
          </a:p>
        </p:txBody>
      </p:sp>
      <p:sp>
        <p:nvSpPr>
          <p:cNvPr id="8" name="Shape 5"/>
          <p:cNvSpPr/>
          <p:nvPr/>
        </p:nvSpPr>
        <p:spPr>
          <a:xfrm>
            <a:off x="844510" y="3591163"/>
            <a:ext cx="7454979" cy="1067514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9" name="Text 6"/>
          <p:cNvSpPr/>
          <p:nvPr/>
        </p:nvSpPr>
        <p:spPr>
          <a:xfrm>
            <a:off x="1083588" y="3742253"/>
            <a:ext cx="3245525" cy="3826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18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Chất lượng hình ảnh</a:t>
            </a:r>
            <a:endParaRPr lang="en-US" sz="1850" dirty="0"/>
          </a:p>
        </p:txBody>
      </p:sp>
      <p:sp>
        <p:nvSpPr>
          <p:cNvPr id="10" name="Text 7"/>
          <p:cNvSpPr/>
          <p:nvPr/>
        </p:nvSpPr>
        <p:spPr>
          <a:xfrm>
            <a:off x="4814888" y="3742253"/>
            <a:ext cx="3245525" cy="7653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18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Đánh giá độ sắc nét, màu sắc và độ tương phản</a:t>
            </a:r>
            <a:endParaRPr lang="en-US" sz="1850" dirty="0"/>
          </a:p>
        </p:txBody>
      </p:sp>
      <p:sp>
        <p:nvSpPr>
          <p:cNvPr id="11" name="Shape 8"/>
          <p:cNvSpPr/>
          <p:nvPr/>
        </p:nvSpPr>
        <p:spPr>
          <a:xfrm>
            <a:off x="844510" y="4658678"/>
            <a:ext cx="7454979" cy="1450181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2" name="Text 9"/>
          <p:cNvSpPr/>
          <p:nvPr/>
        </p:nvSpPr>
        <p:spPr>
          <a:xfrm>
            <a:off x="1083588" y="4809768"/>
            <a:ext cx="3245525" cy="3826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18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Âm thanh</a:t>
            </a:r>
            <a:endParaRPr lang="en-US" sz="1850" dirty="0"/>
          </a:p>
        </p:txBody>
      </p:sp>
      <p:sp>
        <p:nvSpPr>
          <p:cNvPr id="13" name="Text 10"/>
          <p:cNvSpPr/>
          <p:nvPr/>
        </p:nvSpPr>
        <p:spPr>
          <a:xfrm>
            <a:off x="4814888" y="4809768"/>
            <a:ext cx="3245525" cy="1148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18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Kiểm tra chất lượng âm thanh và khả năng hoạt động của loa</a:t>
            </a:r>
            <a:endParaRPr lang="en-US" sz="1850" dirty="0"/>
          </a:p>
        </p:txBody>
      </p:sp>
      <p:sp>
        <p:nvSpPr>
          <p:cNvPr id="14" name="Shape 11"/>
          <p:cNvSpPr/>
          <p:nvPr/>
        </p:nvSpPr>
        <p:spPr>
          <a:xfrm>
            <a:off x="844510" y="6108859"/>
            <a:ext cx="7454979" cy="1450181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5" name="Text 12"/>
          <p:cNvSpPr/>
          <p:nvPr/>
        </p:nvSpPr>
        <p:spPr>
          <a:xfrm>
            <a:off x="1083588" y="6259949"/>
            <a:ext cx="3245525" cy="3826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18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Kết nối</a:t>
            </a:r>
            <a:endParaRPr lang="en-US" sz="1850" dirty="0"/>
          </a:p>
        </p:txBody>
      </p:sp>
      <p:sp>
        <p:nvSpPr>
          <p:cNvPr id="16" name="Text 13"/>
          <p:cNvSpPr/>
          <p:nvPr/>
        </p:nvSpPr>
        <p:spPr>
          <a:xfrm>
            <a:off x="4814888" y="6259949"/>
            <a:ext cx="3245525" cy="1148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18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Thử nghiệm các cổng kết nối và chức năng không dây</a:t>
            </a:r>
            <a:endParaRPr lang="en-US" sz="1850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395B1DF6-246C-34BE-213D-9BA8A88B59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96980" y="7424357"/>
            <a:ext cx="2600472" cy="80524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7764" y="2960489"/>
            <a:ext cx="4419600" cy="441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697646" y="1068348"/>
            <a:ext cx="6604278" cy="6634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200"/>
              </a:lnSpc>
              <a:buNone/>
            </a:pPr>
            <a:r>
              <a:rPr lang="en-US" sz="48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Biện pháp an toàn chung</a:t>
            </a:r>
            <a:endParaRPr lang="en-US" sz="4800" dirty="0"/>
          </a:p>
        </p:txBody>
      </p:sp>
      <p:sp>
        <p:nvSpPr>
          <p:cNvPr id="4" name="Shape 1"/>
          <p:cNvSpPr/>
          <p:nvPr/>
        </p:nvSpPr>
        <p:spPr>
          <a:xfrm>
            <a:off x="1583822" y="2562464"/>
            <a:ext cx="477679" cy="477679"/>
          </a:xfrm>
          <a:prstGeom prst="roundRect">
            <a:avLst>
              <a:gd name="adj" fmla="val 40006"/>
            </a:avLst>
          </a:prstGeom>
          <a:solidFill>
            <a:srgbClr val="E8F3E8"/>
          </a:solidFill>
          <a:ln/>
        </p:spPr>
      </p:sp>
      <p:sp>
        <p:nvSpPr>
          <p:cNvPr id="5" name="Text 2"/>
          <p:cNvSpPr/>
          <p:nvPr/>
        </p:nvSpPr>
        <p:spPr>
          <a:xfrm>
            <a:off x="1743128" y="2641997"/>
            <a:ext cx="158948" cy="3184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25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1</a:t>
            </a:r>
            <a:endParaRPr lang="en-US" sz="2500" dirty="0"/>
          </a:p>
        </p:txBody>
      </p:sp>
      <p:sp>
        <p:nvSpPr>
          <p:cNvPr id="6" name="Text 3"/>
          <p:cNvSpPr/>
          <p:nvPr/>
        </p:nvSpPr>
        <p:spPr>
          <a:xfrm>
            <a:off x="2273789" y="2562464"/>
            <a:ext cx="2654141" cy="331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Đào tạo an toàn</a:t>
            </a:r>
            <a:endParaRPr lang="en-US" sz="2050" dirty="0"/>
          </a:p>
        </p:txBody>
      </p:sp>
      <p:sp>
        <p:nvSpPr>
          <p:cNvPr id="7" name="Text 4"/>
          <p:cNvSpPr/>
          <p:nvPr/>
        </p:nvSpPr>
        <p:spPr>
          <a:xfrm>
            <a:off x="2273789" y="3021569"/>
            <a:ext cx="6967895" cy="6791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650"/>
              </a:lnSpc>
              <a:buNone/>
            </a:pPr>
            <a:r>
              <a:rPr lang="en-US" sz="16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Tổ chức các khóa huấn luyện an toàn lao động định kỳ cho công nhân.</a:t>
            </a:r>
            <a:endParaRPr lang="en-US" sz="1650" dirty="0"/>
          </a:p>
        </p:txBody>
      </p:sp>
      <p:sp>
        <p:nvSpPr>
          <p:cNvPr id="8" name="Shape 5"/>
          <p:cNvSpPr/>
          <p:nvPr/>
        </p:nvSpPr>
        <p:spPr>
          <a:xfrm>
            <a:off x="1567034" y="3870722"/>
            <a:ext cx="477679" cy="477679"/>
          </a:xfrm>
          <a:prstGeom prst="roundRect">
            <a:avLst>
              <a:gd name="adj" fmla="val 40006"/>
            </a:avLst>
          </a:prstGeom>
          <a:solidFill>
            <a:srgbClr val="E8F3E8"/>
          </a:solidFill>
          <a:ln/>
        </p:spPr>
      </p:sp>
      <p:sp>
        <p:nvSpPr>
          <p:cNvPr id="9" name="Text 6"/>
          <p:cNvSpPr/>
          <p:nvPr/>
        </p:nvSpPr>
        <p:spPr>
          <a:xfrm>
            <a:off x="1701813" y="3950256"/>
            <a:ext cx="208121" cy="3184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25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2</a:t>
            </a:r>
            <a:endParaRPr lang="en-US" sz="2500" dirty="0"/>
          </a:p>
        </p:txBody>
      </p:sp>
      <p:sp>
        <p:nvSpPr>
          <p:cNvPr id="10" name="Text 7"/>
          <p:cNvSpPr/>
          <p:nvPr/>
        </p:nvSpPr>
        <p:spPr>
          <a:xfrm>
            <a:off x="2257001" y="3870722"/>
            <a:ext cx="2654141" cy="331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Trang bị bảo hộ</a:t>
            </a:r>
            <a:endParaRPr lang="en-US" sz="2050" dirty="0"/>
          </a:p>
        </p:txBody>
      </p:sp>
      <p:sp>
        <p:nvSpPr>
          <p:cNvPr id="11" name="Text 8"/>
          <p:cNvSpPr/>
          <p:nvPr/>
        </p:nvSpPr>
        <p:spPr>
          <a:xfrm>
            <a:off x="2257001" y="4329827"/>
            <a:ext cx="6967895" cy="3395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50"/>
              </a:lnSpc>
              <a:buNone/>
            </a:pPr>
            <a:r>
              <a:rPr lang="en-US" sz="16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Cung cấp và đảm bảo sử dụng đúng các thiết bị bảo hộ cá nhân.</a:t>
            </a:r>
            <a:endParaRPr lang="en-US" sz="1650" dirty="0"/>
          </a:p>
        </p:txBody>
      </p:sp>
      <p:sp>
        <p:nvSpPr>
          <p:cNvPr id="12" name="Shape 9"/>
          <p:cNvSpPr/>
          <p:nvPr/>
        </p:nvSpPr>
        <p:spPr>
          <a:xfrm>
            <a:off x="1567034" y="5120521"/>
            <a:ext cx="477679" cy="477679"/>
          </a:xfrm>
          <a:prstGeom prst="roundRect">
            <a:avLst>
              <a:gd name="adj" fmla="val 40006"/>
            </a:avLst>
          </a:prstGeom>
          <a:solidFill>
            <a:srgbClr val="E8F3E8"/>
          </a:solidFill>
          <a:ln/>
        </p:spPr>
      </p:sp>
      <p:sp>
        <p:nvSpPr>
          <p:cNvPr id="13" name="Text 10"/>
          <p:cNvSpPr/>
          <p:nvPr/>
        </p:nvSpPr>
        <p:spPr>
          <a:xfrm>
            <a:off x="1709671" y="5200055"/>
            <a:ext cx="192405" cy="3184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25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3</a:t>
            </a:r>
            <a:endParaRPr lang="en-US" sz="2500" dirty="0"/>
          </a:p>
        </p:txBody>
      </p:sp>
      <p:sp>
        <p:nvSpPr>
          <p:cNvPr id="14" name="Text 11"/>
          <p:cNvSpPr/>
          <p:nvPr/>
        </p:nvSpPr>
        <p:spPr>
          <a:xfrm>
            <a:off x="2257001" y="5120521"/>
            <a:ext cx="2654141" cy="331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Môi trường làm việc</a:t>
            </a:r>
            <a:endParaRPr lang="en-US" sz="2050" dirty="0"/>
          </a:p>
        </p:txBody>
      </p:sp>
      <p:sp>
        <p:nvSpPr>
          <p:cNvPr id="15" name="Text 12"/>
          <p:cNvSpPr/>
          <p:nvPr/>
        </p:nvSpPr>
        <p:spPr>
          <a:xfrm>
            <a:off x="2257001" y="5579626"/>
            <a:ext cx="6967895" cy="3395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50"/>
              </a:lnSpc>
              <a:buNone/>
            </a:pPr>
            <a:r>
              <a:rPr lang="en-US" sz="16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Duy trì không gian làm việc sạch sẽ, thoáng mát và đủ ánh sáng.</a:t>
            </a:r>
            <a:endParaRPr lang="en-US" sz="1650" dirty="0"/>
          </a:p>
        </p:txBody>
      </p:sp>
      <p:sp>
        <p:nvSpPr>
          <p:cNvPr id="16" name="Shape 13"/>
          <p:cNvSpPr/>
          <p:nvPr/>
        </p:nvSpPr>
        <p:spPr>
          <a:xfrm>
            <a:off x="1567034" y="6370320"/>
            <a:ext cx="477679" cy="477679"/>
          </a:xfrm>
          <a:prstGeom prst="roundRect">
            <a:avLst>
              <a:gd name="adj" fmla="val 40006"/>
            </a:avLst>
          </a:prstGeom>
          <a:solidFill>
            <a:srgbClr val="E8F3E8"/>
          </a:solidFill>
          <a:ln/>
        </p:spPr>
      </p:sp>
      <p:sp>
        <p:nvSpPr>
          <p:cNvPr id="17" name="Text 14"/>
          <p:cNvSpPr/>
          <p:nvPr/>
        </p:nvSpPr>
        <p:spPr>
          <a:xfrm>
            <a:off x="1697646" y="6449854"/>
            <a:ext cx="216337" cy="3184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25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4</a:t>
            </a:r>
            <a:endParaRPr lang="en-US" sz="2500" dirty="0"/>
          </a:p>
        </p:txBody>
      </p:sp>
      <p:sp>
        <p:nvSpPr>
          <p:cNvPr id="18" name="Text 15"/>
          <p:cNvSpPr/>
          <p:nvPr/>
        </p:nvSpPr>
        <p:spPr>
          <a:xfrm>
            <a:off x="2257001" y="6370320"/>
            <a:ext cx="2654141" cy="331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Kiểm tra định kỳ</a:t>
            </a:r>
            <a:endParaRPr lang="en-US" sz="2050" dirty="0"/>
          </a:p>
        </p:txBody>
      </p:sp>
      <p:sp>
        <p:nvSpPr>
          <p:cNvPr id="19" name="Text 16"/>
          <p:cNvSpPr/>
          <p:nvPr/>
        </p:nvSpPr>
        <p:spPr>
          <a:xfrm>
            <a:off x="2257001" y="6829425"/>
            <a:ext cx="6967895" cy="3395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50"/>
              </a:lnSpc>
              <a:buNone/>
            </a:pPr>
            <a:r>
              <a:rPr lang="en-US" sz="16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Thường xuyên kiểm tra và bảo dưỡng máy móc, thiết bị sản xuất.</a:t>
            </a:r>
            <a:endParaRPr lang="en-US" sz="1650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A642DEEF-BEBE-EC21-DF21-72915E3781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96980" y="7424357"/>
            <a:ext cx="2600472" cy="80524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1679" y="2233434"/>
            <a:ext cx="4340888" cy="434088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63151" y="994767"/>
            <a:ext cx="6325553" cy="6042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750"/>
              </a:lnSpc>
              <a:buNone/>
            </a:pPr>
            <a:r>
              <a:rPr lang="en-US" sz="38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Xử lý tình huống khẩn cấp</a:t>
            </a:r>
            <a:endParaRPr lang="en-US" sz="3800" dirty="0"/>
          </a:p>
        </p:txBody>
      </p:sp>
      <p:sp>
        <p:nvSpPr>
          <p:cNvPr id="4" name="Shape 1"/>
          <p:cNvSpPr/>
          <p:nvPr/>
        </p:nvSpPr>
        <p:spPr>
          <a:xfrm>
            <a:off x="6441757" y="1889046"/>
            <a:ext cx="22860" cy="5345668"/>
          </a:xfrm>
          <a:prstGeom prst="roundRect">
            <a:avLst>
              <a:gd name="adj" fmla="val 761300"/>
            </a:avLst>
          </a:prstGeom>
          <a:solidFill>
            <a:srgbClr val="CED9CE"/>
          </a:solidFill>
          <a:ln/>
        </p:spPr>
      </p:sp>
      <p:sp>
        <p:nvSpPr>
          <p:cNvPr id="5" name="Shape 2"/>
          <p:cNvSpPr/>
          <p:nvPr/>
        </p:nvSpPr>
        <p:spPr>
          <a:xfrm>
            <a:off x="6647855" y="2312670"/>
            <a:ext cx="676751" cy="22860"/>
          </a:xfrm>
          <a:prstGeom prst="roundRect">
            <a:avLst>
              <a:gd name="adj" fmla="val 761300"/>
            </a:avLst>
          </a:prstGeom>
          <a:solidFill>
            <a:srgbClr val="CED9CE"/>
          </a:solidFill>
          <a:ln/>
        </p:spPr>
      </p:sp>
      <p:sp>
        <p:nvSpPr>
          <p:cNvPr id="6" name="Shape 3"/>
          <p:cNvSpPr/>
          <p:nvPr/>
        </p:nvSpPr>
        <p:spPr>
          <a:xfrm>
            <a:off x="6235660" y="2106573"/>
            <a:ext cx="435054" cy="435054"/>
          </a:xfrm>
          <a:prstGeom prst="roundRect">
            <a:avLst>
              <a:gd name="adj" fmla="val 40003"/>
            </a:avLst>
          </a:prstGeom>
          <a:solidFill>
            <a:srgbClr val="E8F3E8"/>
          </a:solidFill>
          <a:ln/>
        </p:spPr>
      </p:sp>
      <p:sp>
        <p:nvSpPr>
          <p:cNvPr id="7" name="Text 4"/>
          <p:cNvSpPr/>
          <p:nvPr/>
        </p:nvSpPr>
        <p:spPr>
          <a:xfrm>
            <a:off x="6380798" y="2179082"/>
            <a:ext cx="144780" cy="2900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225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1</a:t>
            </a:r>
            <a:endParaRPr lang="en-US" sz="2250" dirty="0"/>
          </a:p>
        </p:txBody>
      </p:sp>
      <p:sp>
        <p:nvSpPr>
          <p:cNvPr id="8" name="Text 5"/>
          <p:cNvSpPr/>
          <p:nvPr/>
        </p:nvSpPr>
        <p:spPr>
          <a:xfrm>
            <a:off x="7516654" y="2082403"/>
            <a:ext cx="2417088" cy="3020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9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Ngắt điện</a:t>
            </a:r>
            <a:endParaRPr lang="en-US" sz="1900" dirty="0"/>
          </a:p>
        </p:txBody>
      </p:sp>
      <p:sp>
        <p:nvSpPr>
          <p:cNvPr id="9" name="Text 6"/>
          <p:cNvSpPr/>
          <p:nvPr/>
        </p:nvSpPr>
        <p:spPr>
          <a:xfrm>
            <a:off x="7516654" y="2500432"/>
            <a:ext cx="6436995" cy="3093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Ngay lập tức ngắt nguồn điện khi xảy ra tai nạn liên quan đến điện.</a:t>
            </a:r>
            <a:endParaRPr lang="en-US" sz="1500" dirty="0"/>
          </a:p>
        </p:txBody>
      </p:sp>
      <p:sp>
        <p:nvSpPr>
          <p:cNvPr id="10" name="Shape 7"/>
          <p:cNvSpPr/>
          <p:nvPr/>
        </p:nvSpPr>
        <p:spPr>
          <a:xfrm>
            <a:off x="6647855" y="3620095"/>
            <a:ext cx="676751" cy="22860"/>
          </a:xfrm>
          <a:prstGeom prst="roundRect">
            <a:avLst>
              <a:gd name="adj" fmla="val 761300"/>
            </a:avLst>
          </a:prstGeom>
          <a:solidFill>
            <a:srgbClr val="CED9CE"/>
          </a:solidFill>
          <a:ln/>
        </p:spPr>
      </p:sp>
      <p:sp>
        <p:nvSpPr>
          <p:cNvPr id="11" name="Shape 8"/>
          <p:cNvSpPr/>
          <p:nvPr/>
        </p:nvSpPr>
        <p:spPr>
          <a:xfrm>
            <a:off x="6235660" y="3413998"/>
            <a:ext cx="435054" cy="435054"/>
          </a:xfrm>
          <a:prstGeom prst="roundRect">
            <a:avLst>
              <a:gd name="adj" fmla="val 40003"/>
            </a:avLst>
          </a:prstGeom>
          <a:solidFill>
            <a:srgbClr val="E8F3E8"/>
          </a:solidFill>
          <a:ln/>
        </p:spPr>
      </p:sp>
      <p:sp>
        <p:nvSpPr>
          <p:cNvPr id="12" name="Text 9"/>
          <p:cNvSpPr/>
          <p:nvPr/>
        </p:nvSpPr>
        <p:spPr>
          <a:xfrm>
            <a:off x="6358414" y="3486507"/>
            <a:ext cx="189548" cy="2900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225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2</a:t>
            </a:r>
            <a:endParaRPr lang="en-US" sz="2250" dirty="0"/>
          </a:p>
        </p:txBody>
      </p:sp>
      <p:sp>
        <p:nvSpPr>
          <p:cNvPr id="13" name="Text 10"/>
          <p:cNvSpPr/>
          <p:nvPr/>
        </p:nvSpPr>
        <p:spPr>
          <a:xfrm>
            <a:off x="7516654" y="3389828"/>
            <a:ext cx="2417088" cy="3020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9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Sơ cứu</a:t>
            </a:r>
            <a:endParaRPr lang="en-US" sz="1900" dirty="0"/>
          </a:p>
        </p:txBody>
      </p:sp>
      <p:sp>
        <p:nvSpPr>
          <p:cNvPr id="14" name="Text 11"/>
          <p:cNvSpPr/>
          <p:nvPr/>
        </p:nvSpPr>
        <p:spPr>
          <a:xfrm>
            <a:off x="7516654" y="3807857"/>
            <a:ext cx="6436995" cy="3093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Tiến hành sơ cứu nhanh chóng và chính xác cho nạn nhân tại chỗ.</a:t>
            </a:r>
            <a:endParaRPr lang="en-US" sz="1500" dirty="0"/>
          </a:p>
        </p:txBody>
      </p:sp>
      <p:sp>
        <p:nvSpPr>
          <p:cNvPr id="15" name="Shape 12"/>
          <p:cNvSpPr/>
          <p:nvPr/>
        </p:nvSpPr>
        <p:spPr>
          <a:xfrm>
            <a:off x="6647855" y="4927521"/>
            <a:ext cx="676751" cy="22860"/>
          </a:xfrm>
          <a:prstGeom prst="roundRect">
            <a:avLst>
              <a:gd name="adj" fmla="val 761300"/>
            </a:avLst>
          </a:prstGeom>
          <a:solidFill>
            <a:srgbClr val="CED9CE"/>
          </a:solidFill>
          <a:ln/>
        </p:spPr>
      </p:sp>
      <p:sp>
        <p:nvSpPr>
          <p:cNvPr id="16" name="Shape 13"/>
          <p:cNvSpPr/>
          <p:nvPr/>
        </p:nvSpPr>
        <p:spPr>
          <a:xfrm>
            <a:off x="6235660" y="4721423"/>
            <a:ext cx="435054" cy="435054"/>
          </a:xfrm>
          <a:prstGeom prst="roundRect">
            <a:avLst>
              <a:gd name="adj" fmla="val 40003"/>
            </a:avLst>
          </a:prstGeom>
          <a:solidFill>
            <a:srgbClr val="E8F3E8"/>
          </a:solidFill>
          <a:ln/>
        </p:spPr>
      </p:sp>
      <p:sp>
        <p:nvSpPr>
          <p:cNvPr id="17" name="Text 14"/>
          <p:cNvSpPr/>
          <p:nvPr/>
        </p:nvSpPr>
        <p:spPr>
          <a:xfrm>
            <a:off x="6365558" y="4793933"/>
            <a:ext cx="175141" cy="2900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225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3</a:t>
            </a:r>
            <a:endParaRPr lang="en-US" sz="2250" dirty="0"/>
          </a:p>
        </p:txBody>
      </p:sp>
      <p:sp>
        <p:nvSpPr>
          <p:cNvPr id="18" name="Text 15"/>
          <p:cNvSpPr/>
          <p:nvPr/>
        </p:nvSpPr>
        <p:spPr>
          <a:xfrm>
            <a:off x="7516654" y="4697254"/>
            <a:ext cx="2417088" cy="3020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9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Báo cáo</a:t>
            </a:r>
            <a:endParaRPr lang="en-US" sz="1900" dirty="0"/>
          </a:p>
        </p:txBody>
      </p:sp>
      <p:sp>
        <p:nvSpPr>
          <p:cNvPr id="19" name="Text 16"/>
          <p:cNvSpPr/>
          <p:nvPr/>
        </p:nvSpPr>
        <p:spPr>
          <a:xfrm>
            <a:off x="7516654" y="5115282"/>
            <a:ext cx="6436995" cy="3093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Thông báo ngay cho quản lý và đội ngũ y tế để được hỗ trợ kịp thời.</a:t>
            </a:r>
            <a:endParaRPr lang="en-US" sz="1500" dirty="0"/>
          </a:p>
        </p:txBody>
      </p:sp>
      <p:sp>
        <p:nvSpPr>
          <p:cNvPr id="20" name="Shape 17"/>
          <p:cNvSpPr/>
          <p:nvPr/>
        </p:nvSpPr>
        <p:spPr>
          <a:xfrm>
            <a:off x="6647855" y="6234946"/>
            <a:ext cx="676751" cy="22860"/>
          </a:xfrm>
          <a:prstGeom prst="roundRect">
            <a:avLst>
              <a:gd name="adj" fmla="val 761300"/>
            </a:avLst>
          </a:prstGeom>
          <a:solidFill>
            <a:srgbClr val="CED9CE"/>
          </a:solidFill>
          <a:ln/>
        </p:spPr>
      </p:sp>
      <p:sp>
        <p:nvSpPr>
          <p:cNvPr id="21" name="Shape 18"/>
          <p:cNvSpPr/>
          <p:nvPr/>
        </p:nvSpPr>
        <p:spPr>
          <a:xfrm>
            <a:off x="6235660" y="6028849"/>
            <a:ext cx="435054" cy="435054"/>
          </a:xfrm>
          <a:prstGeom prst="roundRect">
            <a:avLst>
              <a:gd name="adj" fmla="val 40003"/>
            </a:avLst>
          </a:prstGeom>
          <a:solidFill>
            <a:srgbClr val="E8F3E8"/>
          </a:solidFill>
          <a:ln/>
        </p:spPr>
      </p:sp>
      <p:sp>
        <p:nvSpPr>
          <p:cNvPr id="22" name="Text 19"/>
          <p:cNvSpPr/>
          <p:nvPr/>
        </p:nvSpPr>
        <p:spPr>
          <a:xfrm>
            <a:off x="6354604" y="6101358"/>
            <a:ext cx="197048" cy="2900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225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4</a:t>
            </a:r>
            <a:endParaRPr lang="en-US" sz="2250" dirty="0"/>
          </a:p>
        </p:txBody>
      </p:sp>
      <p:sp>
        <p:nvSpPr>
          <p:cNvPr id="23" name="Text 20"/>
          <p:cNvSpPr/>
          <p:nvPr/>
        </p:nvSpPr>
        <p:spPr>
          <a:xfrm>
            <a:off x="7516654" y="6004679"/>
            <a:ext cx="2417088" cy="3020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9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Điều tra</a:t>
            </a:r>
            <a:endParaRPr lang="en-US" sz="1900" dirty="0"/>
          </a:p>
        </p:txBody>
      </p:sp>
      <p:sp>
        <p:nvSpPr>
          <p:cNvPr id="24" name="Text 21"/>
          <p:cNvSpPr/>
          <p:nvPr/>
        </p:nvSpPr>
        <p:spPr>
          <a:xfrm>
            <a:off x="7516654" y="6422708"/>
            <a:ext cx="6436995" cy="618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Tiến hành điều tra nguyên nhân và đề xuất biện pháp phòng ngừa trong tương lai.</a:t>
            </a:r>
            <a:endParaRPr lang="en-US" sz="1500" dirty="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20A51382-5225-12C5-9C36-6734F7E815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96980" y="7424357"/>
            <a:ext cx="2600472" cy="805243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60774" y="797094"/>
            <a:ext cx="6172200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6050"/>
              </a:lnSpc>
              <a:buNone/>
            </a:pPr>
            <a:r>
              <a:rPr lang="en-US" sz="4850" b="1" dirty="0">
                <a:solidFill>
                  <a:schemeClr val="accent6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Tài liệu tham khảo</a:t>
            </a:r>
            <a:endParaRPr lang="en-US" sz="4850" dirty="0">
              <a:solidFill>
                <a:schemeClr val="accent6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864037" y="2433161"/>
            <a:ext cx="6690122" cy="925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600"/>
              </a:lnSpc>
              <a:buNone/>
            </a:pPr>
            <a:r>
              <a:rPr lang="en-US" sz="29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Bài kiểm tra an toàn lao động nhóm 3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864037" y="2796532"/>
            <a:ext cx="6690122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b="1" u="sng" dirty="0">
                <a:solidFill>
                  <a:srgbClr val="438951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Trắc nghiệm an toàn lao động nhóm 3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864037" y="4247436"/>
            <a:ext cx="5625703" cy="462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600"/>
              </a:lnSpc>
              <a:buNone/>
            </a:pPr>
            <a:r>
              <a:rPr lang="en-US" sz="29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Bảng báo giá huấn luyện ATLD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934375" y="4673323"/>
            <a:ext cx="6690122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b="1" u="sng" dirty="0">
                <a:solidFill>
                  <a:srgbClr val="438951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Xem chi tiết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864037" y="5598914"/>
            <a:ext cx="4598194" cy="462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600"/>
              </a:lnSpc>
              <a:buNone/>
            </a:pPr>
            <a:r>
              <a:rPr lang="en-US" sz="29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Tải về tài liệu (download)</a:t>
            </a:r>
            <a:endParaRPr lang="en-US" sz="2900" dirty="0"/>
          </a:p>
        </p:txBody>
      </p:sp>
      <p:sp>
        <p:nvSpPr>
          <p:cNvPr id="8" name="Text 6"/>
          <p:cNvSpPr/>
          <p:nvPr/>
        </p:nvSpPr>
        <p:spPr>
          <a:xfrm>
            <a:off x="864036" y="6039340"/>
            <a:ext cx="7299961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b="1" u="sng" dirty="0">
                <a:solidFill>
                  <a:srgbClr val="438951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Download tài liệu huấn luyện an toàn lao động sản xuất máy chiếu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8163997" y="2408515"/>
            <a:ext cx="5609868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endParaRPr lang="en-US" sz="1900" dirty="0"/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63997" y="3553367"/>
            <a:ext cx="5609868" cy="173616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0FBB046-357E-BFC6-0E62-988F9001539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796980" y="7424357"/>
            <a:ext cx="2600472" cy="80524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746</Words>
  <Application>Microsoft Office PowerPoint</Application>
  <PresentationFormat>Custom</PresentationFormat>
  <Paragraphs>104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Times New Roman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Nhan Van</cp:lastModifiedBy>
  <cp:revision>2</cp:revision>
  <dcterms:created xsi:type="dcterms:W3CDTF">2024-11-02T04:07:34Z</dcterms:created>
  <dcterms:modified xsi:type="dcterms:W3CDTF">2024-11-02T04:16:05Z</dcterms:modified>
</cp:coreProperties>
</file>