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embeddedFont>
    <p:embeddedFont>
      <p:font typeface="PT Serif" panose="020A0603040505020204" pitchFamily="18"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8912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antoannamviet.com/tai-lieu-an-toan-lao-dong-san-xuat-may-duoi-toc/"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58350" y="1885950"/>
            <a:ext cx="4457700" cy="4457700"/>
          </a:xfrm>
          <a:prstGeom prst="rect">
            <a:avLst/>
          </a:prstGeom>
        </p:spPr>
      </p:pic>
      <p:sp>
        <p:nvSpPr>
          <p:cNvPr id="3" name="Text 0"/>
          <p:cNvSpPr/>
          <p:nvPr/>
        </p:nvSpPr>
        <p:spPr>
          <a:xfrm>
            <a:off x="864037" y="1305282"/>
            <a:ext cx="7415927"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a:t>
            </a:r>
            <a:r>
              <a:rPr lang="en-US" sz="7000" b="1" dirty="0">
                <a:solidFill>
                  <a:srgbClr val="020202"/>
                </a:solidFill>
                <a:latin typeface="PT Serif" pitchFamily="34" charset="0"/>
                <a:ea typeface="PT Serif" pitchFamily="34" charset="-122"/>
                <a:cs typeface="PT Serif" pitchFamily="34" charset="-120"/>
              </a:rPr>
              <a:t>Máy Duỗi Tóc</a:t>
            </a:r>
            <a:endParaRPr lang="en-US" sz="7000" b="1" dirty="0"/>
          </a:p>
        </p:txBody>
      </p:sp>
      <p:sp>
        <p:nvSpPr>
          <p:cNvPr id="4" name="Text 1"/>
          <p:cNvSpPr/>
          <p:nvPr/>
        </p:nvSpPr>
        <p:spPr>
          <a:xfrm>
            <a:off x="864037" y="5029557"/>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Bài giảng này cung cấp thông tin về an toàn lao động trong ngành sản xuất Máy duỗi tóc, bao gồm các nguy cơ tiềm ẩn, biện pháp phòng ngừa và xử lý tình huống khẩn cấp.</a:t>
            </a:r>
            <a:endParaRPr lang="en-US" sz="1900" dirty="0"/>
          </a:p>
        </p:txBody>
      </p:sp>
      <p:sp>
        <p:nvSpPr>
          <p:cNvPr id="5" name="Shape 2"/>
          <p:cNvSpPr/>
          <p:nvPr/>
        </p:nvSpPr>
        <p:spPr>
          <a:xfrm>
            <a:off x="8640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518434"/>
            <a:ext cx="379690" cy="379690"/>
          </a:xfrm>
          <a:prstGeom prst="rect">
            <a:avLst/>
          </a:prstGeom>
        </p:spPr>
      </p:pic>
      <p:sp>
        <p:nvSpPr>
          <p:cNvPr id="7" name="Text 3"/>
          <p:cNvSpPr/>
          <p:nvPr/>
        </p:nvSpPr>
        <p:spPr>
          <a:xfrm>
            <a:off x="1382316" y="64923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pitchFamily="2" charset="0"/>
                <a:ea typeface="DM Sans Bold" pitchFamily="34" charset="-122"/>
                <a:cs typeface="DM Sans Bold" pitchFamily="34" charset="-120"/>
              </a:rPr>
              <a:t>Bản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quyền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thuộc</a:t>
            </a:r>
            <a:r>
              <a:rPr lang="en-US" sz="2400" b="1" dirty="0">
                <a:solidFill>
                  <a:srgbClr val="383838"/>
                </a:solidFill>
                <a:latin typeface="DM Sans" pitchFamily="2" charset="0"/>
                <a:ea typeface="DM Sans Bold" pitchFamily="34" charset="-122"/>
                <a:cs typeface="DM Sans Bold" pitchFamily="34" charset="-120"/>
              </a:rPr>
              <a:t> An Toàn Nam Việt</a:t>
            </a:r>
            <a:endParaRPr lang="en-US" sz="2400" dirty="0"/>
          </a:p>
        </p:txBody>
      </p:sp>
      <p:pic>
        <p:nvPicPr>
          <p:cNvPr id="8" name="Picture 7">
            <a:extLst>
              <a:ext uri="{FF2B5EF4-FFF2-40B4-BE49-F238E27FC236}">
                <a16:creationId xmlns:a16="http://schemas.microsoft.com/office/drawing/2014/main" id="{8717B544-ED8F-68E6-BA9C-47D7625A567C}"/>
              </a:ext>
            </a:extLst>
          </p:cNvPr>
          <p:cNvPicPr>
            <a:picLocks noChangeAspect="1"/>
          </p:cNvPicPr>
          <p:nvPr/>
        </p:nvPicPr>
        <p:blipFill>
          <a:blip r:embed="rId5"/>
          <a:stretch>
            <a:fillRect/>
          </a:stretch>
        </p:blipFill>
        <p:spPr>
          <a:xfrm>
            <a:off x="11804135" y="7411424"/>
            <a:ext cx="2642238" cy="8181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802511" y="30361"/>
            <a:ext cx="2747129" cy="2747129"/>
          </a:xfrm>
          <a:prstGeom prst="rect">
            <a:avLst/>
          </a:prstGeom>
        </p:spPr>
      </p:pic>
      <p:sp>
        <p:nvSpPr>
          <p:cNvPr id="3" name="Text 0"/>
          <p:cNvSpPr/>
          <p:nvPr/>
        </p:nvSpPr>
        <p:spPr>
          <a:xfrm>
            <a:off x="944424" y="2860714"/>
            <a:ext cx="12902327" cy="1619964"/>
          </a:xfrm>
          <a:prstGeom prst="rect">
            <a:avLst/>
          </a:prstGeom>
          <a:noFill/>
          <a:ln/>
        </p:spPr>
        <p:txBody>
          <a:bodyPr wrap="squar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Tình hình tai nạn lao động 6 </a:t>
            </a:r>
            <a:r>
              <a:rPr lang="en-US" sz="5400" b="1" dirty="0" err="1">
                <a:solidFill>
                  <a:srgbClr val="020202"/>
                </a:solidFill>
                <a:latin typeface="PT Serif" pitchFamily="34" charset="0"/>
                <a:ea typeface="PT Serif" pitchFamily="34" charset="-122"/>
                <a:cs typeface="PT Serif" pitchFamily="34" charset="-120"/>
              </a:rPr>
              <a:t>tháng</a:t>
            </a:r>
            <a:r>
              <a:rPr lang="en-US" sz="5400" b="1" dirty="0">
                <a:solidFill>
                  <a:srgbClr val="020202"/>
                </a:solidFill>
                <a:latin typeface="PT Serif" pitchFamily="34" charset="0"/>
                <a:ea typeface="PT Serif" pitchFamily="34" charset="-122"/>
                <a:cs typeface="PT Serif" pitchFamily="34" charset="-120"/>
              </a:rPr>
              <a:t> </a:t>
            </a:r>
          </a:p>
          <a:p>
            <a:pPr marL="0" indent="0" algn="ctr">
              <a:lnSpc>
                <a:spcPts val="6350"/>
              </a:lnSpc>
              <a:buNone/>
            </a:pPr>
            <a:r>
              <a:rPr lang="en-US" sz="5400" b="1" dirty="0" err="1">
                <a:solidFill>
                  <a:srgbClr val="020202"/>
                </a:solidFill>
                <a:latin typeface="PT Serif" pitchFamily="34" charset="0"/>
                <a:ea typeface="PT Serif" pitchFamily="34" charset="-122"/>
                <a:cs typeface="PT Serif" pitchFamily="34" charset="-120"/>
              </a:rPr>
              <a:t>đầu</a:t>
            </a:r>
            <a:r>
              <a:rPr lang="en-US" sz="5400" b="1" dirty="0">
                <a:solidFill>
                  <a:srgbClr val="020202"/>
                </a:solidFill>
                <a:latin typeface="PT Serif" pitchFamily="34" charset="0"/>
                <a:ea typeface="PT Serif" pitchFamily="34" charset="-122"/>
                <a:cs typeface="PT Serif" pitchFamily="34" charset="-120"/>
              </a:rPr>
              <a:t> năm 2024</a:t>
            </a:r>
            <a:endParaRPr lang="en-US" sz="5400" b="1" dirty="0"/>
          </a:p>
        </p:txBody>
      </p:sp>
      <p:sp>
        <p:nvSpPr>
          <p:cNvPr id="4" name="Shape 1"/>
          <p:cNvSpPr/>
          <p:nvPr/>
        </p:nvSpPr>
        <p:spPr>
          <a:xfrm>
            <a:off x="1245394" y="5822373"/>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1419463" y="590559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2047637" y="5806180"/>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 tai nạn</a:t>
            </a:r>
            <a:endParaRPr lang="en-US" sz="2550" b="1" dirty="0"/>
          </a:p>
        </p:txBody>
      </p:sp>
      <p:sp>
        <p:nvSpPr>
          <p:cNvPr id="7" name="Text 4"/>
          <p:cNvSpPr/>
          <p:nvPr/>
        </p:nvSpPr>
        <p:spPr>
          <a:xfrm>
            <a:off x="2047637" y="6375537"/>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3.201 vụ, giảm 7,09%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sp>
        <p:nvSpPr>
          <p:cNvPr id="8" name="Shape 5"/>
          <p:cNvSpPr/>
          <p:nvPr/>
        </p:nvSpPr>
        <p:spPr>
          <a:xfrm>
            <a:off x="5628441" y="5822373"/>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9" name="Text 6"/>
          <p:cNvSpPr/>
          <p:nvPr/>
        </p:nvSpPr>
        <p:spPr>
          <a:xfrm>
            <a:off x="5802511" y="590559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6430685" y="5806180"/>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bị nạn</a:t>
            </a:r>
            <a:endParaRPr lang="en-US" sz="2550" b="1" dirty="0"/>
          </a:p>
        </p:txBody>
      </p:sp>
      <p:sp>
        <p:nvSpPr>
          <p:cNvPr id="11" name="Text 8"/>
          <p:cNvSpPr/>
          <p:nvPr/>
        </p:nvSpPr>
        <p:spPr>
          <a:xfrm>
            <a:off x="6430685" y="6375537"/>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2" name="Shape 9"/>
          <p:cNvSpPr/>
          <p:nvPr/>
        </p:nvSpPr>
        <p:spPr>
          <a:xfrm>
            <a:off x="10011489" y="5822373"/>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3" name="Text 10"/>
          <p:cNvSpPr/>
          <p:nvPr/>
        </p:nvSpPr>
        <p:spPr>
          <a:xfrm>
            <a:off x="10185559" y="590559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0813732" y="5822373"/>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chết</a:t>
            </a:r>
            <a:endParaRPr lang="en-US" sz="2550" b="1" dirty="0"/>
          </a:p>
        </p:txBody>
      </p:sp>
      <p:sp>
        <p:nvSpPr>
          <p:cNvPr id="15" name="Text 12"/>
          <p:cNvSpPr/>
          <p:nvPr/>
        </p:nvSpPr>
        <p:spPr>
          <a:xfrm>
            <a:off x="10813732" y="6375537"/>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346 người, giảm 1,98%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pic>
        <p:nvPicPr>
          <p:cNvPr id="16" name="Picture 15">
            <a:extLst>
              <a:ext uri="{FF2B5EF4-FFF2-40B4-BE49-F238E27FC236}">
                <a16:creationId xmlns:a16="http://schemas.microsoft.com/office/drawing/2014/main" id="{9D28B4D3-ED77-807D-280F-8AF17845A257}"/>
              </a:ext>
            </a:extLst>
          </p:cNvPr>
          <p:cNvPicPr>
            <a:picLocks noChangeAspect="1"/>
          </p:cNvPicPr>
          <p:nvPr/>
        </p:nvPicPr>
        <p:blipFill>
          <a:blip r:embed="rId4"/>
          <a:stretch>
            <a:fillRect/>
          </a:stretch>
        </p:blipFill>
        <p:spPr>
          <a:xfrm>
            <a:off x="11804135" y="7411424"/>
            <a:ext cx="2642238" cy="81817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900017" y="432435"/>
            <a:ext cx="4830366" cy="468154"/>
          </a:xfrm>
          <a:prstGeom prst="rect">
            <a:avLst/>
          </a:prstGeom>
          <a:noFill/>
          <a:ln/>
        </p:spPr>
        <p:txBody>
          <a:bodyPr wrap="none" lIns="0" tIns="0" rIns="0" bIns="0" rtlCol="0" anchor="t"/>
          <a:lstStyle/>
          <a:p>
            <a:pPr marL="0" indent="0" algn="ctr">
              <a:lnSpc>
                <a:spcPts val="3650"/>
              </a:lnSpc>
              <a:buNone/>
            </a:pPr>
            <a:r>
              <a:rPr lang="en-US" sz="3600" b="1" dirty="0">
                <a:solidFill>
                  <a:srgbClr val="020202"/>
                </a:solidFill>
                <a:latin typeface="PT Serif" pitchFamily="34" charset="0"/>
                <a:ea typeface="PT Serif" pitchFamily="34" charset="-122"/>
                <a:cs typeface="PT Serif" pitchFamily="34" charset="-120"/>
              </a:rPr>
              <a:t>Một số vụ tai nạn lao động</a:t>
            </a:r>
            <a:endParaRPr lang="en-US" sz="3600" dirty="0"/>
          </a:p>
        </p:txBody>
      </p:sp>
      <p:pic>
        <p:nvPicPr>
          <p:cNvPr id="3" name="Image 0" descr="preencoded.png"/>
          <p:cNvPicPr>
            <a:picLocks noChangeAspect="1"/>
          </p:cNvPicPr>
          <p:nvPr/>
        </p:nvPicPr>
        <p:blipFill>
          <a:blip r:embed="rId3"/>
          <a:stretch>
            <a:fillRect/>
          </a:stretch>
        </p:blipFill>
        <p:spPr>
          <a:xfrm>
            <a:off x="5903860" y="1185863"/>
            <a:ext cx="2998980" cy="2642847"/>
          </a:xfrm>
          <a:prstGeom prst="rect">
            <a:avLst/>
          </a:prstGeom>
        </p:spPr>
      </p:pic>
      <p:sp>
        <p:nvSpPr>
          <p:cNvPr id="4" name="Shape 1"/>
          <p:cNvSpPr/>
          <p:nvPr/>
        </p:nvSpPr>
        <p:spPr>
          <a:xfrm>
            <a:off x="1035725" y="4654133"/>
            <a:ext cx="320993" cy="320992"/>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1136333" y="4702234"/>
            <a:ext cx="119777" cy="224790"/>
          </a:xfrm>
          <a:prstGeom prst="rect">
            <a:avLst/>
          </a:prstGeom>
          <a:noFill/>
          <a:ln/>
        </p:spPr>
        <p:txBody>
          <a:bodyPr wrap="none" lIns="0" tIns="0" rIns="0" bIns="0" rtlCol="0" anchor="t"/>
          <a:lstStyle/>
          <a:p>
            <a:pPr marL="0" indent="0" algn="ctr">
              <a:lnSpc>
                <a:spcPts val="1750"/>
              </a:lnSpc>
              <a:buNone/>
            </a:pPr>
            <a:r>
              <a:rPr lang="en-US" sz="1750" dirty="0">
                <a:solidFill>
                  <a:srgbClr val="383838"/>
                </a:solidFill>
                <a:latin typeface="PT Serif" pitchFamily="34" charset="0"/>
                <a:ea typeface="PT Serif" pitchFamily="34" charset="-122"/>
                <a:cs typeface="PT Serif" pitchFamily="34" charset="-120"/>
              </a:rPr>
              <a:t>1</a:t>
            </a:r>
            <a:endParaRPr lang="en-US" sz="1750" dirty="0"/>
          </a:p>
        </p:txBody>
      </p:sp>
      <p:sp>
        <p:nvSpPr>
          <p:cNvPr id="6" name="Text 3"/>
          <p:cNvSpPr/>
          <p:nvPr/>
        </p:nvSpPr>
        <p:spPr>
          <a:xfrm>
            <a:off x="1499355" y="4654133"/>
            <a:ext cx="13022580" cy="561975"/>
          </a:xfrm>
          <a:prstGeom prst="rect">
            <a:avLst/>
          </a:prstGeom>
          <a:noFill/>
          <a:ln/>
        </p:spPr>
        <p:txBody>
          <a:bodyPr wrap="square" lIns="0" tIns="0" rIns="0" bIns="0" rtlCol="0" anchor="t"/>
          <a:lstStyle/>
          <a:p>
            <a:pPr marL="0" indent="0" algn="just">
              <a:lnSpc>
                <a:spcPts val="2200"/>
              </a:lnSpc>
              <a:buNone/>
            </a:pPr>
            <a:r>
              <a:rPr lang="en-US" sz="1750" b="1" dirty="0">
                <a:solidFill>
                  <a:srgbClr val="383838"/>
                </a:solidFill>
                <a:latin typeface="PT Serif" pitchFamily="34" charset="0"/>
                <a:ea typeface="PT Serif" pitchFamily="34" charset="-122"/>
                <a:cs typeface="PT Serif" pitchFamily="34" charset="-120"/>
              </a:rPr>
              <a:t>Tai nạn do tiếp xúc với máy móc</a:t>
            </a:r>
            <a:r>
              <a:rPr lang="en-US" sz="1750" dirty="0">
                <a:solidFill>
                  <a:srgbClr val="383838"/>
                </a:solidFill>
                <a:latin typeface="PT Serif" pitchFamily="34" charset="0"/>
                <a:ea typeface="PT Serif" pitchFamily="34" charset="-122"/>
                <a:cs typeface="PT Serif" pitchFamily="34" charset="-120"/>
              </a:rPr>
              <a:t>: </a:t>
            </a:r>
            <a:r>
              <a:rPr lang="en-US" sz="1750" dirty="0">
                <a:solidFill>
                  <a:schemeClr val="accent3">
                    <a:lumMod val="50000"/>
                  </a:schemeClr>
                </a:solidFill>
                <a:latin typeface="PT Serif" pitchFamily="34" charset="0"/>
                <a:ea typeface="PT Serif" pitchFamily="34" charset="-122"/>
                <a:cs typeface="PT Serif" pitchFamily="34" charset="-120"/>
              </a:rPr>
              <a:t>Nhiều công nhân đã bị thương nặng do tiếp xúc với các phần chuyển động của máy móc, </a:t>
            </a:r>
          </a:p>
          <a:p>
            <a:pPr marL="0" indent="0" algn="just">
              <a:lnSpc>
                <a:spcPts val="2200"/>
              </a:lnSpc>
              <a:buNone/>
            </a:pPr>
            <a:r>
              <a:rPr lang="en-US" sz="1750" dirty="0" err="1">
                <a:solidFill>
                  <a:schemeClr val="accent3">
                    <a:lumMod val="50000"/>
                  </a:schemeClr>
                </a:solidFill>
                <a:latin typeface="PT Serif" pitchFamily="34" charset="0"/>
                <a:ea typeface="PT Serif" pitchFamily="34" charset="-122"/>
                <a:cs typeface="PT Serif" pitchFamily="34" charset="-120"/>
              </a:rPr>
              <a:t>như</a:t>
            </a:r>
            <a:r>
              <a:rPr lang="en-US" sz="1750" dirty="0">
                <a:solidFill>
                  <a:schemeClr val="accent3">
                    <a:lumMod val="50000"/>
                  </a:schemeClr>
                </a:solidFill>
                <a:latin typeface="PT Serif" pitchFamily="34" charset="0"/>
                <a:ea typeface="PT Serif" pitchFamily="34" charset="-122"/>
                <a:cs typeface="PT Serif" pitchFamily="34" charset="-120"/>
              </a:rPr>
              <a:t> bánh răng hoặc trục quay.</a:t>
            </a:r>
            <a:endParaRPr lang="en-US" sz="1750" dirty="0">
              <a:solidFill>
                <a:schemeClr val="accent3">
                  <a:lumMod val="50000"/>
                </a:schemeClr>
              </a:solidFill>
            </a:endParaRPr>
          </a:p>
        </p:txBody>
      </p:sp>
      <p:sp>
        <p:nvSpPr>
          <p:cNvPr id="7" name="Shape 4"/>
          <p:cNvSpPr/>
          <p:nvPr/>
        </p:nvSpPr>
        <p:spPr>
          <a:xfrm>
            <a:off x="1035725" y="5519241"/>
            <a:ext cx="320993" cy="320992"/>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8" name="Text 5"/>
          <p:cNvSpPr/>
          <p:nvPr/>
        </p:nvSpPr>
        <p:spPr>
          <a:xfrm>
            <a:off x="1136333" y="5567342"/>
            <a:ext cx="119777" cy="224790"/>
          </a:xfrm>
          <a:prstGeom prst="rect">
            <a:avLst/>
          </a:prstGeom>
          <a:noFill/>
          <a:ln/>
        </p:spPr>
        <p:txBody>
          <a:bodyPr wrap="none" lIns="0" tIns="0" rIns="0" bIns="0" rtlCol="0" anchor="t"/>
          <a:lstStyle/>
          <a:p>
            <a:pPr marL="0" indent="0" algn="ctr">
              <a:lnSpc>
                <a:spcPts val="1750"/>
              </a:lnSpc>
              <a:buNone/>
            </a:pPr>
            <a:r>
              <a:rPr lang="en-US" sz="1750" dirty="0">
                <a:solidFill>
                  <a:srgbClr val="383838"/>
                </a:solidFill>
                <a:latin typeface="PT Serif" pitchFamily="34" charset="0"/>
                <a:ea typeface="PT Serif" pitchFamily="34" charset="-122"/>
                <a:cs typeface="PT Serif" pitchFamily="34" charset="-120"/>
              </a:rPr>
              <a:t>2</a:t>
            </a:r>
            <a:endParaRPr lang="en-US" sz="1750" dirty="0"/>
          </a:p>
        </p:txBody>
      </p:sp>
      <p:sp>
        <p:nvSpPr>
          <p:cNvPr id="9" name="Text 6"/>
          <p:cNvSpPr/>
          <p:nvPr/>
        </p:nvSpPr>
        <p:spPr>
          <a:xfrm>
            <a:off x="1499355" y="5519241"/>
            <a:ext cx="12202358" cy="280988"/>
          </a:xfrm>
          <a:prstGeom prst="rect">
            <a:avLst/>
          </a:prstGeom>
          <a:noFill/>
          <a:ln/>
        </p:spPr>
        <p:txBody>
          <a:bodyPr wrap="none" lIns="0" tIns="0" rIns="0" bIns="0" rtlCol="0" anchor="t"/>
          <a:lstStyle/>
          <a:p>
            <a:pPr marL="0" indent="0" algn="just">
              <a:lnSpc>
                <a:spcPts val="2200"/>
              </a:lnSpc>
              <a:buNone/>
            </a:pPr>
            <a:r>
              <a:rPr lang="en-US" sz="1750" b="1" dirty="0">
                <a:solidFill>
                  <a:srgbClr val="383838"/>
                </a:solidFill>
                <a:latin typeface="PT Serif" pitchFamily="34" charset="0"/>
                <a:ea typeface="PT Serif" pitchFamily="34" charset="-122"/>
                <a:cs typeface="PT Serif" pitchFamily="34" charset="-120"/>
              </a:rPr>
              <a:t>Chập điện và cháy nổ</a:t>
            </a:r>
            <a:r>
              <a:rPr lang="en-US" sz="1750" dirty="0">
                <a:solidFill>
                  <a:srgbClr val="383838"/>
                </a:solidFill>
                <a:latin typeface="PT Serif" pitchFamily="34" charset="0"/>
                <a:ea typeface="PT Serif" pitchFamily="34" charset="-122"/>
                <a:cs typeface="PT Serif" pitchFamily="34" charset="-120"/>
              </a:rPr>
              <a:t>: </a:t>
            </a:r>
            <a:r>
              <a:rPr lang="en-US" sz="1750" dirty="0">
                <a:solidFill>
                  <a:schemeClr val="accent3">
                    <a:lumMod val="50000"/>
                  </a:schemeClr>
                </a:solidFill>
                <a:latin typeface="PT Serif" pitchFamily="34" charset="0"/>
                <a:ea typeface="PT Serif" pitchFamily="34" charset="-122"/>
                <a:cs typeface="PT Serif" pitchFamily="34" charset="-120"/>
              </a:rPr>
              <a:t>Một số vụ tai nạn liên quan đến hệ thống điện của máy duỗi tóc đã gây ra cháy nổ trong nhà máy.</a:t>
            </a:r>
            <a:endParaRPr lang="en-US" sz="1750" dirty="0">
              <a:solidFill>
                <a:schemeClr val="accent3">
                  <a:lumMod val="50000"/>
                </a:schemeClr>
              </a:solidFill>
            </a:endParaRPr>
          </a:p>
        </p:txBody>
      </p:sp>
      <p:sp>
        <p:nvSpPr>
          <p:cNvPr id="10" name="Shape 7"/>
          <p:cNvSpPr/>
          <p:nvPr/>
        </p:nvSpPr>
        <p:spPr>
          <a:xfrm>
            <a:off x="1035725" y="6303863"/>
            <a:ext cx="320993" cy="320992"/>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1" name="Text 8"/>
          <p:cNvSpPr/>
          <p:nvPr/>
        </p:nvSpPr>
        <p:spPr>
          <a:xfrm>
            <a:off x="1136333" y="6351964"/>
            <a:ext cx="119777" cy="224790"/>
          </a:xfrm>
          <a:prstGeom prst="rect">
            <a:avLst/>
          </a:prstGeom>
          <a:noFill/>
          <a:ln/>
        </p:spPr>
        <p:txBody>
          <a:bodyPr wrap="none" lIns="0" tIns="0" rIns="0" bIns="0" rtlCol="0" anchor="t"/>
          <a:lstStyle/>
          <a:p>
            <a:pPr marL="0" indent="0" algn="ctr">
              <a:lnSpc>
                <a:spcPts val="1750"/>
              </a:lnSpc>
              <a:buNone/>
            </a:pPr>
            <a:r>
              <a:rPr lang="en-US" sz="1750" dirty="0">
                <a:solidFill>
                  <a:srgbClr val="383838"/>
                </a:solidFill>
                <a:latin typeface="PT Serif" pitchFamily="34" charset="0"/>
                <a:ea typeface="PT Serif" pitchFamily="34" charset="-122"/>
                <a:cs typeface="PT Serif" pitchFamily="34" charset="-120"/>
              </a:rPr>
              <a:t>3</a:t>
            </a:r>
            <a:endParaRPr lang="en-US" sz="1750" dirty="0"/>
          </a:p>
        </p:txBody>
      </p:sp>
      <p:sp>
        <p:nvSpPr>
          <p:cNvPr id="12" name="Text 9"/>
          <p:cNvSpPr/>
          <p:nvPr/>
        </p:nvSpPr>
        <p:spPr>
          <a:xfrm>
            <a:off x="1499355" y="6303863"/>
            <a:ext cx="13022580" cy="561975"/>
          </a:xfrm>
          <a:prstGeom prst="rect">
            <a:avLst/>
          </a:prstGeom>
          <a:noFill/>
          <a:ln/>
        </p:spPr>
        <p:txBody>
          <a:bodyPr wrap="square" lIns="0" tIns="0" rIns="0" bIns="0" rtlCol="0" anchor="t"/>
          <a:lstStyle/>
          <a:p>
            <a:pPr marL="0" indent="0" algn="just">
              <a:lnSpc>
                <a:spcPts val="2200"/>
              </a:lnSpc>
              <a:buNone/>
            </a:pPr>
            <a:r>
              <a:rPr lang="en-US" sz="1750" b="1" dirty="0">
                <a:solidFill>
                  <a:srgbClr val="383838"/>
                </a:solidFill>
                <a:latin typeface="PT Serif" pitchFamily="34" charset="0"/>
                <a:ea typeface="PT Serif" pitchFamily="34" charset="-122"/>
                <a:cs typeface="PT Serif" pitchFamily="34" charset="-120"/>
              </a:rPr>
              <a:t>Hóa chất độc hại:</a:t>
            </a:r>
            <a:r>
              <a:rPr lang="en-US" sz="1750" dirty="0">
                <a:solidFill>
                  <a:srgbClr val="383838"/>
                </a:solidFill>
                <a:latin typeface="PT Serif" pitchFamily="34" charset="0"/>
                <a:ea typeface="PT Serif" pitchFamily="34" charset="-122"/>
                <a:cs typeface="PT Serif" pitchFamily="34" charset="-120"/>
              </a:rPr>
              <a:t> </a:t>
            </a:r>
            <a:r>
              <a:rPr lang="en-US" sz="1750" dirty="0">
                <a:solidFill>
                  <a:schemeClr val="accent3">
                    <a:lumMod val="50000"/>
                  </a:schemeClr>
                </a:solidFill>
                <a:latin typeface="PT Serif" pitchFamily="34" charset="0"/>
                <a:ea typeface="PT Serif" pitchFamily="34" charset="-122"/>
                <a:cs typeface="PT Serif" pitchFamily="34" charset="-120"/>
              </a:rPr>
              <a:t>Trong quá trình sản xuất, việc xử lý các hóa chất như keo hoặc dung môi không được thực hiện </a:t>
            </a:r>
            <a:r>
              <a:rPr lang="en-US" sz="1750" dirty="0" err="1">
                <a:solidFill>
                  <a:schemeClr val="accent3">
                    <a:lumMod val="50000"/>
                  </a:schemeClr>
                </a:solidFill>
                <a:latin typeface="PT Serif" pitchFamily="34" charset="0"/>
                <a:ea typeface="PT Serif" pitchFamily="34" charset="-122"/>
                <a:cs typeface="PT Serif" pitchFamily="34" charset="-120"/>
              </a:rPr>
              <a:t>đúng</a:t>
            </a:r>
            <a:r>
              <a:rPr lang="en-US" sz="1750" dirty="0">
                <a:solidFill>
                  <a:schemeClr val="accent3">
                    <a:lumMod val="50000"/>
                  </a:schemeClr>
                </a:solidFill>
                <a:latin typeface="PT Serif" pitchFamily="34" charset="0"/>
                <a:ea typeface="PT Serif" pitchFamily="34" charset="-122"/>
                <a:cs typeface="PT Serif" pitchFamily="34" charset="-120"/>
              </a:rPr>
              <a:t> </a:t>
            </a:r>
            <a:r>
              <a:rPr lang="en-US" sz="1750" dirty="0" err="1">
                <a:solidFill>
                  <a:schemeClr val="accent3">
                    <a:lumMod val="50000"/>
                  </a:schemeClr>
                </a:solidFill>
                <a:latin typeface="PT Serif" pitchFamily="34" charset="0"/>
                <a:ea typeface="PT Serif" pitchFamily="34" charset="-122"/>
                <a:cs typeface="PT Serif" pitchFamily="34" charset="-120"/>
              </a:rPr>
              <a:t>cách</a:t>
            </a:r>
            <a:endParaRPr lang="en-US" sz="1750" dirty="0">
              <a:solidFill>
                <a:schemeClr val="accent3">
                  <a:lumMod val="50000"/>
                </a:schemeClr>
              </a:solidFill>
              <a:latin typeface="PT Serif" pitchFamily="34" charset="0"/>
              <a:ea typeface="PT Serif" pitchFamily="34" charset="-122"/>
              <a:cs typeface="PT Serif" pitchFamily="34" charset="-120"/>
            </a:endParaRPr>
          </a:p>
          <a:p>
            <a:pPr marL="0" indent="0" algn="just">
              <a:lnSpc>
                <a:spcPts val="2200"/>
              </a:lnSpc>
              <a:buNone/>
            </a:pPr>
            <a:r>
              <a:rPr lang="en-US" sz="1750" dirty="0" err="1">
                <a:solidFill>
                  <a:schemeClr val="accent3">
                    <a:lumMod val="50000"/>
                  </a:schemeClr>
                </a:solidFill>
                <a:latin typeface="PT Serif" pitchFamily="34" charset="0"/>
                <a:ea typeface="PT Serif" pitchFamily="34" charset="-122"/>
                <a:cs typeface="PT Serif" pitchFamily="34" charset="-120"/>
              </a:rPr>
              <a:t>có</a:t>
            </a:r>
            <a:r>
              <a:rPr lang="en-US" sz="1750" dirty="0">
                <a:solidFill>
                  <a:schemeClr val="accent3">
                    <a:lumMod val="50000"/>
                  </a:schemeClr>
                </a:solidFill>
                <a:latin typeface="PT Serif" pitchFamily="34" charset="0"/>
                <a:ea typeface="PT Serif" pitchFamily="34" charset="-122"/>
                <a:cs typeface="PT Serif" pitchFamily="34" charset="-120"/>
              </a:rPr>
              <a:t> thể dẫn đến các sự cố về sức khỏe, bao gồm bỏng da và hít phải hơi độc.</a:t>
            </a:r>
            <a:endParaRPr lang="en-US" sz="1750" dirty="0">
              <a:solidFill>
                <a:schemeClr val="accent3">
                  <a:lumMod val="50000"/>
                </a:schemeClr>
              </a:solidFill>
            </a:endParaRPr>
          </a:p>
        </p:txBody>
      </p:sp>
      <p:sp>
        <p:nvSpPr>
          <p:cNvPr id="13" name="Shape 10"/>
          <p:cNvSpPr/>
          <p:nvPr/>
        </p:nvSpPr>
        <p:spPr>
          <a:xfrm>
            <a:off x="1035725" y="7168971"/>
            <a:ext cx="320993" cy="320992"/>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4" name="Text 11"/>
          <p:cNvSpPr/>
          <p:nvPr/>
        </p:nvSpPr>
        <p:spPr>
          <a:xfrm>
            <a:off x="1136333" y="7217072"/>
            <a:ext cx="119777" cy="224790"/>
          </a:xfrm>
          <a:prstGeom prst="rect">
            <a:avLst/>
          </a:prstGeom>
          <a:noFill/>
          <a:ln/>
        </p:spPr>
        <p:txBody>
          <a:bodyPr wrap="none" lIns="0" tIns="0" rIns="0" bIns="0" rtlCol="0" anchor="t"/>
          <a:lstStyle/>
          <a:p>
            <a:pPr marL="0" indent="0" algn="ctr">
              <a:lnSpc>
                <a:spcPts val="1750"/>
              </a:lnSpc>
              <a:buNone/>
            </a:pPr>
            <a:r>
              <a:rPr lang="en-US" sz="1750" dirty="0">
                <a:solidFill>
                  <a:srgbClr val="383838"/>
                </a:solidFill>
                <a:latin typeface="PT Serif" pitchFamily="34" charset="0"/>
                <a:ea typeface="PT Serif" pitchFamily="34" charset="-122"/>
                <a:cs typeface="PT Serif" pitchFamily="34" charset="-120"/>
              </a:rPr>
              <a:t>4</a:t>
            </a:r>
            <a:endParaRPr lang="en-US" sz="1750" dirty="0"/>
          </a:p>
        </p:txBody>
      </p:sp>
      <p:sp>
        <p:nvSpPr>
          <p:cNvPr id="15" name="Text 12"/>
          <p:cNvSpPr/>
          <p:nvPr/>
        </p:nvSpPr>
        <p:spPr>
          <a:xfrm>
            <a:off x="1499355" y="7168971"/>
            <a:ext cx="13022580" cy="561975"/>
          </a:xfrm>
          <a:prstGeom prst="rect">
            <a:avLst/>
          </a:prstGeom>
          <a:noFill/>
          <a:ln/>
        </p:spPr>
        <p:txBody>
          <a:bodyPr wrap="square" lIns="0" tIns="0" rIns="0" bIns="0" rtlCol="0" anchor="t"/>
          <a:lstStyle/>
          <a:p>
            <a:pPr marL="0" indent="0" algn="just">
              <a:lnSpc>
                <a:spcPts val="2200"/>
              </a:lnSpc>
              <a:buNone/>
            </a:pPr>
            <a:r>
              <a:rPr lang="en-US" sz="1750" b="1" dirty="0">
                <a:solidFill>
                  <a:srgbClr val="383838"/>
                </a:solidFill>
                <a:latin typeface="PT Serif" pitchFamily="34" charset="0"/>
                <a:ea typeface="PT Serif" pitchFamily="34" charset="-122"/>
                <a:cs typeface="PT Serif" pitchFamily="34" charset="-120"/>
              </a:rPr>
              <a:t>Tai nạn do thiếu thiết bị bảo hộ:</a:t>
            </a:r>
            <a:r>
              <a:rPr lang="en-US" sz="1750" dirty="0">
                <a:solidFill>
                  <a:srgbClr val="383838"/>
                </a:solidFill>
                <a:latin typeface="PT Serif" pitchFamily="34" charset="0"/>
                <a:ea typeface="PT Serif" pitchFamily="34" charset="-122"/>
                <a:cs typeface="PT Serif" pitchFamily="34" charset="-120"/>
              </a:rPr>
              <a:t> </a:t>
            </a:r>
            <a:r>
              <a:rPr lang="en-US" sz="1750" dirty="0">
                <a:solidFill>
                  <a:schemeClr val="accent3">
                    <a:lumMod val="50000"/>
                  </a:schemeClr>
                </a:solidFill>
                <a:latin typeface="PT Serif" pitchFamily="34" charset="0"/>
                <a:ea typeface="PT Serif" pitchFamily="34" charset="-122"/>
                <a:cs typeface="PT Serif" pitchFamily="34" charset="-120"/>
              </a:rPr>
              <a:t>Thiếu các thiết bị bảo hộ cá nhân như găng tay, kính bảo hộ, và áo bảo hộ là </a:t>
            </a:r>
            <a:r>
              <a:rPr lang="en-US" sz="1750" dirty="0" err="1">
                <a:solidFill>
                  <a:schemeClr val="accent3">
                    <a:lumMod val="50000"/>
                  </a:schemeClr>
                </a:solidFill>
                <a:latin typeface="PT Serif" pitchFamily="34" charset="0"/>
                <a:ea typeface="PT Serif" pitchFamily="34" charset="-122"/>
                <a:cs typeface="PT Serif" pitchFamily="34" charset="-120"/>
              </a:rPr>
              <a:t>nguyên</a:t>
            </a:r>
            <a:r>
              <a:rPr lang="en-US" sz="1750" dirty="0">
                <a:solidFill>
                  <a:schemeClr val="accent3">
                    <a:lumMod val="50000"/>
                  </a:schemeClr>
                </a:solidFill>
                <a:latin typeface="PT Serif" pitchFamily="34" charset="0"/>
                <a:ea typeface="PT Serif" pitchFamily="34" charset="-122"/>
                <a:cs typeface="PT Serif" pitchFamily="34" charset="-120"/>
              </a:rPr>
              <a:t> </a:t>
            </a:r>
            <a:r>
              <a:rPr lang="en-US" sz="1750" dirty="0" err="1">
                <a:solidFill>
                  <a:schemeClr val="accent3">
                    <a:lumMod val="50000"/>
                  </a:schemeClr>
                </a:solidFill>
                <a:latin typeface="PT Serif" pitchFamily="34" charset="0"/>
                <a:ea typeface="PT Serif" pitchFamily="34" charset="-122"/>
                <a:cs typeface="PT Serif" pitchFamily="34" charset="-120"/>
              </a:rPr>
              <a:t>nhân</a:t>
            </a:r>
            <a:endParaRPr lang="en-US" sz="1750" dirty="0">
              <a:solidFill>
                <a:schemeClr val="accent3">
                  <a:lumMod val="50000"/>
                </a:schemeClr>
              </a:solidFill>
              <a:latin typeface="PT Serif" pitchFamily="34" charset="0"/>
              <a:ea typeface="PT Serif" pitchFamily="34" charset="-122"/>
              <a:cs typeface="PT Serif" pitchFamily="34" charset="-120"/>
            </a:endParaRPr>
          </a:p>
          <a:p>
            <a:pPr marL="0" indent="0" algn="just">
              <a:lnSpc>
                <a:spcPts val="2200"/>
              </a:lnSpc>
              <a:buNone/>
            </a:pPr>
            <a:r>
              <a:rPr lang="en-US" sz="1750" dirty="0" err="1">
                <a:solidFill>
                  <a:schemeClr val="accent3">
                    <a:lumMod val="50000"/>
                  </a:schemeClr>
                </a:solidFill>
                <a:latin typeface="PT Serif" pitchFamily="34" charset="0"/>
                <a:ea typeface="PT Serif" pitchFamily="34" charset="-122"/>
                <a:cs typeface="PT Serif" pitchFamily="34" charset="-120"/>
              </a:rPr>
              <a:t>chính</a:t>
            </a:r>
            <a:r>
              <a:rPr lang="en-US" sz="1750" dirty="0">
                <a:solidFill>
                  <a:schemeClr val="accent3">
                    <a:lumMod val="50000"/>
                  </a:schemeClr>
                </a:solidFill>
                <a:latin typeface="PT Serif" pitchFamily="34" charset="0"/>
                <a:ea typeface="PT Serif" pitchFamily="34" charset="-122"/>
                <a:cs typeface="PT Serif" pitchFamily="34" charset="-120"/>
              </a:rPr>
              <a:t> dẫn đến nhiều vụ tai nạn nghiêm trọng trong nhà máy.</a:t>
            </a:r>
            <a:endParaRPr lang="en-US" sz="1750" dirty="0">
              <a:solidFill>
                <a:schemeClr val="accent3">
                  <a:lumMod val="50000"/>
                </a:schemeClr>
              </a:solidFill>
            </a:endParaRPr>
          </a:p>
        </p:txBody>
      </p:sp>
      <p:pic>
        <p:nvPicPr>
          <p:cNvPr id="16" name="Picture 15">
            <a:extLst>
              <a:ext uri="{FF2B5EF4-FFF2-40B4-BE49-F238E27FC236}">
                <a16:creationId xmlns:a16="http://schemas.microsoft.com/office/drawing/2014/main" id="{94933FBD-455C-D62B-CAFA-CBA68DB82E0A}"/>
              </a:ext>
            </a:extLst>
          </p:cNvPr>
          <p:cNvPicPr>
            <a:picLocks noChangeAspect="1"/>
          </p:cNvPicPr>
          <p:nvPr/>
        </p:nvPicPr>
        <p:blipFill>
          <a:blip r:embed="rId4"/>
          <a:stretch>
            <a:fillRect/>
          </a:stretch>
        </p:blipFill>
        <p:spPr>
          <a:xfrm>
            <a:off x="11804135" y="7411424"/>
            <a:ext cx="2642238" cy="81817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72095" y="359212"/>
            <a:ext cx="6457712" cy="427553"/>
          </a:xfrm>
          <a:prstGeom prst="rect">
            <a:avLst/>
          </a:prstGeom>
          <a:noFill/>
          <a:ln/>
        </p:spPr>
        <p:txBody>
          <a:bodyPr wrap="none" lIns="0" tIns="0" rIns="0" bIns="0" rtlCol="0" anchor="t"/>
          <a:lstStyle/>
          <a:p>
            <a:pPr marL="0" indent="0">
              <a:lnSpc>
                <a:spcPts val="3350"/>
              </a:lnSpc>
              <a:buNone/>
            </a:pPr>
            <a:r>
              <a:rPr lang="en-US" sz="3200" b="1" dirty="0">
                <a:solidFill>
                  <a:srgbClr val="020202"/>
                </a:solidFill>
                <a:latin typeface="PT Serif" pitchFamily="34" charset="0"/>
                <a:ea typeface="PT Serif" pitchFamily="34" charset="-122"/>
                <a:cs typeface="PT Serif" pitchFamily="34" charset="-120"/>
              </a:rPr>
              <a:t>Các công đoạn sản xuất trong nhà máy </a:t>
            </a:r>
            <a:endParaRPr lang="en-US" sz="3200" dirty="0"/>
          </a:p>
        </p:txBody>
      </p:sp>
      <p:sp>
        <p:nvSpPr>
          <p:cNvPr id="4" name="Shape 1"/>
          <p:cNvSpPr/>
          <p:nvPr/>
        </p:nvSpPr>
        <p:spPr>
          <a:xfrm>
            <a:off x="1052989" y="2458972"/>
            <a:ext cx="15240" cy="4748570"/>
          </a:xfrm>
          <a:prstGeom prst="roundRect">
            <a:avLst>
              <a:gd name="adj" fmla="val 128270"/>
            </a:avLst>
          </a:prstGeom>
          <a:ln/>
        </p:spPr>
        <p:style>
          <a:lnRef idx="2">
            <a:schemeClr val="accent1"/>
          </a:lnRef>
          <a:fillRef idx="1">
            <a:schemeClr val="lt1"/>
          </a:fillRef>
          <a:effectRef idx="0">
            <a:schemeClr val="accent1"/>
          </a:effectRef>
          <a:fontRef idx="minor">
            <a:schemeClr val="dk1"/>
          </a:fontRef>
        </p:style>
      </p:sp>
      <p:sp>
        <p:nvSpPr>
          <p:cNvPr id="5" name="Shape 2"/>
          <p:cNvSpPr/>
          <p:nvPr/>
        </p:nvSpPr>
        <p:spPr>
          <a:xfrm>
            <a:off x="914043" y="2605538"/>
            <a:ext cx="293132" cy="293132"/>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6" name="Text 3"/>
          <p:cNvSpPr/>
          <p:nvPr/>
        </p:nvSpPr>
        <p:spPr>
          <a:xfrm>
            <a:off x="998280" y="2693405"/>
            <a:ext cx="109418" cy="205264"/>
          </a:xfrm>
          <a:prstGeom prst="rect">
            <a:avLst/>
          </a:prstGeom>
          <a:noFill/>
          <a:ln/>
        </p:spPr>
        <p:txBody>
          <a:bodyPr wrap="none" lIns="0" tIns="0" rIns="0" bIns="0" rtlCol="0" anchor="t"/>
          <a:lstStyle/>
          <a:p>
            <a:pPr marL="0" indent="0" algn="ctr">
              <a:lnSpc>
                <a:spcPts val="1600"/>
              </a:lnSpc>
              <a:buNone/>
            </a:pPr>
            <a:r>
              <a:rPr lang="en-US" sz="2000" dirty="0">
                <a:solidFill>
                  <a:srgbClr val="383838"/>
                </a:solidFill>
                <a:latin typeface="PT Serif" pitchFamily="34" charset="0"/>
                <a:ea typeface="PT Serif" pitchFamily="34" charset="-122"/>
                <a:cs typeface="PT Serif" pitchFamily="34" charset="-120"/>
              </a:rPr>
              <a:t>1</a:t>
            </a:r>
            <a:endParaRPr lang="en-US" sz="2000" dirty="0"/>
          </a:p>
        </p:txBody>
      </p:sp>
      <p:sp>
        <p:nvSpPr>
          <p:cNvPr id="7" name="Text 4"/>
          <p:cNvSpPr/>
          <p:nvPr/>
        </p:nvSpPr>
        <p:spPr>
          <a:xfrm>
            <a:off x="1321237" y="2589226"/>
            <a:ext cx="2052518" cy="256580"/>
          </a:xfrm>
          <a:prstGeom prst="rect">
            <a:avLst/>
          </a:prstGeom>
          <a:noFill/>
          <a:ln/>
        </p:spPr>
        <p:txBody>
          <a:bodyPr wrap="none" lIns="0" tIns="0" rIns="0" bIns="0" rtlCol="0" anchor="t"/>
          <a:lstStyle/>
          <a:p>
            <a:pPr marL="0" indent="0">
              <a:lnSpc>
                <a:spcPts val="2000"/>
              </a:lnSpc>
              <a:buNone/>
            </a:pPr>
            <a:r>
              <a:rPr lang="en-US" sz="2000" b="1" dirty="0">
                <a:solidFill>
                  <a:srgbClr val="383838"/>
                </a:solidFill>
                <a:latin typeface="PT Serif" pitchFamily="34" charset="0"/>
                <a:ea typeface="PT Serif" pitchFamily="34" charset="-122"/>
                <a:cs typeface="PT Serif" pitchFamily="34" charset="-120"/>
              </a:rPr>
              <a:t>Cắt và chế tạo</a:t>
            </a:r>
            <a:endParaRPr lang="en-US" sz="2000" dirty="0"/>
          </a:p>
        </p:txBody>
      </p:sp>
      <p:sp>
        <p:nvSpPr>
          <p:cNvPr id="8" name="Text 5"/>
          <p:cNvSpPr/>
          <p:nvPr/>
        </p:nvSpPr>
        <p:spPr>
          <a:xfrm>
            <a:off x="1321237" y="2971072"/>
            <a:ext cx="13030200" cy="208598"/>
          </a:xfrm>
          <a:prstGeom prst="rect">
            <a:avLst/>
          </a:prstGeom>
          <a:noFill/>
          <a:ln/>
        </p:spPr>
        <p:txBody>
          <a:bodyPr wrap="none" lIns="0" tIns="0" rIns="0" bIns="0" rtlCol="0" anchor="t"/>
          <a:lstStyle/>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Nguyên liệu thô được cắt, gia công và xử lý để tạo ra các bộ phận cần thiết cho máy</a:t>
            </a:r>
            <a:endParaRPr lang="en-US" sz="1200" dirty="0"/>
          </a:p>
        </p:txBody>
      </p:sp>
      <p:sp>
        <p:nvSpPr>
          <p:cNvPr id="9" name="Shape 6"/>
          <p:cNvSpPr/>
          <p:nvPr/>
        </p:nvSpPr>
        <p:spPr>
          <a:xfrm>
            <a:off x="914043" y="3539583"/>
            <a:ext cx="293132" cy="293132"/>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10" name="Text 7"/>
          <p:cNvSpPr/>
          <p:nvPr/>
        </p:nvSpPr>
        <p:spPr>
          <a:xfrm>
            <a:off x="998280" y="3627450"/>
            <a:ext cx="109418" cy="205264"/>
          </a:xfrm>
          <a:prstGeom prst="rect">
            <a:avLst/>
          </a:prstGeom>
          <a:noFill/>
          <a:ln/>
        </p:spPr>
        <p:txBody>
          <a:bodyPr wrap="none" lIns="0" tIns="0" rIns="0" bIns="0" rtlCol="0" anchor="t"/>
          <a:lstStyle/>
          <a:p>
            <a:pPr marL="0" indent="0" algn="ctr">
              <a:lnSpc>
                <a:spcPts val="1600"/>
              </a:lnSpc>
              <a:buNone/>
            </a:pPr>
            <a:r>
              <a:rPr lang="en-US" sz="2000" dirty="0">
                <a:solidFill>
                  <a:srgbClr val="383838"/>
                </a:solidFill>
                <a:latin typeface="PT Serif" pitchFamily="34" charset="0"/>
                <a:ea typeface="PT Serif" pitchFamily="34" charset="-122"/>
                <a:cs typeface="PT Serif" pitchFamily="34" charset="-120"/>
              </a:rPr>
              <a:t>2</a:t>
            </a:r>
            <a:endParaRPr lang="en-US" sz="2000" dirty="0"/>
          </a:p>
        </p:txBody>
      </p:sp>
      <p:sp>
        <p:nvSpPr>
          <p:cNvPr id="11" name="Text 8"/>
          <p:cNvSpPr/>
          <p:nvPr/>
        </p:nvSpPr>
        <p:spPr>
          <a:xfrm>
            <a:off x="1321237" y="3523271"/>
            <a:ext cx="2052518" cy="256580"/>
          </a:xfrm>
          <a:prstGeom prst="rect">
            <a:avLst/>
          </a:prstGeom>
          <a:noFill/>
          <a:ln/>
        </p:spPr>
        <p:txBody>
          <a:bodyPr wrap="none" lIns="0" tIns="0" rIns="0" bIns="0" rtlCol="0" anchor="t"/>
          <a:lstStyle/>
          <a:p>
            <a:pPr marL="0" indent="0">
              <a:lnSpc>
                <a:spcPts val="2000"/>
              </a:lnSpc>
              <a:buNone/>
            </a:pPr>
            <a:r>
              <a:rPr lang="en-US" sz="2000" b="1" dirty="0">
                <a:solidFill>
                  <a:srgbClr val="383838"/>
                </a:solidFill>
                <a:latin typeface="PT Serif" pitchFamily="34" charset="0"/>
                <a:ea typeface="PT Serif" pitchFamily="34" charset="-122"/>
                <a:cs typeface="PT Serif" pitchFamily="34" charset="-120"/>
              </a:rPr>
              <a:t>Mạ và sơn</a:t>
            </a:r>
            <a:endParaRPr lang="en-US" sz="2000" dirty="0"/>
          </a:p>
        </p:txBody>
      </p:sp>
      <p:sp>
        <p:nvSpPr>
          <p:cNvPr id="12" name="Text 9"/>
          <p:cNvSpPr/>
          <p:nvPr/>
        </p:nvSpPr>
        <p:spPr>
          <a:xfrm>
            <a:off x="1321237" y="3868916"/>
            <a:ext cx="13030200" cy="417195"/>
          </a:xfrm>
          <a:prstGeom prst="rect">
            <a:avLst/>
          </a:prstGeom>
          <a:noFill/>
          <a:ln/>
        </p:spPr>
        <p:txBody>
          <a:bodyPr wrap="square" lIns="0" tIns="0" rIns="0" bIns="0" rtlCol="0" anchor="t"/>
          <a:lstStyle/>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Mạ và sơn không chỉ giúp các linh kiện chống lại sự ăn mòn và hư hại mà còn tạo ra một lớp phủ bề mặt bền đẹp, nâng cao tính thẩm mỹ của sản phẩm. Trong quá trình mạ, </a:t>
            </a:r>
          </a:p>
          <a:p>
            <a:pPr marL="0" indent="0" algn="l">
              <a:lnSpc>
                <a:spcPts val="1600"/>
              </a:lnSpc>
              <a:buNone/>
            </a:pPr>
            <a:r>
              <a:rPr lang="en-US" sz="1200" dirty="0" err="1">
                <a:solidFill>
                  <a:srgbClr val="383838"/>
                </a:solidFill>
                <a:latin typeface="DM Sans" pitchFamily="34" charset="0"/>
                <a:ea typeface="DM Sans" pitchFamily="34" charset="-122"/>
                <a:cs typeface="DM Sans" pitchFamily="34" charset="-120"/>
              </a:rPr>
              <a:t>các</a:t>
            </a:r>
            <a:r>
              <a:rPr lang="en-US" sz="1200" dirty="0">
                <a:solidFill>
                  <a:srgbClr val="383838"/>
                </a:solidFill>
                <a:latin typeface="DM Sans" pitchFamily="34" charset="0"/>
                <a:ea typeface="DM Sans" pitchFamily="34" charset="-122"/>
                <a:cs typeface="DM Sans" pitchFamily="34" charset="-120"/>
              </a:rPr>
              <a:t> linh kiện kim loại được phủ một lớp kim loại mỏng, chẳng hạn như kẽm hoặc crom, thông qua các phương pháp như mạ điện phân hoặc mạ nhúng nóng</a:t>
            </a:r>
            <a:endParaRPr lang="en-US" sz="1200" dirty="0"/>
          </a:p>
        </p:txBody>
      </p:sp>
      <p:sp>
        <p:nvSpPr>
          <p:cNvPr id="13" name="Shape 10"/>
          <p:cNvSpPr/>
          <p:nvPr/>
        </p:nvSpPr>
        <p:spPr>
          <a:xfrm>
            <a:off x="914043" y="4682226"/>
            <a:ext cx="293132" cy="293132"/>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14" name="Text 11"/>
          <p:cNvSpPr/>
          <p:nvPr/>
        </p:nvSpPr>
        <p:spPr>
          <a:xfrm>
            <a:off x="998280" y="4770093"/>
            <a:ext cx="109418" cy="205264"/>
          </a:xfrm>
          <a:prstGeom prst="rect">
            <a:avLst/>
          </a:prstGeom>
          <a:noFill/>
          <a:ln/>
        </p:spPr>
        <p:txBody>
          <a:bodyPr wrap="none" lIns="0" tIns="0" rIns="0" bIns="0" rtlCol="0" anchor="t"/>
          <a:lstStyle/>
          <a:p>
            <a:pPr marL="0" indent="0" algn="ctr">
              <a:lnSpc>
                <a:spcPts val="1600"/>
              </a:lnSpc>
              <a:buNone/>
            </a:pPr>
            <a:r>
              <a:rPr lang="en-US" sz="2000" dirty="0">
                <a:solidFill>
                  <a:srgbClr val="383838"/>
                </a:solidFill>
                <a:latin typeface="PT Serif" pitchFamily="34" charset="0"/>
                <a:ea typeface="PT Serif" pitchFamily="34" charset="-122"/>
                <a:cs typeface="PT Serif" pitchFamily="34" charset="-120"/>
              </a:rPr>
              <a:t>3</a:t>
            </a:r>
            <a:endParaRPr lang="en-US" sz="2000" dirty="0"/>
          </a:p>
        </p:txBody>
      </p:sp>
      <p:sp>
        <p:nvSpPr>
          <p:cNvPr id="15" name="Text 12"/>
          <p:cNvSpPr/>
          <p:nvPr/>
        </p:nvSpPr>
        <p:spPr>
          <a:xfrm>
            <a:off x="1321237" y="4665914"/>
            <a:ext cx="2052518" cy="256580"/>
          </a:xfrm>
          <a:prstGeom prst="rect">
            <a:avLst/>
          </a:prstGeom>
          <a:noFill/>
          <a:ln/>
        </p:spPr>
        <p:txBody>
          <a:bodyPr wrap="none" lIns="0" tIns="0" rIns="0" bIns="0" rtlCol="0" anchor="t"/>
          <a:lstStyle/>
          <a:p>
            <a:pPr marL="0" indent="0">
              <a:lnSpc>
                <a:spcPts val="2000"/>
              </a:lnSpc>
              <a:buNone/>
            </a:pPr>
            <a:r>
              <a:rPr lang="en-US" sz="2000" b="1" dirty="0">
                <a:solidFill>
                  <a:srgbClr val="383838"/>
                </a:solidFill>
                <a:latin typeface="PT Serif" pitchFamily="34" charset="0"/>
                <a:ea typeface="PT Serif" pitchFamily="34" charset="-122"/>
                <a:cs typeface="PT Serif" pitchFamily="34" charset="-120"/>
              </a:rPr>
              <a:t>Lắp ráp cơ khí</a:t>
            </a:r>
            <a:endParaRPr lang="en-US" sz="2000" dirty="0"/>
          </a:p>
        </p:txBody>
      </p:sp>
      <p:sp>
        <p:nvSpPr>
          <p:cNvPr id="16" name="Text 13"/>
          <p:cNvSpPr/>
          <p:nvPr/>
        </p:nvSpPr>
        <p:spPr>
          <a:xfrm>
            <a:off x="1321237" y="5011559"/>
            <a:ext cx="13030200" cy="208598"/>
          </a:xfrm>
          <a:prstGeom prst="rect">
            <a:avLst/>
          </a:prstGeom>
          <a:noFill/>
          <a:ln/>
        </p:spPr>
        <p:txBody>
          <a:bodyPr wrap="none" lIns="0" tIns="0" rIns="0" bIns="0" rtlCol="0" anchor="t"/>
          <a:lstStyle/>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Các linh kiện cơ khí như trục, bánh răng, và các bộ phận cơ cấu khác được kết hợp với nhau để tạo ra một hệ thống hoạt động đồng bộ</a:t>
            </a:r>
            <a:endParaRPr lang="en-US" sz="1200" dirty="0"/>
          </a:p>
        </p:txBody>
      </p:sp>
      <p:sp>
        <p:nvSpPr>
          <p:cNvPr id="17" name="Shape 14"/>
          <p:cNvSpPr/>
          <p:nvPr/>
        </p:nvSpPr>
        <p:spPr>
          <a:xfrm>
            <a:off x="914043" y="5616271"/>
            <a:ext cx="293132" cy="293132"/>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18" name="Text 15"/>
          <p:cNvSpPr/>
          <p:nvPr/>
        </p:nvSpPr>
        <p:spPr>
          <a:xfrm>
            <a:off x="998280" y="5704138"/>
            <a:ext cx="109418" cy="205264"/>
          </a:xfrm>
          <a:prstGeom prst="rect">
            <a:avLst/>
          </a:prstGeom>
          <a:noFill/>
          <a:ln/>
        </p:spPr>
        <p:txBody>
          <a:bodyPr wrap="none" lIns="0" tIns="0" rIns="0" bIns="0" rtlCol="0" anchor="t"/>
          <a:lstStyle/>
          <a:p>
            <a:pPr marL="0" indent="0" algn="ctr">
              <a:lnSpc>
                <a:spcPts val="1600"/>
              </a:lnSpc>
              <a:buNone/>
            </a:pPr>
            <a:r>
              <a:rPr lang="en-US" sz="2000" dirty="0">
                <a:solidFill>
                  <a:srgbClr val="383838"/>
                </a:solidFill>
                <a:latin typeface="PT Serif" pitchFamily="34" charset="0"/>
                <a:ea typeface="PT Serif" pitchFamily="34" charset="-122"/>
                <a:cs typeface="PT Serif" pitchFamily="34" charset="-120"/>
              </a:rPr>
              <a:t>4</a:t>
            </a:r>
            <a:endParaRPr lang="en-US" sz="2000" dirty="0"/>
          </a:p>
        </p:txBody>
      </p:sp>
      <p:sp>
        <p:nvSpPr>
          <p:cNvPr id="19" name="Text 16"/>
          <p:cNvSpPr/>
          <p:nvPr/>
        </p:nvSpPr>
        <p:spPr>
          <a:xfrm>
            <a:off x="1321237" y="5599960"/>
            <a:ext cx="2052518" cy="256580"/>
          </a:xfrm>
          <a:prstGeom prst="rect">
            <a:avLst/>
          </a:prstGeom>
          <a:noFill/>
          <a:ln/>
        </p:spPr>
        <p:txBody>
          <a:bodyPr wrap="none" lIns="0" tIns="0" rIns="0" bIns="0" rtlCol="0" anchor="t"/>
          <a:lstStyle/>
          <a:p>
            <a:pPr marL="0" indent="0">
              <a:lnSpc>
                <a:spcPts val="2000"/>
              </a:lnSpc>
              <a:buNone/>
            </a:pPr>
            <a:r>
              <a:rPr lang="en-US" sz="2000" b="1" dirty="0">
                <a:solidFill>
                  <a:srgbClr val="383838"/>
                </a:solidFill>
                <a:latin typeface="PT Serif" pitchFamily="34" charset="0"/>
                <a:ea typeface="PT Serif" pitchFamily="34" charset="-122"/>
                <a:cs typeface="PT Serif" pitchFamily="34" charset="-120"/>
              </a:rPr>
              <a:t>Lắp ráp điện tử</a:t>
            </a:r>
            <a:endParaRPr lang="en-US" sz="2000" dirty="0"/>
          </a:p>
        </p:txBody>
      </p:sp>
      <p:sp>
        <p:nvSpPr>
          <p:cNvPr id="20" name="Text 17"/>
          <p:cNvSpPr/>
          <p:nvPr/>
        </p:nvSpPr>
        <p:spPr>
          <a:xfrm>
            <a:off x="1321237" y="5945604"/>
            <a:ext cx="13030200" cy="208598"/>
          </a:xfrm>
          <a:prstGeom prst="rect">
            <a:avLst/>
          </a:prstGeom>
          <a:noFill/>
          <a:ln/>
        </p:spPr>
        <p:txBody>
          <a:bodyPr wrap="none" lIns="0" tIns="0" rIns="0" bIns="0" rtlCol="0" anchor="t"/>
          <a:lstStyle/>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Các linh kiện điện tử được gắn vào bảng mạch và các kết nối phải được thực hiện cẩn thận để đảm bảo chức năng của máy hoạt động hiệu quả</a:t>
            </a:r>
            <a:endParaRPr lang="en-US" sz="1200" dirty="0"/>
          </a:p>
        </p:txBody>
      </p:sp>
      <p:sp>
        <p:nvSpPr>
          <p:cNvPr id="21" name="Shape 18"/>
          <p:cNvSpPr/>
          <p:nvPr/>
        </p:nvSpPr>
        <p:spPr>
          <a:xfrm>
            <a:off x="914043" y="6550316"/>
            <a:ext cx="293132" cy="293132"/>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22" name="Text 19"/>
          <p:cNvSpPr/>
          <p:nvPr/>
        </p:nvSpPr>
        <p:spPr>
          <a:xfrm>
            <a:off x="998280" y="6638184"/>
            <a:ext cx="109418" cy="205264"/>
          </a:xfrm>
          <a:prstGeom prst="rect">
            <a:avLst/>
          </a:prstGeom>
          <a:noFill/>
          <a:ln/>
        </p:spPr>
        <p:txBody>
          <a:bodyPr wrap="none" lIns="0" tIns="0" rIns="0" bIns="0" rtlCol="0" anchor="t"/>
          <a:lstStyle/>
          <a:p>
            <a:pPr marL="0" indent="0" algn="ctr">
              <a:lnSpc>
                <a:spcPts val="1600"/>
              </a:lnSpc>
              <a:buNone/>
            </a:pPr>
            <a:r>
              <a:rPr lang="en-US" sz="2000" dirty="0">
                <a:solidFill>
                  <a:srgbClr val="383838"/>
                </a:solidFill>
                <a:latin typeface="PT Serif" pitchFamily="34" charset="0"/>
                <a:ea typeface="PT Serif" pitchFamily="34" charset="-122"/>
                <a:cs typeface="PT Serif" pitchFamily="34" charset="-120"/>
              </a:rPr>
              <a:t>5</a:t>
            </a:r>
            <a:endParaRPr lang="en-US" sz="2000" dirty="0"/>
          </a:p>
        </p:txBody>
      </p:sp>
      <p:sp>
        <p:nvSpPr>
          <p:cNvPr id="23" name="Text 20"/>
          <p:cNvSpPr/>
          <p:nvPr/>
        </p:nvSpPr>
        <p:spPr>
          <a:xfrm>
            <a:off x="1321237" y="6534005"/>
            <a:ext cx="2052518" cy="256580"/>
          </a:xfrm>
          <a:prstGeom prst="rect">
            <a:avLst/>
          </a:prstGeom>
          <a:noFill/>
          <a:ln/>
        </p:spPr>
        <p:txBody>
          <a:bodyPr wrap="none" lIns="0" tIns="0" rIns="0" bIns="0" rtlCol="0" anchor="t"/>
          <a:lstStyle/>
          <a:p>
            <a:pPr marL="0" indent="0">
              <a:lnSpc>
                <a:spcPts val="2000"/>
              </a:lnSpc>
              <a:buNone/>
            </a:pPr>
            <a:r>
              <a:rPr lang="en-US" sz="2000" b="1" dirty="0">
                <a:solidFill>
                  <a:srgbClr val="383838"/>
                </a:solidFill>
                <a:latin typeface="PT Serif" pitchFamily="34" charset="0"/>
                <a:ea typeface="PT Serif" pitchFamily="34" charset="-122"/>
                <a:cs typeface="PT Serif" pitchFamily="34" charset="-120"/>
              </a:rPr>
              <a:t>Kiểm tra chức năng</a:t>
            </a:r>
            <a:endParaRPr lang="en-US" sz="2000" dirty="0"/>
          </a:p>
        </p:txBody>
      </p:sp>
      <p:sp>
        <p:nvSpPr>
          <p:cNvPr id="24" name="Text 21"/>
          <p:cNvSpPr/>
          <p:nvPr/>
        </p:nvSpPr>
        <p:spPr>
          <a:xfrm>
            <a:off x="1321237" y="6868690"/>
            <a:ext cx="13030200" cy="208598"/>
          </a:xfrm>
          <a:prstGeom prst="rect">
            <a:avLst/>
          </a:prstGeom>
          <a:noFill/>
          <a:ln/>
        </p:spPr>
        <p:txBody>
          <a:bodyPr wrap="none" lIns="0" tIns="0" rIns="0" bIns="0" rtlCol="0" anchor="t"/>
          <a:lstStyle/>
          <a:p>
            <a:pPr marL="0" indent="0" algn="l">
              <a:lnSpc>
                <a:spcPts val="1600"/>
              </a:lnSpc>
              <a:buNone/>
            </a:pPr>
            <a:r>
              <a:rPr lang="en-US" sz="1200" dirty="0">
                <a:solidFill>
                  <a:srgbClr val="383838"/>
                </a:solidFill>
                <a:latin typeface="DM Sans" pitchFamily="34" charset="0"/>
                <a:ea typeface="DM Sans" pitchFamily="34" charset="-122"/>
                <a:cs typeface="DM Sans" pitchFamily="34" charset="-120"/>
              </a:rPr>
              <a:t>Mục tiêu chính của việc kiểm tra chức năng là phát hiện và khắc phục các lỗi hoặc bất thường trước khi sản phẩm được đưa ra thị trường.</a:t>
            </a:r>
            <a:endParaRPr lang="en-US" sz="1200" dirty="0"/>
          </a:p>
        </p:txBody>
      </p:sp>
      <p:pic>
        <p:nvPicPr>
          <p:cNvPr id="1026" name="Picture 2">
            <a:extLst>
              <a:ext uri="{FF2B5EF4-FFF2-40B4-BE49-F238E27FC236}">
                <a16:creationId xmlns:a16="http://schemas.microsoft.com/office/drawing/2014/main" id="{D206E95B-45B2-9D90-CFDE-162D6811D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9582" y="684390"/>
            <a:ext cx="4697829" cy="324373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1A478CA6-A1CE-AFED-0E6B-D6087CF757C9}"/>
              </a:ext>
            </a:extLst>
          </p:cNvPr>
          <p:cNvPicPr>
            <a:picLocks noChangeAspect="1"/>
          </p:cNvPicPr>
          <p:nvPr/>
        </p:nvPicPr>
        <p:blipFill>
          <a:blip r:embed="rId4"/>
          <a:stretch>
            <a:fillRect/>
          </a:stretch>
        </p:blipFill>
        <p:spPr>
          <a:xfrm>
            <a:off x="11804135" y="7411424"/>
            <a:ext cx="2642238" cy="81817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871615" y="456605"/>
            <a:ext cx="6887170" cy="420529"/>
          </a:xfrm>
          <a:prstGeom prst="rect">
            <a:avLst/>
          </a:prstGeom>
          <a:noFill/>
          <a:ln/>
        </p:spPr>
        <p:txBody>
          <a:bodyPr wrap="none" lIns="0" tIns="0" rIns="0" bIns="0" rtlCol="0" anchor="t"/>
          <a:lstStyle/>
          <a:p>
            <a:pPr marL="0" indent="0" algn="ctr">
              <a:lnSpc>
                <a:spcPts val="3300"/>
              </a:lnSpc>
              <a:buNone/>
            </a:pPr>
            <a:r>
              <a:rPr lang="en-US" sz="320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3200" dirty="0"/>
          </a:p>
        </p:txBody>
      </p:sp>
      <p:pic>
        <p:nvPicPr>
          <p:cNvPr id="3" name="Image 0" descr="preencoded.png"/>
          <p:cNvPicPr>
            <a:picLocks noChangeAspect="1"/>
          </p:cNvPicPr>
          <p:nvPr/>
        </p:nvPicPr>
        <p:blipFill>
          <a:blip r:embed="rId3"/>
          <a:stretch>
            <a:fillRect/>
          </a:stretch>
        </p:blipFill>
        <p:spPr>
          <a:xfrm>
            <a:off x="5866052" y="1302902"/>
            <a:ext cx="2898297" cy="2554064"/>
          </a:xfrm>
          <a:prstGeom prst="rect">
            <a:avLst/>
          </a:prstGeom>
        </p:spPr>
      </p:pic>
      <p:sp>
        <p:nvSpPr>
          <p:cNvPr id="4" name="Shape 1"/>
          <p:cNvSpPr/>
          <p:nvPr/>
        </p:nvSpPr>
        <p:spPr>
          <a:xfrm>
            <a:off x="662464" y="4892693"/>
            <a:ext cx="288250" cy="288250"/>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752833" y="4935913"/>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1</a:t>
            </a:r>
            <a:endParaRPr lang="en-US" sz="1550" dirty="0"/>
          </a:p>
        </p:txBody>
      </p:sp>
      <p:sp>
        <p:nvSpPr>
          <p:cNvPr id="6" name="Text 3"/>
          <p:cNvSpPr/>
          <p:nvPr/>
        </p:nvSpPr>
        <p:spPr>
          <a:xfrm>
            <a:off x="1160773" y="4892693"/>
            <a:ext cx="1681996" cy="210264"/>
          </a:xfrm>
          <a:prstGeom prst="rect">
            <a:avLst/>
          </a:prstGeom>
          <a:noFill/>
          <a:ln/>
        </p:spPr>
        <p:txBody>
          <a:bodyPr wrap="none" lIns="0" tIns="0" rIns="0" bIns="0" rtlCol="0" anchor="t"/>
          <a:lstStyle/>
          <a:p>
            <a:pPr marL="0" indent="0">
              <a:lnSpc>
                <a:spcPts val="1650"/>
              </a:lnSpc>
              <a:buNone/>
            </a:pPr>
            <a:r>
              <a:rPr lang="en-US" b="1" dirty="0">
                <a:solidFill>
                  <a:srgbClr val="383838"/>
                </a:solidFill>
                <a:latin typeface="PT Serif" pitchFamily="34" charset="0"/>
                <a:ea typeface="PT Serif" pitchFamily="34" charset="-122"/>
                <a:cs typeface="PT Serif" pitchFamily="34" charset="-120"/>
              </a:rPr>
              <a:t>Thiếu thiết bị bảo hộ</a:t>
            </a:r>
            <a:endParaRPr lang="en-US" b="1" dirty="0"/>
          </a:p>
        </p:txBody>
      </p:sp>
      <p:sp>
        <p:nvSpPr>
          <p:cNvPr id="7" name="Text 4"/>
          <p:cNvSpPr/>
          <p:nvPr/>
        </p:nvSpPr>
        <p:spPr>
          <a:xfrm>
            <a:off x="1154311" y="5179753"/>
            <a:ext cx="3993594" cy="204907"/>
          </a:xfrm>
          <a:prstGeom prst="rect">
            <a:avLst/>
          </a:prstGeom>
          <a:noFill/>
          <a:ln/>
        </p:spPr>
        <p:txBody>
          <a:bodyPr wrap="none" lIns="0" tIns="0" rIns="0" bIns="0" rtlCol="0" anchor="t"/>
          <a:lstStyle/>
          <a:p>
            <a:pPr marL="0" indent="0">
              <a:lnSpc>
                <a:spcPts val="1600"/>
              </a:lnSpc>
              <a:buNone/>
            </a:pPr>
            <a:r>
              <a:rPr lang="en-US" sz="1400" dirty="0">
                <a:solidFill>
                  <a:srgbClr val="383838"/>
                </a:solidFill>
                <a:latin typeface="DM Sans" pitchFamily="34" charset="0"/>
                <a:ea typeface="DM Sans" pitchFamily="34" charset="-122"/>
                <a:cs typeface="DM Sans" pitchFamily="34" charset="-120"/>
              </a:rPr>
              <a:t>Công nhân không sử dụng </a:t>
            </a:r>
            <a:r>
              <a:rPr lang="en-US" sz="1400" dirty="0" err="1">
                <a:solidFill>
                  <a:srgbClr val="383838"/>
                </a:solidFill>
                <a:latin typeface="DM Sans" pitchFamily="34" charset="0"/>
                <a:ea typeface="DM Sans" pitchFamily="34" charset="-122"/>
                <a:cs typeface="DM Sans" pitchFamily="34" charset="-120"/>
              </a:rPr>
              <a:t>thiết</a:t>
            </a:r>
            <a:r>
              <a:rPr lang="en-US" sz="1400" dirty="0">
                <a:solidFill>
                  <a:srgbClr val="383838"/>
                </a:solidFill>
                <a:latin typeface="DM Sans" pitchFamily="34" charset="0"/>
                <a:ea typeface="DM Sans" pitchFamily="34" charset="-122"/>
                <a:cs typeface="DM Sans" pitchFamily="34" charset="-120"/>
              </a:rPr>
              <a:t> </a:t>
            </a:r>
            <a:r>
              <a:rPr lang="en-US" sz="1400" dirty="0" err="1">
                <a:solidFill>
                  <a:srgbClr val="383838"/>
                </a:solidFill>
                <a:latin typeface="DM Sans" pitchFamily="34" charset="0"/>
                <a:ea typeface="DM Sans" pitchFamily="34" charset="-122"/>
                <a:cs typeface="DM Sans" pitchFamily="34" charset="-120"/>
              </a:rPr>
              <a:t>bị</a:t>
            </a:r>
            <a:endParaRPr lang="en-US" sz="1400" dirty="0">
              <a:solidFill>
                <a:srgbClr val="383838"/>
              </a:solidFill>
              <a:latin typeface="DM Sans" pitchFamily="34" charset="0"/>
              <a:ea typeface="DM Sans" pitchFamily="34" charset="-122"/>
              <a:cs typeface="DM Sans" pitchFamily="34" charset="-120"/>
            </a:endParaRPr>
          </a:p>
          <a:p>
            <a:pPr marL="0" indent="0">
              <a:lnSpc>
                <a:spcPts val="1600"/>
              </a:lnSpc>
              <a:buNone/>
            </a:pPr>
            <a:r>
              <a:rPr lang="en-US" sz="1400" dirty="0">
                <a:solidFill>
                  <a:srgbClr val="383838"/>
                </a:solidFill>
                <a:latin typeface="DM Sans" pitchFamily="34" charset="0"/>
                <a:ea typeface="DM Sans" pitchFamily="34" charset="-122"/>
                <a:cs typeface="DM Sans" pitchFamily="34" charset="-120"/>
              </a:rPr>
              <a:t> bảo hộ cá nhân đúng cách.</a:t>
            </a:r>
            <a:endParaRPr lang="en-US" sz="1400" dirty="0"/>
          </a:p>
        </p:txBody>
      </p:sp>
      <p:sp>
        <p:nvSpPr>
          <p:cNvPr id="8" name="Shape 5"/>
          <p:cNvSpPr/>
          <p:nvPr/>
        </p:nvSpPr>
        <p:spPr>
          <a:xfrm>
            <a:off x="5200531" y="4892693"/>
            <a:ext cx="288250" cy="288250"/>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9" name="Text 6"/>
          <p:cNvSpPr/>
          <p:nvPr/>
        </p:nvSpPr>
        <p:spPr>
          <a:xfrm>
            <a:off x="5290900" y="4935913"/>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2</a:t>
            </a:r>
            <a:endParaRPr lang="en-US" sz="1550" dirty="0"/>
          </a:p>
        </p:txBody>
      </p:sp>
      <p:sp>
        <p:nvSpPr>
          <p:cNvPr id="10" name="Text 7"/>
          <p:cNvSpPr/>
          <p:nvPr/>
        </p:nvSpPr>
        <p:spPr>
          <a:xfrm>
            <a:off x="5698840" y="4892693"/>
            <a:ext cx="1681996" cy="210264"/>
          </a:xfrm>
          <a:prstGeom prst="rect">
            <a:avLst/>
          </a:prstGeom>
          <a:noFill/>
          <a:ln/>
        </p:spPr>
        <p:txBody>
          <a:bodyPr wrap="none" lIns="0" tIns="0" rIns="0" bIns="0" rtlCol="0" anchor="t"/>
          <a:lstStyle/>
          <a:p>
            <a:pPr marL="0" indent="0">
              <a:lnSpc>
                <a:spcPts val="1650"/>
              </a:lnSpc>
              <a:buNone/>
            </a:pPr>
            <a:r>
              <a:rPr lang="en-US" b="1" dirty="0">
                <a:solidFill>
                  <a:srgbClr val="383838"/>
                </a:solidFill>
                <a:latin typeface="PT Serif" pitchFamily="34" charset="0"/>
                <a:ea typeface="PT Serif" pitchFamily="34" charset="-122"/>
                <a:cs typeface="PT Serif" pitchFamily="34" charset="-120"/>
              </a:rPr>
              <a:t>Hư hỏng thiết bị</a:t>
            </a:r>
            <a:endParaRPr lang="en-US" b="1" dirty="0"/>
          </a:p>
        </p:txBody>
      </p:sp>
      <p:sp>
        <p:nvSpPr>
          <p:cNvPr id="11" name="Text 8"/>
          <p:cNvSpPr/>
          <p:nvPr/>
        </p:nvSpPr>
        <p:spPr>
          <a:xfrm>
            <a:off x="5654636" y="5179753"/>
            <a:ext cx="3993594" cy="204907"/>
          </a:xfrm>
          <a:prstGeom prst="rect">
            <a:avLst/>
          </a:prstGeom>
          <a:noFill/>
          <a:ln/>
        </p:spPr>
        <p:txBody>
          <a:bodyPr wrap="none" lIns="0" tIns="0" rIns="0" bIns="0" rtlCol="0" anchor="t"/>
          <a:lstStyle/>
          <a:p>
            <a:pPr marL="0" indent="0">
              <a:lnSpc>
                <a:spcPts val="1600"/>
              </a:lnSpc>
              <a:buNone/>
            </a:pPr>
            <a:r>
              <a:rPr lang="en-US" sz="1400" dirty="0">
                <a:solidFill>
                  <a:srgbClr val="383838"/>
                </a:solidFill>
                <a:latin typeface="DM Sans" pitchFamily="34" charset="0"/>
                <a:ea typeface="DM Sans" pitchFamily="34" charset="-122"/>
                <a:cs typeface="DM Sans" pitchFamily="34" charset="-120"/>
              </a:rPr>
              <a:t>Máy móc bị hỏng hoặc không </a:t>
            </a:r>
            <a:r>
              <a:rPr lang="en-US" sz="1400" dirty="0" err="1">
                <a:solidFill>
                  <a:srgbClr val="383838"/>
                </a:solidFill>
                <a:latin typeface="DM Sans" pitchFamily="34" charset="0"/>
                <a:ea typeface="DM Sans" pitchFamily="34" charset="-122"/>
                <a:cs typeface="DM Sans" pitchFamily="34" charset="-120"/>
              </a:rPr>
              <a:t>được</a:t>
            </a:r>
            <a:r>
              <a:rPr lang="en-US" sz="1400" dirty="0">
                <a:solidFill>
                  <a:srgbClr val="383838"/>
                </a:solidFill>
                <a:latin typeface="DM Sans" pitchFamily="34" charset="0"/>
                <a:ea typeface="DM Sans" pitchFamily="34" charset="-122"/>
                <a:cs typeface="DM Sans" pitchFamily="34" charset="-120"/>
              </a:rPr>
              <a:t> </a:t>
            </a:r>
          </a:p>
          <a:p>
            <a:pPr marL="0" indent="0">
              <a:lnSpc>
                <a:spcPts val="1600"/>
              </a:lnSpc>
              <a:buNone/>
            </a:pPr>
            <a:r>
              <a:rPr lang="en-US" sz="1400" dirty="0" err="1">
                <a:solidFill>
                  <a:srgbClr val="383838"/>
                </a:solidFill>
                <a:latin typeface="DM Sans" pitchFamily="34" charset="0"/>
                <a:ea typeface="DM Sans" pitchFamily="34" charset="-122"/>
                <a:cs typeface="DM Sans" pitchFamily="34" charset="-120"/>
              </a:rPr>
              <a:t>bảo</a:t>
            </a:r>
            <a:r>
              <a:rPr lang="en-US" sz="1400" dirty="0">
                <a:solidFill>
                  <a:srgbClr val="383838"/>
                </a:solidFill>
                <a:latin typeface="DM Sans" pitchFamily="34" charset="0"/>
                <a:ea typeface="DM Sans" pitchFamily="34" charset="-122"/>
                <a:cs typeface="DM Sans" pitchFamily="34" charset="-120"/>
              </a:rPr>
              <a:t> trì định kỳ.</a:t>
            </a:r>
            <a:endParaRPr lang="en-US" sz="1400" dirty="0"/>
          </a:p>
        </p:txBody>
      </p:sp>
      <p:sp>
        <p:nvSpPr>
          <p:cNvPr id="12" name="Shape 9"/>
          <p:cNvSpPr/>
          <p:nvPr/>
        </p:nvSpPr>
        <p:spPr>
          <a:xfrm>
            <a:off x="9738599" y="4892693"/>
            <a:ext cx="288250" cy="288250"/>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13" name="Text 10"/>
          <p:cNvSpPr/>
          <p:nvPr/>
        </p:nvSpPr>
        <p:spPr>
          <a:xfrm>
            <a:off x="9828967" y="4935913"/>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3</a:t>
            </a:r>
            <a:endParaRPr lang="en-US" sz="1550" dirty="0"/>
          </a:p>
        </p:txBody>
      </p:sp>
      <p:sp>
        <p:nvSpPr>
          <p:cNvPr id="14" name="Text 11"/>
          <p:cNvSpPr/>
          <p:nvPr/>
        </p:nvSpPr>
        <p:spPr>
          <a:xfrm>
            <a:off x="10154960" y="4892693"/>
            <a:ext cx="1681996" cy="210264"/>
          </a:xfrm>
          <a:prstGeom prst="rect">
            <a:avLst/>
          </a:prstGeom>
          <a:noFill/>
          <a:ln/>
        </p:spPr>
        <p:txBody>
          <a:bodyPr wrap="none" lIns="0" tIns="0" rIns="0" bIns="0" rtlCol="0" anchor="t"/>
          <a:lstStyle/>
          <a:p>
            <a:pPr marL="0" indent="0">
              <a:lnSpc>
                <a:spcPts val="1650"/>
              </a:lnSpc>
              <a:buNone/>
            </a:pPr>
            <a:r>
              <a:rPr lang="en-US" b="1" dirty="0">
                <a:solidFill>
                  <a:srgbClr val="383838"/>
                </a:solidFill>
                <a:latin typeface="PT Serif" pitchFamily="34" charset="0"/>
                <a:ea typeface="PT Serif" pitchFamily="34" charset="-122"/>
                <a:cs typeface="PT Serif" pitchFamily="34" charset="-120"/>
              </a:rPr>
              <a:t>Thiếu đào tạo</a:t>
            </a:r>
            <a:endParaRPr lang="en-US" b="1" dirty="0"/>
          </a:p>
        </p:txBody>
      </p:sp>
      <p:sp>
        <p:nvSpPr>
          <p:cNvPr id="15" name="Text 12"/>
          <p:cNvSpPr/>
          <p:nvPr/>
        </p:nvSpPr>
        <p:spPr>
          <a:xfrm>
            <a:off x="10154960" y="5179753"/>
            <a:ext cx="3993594" cy="409813"/>
          </a:xfrm>
          <a:prstGeom prst="rect">
            <a:avLst/>
          </a:prstGeom>
          <a:noFill/>
          <a:ln/>
        </p:spPr>
        <p:txBody>
          <a:bodyPr wrap="square" lIns="0" tIns="0" rIns="0" bIns="0" rtlCol="0" anchor="t"/>
          <a:lstStyle/>
          <a:p>
            <a:pPr marL="0" indent="0">
              <a:lnSpc>
                <a:spcPts val="1600"/>
              </a:lnSpc>
              <a:buNone/>
            </a:pPr>
            <a:r>
              <a:rPr lang="en-US" sz="1400" dirty="0">
                <a:solidFill>
                  <a:srgbClr val="383838"/>
                </a:solidFill>
                <a:latin typeface="DM Sans" pitchFamily="34" charset="0"/>
                <a:ea typeface="DM Sans" pitchFamily="34" charset="-122"/>
                <a:cs typeface="DM Sans" pitchFamily="34" charset="-120"/>
              </a:rPr>
              <a:t>Công nhân chưa được đào tạo đầy đủ </a:t>
            </a:r>
            <a:r>
              <a:rPr lang="en-US" sz="1400" dirty="0" err="1">
                <a:solidFill>
                  <a:srgbClr val="383838"/>
                </a:solidFill>
                <a:latin typeface="DM Sans" pitchFamily="34" charset="0"/>
                <a:ea typeface="DM Sans" pitchFamily="34" charset="-122"/>
                <a:cs typeface="DM Sans" pitchFamily="34" charset="-120"/>
              </a:rPr>
              <a:t>về</a:t>
            </a:r>
            <a:r>
              <a:rPr lang="en-US" sz="1400" dirty="0">
                <a:solidFill>
                  <a:srgbClr val="383838"/>
                </a:solidFill>
                <a:latin typeface="DM Sans" pitchFamily="34" charset="0"/>
                <a:ea typeface="DM Sans" pitchFamily="34" charset="-122"/>
                <a:cs typeface="DM Sans" pitchFamily="34" charset="-120"/>
              </a:rPr>
              <a:t> </a:t>
            </a:r>
          </a:p>
          <a:p>
            <a:pPr marL="0" indent="0">
              <a:lnSpc>
                <a:spcPts val="1600"/>
              </a:lnSpc>
              <a:buNone/>
            </a:pPr>
            <a:r>
              <a:rPr lang="en-US" sz="1400" dirty="0" err="1">
                <a:solidFill>
                  <a:srgbClr val="383838"/>
                </a:solidFill>
                <a:latin typeface="DM Sans" pitchFamily="34" charset="0"/>
                <a:ea typeface="DM Sans" pitchFamily="34" charset="-122"/>
                <a:cs typeface="DM Sans" pitchFamily="34" charset="-120"/>
              </a:rPr>
              <a:t>quy</a:t>
            </a:r>
            <a:r>
              <a:rPr lang="en-US" sz="1400" dirty="0">
                <a:solidFill>
                  <a:srgbClr val="383838"/>
                </a:solidFill>
                <a:latin typeface="DM Sans" pitchFamily="34" charset="0"/>
                <a:ea typeface="DM Sans" pitchFamily="34" charset="-122"/>
                <a:cs typeface="DM Sans" pitchFamily="34" charset="-120"/>
              </a:rPr>
              <a:t> trình làm việc an toàn.</a:t>
            </a:r>
            <a:endParaRPr lang="en-US" sz="1400" dirty="0"/>
          </a:p>
        </p:txBody>
      </p:sp>
      <p:sp>
        <p:nvSpPr>
          <p:cNvPr id="16" name="Shape 13"/>
          <p:cNvSpPr/>
          <p:nvPr/>
        </p:nvSpPr>
        <p:spPr>
          <a:xfrm>
            <a:off x="662464" y="5861743"/>
            <a:ext cx="288250" cy="288250"/>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17" name="Text 14"/>
          <p:cNvSpPr/>
          <p:nvPr/>
        </p:nvSpPr>
        <p:spPr>
          <a:xfrm>
            <a:off x="752833" y="5904963"/>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4</a:t>
            </a:r>
            <a:endParaRPr lang="en-US" sz="1550" dirty="0"/>
          </a:p>
        </p:txBody>
      </p:sp>
      <p:sp>
        <p:nvSpPr>
          <p:cNvPr id="18" name="Text 15"/>
          <p:cNvSpPr/>
          <p:nvPr/>
        </p:nvSpPr>
        <p:spPr>
          <a:xfrm>
            <a:off x="1116569" y="5861743"/>
            <a:ext cx="1909405" cy="210264"/>
          </a:xfrm>
          <a:prstGeom prst="rect">
            <a:avLst/>
          </a:prstGeom>
          <a:noFill/>
          <a:ln/>
        </p:spPr>
        <p:txBody>
          <a:bodyPr wrap="none" lIns="0" tIns="0" rIns="0" bIns="0" rtlCol="0" anchor="t"/>
          <a:lstStyle/>
          <a:p>
            <a:pPr marL="0" indent="0">
              <a:lnSpc>
                <a:spcPts val="1650"/>
              </a:lnSpc>
              <a:buNone/>
            </a:pPr>
            <a:r>
              <a:rPr lang="en-US" b="1" dirty="0">
                <a:solidFill>
                  <a:srgbClr val="383838"/>
                </a:solidFill>
                <a:latin typeface="PT Serif" pitchFamily="34" charset="0"/>
                <a:ea typeface="PT Serif" pitchFamily="34" charset="-122"/>
                <a:cs typeface="PT Serif" pitchFamily="34" charset="-120"/>
              </a:rPr>
              <a:t>Không tuân thủ quy trình</a:t>
            </a:r>
            <a:endParaRPr lang="en-US" b="1" dirty="0"/>
          </a:p>
        </p:txBody>
      </p:sp>
      <p:sp>
        <p:nvSpPr>
          <p:cNvPr id="19" name="Text 16"/>
          <p:cNvSpPr/>
          <p:nvPr/>
        </p:nvSpPr>
        <p:spPr>
          <a:xfrm>
            <a:off x="1154311" y="6148803"/>
            <a:ext cx="3993594" cy="204907"/>
          </a:xfrm>
          <a:prstGeom prst="rect">
            <a:avLst/>
          </a:prstGeom>
          <a:noFill/>
          <a:ln/>
        </p:spPr>
        <p:txBody>
          <a:bodyPr wrap="none" lIns="0" tIns="0" rIns="0" bIns="0" rtlCol="0" anchor="t"/>
          <a:lstStyle/>
          <a:p>
            <a:pPr marL="0" indent="0">
              <a:lnSpc>
                <a:spcPts val="1600"/>
              </a:lnSpc>
              <a:buNone/>
            </a:pPr>
            <a:r>
              <a:rPr lang="en-US" sz="1400" dirty="0">
                <a:solidFill>
                  <a:srgbClr val="383838"/>
                </a:solidFill>
                <a:latin typeface="DM Sans" pitchFamily="34" charset="0"/>
                <a:ea typeface="DM Sans" pitchFamily="34" charset="-122"/>
                <a:cs typeface="DM Sans" pitchFamily="34" charset="-120"/>
              </a:rPr>
              <a:t>Công nhân không được đào </a:t>
            </a:r>
            <a:r>
              <a:rPr lang="en-US" sz="1400" dirty="0" err="1">
                <a:solidFill>
                  <a:srgbClr val="383838"/>
                </a:solidFill>
                <a:latin typeface="DM Sans" pitchFamily="34" charset="0"/>
                <a:ea typeface="DM Sans" pitchFamily="34" charset="-122"/>
                <a:cs typeface="DM Sans" pitchFamily="34" charset="-120"/>
              </a:rPr>
              <a:t>tạo</a:t>
            </a:r>
            <a:r>
              <a:rPr lang="en-US" sz="1400" dirty="0">
                <a:solidFill>
                  <a:srgbClr val="383838"/>
                </a:solidFill>
                <a:latin typeface="DM Sans" pitchFamily="34" charset="0"/>
                <a:ea typeface="DM Sans" pitchFamily="34" charset="-122"/>
                <a:cs typeface="DM Sans" pitchFamily="34" charset="-120"/>
              </a:rPr>
              <a:t> </a:t>
            </a:r>
          </a:p>
          <a:p>
            <a:pPr marL="0" indent="0">
              <a:lnSpc>
                <a:spcPts val="1600"/>
              </a:lnSpc>
              <a:buNone/>
            </a:pPr>
            <a:r>
              <a:rPr lang="en-US" sz="1400" dirty="0" err="1">
                <a:solidFill>
                  <a:srgbClr val="383838"/>
                </a:solidFill>
                <a:latin typeface="DM Sans" pitchFamily="34" charset="0"/>
                <a:ea typeface="DM Sans" pitchFamily="34" charset="-122"/>
                <a:cs typeface="DM Sans" pitchFamily="34" charset="-120"/>
              </a:rPr>
              <a:t>đầy</a:t>
            </a:r>
            <a:r>
              <a:rPr lang="en-US" sz="1400" dirty="0">
                <a:solidFill>
                  <a:srgbClr val="383838"/>
                </a:solidFill>
                <a:latin typeface="DM Sans" pitchFamily="34" charset="0"/>
                <a:ea typeface="DM Sans" pitchFamily="34" charset="-122"/>
                <a:cs typeface="DM Sans" pitchFamily="34" charset="-120"/>
              </a:rPr>
              <a:t> đủ về các quy trình an toàn.</a:t>
            </a:r>
            <a:endParaRPr lang="en-US" sz="1400" dirty="0"/>
          </a:p>
        </p:txBody>
      </p:sp>
      <p:sp>
        <p:nvSpPr>
          <p:cNvPr id="20" name="Shape 17"/>
          <p:cNvSpPr/>
          <p:nvPr/>
        </p:nvSpPr>
        <p:spPr>
          <a:xfrm>
            <a:off x="5200531" y="5861743"/>
            <a:ext cx="288250" cy="288250"/>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21" name="Text 18"/>
          <p:cNvSpPr/>
          <p:nvPr/>
        </p:nvSpPr>
        <p:spPr>
          <a:xfrm>
            <a:off x="5290900" y="5904963"/>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5</a:t>
            </a:r>
            <a:endParaRPr lang="en-US" sz="1550" dirty="0"/>
          </a:p>
        </p:txBody>
      </p:sp>
      <p:sp>
        <p:nvSpPr>
          <p:cNvPr id="22" name="Text 19"/>
          <p:cNvSpPr/>
          <p:nvPr/>
        </p:nvSpPr>
        <p:spPr>
          <a:xfrm>
            <a:off x="5654636" y="5861743"/>
            <a:ext cx="2058591" cy="210264"/>
          </a:xfrm>
          <a:prstGeom prst="rect">
            <a:avLst/>
          </a:prstGeom>
          <a:noFill/>
          <a:ln/>
        </p:spPr>
        <p:txBody>
          <a:bodyPr wrap="none" lIns="0" tIns="0" rIns="0" bIns="0" rtlCol="0" anchor="t"/>
          <a:lstStyle/>
          <a:p>
            <a:pPr marL="0" indent="0">
              <a:lnSpc>
                <a:spcPts val="1650"/>
              </a:lnSpc>
              <a:buNone/>
            </a:pPr>
            <a:r>
              <a:rPr lang="en-US" b="1" dirty="0">
                <a:solidFill>
                  <a:srgbClr val="383838"/>
                </a:solidFill>
                <a:latin typeface="PT Serif" pitchFamily="34" charset="0"/>
                <a:ea typeface="PT Serif" pitchFamily="34" charset="-122"/>
                <a:cs typeface="PT Serif" pitchFamily="34" charset="-120"/>
              </a:rPr>
              <a:t>Môi trường không đảm bảo</a:t>
            </a:r>
            <a:endParaRPr lang="en-US" b="1" dirty="0"/>
          </a:p>
        </p:txBody>
      </p:sp>
      <p:sp>
        <p:nvSpPr>
          <p:cNvPr id="23" name="Text 20"/>
          <p:cNvSpPr/>
          <p:nvPr/>
        </p:nvSpPr>
        <p:spPr>
          <a:xfrm>
            <a:off x="5654636" y="6148803"/>
            <a:ext cx="3993594" cy="204907"/>
          </a:xfrm>
          <a:prstGeom prst="rect">
            <a:avLst/>
          </a:prstGeom>
          <a:noFill/>
          <a:ln/>
        </p:spPr>
        <p:txBody>
          <a:bodyPr wrap="none" lIns="0" tIns="0" rIns="0" bIns="0" rtlCol="0" anchor="t"/>
          <a:lstStyle/>
          <a:p>
            <a:pPr marL="0" indent="0">
              <a:lnSpc>
                <a:spcPts val="1600"/>
              </a:lnSpc>
              <a:buNone/>
            </a:pPr>
            <a:r>
              <a:rPr lang="en-US" sz="1400" dirty="0">
                <a:solidFill>
                  <a:srgbClr val="383838"/>
                </a:solidFill>
                <a:latin typeface="DM Sans" pitchFamily="34" charset="0"/>
                <a:ea typeface="DM Sans" pitchFamily="34" charset="-122"/>
                <a:cs typeface="DM Sans" pitchFamily="34" charset="-120"/>
              </a:rPr>
              <a:t>Ánh sáng, thông gió, mặt sàn ẩm ướt, … </a:t>
            </a:r>
          </a:p>
          <a:p>
            <a:pPr marL="0" indent="0">
              <a:lnSpc>
                <a:spcPts val="1600"/>
              </a:lnSpc>
              <a:buNone/>
            </a:pPr>
            <a:r>
              <a:rPr lang="en-US" sz="1400" dirty="0" err="1">
                <a:solidFill>
                  <a:srgbClr val="383838"/>
                </a:solidFill>
                <a:latin typeface="DM Sans" pitchFamily="34" charset="0"/>
                <a:ea typeface="DM Sans" pitchFamily="34" charset="-122"/>
                <a:cs typeface="DM Sans" pitchFamily="34" charset="-120"/>
              </a:rPr>
              <a:t>đều</a:t>
            </a:r>
            <a:r>
              <a:rPr lang="en-US" sz="1400" dirty="0">
                <a:solidFill>
                  <a:srgbClr val="383838"/>
                </a:solidFill>
                <a:latin typeface="DM Sans" pitchFamily="34" charset="0"/>
                <a:ea typeface="DM Sans" pitchFamily="34" charset="-122"/>
                <a:cs typeface="DM Sans" pitchFamily="34" charset="-120"/>
              </a:rPr>
              <a:t> có thể là nguyên nhân </a:t>
            </a:r>
            <a:endParaRPr lang="en-US" sz="1400" dirty="0"/>
          </a:p>
        </p:txBody>
      </p:sp>
      <p:sp>
        <p:nvSpPr>
          <p:cNvPr id="24" name="Shape 21"/>
          <p:cNvSpPr/>
          <p:nvPr/>
        </p:nvSpPr>
        <p:spPr>
          <a:xfrm>
            <a:off x="9738599" y="5861743"/>
            <a:ext cx="288250" cy="288250"/>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25" name="Text 22"/>
          <p:cNvSpPr/>
          <p:nvPr/>
        </p:nvSpPr>
        <p:spPr>
          <a:xfrm>
            <a:off x="9828967" y="5904963"/>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383838"/>
                </a:solidFill>
                <a:latin typeface="PT Serif" pitchFamily="34" charset="0"/>
                <a:ea typeface="PT Serif" pitchFamily="34" charset="-122"/>
                <a:cs typeface="PT Serif" pitchFamily="34" charset="-120"/>
              </a:rPr>
              <a:t>6</a:t>
            </a:r>
            <a:endParaRPr lang="en-US" sz="1550" dirty="0"/>
          </a:p>
        </p:txBody>
      </p:sp>
      <p:sp>
        <p:nvSpPr>
          <p:cNvPr id="26" name="Text 23"/>
          <p:cNvSpPr/>
          <p:nvPr/>
        </p:nvSpPr>
        <p:spPr>
          <a:xfrm>
            <a:off x="10154960" y="5861743"/>
            <a:ext cx="1681996" cy="210264"/>
          </a:xfrm>
          <a:prstGeom prst="rect">
            <a:avLst/>
          </a:prstGeom>
          <a:noFill/>
          <a:ln/>
        </p:spPr>
        <p:txBody>
          <a:bodyPr wrap="none" lIns="0" tIns="0" rIns="0" bIns="0" rtlCol="0" anchor="t"/>
          <a:lstStyle/>
          <a:p>
            <a:pPr marL="0" indent="0">
              <a:lnSpc>
                <a:spcPts val="1650"/>
              </a:lnSpc>
              <a:buNone/>
            </a:pPr>
            <a:r>
              <a:rPr lang="en-US" b="1" dirty="0">
                <a:solidFill>
                  <a:srgbClr val="383838"/>
                </a:solidFill>
                <a:latin typeface="PT Serif" pitchFamily="34" charset="0"/>
                <a:ea typeface="PT Serif" pitchFamily="34" charset="-122"/>
                <a:cs typeface="PT Serif" pitchFamily="34" charset="-120"/>
              </a:rPr>
              <a:t>Bệnh nghề nghiệp</a:t>
            </a:r>
            <a:endParaRPr lang="en-US" b="1" dirty="0"/>
          </a:p>
        </p:txBody>
      </p:sp>
      <p:sp>
        <p:nvSpPr>
          <p:cNvPr id="27" name="Text 24"/>
          <p:cNvSpPr/>
          <p:nvPr/>
        </p:nvSpPr>
        <p:spPr>
          <a:xfrm>
            <a:off x="10154960" y="6148803"/>
            <a:ext cx="3993594" cy="204907"/>
          </a:xfrm>
          <a:prstGeom prst="rect">
            <a:avLst/>
          </a:prstGeom>
          <a:noFill/>
          <a:ln/>
        </p:spPr>
        <p:txBody>
          <a:bodyPr wrap="none" lIns="0" tIns="0" rIns="0" bIns="0" rtlCol="0" anchor="t"/>
          <a:lstStyle/>
          <a:p>
            <a:pPr marL="0" indent="0">
              <a:lnSpc>
                <a:spcPts val="1600"/>
              </a:lnSpc>
              <a:buNone/>
            </a:pPr>
            <a:r>
              <a:rPr lang="en-US" sz="1400" dirty="0">
                <a:solidFill>
                  <a:srgbClr val="383838"/>
                </a:solidFill>
                <a:latin typeface="DM Sans" pitchFamily="34" charset="0"/>
                <a:ea typeface="DM Sans" pitchFamily="34" charset="-122"/>
                <a:cs typeface="DM Sans" pitchFamily="34" charset="-120"/>
              </a:rPr>
              <a:t>Giữ nguyên một tư thế trong thời </a:t>
            </a:r>
            <a:r>
              <a:rPr lang="en-US" sz="1400" dirty="0" err="1">
                <a:solidFill>
                  <a:srgbClr val="383838"/>
                </a:solidFill>
                <a:latin typeface="DM Sans" pitchFamily="34" charset="0"/>
                <a:ea typeface="DM Sans" pitchFamily="34" charset="-122"/>
                <a:cs typeface="DM Sans" pitchFamily="34" charset="-120"/>
              </a:rPr>
              <a:t>gian</a:t>
            </a:r>
            <a:r>
              <a:rPr lang="en-US" sz="1400" dirty="0">
                <a:solidFill>
                  <a:srgbClr val="383838"/>
                </a:solidFill>
                <a:latin typeface="DM Sans" pitchFamily="34" charset="0"/>
                <a:ea typeface="DM Sans" pitchFamily="34" charset="-122"/>
                <a:cs typeface="DM Sans" pitchFamily="34" charset="-120"/>
              </a:rPr>
              <a:t> </a:t>
            </a:r>
            <a:r>
              <a:rPr lang="en-US" sz="1400" dirty="0" err="1">
                <a:solidFill>
                  <a:srgbClr val="383838"/>
                </a:solidFill>
                <a:latin typeface="DM Sans" pitchFamily="34" charset="0"/>
                <a:ea typeface="DM Sans" pitchFamily="34" charset="-122"/>
                <a:cs typeface="DM Sans" pitchFamily="34" charset="-120"/>
              </a:rPr>
              <a:t>dài</a:t>
            </a:r>
            <a:endParaRPr lang="en-US" sz="1400" dirty="0">
              <a:solidFill>
                <a:srgbClr val="383838"/>
              </a:solidFill>
              <a:latin typeface="DM Sans" pitchFamily="34" charset="0"/>
              <a:ea typeface="DM Sans" pitchFamily="34" charset="-122"/>
              <a:cs typeface="DM Sans" pitchFamily="34" charset="-120"/>
            </a:endParaRPr>
          </a:p>
          <a:p>
            <a:pPr marL="0" indent="0">
              <a:lnSpc>
                <a:spcPts val="1600"/>
              </a:lnSpc>
              <a:buNone/>
            </a:pPr>
            <a:r>
              <a:rPr lang="en-US" sz="1400" dirty="0">
                <a:solidFill>
                  <a:srgbClr val="383838"/>
                </a:solidFill>
                <a:latin typeface="DM Sans" pitchFamily="34" charset="0"/>
                <a:ea typeface="DM Sans" pitchFamily="34" charset="-122"/>
                <a:cs typeface="DM Sans" pitchFamily="34" charset="-120"/>
              </a:rPr>
              <a:t> hay tiếp xúc với hóa chất </a:t>
            </a:r>
            <a:endParaRPr lang="en-US" sz="1400" dirty="0"/>
          </a:p>
        </p:txBody>
      </p:sp>
      <p:sp>
        <p:nvSpPr>
          <p:cNvPr id="28" name="Text 25"/>
          <p:cNvSpPr/>
          <p:nvPr/>
        </p:nvSpPr>
        <p:spPr>
          <a:xfrm>
            <a:off x="572095" y="7568089"/>
            <a:ext cx="13486209" cy="204907"/>
          </a:xfrm>
          <a:prstGeom prst="rect">
            <a:avLst/>
          </a:prstGeom>
          <a:noFill/>
          <a:ln/>
        </p:spPr>
        <p:txBody>
          <a:bodyPr wrap="none" lIns="0" tIns="0" rIns="0" bIns="0" rtlCol="0" anchor="t"/>
          <a:lstStyle/>
          <a:p>
            <a:pPr marL="0" indent="0">
              <a:lnSpc>
                <a:spcPts val="1600"/>
              </a:lnSpc>
              <a:buNone/>
            </a:pPr>
            <a:endParaRPr lang="en-US" sz="1000" dirty="0"/>
          </a:p>
        </p:txBody>
      </p:sp>
      <p:pic>
        <p:nvPicPr>
          <p:cNvPr id="29" name="Picture 28">
            <a:extLst>
              <a:ext uri="{FF2B5EF4-FFF2-40B4-BE49-F238E27FC236}">
                <a16:creationId xmlns:a16="http://schemas.microsoft.com/office/drawing/2014/main" id="{3D49AC07-A7F3-BFFD-9728-A974CA5CAA04}"/>
              </a:ext>
            </a:extLst>
          </p:cNvPr>
          <p:cNvPicPr>
            <a:picLocks noChangeAspect="1"/>
          </p:cNvPicPr>
          <p:nvPr/>
        </p:nvPicPr>
        <p:blipFill>
          <a:blip r:embed="rId4"/>
          <a:stretch>
            <a:fillRect/>
          </a:stretch>
        </p:blipFill>
        <p:spPr>
          <a:xfrm>
            <a:off x="11804135" y="7411424"/>
            <a:ext cx="2642238" cy="81817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074795" y="684728"/>
            <a:ext cx="6480810" cy="809982"/>
          </a:xfrm>
          <a:prstGeom prst="rect">
            <a:avLst/>
          </a:prstGeom>
          <a:noFill/>
          <a:ln/>
        </p:spPr>
        <p:txBody>
          <a:bodyPr wrap="none" lIns="0" tIns="0" rIns="0" bIns="0" rtlCol="0" anchor="t"/>
          <a:lstStyle/>
          <a:p>
            <a:pPr marL="0" indent="0" algn="ctr">
              <a:lnSpc>
                <a:spcPts val="6350"/>
              </a:lnSpc>
              <a:buNone/>
            </a:pPr>
            <a:r>
              <a:rPr lang="en-US" sz="5100" dirty="0">
                <a:solidFill>
                  <a:srgbClr val="020202"/>
                </a:solidFill>
                <a:latin typeface="PT Serif" pitchFamily="34" charset="0"/>
                <a:ea typeface="PT Serif" pitchFamily="34" charset="-122"/>
                <a:cs typeface="PT Serif" pitchFamily="34" charset="-120"/>
              </a:rPr>
              <a:t>Quy định chung</a:t>
            </a:r>
            <a:endParaRPr lang="en-US" sz="5100" dirty="0"/>
          </a:p>
        </p:txBody>
      </p:sp>
      <p:sp>
        <p:nvSpPr>
          <p:cNvPr id="3" name="Shape 1"/>
          <p:cNvSpPr/>
          <p:nvPr/>
        </p:nvSpPr>
        <p:spPr>
          <a:xfrm>
            <a:off x="864037" y="5009674"/>
            <a:ext cx="12902327" cy="30480"/>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4" name="Shape 2"/>
          <p:cNvSpPr/>
          <p:nvPr/>
        </p:nvSpPr>
        <p:spPr>
          <a:xfrm>
            <a:off x="3355181" y="4145637"/>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5" name="Shape 3"/>
          <p:cNvSpPr/>
          <p:nvPr/>
        </p:nvSpPr>
        <p:spPr>
          <a:xfrm>
            <a:off x="3154442" y="4793694"/>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1</a:t>
            </a:r>
          </a:p>
        </p:txBody>
      </p:sp>
      <p:sp>
        <p:nvSpPr>
          <p:cNvPr id="6" name="Text 4"/>
          <p:cNvSpPr/>
          <p:nvPr/>
        </p:nvSpPr>
        <p:spPr>
          <a:xfrm>
            <a:off x="1133550" y="2392861"/>
            <a:ext cx="4519136" cy="617219"/>
          </a:xfrm>
          <a:prstGeom prst="rect">
            <a:avLst/>
          </a:prstGeom>
          <a:noFill/>
          <a:ln/>
        </p:spPr>
        <p:txBody>
          <a:bodyPr wrap="squar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a:t>
            </a:r>
            <a:r>
              <a:rPr lang="en-US" sz="3050" b="1" dirty="0" err="1">
                <a:solidFill>
                  <a:srgbClr val="383838"/>
                </a:solidFill>
                <a:latin typeface="PT Serif" pitchFamily="34" charset="0"/>
                <a:ea typeface="PT Serif" pitchFamily="34" charset="-122"/>
                <a:cs typeface="PT Serif" pitchFamily="34" charset="-120"/>
              </a:rPr>
              <a:t>luyện</a:t>
            </a:r>
            <a:r>
              <a:rPr lang="en-US" sz="3050" b="1" dirty="0">
                <a:solidFill>
                  <a:srgbClr val="383838"/>
                </a:solidFill>
                <a:latin typeface="PT Serif" pitchFamily="34" charset="0"/>
                <a:ea typeface="PT Serif" pitchFamily="34" charset="-122"/>
                <a:cs typeface="PT Serif" pitchFamily="34" charset="-120"/>
              </a:rPr>
              <a:t> ATLD</a:t>
            </a:r>
            <a:endParaRPr lang="en-US" sz="3050" b="1" dirty="0"/>
          </a:p>
        </p:txBody>
      </p:sp>
      <p:sp>
        <p:nvSpPr>
          <p:cNvPr id="7" name="Text 5"/>
          <p:cNvSpPr/>
          <p:nvPr/>
        </p:nvSpPr>
        <p:spPr>
          <a:xfrm>
            <a:off x="1110853" y="3108603"/>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a:t>
            </a:r>
            <a:r>
              <a:rPr lang="en-US" sz="1900" dirty="0" err="1">
                <a:solidFill>
                  <a:srgbClr val="383838"/>
                </a:solidFill>
                <a:latin typeface="DM Sans" pitchFamily="34" charset="0"/>
                <a:ea typeface="DM Sans" pitchFamily="34" charset="-122"/>
                <a:cs typeface="DM Sans" pitchFamily="34" charset="-120"/>
              </a:rPr>
              <a:t>toàn</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lao</a:t>
            </a:r>
            <a:r>
              <a:rPr lang="en-US" sz="1900" dirty="0">
                <a:solidFill>
                  <a:srgbClr val="383838"/>
                </a:solidFill>
                <a:latin typeface="DM Sans" pitchFamily="34" charset="0"/>
                <a:ea typeface="DM Sans" pitchFamily="34" charset="-122"/>
                <a:cs typeface="DM Sans" pitchFamily="34" charset="-120"/>
              </a:rPr>
              <a:t> động định kỳ cho công nhân.</a:t>
            </a:r>
            <a:endParaRPr lang="en-US" sz="1900" dirty="0"/>
          </a:p>
        </p:txBody>
      </p:sp>
      <p:sp>
        <p:nvSpPr>
          <p:cNvPr id="8" name="Shape 6"/>
          <p:cNvSpPr/>
          <p:nvPr/>
        </p:nvSpPr>
        <p:spPr>
          <a:xfrm>
            <a:off x="5984915" y="5009674"/>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9" name="Shape 7"/>
          <p:cNvSpPr/>
          <p:nvPr/>
        </p:nvSpPr>
        <p:spPr>
          <a:xfrm>
            <a:off x="5784175" y="4793694"/>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2</a:t>
            </a:r>
          </a:p>
        </p:txBody>
      </p:sp>
      <p:sp>
        <p:nvSpPr>
          <p:cNvPr id="10" name="Text 8"/>
          <p:cNvSpPr/>
          <p:nvPr/>
        </p:nvSpPr>
        <p:spPr>
          <a:xfrm>
            <a:off x="4055983"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b="1" dirty="0"/>
          </a:p>
        </p:txBody>
      </p:sp>
      <p:sp>
        <p:nvSpPr>
          <p:cNvPr id="11" name="Text 9"/>
          <p:cNvSpPr/>
          <p:nvPr/>
        </p:nvSpPr>
        <p:spPr>
          <a:xfrm>
            <a:off x="3740587"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2" name="Shape 10"/>
          <p:cNvSpPr/>
          <p:nvPr/>
        </p:nvSpPr>
        <p:spPr>
          <a:xfrm>
            <a:off x="8614767" y="4145637"/>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13" name="Shape 11"/>
          <p:cNvSpPr/>
          <p:nvPr/>
        </p:nvSpPr>
        <p:spPr>
          <a:xfrm>
            <a:off x="8414028" y="4793694"/>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3</a:t>
            </a:r>
          </a:p>
        </p:txBody>
      </p:sp>
      <p:sp>
        <p:nvSpPr>
          <p:cNvPr id="14" name="Text 12"/>
          <p:cNvSpPr/>
          <p:nvPr/>
        </p:nvSpPr>
        <p:spPr>
          <a:xfrm>
            <a:off x="6685836" y="247447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b="1" dirty="0"/>
          </a:p>
        </p:txBody>
      </p:sp>
      <p:sp>
        <p:nvSpPr>
          <p:cNvPr id="15" name="Text 13"/>
          <p:cNvSpPr/>
          <p:nvPr/>
        </p:nvSpPr>
        <p:spPr>
          <a:xfrm>
            <a:off x="6370439" y="310860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dụng đúng các thiết bị bảo hộ cá nhân.</a:t>
            </a:r>
            <a:endParaRPr lang="en-US" sz="1900" dirty="0"/>
          </a:p>
        </p:txBody>
      </p:sp>
      <p:sp>
        <p:nvSpPr>
          <p:cNvPr id="16" name="Shape 14"/>
          <p:cNvSpPr/>
          <p:nvPr/>
        </p:nvSpPr>
        <p:spPr>
          <a:xfrm>
            <a:off x="11244620" y="5009674"/>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17" name="Shape 15"/>
          <p:cNvSpPr/>
          <p:nvPr/>
        </p:nvSpPr>
        <p:spPr>
          <a:xfrm>
            <a:off x="11043880" y="4793694"/>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4</a:t>
            </a:r>
          </a:p>
        </p:txBody>
      </p:sp>
      <p:sp>
        <p:nvSpPr>
          <p:cNvPr id="18" name="Text 16"/>
          <p:cNvSpPr/>
          <p:nvPr/>
        </p:nvSpPr>
        <p:spPr>
          <a:xfrm>
            <a:off x="9315688" y="6120646"/>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b="1" dirty="0"/>
          </a:p>
        </p:txBody>
      </p:sp>
      <p:sp>
        <p:nvSpPr>
          <p:cNvPr id="19" name="Text 17"/>
          <p:cNvSpPr/>
          <p:nvPr/>
        </p:nvSpPr>
        <p:spPr>
          <a:xfrm>
            <a:off x="9000292"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0" name="Picture 19">
            <a:extLst>
              <a:ext uri="{FF2B5EF4-FFF2-40B4-BE49-F238E27FC236}">
                <a16:creationId xmlns:a16="http://schemas.microsoft.com/office/drawing/2014/main" id="{16C36688-773B-037C-2186-91B935F260CF}"/>
              </a:ext>
            </a:extLst>
          </p:cNvPr>
          <p:cNvPicPr>
            <a:picLocks noChangeAspect="1"/>
          </p:cNvPicPr>
          <p:nvPr/>
        </p:nvPicPr>
        <p:blipFill>
          <a:blip r:embed="rId3"/>
          <a:stretch>
            <a:fillRect/>
          </a:stretch>
        </p:blipFill>
        <p:spPr>
          <a:xfrm>
            <a:off x="11804135" y="7411424"/>
            <a:ext cx="2642238" cy="81817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34048" y="2412444"/>
            <a:ext cx="4411980" cy="4411980"/>
          </a:xfrm>
          <a:prstGeom prst="rect">
            <a:avLst/>
          </a:prstGeom>
        </p:spPr>
      </p:pic>
      <p:sp>
        <p:nvSpPr>
          <p:cNvPr id="3" name="Text 0"/>
          <p:cNvSpPr/>
          <p:nvPr/>
        </p:nvSpPr>
        <p:spPr>
          <a:xfrm>
            <a:off x="702469" y="990005"/>
            <a:ext cx="6231493" cy="658535"/>
          </a:xfrm>
          <a:prstGeom prst="rect">
            <a:avLst/>
          </a:prstGeom>
          <a:noFill/>
          <a:ln/>
        </p:spPr>
        <p:txBody>
          <a:bodyPr wrap="none" lIns="0" tIns="0" rIns="0" bIns="0" rtlCol="0" anchor="t"/>
          <a:lstStyle/>
          <a:p>
            <a:pPr marL="0" indent="0">
              <a:lnSpc>
                <a:spcPts val="5150"/>
              </a:lnSpc>
              <a:buNone/>
            </a:pPr>
            <a:r>
              <a:rPr lang="en-US" sz="4800" b="1" dirty="0">
                <a:solidFill>
                  <a:srgbClr val="020202"/>
                </a:solidFill>
                <a:latin typeface="PT Serif" pitchFamily="34" charset="0"/>
                <a:ea typeface="PT Serif" pitchFamily="34" charset="-122"/>
                <a:cs typeface="PT Serif" pitchFamily="34" charset="-120"/>
              </a:rPr>
              <a:t>Xử lý tình huống khẩn cấp</a:t>
            </a:r>
            <a:endParaRPr lang="en-US" sz="4800" b="1" dirty="0"/>
          </a:p>
        </p:txBody>
      </p:sp>
      <p:sp>
        <p:nvSpPr>
          <p:cNvPr id="4" name="Shape 1"/>
          <p:cNvSpPr/>
          <p:nvPr/>
        </p:nvSpPr>
        <p:spPr>
          <a:xfrm>
            <a:off x="992029" y="1949529"/>
            <a:ext cx="22860" cy="5290066"/>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5" name="Shape 2"/>
          <p:cNvSpPr/>
          <p:nvPr/>
        </p:nvSpPr>
        <p:spPr>
          <a:xfrm>
            <a:off x="1206401" y="2389584"/>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6" name="Shape 3"/>
          <p:cNvSpPr/>
          <p:nvPr/>
        </p:nvSpPr>
        <p:spPr>
          <a:xfrm>
            <a:off x="777657" y="2175272"/>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7" name="Text 4"/>
          <p:cNvSpPr/>
          <p:nvPr/>
        </p:nvSpPr>
        <p:spPr>
          <a:xfrm>
            <a:off x="919222" y="224301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107406" y="215015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b="1" dirty="0"/>
          </a:p>
        </p:txBody>
      </p:sp>
      <p:sp>
        <p:nvSpPr>
          <p:cNvPr id="9" name="Text 6"/>
          <p:cNvSpPr/>
          <p:nvPr/>
        </p:nvSpPr>
        <p:spPr>
          <a:xfrm>
            <a:off x="2107406" y="259984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206401" y="3762256"/>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11" name="Shape 8"/>
          <p:cNvSpPr/>
          <p:nvPr/>
        </p:nvSpPr>
        <p:spPr>
          <a:xfrm>
            <a:off x="777657" y="3547943"/>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12" name="Text 9"/>
          <p:cNvSpPr/>
          <p:nvPr/>
        </p:nvSpPr>
        <p:spPr>
          <a:xfrm>
            <a:off x="919222" y="361569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107406" y="3522821"/>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b="1" dirty="0"/>
          </a:p>
        </p:txBody>
      </p:sp>
      <p:sp>
        <p:nvSpPr>
          <p:cNvPr id="14" name="Text 11"/>
          <p:cNvSpPr/>
          <p:nvPr/>
        </p:nvSpPr>
        <p:spPr>
          <a:xfrm>
            <a:off x="2107406" y="397252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206401" y="5134928"/>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16" name="Shape 13"/>
          <p:cNvSpPr/>
          <p:nvPr/>
        </p:nvSpPr>
        <p:spPr>
          <a:xfrm>
            <a:off x="777657" y="4920615"/>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17" name="Text 14"/>
          <p:cNvSpPr/>
          <p:nvPr/>
        </p:nvSpPr>
        <p:spPr>
          <a:xfrm>
            <a:off x="919222" y="498836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107406" y="489549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b="1" dirty="0"/>
          </a:p>
        </p:txBody>
      </p:sp>
      <p:sp>
        <p:nvSpPr>
          <p:cNvPr id="19" name="Text 16"/>
          <p:cNvSpPr/>
          <p:nvPr/>
        </p:nvSpPr>
        <p:spPr>
          <a:xfrm>
            <a:off x="2107406" y="534519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206401" y="6507599"/>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21" name="Shape 18"/>
          <p:cNvSpPr/>
          <p:nvPr/>
        </p:nvSpPr>
        <p:spPr>
          <a:xfrm>
            <a:off x="777657" y="6293287"/>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22" name="Text 19"/>
          <p:cNvSpPr/>
          <p:nvPr/>
        </p:nvSpPr>
        <p:spPr>
          <a:xfrm>
            <a:off x="919222" y="6361033"/>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107406" y="626816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b="1" dirty="0"/>
          </a:p>
        </p:txBody>
      </p:sp>
      <p:sp>
        <p:nvSpPr>
          <p:cNvPr id="24" name="Text 21"/>
          <p:cNvSpPr/>
          <p:nvPr/>
        </p:nvSpPr>
        <p:spPr>
          <a:xfrm>
            <a:off x="2107406" y="6717863"/>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Picture 24">
            <a:extLst>
              <a:ext uri="{FF2B5EF4-FFF2-40B4-BE49-F238E27FC236}">
                <a16:creationId xmlns:a16="http://schemas.microsoft.com/office/drawing/2014/main" id="{2E875F27-A353-8A78-91BC-A33AF1136D02}"/>
              </a:ext>
            </a:extLst>
          </p:cNvPr>
          <p:cNvPicPr>
            <a:picLocks noChangeAspect="1"/>
          </p:cNvPicPr>
          <p:nvPr/>
        </p:nvPicPr>
        <p:blipFill>
          <a:blip r:embed="rId4"/>
          <a:stretch>
            <a:fillRect/>
          </a:stretch>
        </p:blipFill>
        <p:spPr>
          <a:xfrm>
            <a:off x="11804135" y="7411424"/>
            <a:ext cx="2642238" cy="81817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89487" y="712437"/>
            <a:ext cx="6480810" cy="809982"/>
          </a:xfrm>
          <a:prstGeom prst="rect">
            <a:avLst/>
          </a:prstGeom>
          <a:noFill/>
          <a:ln/>
        </p:spPr>
        <p:txBody>
          <a:bodyPr wrap="none" lIns="0" tIns="0" rIns="0" bIns="0" rtlCol="0" anchor="t"/>
          <a:lstStyle/>
          <a:p>
            <a:pPr marL="0" indent="0" algn="ctr">
              <a:lnSpc>
                <a:spcPts val="6350"/>
              </a:lnSpc>
              <a:buNone/>
            </a:pPr>
            <a:r>
              <a:rPr lang="en-US" sz="5400" b="1" i="1" dirty="0">
                <a:solidFill>
                  <a:srgbClr val="020202"/>
                </a:solidFill>
                <a:latin typeface="PT Serif" pitchFamily="34" charset="0"/>
                <a:ea typeface="PT Serif" pitchFamily="34" charset="-122"/>
                <a:cs typeface="PT Serif" pitchFamily="34" charset="-120"/>
              </a:rPr>
              <a:t>Tài liệu tham khảo</a:t>
            </a:r>
            <a:endParaRPr lang="en-US" sz="5400" b="1" i="1" dirty="0"/>
          </a:p>
        </p:txBody>
      </p:sp>
      <p:sp>
        <p:nvSpPr>
          <p:cNvPr id="3" name="Text 1"/>
          <p:cNvSpPr/>
          <p:nvPr/>
        </p:nvSpPr>
        <p:spPr>
          <a:xfrm>
            <a:off x="864037" y="2406015"/>
            <a:ext cx="6690122" cy="972026"/>
          </a:xfrm>
          <a:prstGeom prst="rect">
            <a:avLst/>
          </a:prstGeom>
          <a:noFill/>
          <a:ln/>
        </p:spPr>
        <p:txBody>
          <a:bodyPr wrap="squar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a:t>
            </a:r>
            <a:r>
              <a:rPr lang="en-US" sz="3050" b="1" dirty="0" err="1">
                <a:solidFill>
                  <a:srgbClr val="020202"/>
                </a:solidFill>
                <a:latin typeface="PT Serif" pitchFamily="34" charset="0"/>
                <a:ea typeface="PT Serif" pitchFamily="34" charset="-122"/>
                <a:cs typeface="PT Serif" pitchFamily="34" charset="-120"/>
              </a:rPr>
              <a:t>tra</a:t>
            </a:r>
            <a:r>
              <a:rPr lang="en-US" sz="3050" b="1" dirty="0">
                <a:solidFill>
                  <a:srgbClr val="020202"/>
                </a:solidFill>
                <a:latin typeface="PT Serif" pitchFamily="34" charset="0"/>
                <a:ea typeface="PT Serif" pitchFamily="34" charset="-122"/>
                <a:cs typeface="PT Serif" pitchFamily="34" charset="-120"/>
              </a:rPr>
              <a:t> ATLD </a:t>
            </a:r>
            <a:r>
              <a:rPr lang="en-US" sz="3050" b="1" dirty="0" err="1">
                <a:solidFill>
                  <a:srgbClr val="020202"/>
                </a:solidFill>
                <a:latin typeface="PT Serif" pitchFamily="34" charset="0"/>
                <a:ea typeface="PT Serif" pitchFamily="34" charset="-122"/>
                <a:cs typeface="PT Serif" pitchFamily="34" charset="-120"/>
              </a:rPr>
              <a:t>nhóm</a:t>
            </a:r>
            <a:r>
              <a:rPr lang="en-US" sz="3050" b="1" dirty="0">
                <a:solidFill>
                  <a:srgbClr val="020202"/>
                </a:solidFill>
                <a:latin typeface="PT Serif" pitchFamily="34" charset="0"/>
                <a:ea typeface="PT Serif" pitchFamily="34" charset="-122"/>
                <a:cs typeface="PT Serif" pitchFamily="34" charset="-120"/>
              </a:rPr>
              <a:t> 3</a:t>
            </a:r>
            <a:endParaRPr lang="en-US" sz="3050" dirty="0"/>
          </a:p>
        </p:txBody>
      </p:sp>
      <p:sp>
        <p:nvSpPr>
          <p:cNvPr id="4" name="Text 2"/>
          <p:cNvSpPr/>
          <p:nvPr/>
        </p:nvSpPr>
        <p:spPr>
          <a:xfrm>
            <a:off x="864037" y="2892027"/>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56535" y="4019908"/>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56535" y="4555212"/>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641419"/>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934376" y="6117257"/>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Máy duỗi tóc</a:t>
            </a:r>
            <a:endParaRPr lang="en-US" sz="1900" dirty="0"/>
          </a:p>
        </p:txBody>
      </p:sp>
      <p:pic>
        <p:nvPicPr>
          <p:cNvPr id="9" name="Image 0" descr="preencoded.png"/>
          <p:cNvPicPr>
            <a:picLocks noChangeAspect="1"/>
          </p:cNvPicPr>
          <p:nvPr/>
        </p:nvPicPr>
        <p:blipFill>
          <a:blip r:embed="rId6"/>
          <a:stretch>
            <a:fillRect/>
          </a:stretch>
        </p:blipFill>
        <p:spPr>
          <a:xfrm>
            <a:off x="8156495" y="3637836"/>
            <a:ext cx="5609868" cy="1736169"/>
          </a:xfrm>
          <a:prstGeom prst="rect">
            <a:avLst/>
          </a:prstGeom>
        </p:spPr>
      </p:pic>
      <p:pic>
        <p:nvPicPr>
          <p:cNvPr id="11" name="Picture 10">
            <a:extLst>
              <a:ext uri="{FF2B5EF4-FFF2-40B4-BE49-F238E27FC236}">
                <a16:creationId xmlns:a16="http://schemas.microsoft.com/office/drawing/2014/main" id="{EA2B6BF3-F02D-95BB-B850-B309BB56C2F9}"/>
              </a:ext>
            </a:extLst>
          </p:cNvPr>
          <p:cNvPicPr>
            <a:picLocks noChangeAspect="1"/>
          </p:cNvPicPr>
          <p:nvPr/>
        </p:nvPicPr>
        <p:blipFill>
          <a:blip r:embed="rId7"/>
          <a:stretch>
            <a:fillRect/>
          </a:stretch>
        </p:blipFill>
        <p:spPr>
          <a:xfrm>
            <a:off x="11804135" y="7411424"/>
            <a:ext cx="2642238" cy="81817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862</Words>
  <Application>Microsoft Office PowerPoint</Application>
  <PresentationFormat>Custom</PresentationFormat>
  <Paragraphs>112</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PT Serif</vt:lpstr>
      <vt:lpstr>Arial</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2024-11-12T04:11:07Z</dcterms:created>
  <dcterms:modified xsi:type="dcterms:W3CDTF">2024-11-12T07:15:38Z</dcterms:modified>
</cp:coreProperties>
</file>