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4630400" cy="8229600"/>
  <p:notesSz cx="8229600" cy="14630400"/>
  <p:embeddedFontLst>
    <p:embeddedFont>
      <p:font typeface="Fraunces Extra Bold"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0006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4.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hyperlink" Target="https://antoannamviet.com/tai-lieu-an-toan-lao-dong-san-xuat-may-giat/"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626510" y="1908810"/>
            <a:ext cx="5466680" cy="5466680"/>
          </a:xfrm>
          <a:prstGeom prst="rect">
            <a:avLst/>
          </a:prstGeom>
        </p:spPr>
      </p:pic>
      <p:sp>
        <p:nvSpPr>
          <p:cNvPr id="3" name="Text 0"/>
          <p:cNvSpPr/>
          <p:nvPr/>
        </p:nvSpPr>
        <p:spPr>
          <a:xfrm>
            <a:off x="864037" y="1187768"/>
            <a:ext cx="7415927" cy="3193971"/>
          </a:xfrm>
          <a:prstGeom prst="rect">
            <a:avLst/>
          </a:prstGeom>
          <a:noFill/>
          <a:ln/>
        </p:spPr>
        <p:txBody>
          <a:bodyPr wrap="square" lIns="0" tIns="0" rIns="0" bIns="0" rtlCol="0" anchor="t"/>
          <a:lstStyle/>
          <a:p>
            <a:pPr marL="0" indent="0">
              <a:lnSpc>
                <a:spcPts val="8350"/>
              </a:lnSpc>
              <a:buNone/>
            </a:pPr>
            <a:r>
              <a:rPr lang="en-US" sz="6700" b="1" dirty="0">
                <a:solidFill>
                  <a:srgbClr val="3B4540"/>
                </a:solidFill>
                <a:latin typeface="Fraunces Extra Bold" pitchFamily="34" charset="0"/>
                <a:ea typeface="Fraunces Extra Bold" pitchFamily="34" charset="-122"/>
                <a:cs typeface="Fraunces Extra Bold" pitchFamily="34" charset="-120"/>
              </a:rPr>
              <a:t>An toàn lao động trong sản </a:t>
            </a:r>
            <a:r>
              <a:rPr lang="en-US" sz="6700" b="1" dirty="0" err="1">
                <a:solidFill>
                  <a:srgbClr val="3B4540"/>
                </a:solidFill>
                <a:latin typeface="Fraunces Extra Bold" pitchFamily="34" charset="0"/>
                <a:ea typeface="Fraunces Extra Bold" pitchFamily="34" charset="-122"/>
                <a:cs typeface="Fraunces Extra Bold" pitchFamily="34" charset="-120"/>
              </a:rPr>
              <a:t>xuất</a:t>
            </a:r>
            <a:r>
              <a:rPr lang="en-US" sz="6700" b="1" dirty="0">
                <a:solidFill>
                  <a:srgbClr val="3B4540"/>
                </a:solidFill>
                <a:latin typeface="Fraunces Extra Bold" pitchFamily="34" charset="0"/>
                <a:ea typeface="Fraunces Extra Bold" pitchFamily="34" charset="-122"/>
                <a:cs typeface="Fraunces Extra Bold" pitchFamily="34" charset="-120"/>
              </a:rPr>
              <a:t> </a:t>
            </a:r>
          </a:p>
          <a:p>
            <a:pPr marL="0" indent="0">
              <a:lnSpc>
                <a:spcPts val="8350"/>
              </a:lnSpc>
              <a:buNone/>
            </a:pPr>
            <a:r>
              <a:rPr lang="en-US" sz="6700" b="1" dirty="0" err="1">
                <a:solidFill>
                  <a:srgbClr val="3B4540"/>
                </a:solidFill>
                <a:latin typeface="Fraunces Extra Bold" pitchFamily="34" charset="0"/>
                <a:ea typeface="Fraunces Extra Bold" pitchFamily="34" charset="-122"/>
                <a:cs typeface="Fraunces Extra Bold" pitchFamily="34" charset="-120"/>
              </a:rPr>
              <a:t>Máy</a:t>
            </a:r>
            <a:r>
              <a:rPr lang="en-US" sz="6700" b="1" dirty="0">
                <a:solidFill>
                  <a:srgbClr val="3B4540"/>
                </a:solidFill>
                <a:latin typeface="Fraunces Extra Bold" pitchFamily="34" charset="0"/>
                <a:ea typeface="Fraunces Extra Bold" pitchFamily="34" charset="-122"/>
                <a:cs typeface="Fraunces Extra Bold" pitchFamily="34" charset="-120"/>
              </a:rPr>
              <a:t> </a:t>
            </a:r>
            <a:r>
              <a:rPr lang="en-US" sz="6700" b="1" dirty="0" err="1">
                <a:solidFill>
                  <a:srgbClr val="3B4540"/>
                </a:solidFill>
                <a:latin typeface="Fraunces Extra Bold" pitchFamily="34" charset="0"/>
                <a:ea typeface="Fraunces Extra Bold" pitchFamily="34" charset="-122"/>
                <a:cs typeface="Fraunces Extra Bold" pitchFamily="34" charset="-120"/>
              </a:rPr>
              <a:t>Giặt</a:t>
            </a:r>
            <a:endParaRPr lang="en-US" sz="6700" dirty="0"/>
          </a:p>
        </p:txBody>
      </p:sp>
      <p:sp>
        <p:nvSpPr>
          <p:cNvPr id="4" name="Text 1"/>
          <p:cNvSpPr/>
          <p:nvPr/>
        </p:nvSpPr>
        <p:spPr>
          <a:xfrm>
            <a:off x="864037" y="4752023"/>
            <a:ext cx="7415927" cy="158019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Báo cáo về tình hình tai nạn lao động 6 tháng đầu năm 2024 và các biện pháp phòng ngừa tai nạn trong ngành sản xuất máy giặt. Hướng dẫn an toàn lao động cho các công đoạn chế tạo và lắp ráp máy giặt.</a:t>
            </a:r>
            <a:endParaRPr lang="en-US" sz="1900" dirty="0"/>
          </a:p>
        </p:txBody>
      </p:sp>
      <p:sp>
        <p:nvSpPr>
          <p:cNvPr id="5" name="Shape 2"/>
          <p:cNvSpPr/>
          <p:nvPr/>
        </p:nvSpPr>
        <p:spPr>
          <a:xfrm>
            <a:off x="864037" y="6628328"/>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71657" y="6635948"/>
            <a:ext cx="379690" cy="379690"/>
          </a:xfrm>
          <a:prstGeom prst="rect">
            <a:avLst/>
          </a:prstGeom>
        </p:spPr>
      </p:pic>
      <p:sp>
        <p:nvSpPr>
          <p:cNvPr id="7" name="Text 3"/>
          <p:cNvSpPr/>
          <p:nvPr/>
        </p:nvSpPr>
        <p:spPr>
          <a:xfrm>
            <a:off x="1382316" y="6609874"/>
            <a:ext cx="3298984" cy="431959"/>
          </a:xfrm>
          <a:prstGeom prst="rect">
            <a:avLst/>
          </a:prstGeom>
          <a:noFill/>
          <a:ln/>
        </p:spPr>
        <p:txBody>
          <a:bodyPr wrap="none" lIns="0" tIns="0" rIns="0" bIns="0" rtlCol="0" anchor="t"/>
          <a:lstStyle/>
          <a:p>
            <a:pPr marL="0" indent="0" algn="l">
              <a:lnSpc>
                <a:spcPts val="3400"/>
              </a:lnSpc>
              <a:buNone/>
            </a:pPr>
            <a:r>
              <a:rPr lang="en-US" sz="2400" b="1" dirty="0" err="1">
                <a:solidFill>
                  <a:srgbClr val="405449"/>
                </a:solidFill>
                <a:latin typeface="Fraunces Extra Bold" panose="020B0604020202020204" charset="0"/>
                <a:ea typeface="Nobile Bold" pitchFamily="34" charset="-122"/>
                <a:cs typeface="Times New Roman" panose="02020603050405020304" pitchFamily="18" charset="0"/>
              </a:rPr>
              <a:t>Bản</a:t>
            </a:r>
            <a:r>
              <a:rPr lang="en-US" sz="2400" b="1" dirty="0">
                <a:solidFill>
                  <a:srgbClr val="405449"/>
                </a:solidFill>
                <a:latin typeface="Fraunces Extra Bold" panose="020B0604020202020204" charset="0"/>
                <a:ea typeface="Nobile Bold" pitchFamily="34" charset="-122"/>
                <a:cs typeface="Times New Roman" panose="02020603050405020304" pitchFamily="18" charset="0"/>
              </a:rPr>
              <a:t> </a:t>
            </a:r>
            <a:r>
              <a:rPr lang="en-US" sz="2400" b="1" dirty="0" err="1">
                <a:solidFill>
                  <a:srgbClr val="405449"/>
                </a:solidFill>
                <a:latin typeface="Fraunces Extra Bold" panose="020B0604020202020204" charset="0"/>
                <a:ea typeface="Nobile Bold" pitchFamily="34" charset="-122"/>
                <a:cs typeface="Times New Roman" panose="02020603050405020304" pitchFamily="18" charset="0"/>
              </a:rPr>
              <a:t>quyền</a:t>
            </a:r>
            <a:r>
              <a:rPr lang="en-US" sz="2400" b="1" dirty="0">
                <a:solidFill>
                  <a:srgbClr val="405449"/>
                </a:solidFill>
                <a:latin typeface="Fraunces Extra Bold" panose="020B0604020202020204" charset="0"/>
                <a:ea typeface="Nobile Bold" pitchFamily="34" charset="-122"/>
                <a:cs typeface="Times New Roman" panose="02020603050405020304" pitchFamily="18" charset="0"/>
              </a:rPr>
              <a:t> </a:t>
            </a:r>
            <a:r>
              <a:rPr lang="en-US" sz="2400" b="1" dirty="0" err="1">
                <a:solidFill>
                  <a:srgbClr val="405449"/>
                </a:solidFill>
                <a:latin typeface="Fraunces Extra Bold" panose="020B0604020202020204" charset="0"/>
                <a:ea typeface="Nobile Bold" pitchFamily="34" charset="-122"/>
                <a:cs typeface="Times New Roman" panose="02020603050405020304" pitchFamily="18" charset="0"/>
              </a:rPr>
              <a:t>thuộc</a:t>
            </a:r>
            <a:r>
              <a:rPr lang="en-US" sz="2400" b="1" dirty="0">
                <a:solidFill>
                  <a:srgbClr val="405449"/>
                </a:solidFill>
                <a:latin typeface="Fraunces Extra Bold" panose="020B0604020202020204" charset="0"/>
                <a:ea typeface="Nobile Bold" pitchFamily="34" charset="-122"/>
                <a:cs typeface="Times New Roman" panose="02020603050405020304" pitchFamily="18" charset="0"/>
              </a:rPr>
              <a:t> An </a:t>
            </a:r>
            <a:r>
              <a:rPr lang="en-US" sz="2400" b="1" dirty="0" err="1">
                <a:solidFill>
                  <a:srgbClr val="405449"/>
                </a:solidFill>
                <a:latin typeface="Fraunces Extra Bold" panose="020B0604020202020204" charset="0"/>
                <a:ea typeface="Nobile Bold" pitchFamily="34" charset="-122"/>
                <a:cs typeface="Times New Roman" panose="02020603050405020304" pitchFamily="18" charset="0"/>
              </a:rPr>
              <a:t>Toàn</a:t>
            </a:r>
            <a:r>
              <a:rPr lang="en-US" sz="2400" b="1" dirty="0">
                <a:solidFill>
                  <a:srgbClr val="405449"/>
                </a:solidFill>
                <a:latin typeface="Fraunces Extra Bold" panose="020B0604020202020204" charset="0"/>
                <a:ea typeface="Nobile Bold" pitchFamily="34" charset="-122"/>
                <a:cs typeface="Times New Roman" panose="02020603050405020304" pitchFamily="18" charset="0"/>
              </a:rPr>
              <a:t> Nam </a:t>
            </a:r>
            <a:r>
              <a:rPr lang="en-US" sz="2400" b="1" dirty="0" err="1">
                <a:solidFill>
                  <a:srgbClr val="405449"/>
                </a:solidFill>
                <a:latin typeface="Fraunces Extra Bold" panose="020B0604020202020204" charset="0"/>
                <a:ea typeface="Nobile Bold" pitchFamily="34" charset="-122"/>
                <a:cs typeface="Times New Roman" panose="02020603050405020304" pitchFamily="18" charset="0"/>
              </a:rPr>
              <a:t>Việt</a:t>
            </a:r>
            <a:r>
              <a:rPr lang="en-US" sz="2400" b="1" dirty="0">
                <a:solidFill>
                  <a:srgbClr val="405449"/>
                </a:solidFill>
                <a:latin typeface="Fraunces Extra Bold" panose="020B0604020202020204" charset="0"/>
                <a:ea typeface="Nobile Bold" pitchFamily="34" charset="-122"/>
                <a:cs typeface="Times New Roman" panose="02020603050405020304" pitchFamily="18" charset="0"/>
              </a:rPr>
              <a:t> </a:t>
            </a:r>
            <a:endParaRPr lang="en-US" sz="2400" dirty="0">
              <a:latin typeface="Fraunces Extra Bold" panose="020B0604020202020204" charset="0"/>
            </a:endParaRPr>
          </a:p>
        </p:txBody>
      </p:sp>
      <p:pic>
        <p:nvPicPr>
          <p:cNvPr id="8" name="Picture 7">
            <a:extLst>
              <a:ext uri="{FF2B5EF4-FFF2-40B4-BE49-F238E27FC236}">
                <a16:creationId xmlns:a16="http://schemas.microsoft.com/office/drawing/2014/main" id="{06A9C94C-BB35-737E-6144-FCC59FBA0CF1}"/>
              </a:ext>
            </a:extLst>
          </p:cNvPr>
          <p:cNvPicPr>
            <a:picLocks noChangeAspect="1"/>
          </p:cNvPicPr>
          <p:nvPr/>
        </p:nvPicPr>
        <p:blipFill>
          <a:blip r:embed="rId5"/>
          <a:stretch>
            <a:fillRect/>
          </a:stretch>
        </p:blipFill>
        <p:spPr>
          <a:xfrm>
            <a:off x="12510197" y="7508200"/>
            <a:ext cx="1887255" cy="6471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8532735" y="3957738"/>
            <a:ext cx="4916329" cy="2765465"/>
          </a:xfrm>
          <a:prstGeom prst="rect">
            <a:avLst/>
          </a:prstGeom>
        </p:spPr>
      </p:pic>
      <p:sp>
        <p:nvSpPr>
          <p:cNvPr id="4" name="Text 0"/>
          <p:cNvSpPr/>
          <p:nvPr/>
        </p:nvSpPr>
        <p:spPr>
          <a:xfrm>
            <a:off x="5496044" y="946964"/>
            <a:ext cx="5699998" cy="712351"/>
          </a:xfrm>
          <a:prstGeom prst="rect">
            <a:avLst/>
          </a:prstGeom>
          <a:noFill/>
          <a:ln/>
        </p:spPr>
        <p:txBody>
          <a:bodyPr wrap="none" lIns="0" tIns="0" rIns="0" bIns="0" rtlCol="0" anchor="t"/>
          <a:lstStyle/>
          <a:p>
            <a:pPr marL="0" indent="0">
              <a:lnSpc>
                <a:spcPts val="5600"/>
              </a:lnSpc>
              <a:buNone/>
            </a:pPr>
            <a:r>
              <a:rPr lang="en-US" sz="6000" b="1" dirty="0">
                <a:solidFill>
                  <a:srgbClr val="3B4540"/>
                </a:solidFill>
                <a:latin typeface="Fraunces Extra Bold" pitchFamily="34" charset="0"/>
                <a:ea typeface="Fraunces Extra Bold" pitchFamily="34" charset="-122"/>
                <a:cs typeface="Fraunces Extra Bold" pitchFamily="34" charset="-120"/>
              </a:rPr>
              <a:t>I. Tình hình chung</a:t>
            </a:r>
            <a:endParaRPr lang="en-US" sz="6000" dirty="0"/>
          </a:p>
        </p:txBody>
      </p:sp>
      <p:sp>
        <p:nvSpPr>
          <p:cNvPr id="5" name="Text 1"/>
          <p:cNvSpPr/>
          <p:nvPr/>
        </p:nvSpPr>
        <p:spPr>
          <a:xfrm>
            <a:off x="797957" y="2036688"/>
            <a:ext cx="13426828" cy="712351"/>
          </a:xfrm>
          <a:prstGeom prst="rect">
            <a:avLst/>
          </a:prstGeom>
          <a:noFill/>
          <a:ln/>
        </p:spPr>
        <p:txBody>
          <a:bodyPr wrap="square" lIns="0" tIns="0" rIns="0" bIns="0" rtlCol="0" anchor="t"/>
          <a:lstStyle/>
          <a:p>
            <a:pPr marL="0" indent="0">
              <a:lnSpc>
                <a:spcPts val="5600"/>
              </a:lnSpc>
              <a:buNone/>
            </a:pPr>
            <a:r>
              <a:rPr lang="en-US" sz="3200" b="1" dirty="0">
                <a:solidFill>
                  <a:srgbClr val="3B4540"/>
                </a:solidFill>
                <a:latin typeface="Fraunces Extra Bold" pitchFamily="34" charset="0"/>
                <a:ea typeface="Fraunces Extra Bold" pitchFamily="34" charset="-122"/>
                <a:cs typeface="Fraunces Extra Bold" pitchFamily="34" charset="-120"/>
              </a:rPr>
              <a:t>Tình hình tai nạn lao động 6 tháng đầu năm 2024</a:t>
            </a:r>
            <a:endParaRPr lang="en-US" sz="3200" dirty="0"/>
          </a:p>
        </p:txBody>
      </p:sp>
      <p:sp>
        <p:nvSpPr>
          <p:cNvPr id="6" name="Shape 2"/>
          <p:cNvSpPr/>
          <p:nvPr/>
        </p:nvSpPr>
        <p:spPr>
          <a:xfrm>
            <a:off x="797957" y="3469105"/>
            <a:ext cx="512921" cy="512921"/>
          </a:xfrm>
          <a:prstGeom prst="roundRect">
            <a:avLst>
              <a:gd name="adj" fmla="val 40006"/>
            </a:avLst>
          </a:prstGeom>
          <a:solidFill>
            <a:srgbClr val="E8F3E8"/>
          </a:solidFill>
          <a:ln/>
        </p:spPr>
      </p:sp>
      <p:sp>
        <p:nvSpPr>
          <p:cNvPr id="7" name="Text 3"/>
          <p:cNvSpPr/>
          <p:nvPr/>
        </p:nvSpPr>
        <p:spPr>
          <a:xfrm>
            <a:off x="969050" y="3554592"/>
            <a:ext cx="170736" cy="341948"/>
          </a:xfrm>
          <a:prstGeom prst="rect">
            <a:avLst/>
          </a:prstGeom>
          <a:noFill/>
          <a:ln/>
        </p:spPr>
        <p:txBody>
          <a:bodyPr wrap="none" lIns="0" tIns="0" rIns="0" bIns="0" rtlCol="0" anchor="t"/>
          <a:lstStyle/>
          <a:p>
            <a:pPr marL="0" indent="0" algn="ctr">
              <a:lnSpc>
                <a:spcPts val="2650"/>
              </a:lnSpc>
              <a:buNone/>
            </a:pPr>
            <a:r>
              <a:rPr lang="en-US" sz="2650" b="1" dirty="0">
                <a:solidFill>
                  <a:srgbClr val="405449"/>
                </a:solidFill>
                <a:latin typeface="Fraunces Extra Bold" pitchFamily="34" charset="0"/>
                <a:ea typeface="Fraunces Extra Bold" pitchFamily="34" charset="-122"/>
                <a:cs typeface="Fraunces Extra Bold" pitchFamily="34" charset="-120"/>
              </a:rPr>
              <a:t>1</a:t>
            </a:r>
            <a:endParaRPr lang="en-US" sz="2650" dirty="0"/>
          </a:p>
        </p:txBody>
      </p:sp>
      <p:sp>
        <p:nvSpPr>
          <p:cNvPr id="8" name="Text 4"/>
          <p:cNvSpPr/>
          <p:nvPr/>
        </p:nvSpPr>
        <p:spPr>
          <a:xfrm>
            <a:off x="1538764" y="3469105"/>
            <a:ext cx="2849999" cy="356235"/>
          </a:xfrm>
          <a:prstGeom prst="rect">
            <a:avLst/>
          </a:prstGeom>
          <a:noFill/>
          <a:ln/>
        </p:spPr>
        <p:txBody>
          <a:bodyPr wrap="none" lIns="0" tIns="0" rIns="0" bIns="0" rtlCol="0" anchor="t"/>
          <a:lstStyle/>
          <a:p>
            <a:pPr marL="0" indent="0">
              <a:lnSpc>
                <a:spcPts val="2800"/>
              </a:lnSpc>
              <a:buNone/>
            </a:pPr>
            <a:r>
              <a:rPr lang="en-US" sz="2200" b="1" dirty="0">
                <a:solidFill>
                  <a:srgbClr val="405449"/>
                </a:solidFill>
                <a:latin typeface="Fraunces Extra Bold" pitchFamily="34" charset="0"/>
                <a:ea typeface="Fraunces Extra Bold" pitchFamily="34" charset="-122"/>
                <a:cs typeface="Fraunces Extra Bold" pitchFamily="34" charset="-120"/>
              </a:rPr>
              <a:t>Số vụ tai nạn</a:t>
            </a:r>
            <a:endParaRPr lang="en-US" sz="2200" dirty="0"/>
          </a:p>
        </p:txBody>
      </p:sp>
      <p:sp>
        <p:nvSpPr>
          <p:cNvPr id="9" name="Text 5"/>
          <p:cNvSpPr/>
          <p:nvPr/>
        </p:nvSpPr>
        <p:spPr>
          <a:xfrm>
            <a:off x="1538764" y="3775334"/>
            <a:ext cx="6807279" cy="364808"/>
          </a:xfrm>
          <a:prstGeom prst="rect">
            <a:avLst/>
          </a:prstGeom>
          <a:noFill/>
          <a:ln/>
        </p:spPr>
        <p:txBody>
          <a:bodyPr wrap="none" lIns="0" tIns="0" rIns="0" bIns="0" rtlCol="0" anchor="t"/>
          <a:lstStyle/>
          <a:p>
            <a:pPr marL="0" indent="0">
              <a:lnSpc>
                <a:spcPts val="285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3.201 vụ, giảm 7,09% so với cùng kỳ năm 2023</a:t>
            </a:r>
            <a:endParaRPr lang="en-US" sz="1750" dirty="0"/>
          </a:p>
        </p:txBody>
      </p:sp>
      <p:sp>
        <p:nvSpPr>
          <p:cNvPr id="10" name="Shape 6"/>
          <p:cNvSpPr/>
          <p:nvPr/>
        </p:nvSpPr>
        <p:spPr>
          <a:xfrm>
            <a:off x="797957" y="4811178"/>
            <a:ext cx="512921" cy="512921"/>
          </a:xfrm>
          <a:prstGeom prst="roundRect">
            <a:avLst>
              <a:gd name="adj" fmla="val 40006"/>
            </a:avLst>
          </a:prstGeom>
          <a:solidFill>
            <a:srgbClr val="E8F3E8"/>
          </a:solidFill>
          <a:ln/>
        </p:spPr>
      </p:sp>
      <p:sp>
        <p:nvSpPr>
          <p:cNvPr id="11" name="Text 7"/>
          <p:cNvSpPr/>
          <p:nvPr/>
        </p:nvSpPr>
        <p:spPr>
          <a:xfrm>
            <a:off x="942618" y="4896664"/>
            <a:ext cx="223480" cy="341948"/>
          </a:xfrm>
          <a:prstGeom prst="rect">
            <a:avLst/>
          </a:prstGeom>
          <a:noFill/>
          <a:ln/>
        </p:spPr>
        <p:txBody>
          <a:bodyPr wrap="none" lIns="0" tIns="0" rIns="0" bIns="0" rtlCol="0" anchor="t"/>
          <a:lstStyle/>
          <a:p>
            <a:pPr marL="0" indent="0" algn="ctr">
              <a:lnSpc>
                <a:spcPts val="2650"/>
              </a:lnSpc>
              <a:buNone/>
            </a:pPr>
            <a:r>
              <a:rPr lang="en-US" sz="2650" b="1" dirty="0">
                <a:solidFill>
                  <a:srgbClr val="405449"/>
                </a:solidFill>
                <a:latin typeface="Fraunces Extra Bold" pitchFamily="34" charset="0"/>
                <a:ea typeface="Fraunces Extra Bold" pitchFamily="34" charset="-122"/>
                <a:cs typeface="Fraunces Extra Bold" pitchFamily="34" charset="-120"/>
              </a:rPr>
              <a:t>2</a:t>
            </a:r>
            <a:endParaRPr lang="en-US" sz="2650" dirty="0"/>
          </a:p>
        </p:txBody>
      </p:sp>
      <p:sp>
        <p:nvSpPr>
          <p:cNvPr id="12" name="Text 8"/>
          <p:cNvSpPr/>
          <p:nvPr/>
        </p:nvSpPr>
        <p:spPr>
          <a:xfrm>
            <a:off x="1538764" y="4811178"/>
            <a:ext cx="2849999" cy="356235"/>
          </a:xfrm>
          <a:prstGeom prst="rect">
            <a:avLst/>
          </a:prstGeom>
          <a:noFill/>
          <a:ln/>
        </p:spPr>
        <p:txBody>
          <a:bodyPr wrap="none" lIns="0" tIns="0" rIns="0" bIns="0" rtlCol="0" anchor="t"/>
          <a:lstStyle/>
          <a:p>
            <a:pPr marL="0" indent="0">
              <a:lnSpc>
                <a:spcPts val="2800"/>
              </a:lnSpc>
              <a:buNone/>
            </a:pPr>
            <a:r>
              <a:rPr lang="en-US" sz="2200" b="1" dirty="0">
                <a:solidFill>
                  <a:srgbClr val="405449"/>
                </a:solidFill>
                <a:latin typeface="Fraunces Extra Bold" pitchFamily="34" charset="0"/>
                <a:ea typeface="Fraunces Extra Bold" pitchFamily="34" charset="-122"/>
                <a:cs typeface="Fraunces Extra Bold" pitchFamily="34" charset="-120"/>
              </a:rPr>
              <a:t>Số người chết</a:t>
            </a:r>
            <a:endParaRPr lang="en-US" sz="2200" dirty="0"/>
          </a:p>
        </p:txBody>
      </p:sp>
      <p:sp>
        <p:nvSpPr>
          <p:cNvPr id="13" name="Text 9"/>
          <p:cNvSpPr/>
          <p:nvPr/>
        </p:nvSpPr>
        <p:spPr>
          <a:xfrm>
            <a:off x="1518167" y="5113119"/>
            <a:ext cx="6807279" cy="364808"/>
          </a:xfrm>
          <a:prstGeom prst="rect">
            <a:avLst/>
          </a:prstGeom>
          <a:noFill/>
          <a:ln/>
        </p:spPr>
        <p:txBody>
          <a:bodyPr wrap="none" lIns="0" tIns="0" rIns="0" bIns="0" rtlCol="0" anchor="t"/>
          <a:lstStyle/>
          <a:p>
            <a:pPr marL="0" indent="0">
              <a:lnSpc>
                <a:spcPts val="285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346 người, giảm 1,98% so với cùng kỳ năm 2023</a:t>
            </a:r>
            <a:endParaRPr lang="en-US" sz="1750" dirty="0"/>
          </a:p>
        </p:txBody>
      </p:sp>
      <p:sp>
        <p:nvSpPr>
          <p:cNvPr id="14" name="Shape 10"/>
          <p:cNvSpPr/>
          <p:nvPr/>
        </p:nvSpPr>
        <p:spPr>
          <a:xfrm>
            <a:off x="797957" y="6153250"/>
            <a:ext cx="512921" cy="512921"/>
          </a:xfrm>
          <a:prstGeom prst="roundRect">
            <a:avLst>
              <a:gd name="adj" fmla="val 40006"/>
            </a:avLst>
          </a:prstGeom>
          <a:solidFill>
            <a:srgbClr val="E8F3E8"/>
          </a:solidFill>
          <a:ln/>
        </p:spPr>
      </p:sp>
      <p:sp>
        <p:nvSpPr>
          <p:cNvPr id="15" name="Text 11"/>
          <p:cNvSpPr/>
          <p:nvPr/>
        </p:nvSpPr>
        <p:spPr>
          <a:xfrm>
            <a:off x="951071" y="6238737"/>
            <a:ext cx="206573" cy="341948"/>
          </a:xfrm>
          <a:prstGeom prst="rect">
            <a:avLst/>
          </a:prstGeom>
          <a:noFill/>
          <a:ln/>
        </p:spPr>
        <p:txBody>
          <a:bodyPr wrap="none" lIns="0" tIns="0" rIns="0" bIns="0" rtlCol="0" anchor="t"/>
          <a:lstStyle/>
          <a:p>
            <a:pPr marL="0" indent="0" algn="ctr">
              <a:lnSpc>
                <a:spcPts val="2650"/>
              </a:lnSpc>
              <a:buNone/>
            </a:pPr>
            <a:r>
              <a:rPr lang="en-US" sz="2650" b="1" dirty="0">
                <a:solidFill>
                  <a:srgbClr val="405449"/>
                </a:solidFill>
                <a:latin typeface="Fraunces Extra Bold" pitchFamily="34" charset="0"/>
                <a:ea typeface="Fraunces Extra Bold" pitchFamily="34" charset="-122"/>
                <a:cs typeface="Fraunces Extra Bold" pitchFamily="34" charset="-120"/>
              </a:rPr>
              <a:t>3</a:t>
            </a:r>
            <a:endParaRPr lang="en-US" sz="2650" dirty="0"/>
          </a:p>
        </p:txBody>
      </p:sp>
      <p:sp>
        <p:nvSpPr>
          <p:cNvPr id="16" name="Text 12"/>
          <p:cNvSpPr/>
          <p:nvPr/>
        </p:nvSpPr>
        <p:spPr>
          <a:xfrm>
            <a:off x="1538764" y="6153250"/>
            <a:ext cx="3467219" cy="356235"/>
          </a:xfrm>
          <a:prstGeom prst="rect">
            <a:avLst/>
          </a:prstGeom>
          <a:noFill/>
          <a:ln/>
        </p:spPr>
        <p:txBody>
          <a:bodyPr wrap="none" lIns="0" tIns="0" rIns="0" bIns="0" rtlCol="0" anchor="t"/>
          <a:lstStyle/>
          <a:p>
            <a:pPr marL="0" indent="0">
              <a:lnSpc>
                <a:spcPts val="2800"/>
              </a:lnSpc>
              <a:buNone/>
            </a:pPr>
            <a:r>
              <a:rPr lang="en-US" sz="2200" b="1" dirty="0">
                <a:solidFill>
                  <a:srgbClr val="405449"/>
                </a:solidFill>
                <a:latin typeface="Fraunces Extra Bold" pitchFamily="34" charset="0"/>
                <a:ea typeface="Fraunces Extra Bold" pitchFamily="34" charset="-122"/>
                <a:cs typeface="Fraunces Extra Bold" pitchFamily="34" charset="-120"/>
              </a:rPr>
              <a:t>Số người bị thương nặng</a:t>
            </a:r>
            <a:endParaRPr lang="en-US" sz="2200" dirty="0"/>
          </a:p>
        </p:txBody>
      </p:sp>
      <p:sp>
        <p:nvSpPr>
          <p:cNvPr id="17" name="Text 13"/>
          <p:cNvSpPr/>
          <p:nvPr/>
        </p:nvSpPr>
        <p:spPr>
          <a:xfrm>
            <a:off x="1538764" y="6450904"/>
            <a:ext cx="6807279" cy="364808"/>
          </a:xfrm>
          <a:prstGeom prst="rect">
            <a:avLst/>
          </a:prstGeom>
          <a:noFill/>
          <a:ln/>
        </p:spPr>
        <p:txBody>
          <a:bodyPr wrap="none" lIns="0" tIns="0" rIns="0" bIns="0" rtlCol="0" anchor="t"/>
          <a:lstStyle/>
          <a:p>
            <a:pPr marL="0" indent="0">
              <a:lnSpc>
                <a:spcPts val="285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810 người, tăng 3,32% so với cùng kỳ năm 2023</a:t>
            </a:r>
            <a:endParaRPr lang="en-US" sz="1750" dirty="0"/>
          </a:p>
        </p:txBody>
      </p:sp>
      <p:pic>
        <p:nvPicPr>
          <p:cNvPr id="18" name="Picture 17">
            <a:extLst>
              <a:ext uri="{FF2B5EF4-FFF2-40B4-BE49-F238E27FC236}">
                <a16:creationId xmlns:a16="http://schemas.microsoft.com/office/drawing/2014/main" id="{A55AEE33-BDCC-0C06-AD6A-A94300BA048B}"/>
              </a:ext>
            </a:extLst>
          </p:cNvPr>
          <p:cNvPicPr>
            <a:picLocks noChangeAspect="1"/>
          </p:cNvPicPr>
          <p:nvPr/>
        </p:nvPicPr>
        <p:blipFill>
          <a:blip r:embed="rId4"/>
          <a:stretch>
            <a:fillRect/>
          </a:stretch>
        </p:blipFill>
        <p:spPr>
          <a:xfrm>
            <a:off x="12510197" y="7508200"/>
            <a:ext cx="1887255" cy="64712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rcRect l="11986" r="1787"/>
          <a:stretch/>
        </p:blipFill>
        <p:spPr>
          <a:xfrm>
            <a:off x="1015154" y="3625334"/>
            <a:ext cx="4271875" cy="2407206"/>
          </a:xfrm>
          <a:prstGeom prst="rect">
            <a:avLst/>
          </a:prstGeom>
        </p:spPr>
      </p:pic>
      <p:sp>
        <p:nvSpPr>
          <p:cNvPr id="4" name="Text 0"/>
          <p:cNvSpPr/>
          <p:nvPr/>
        </p:nvSpPr>
        <p:spPr>
          <a:xfrm>
            <a:off x="6231136" y="727829"/>
            <a:ext cx="7654528" cy="1329928"/>
          </a:xfrm>
          <a:prstGeom prst="rect">
            <a:avLst/>
          </a:prstGeom>
          <a:noFill/>
          <a:ln/>
        </p:spPr>
        <p:txBody>
          <a:bodyPr wrap="square" lIns="0" tIns="0" rIns="0" bIns="0" rtlCol="0" anchor="t"/>
          <a:lstStyle/>
          <a:p>
            <a:pPr marL="0" indent="0">
              <a:lnSpc>
                <a:spcPts val="5200"/>
              </a:lnSpc>
              <a:buNone/>
            </a:pPr>
            <a:r>
              <a:rPr lang="en-US" sz="4150" b="1" dirty="0">
                <a:solidFill>
                  <a:srgbClr val="3B4540"/>
                </a:solidFill>
                <a:latin typeface="Fraunces Extra Bold" pitchFamily="34" charset="0"/>
                <a:ea typeface="Fraunces Extra Bold" pitchFamily="34" charset="-122"/>
                <a:cs typeface="Fraunces Extra Bold" pitchFamily="34" charset="-120"/>
              </a:rPr>
              <a:t>Tai nạn lao động </a:t>
            </a:r>
            <a:r>
              <a:rPr lang="en-US" sz="4150" b="1" dirty="0" err="1">
                <a:solidFill>
                  <a:srgbClr val="3B4540"/>
                </a:solidFill>
                <a:latin typeface="Fraunces Extra Bold" pitchFamily="34" charset="0"/>
                <a:ea typeface="Fraunces Extra Bold" pitchFamily="34" charset="-122"/>
                <a:cs typeface="Fraunces Extra Bold" pitchFamily="34" charset="-120"/>
              </a:rPr>
              <a:t>trong</a:t>
            </a:r>
            <a:r>
              <a:rPr lang="en-US" sz="4150" b="1" dirty="0">
                <a:solidFill>
                  <a:srgbClr val="3B4540"/>
                </a:solidFill>
                <a:latin typeface="Fraunces Extra Bold" pitchFamily="34" charset="0"/>
                <a:ea typeface="Fraunces Extra Bold" pitchFamily="34" charset="-122"/>
                <a:cs typeface="Fraunces Extra Bold" pitchFamily="34" charset="-120"/>
              </a:rPr>
              <a:t> </a:t>
            </a:r>
          </a:p>
          <a:p>
            <a:pPr marL="0" indent="0">
              <a:lnSpc>
                <a:spcPts val="5200"/>
              </a:lnSpc>
              <a:buNone/>
            </a:pPr>
            <a:r>
              <a:rPr lang="en-US" sz="4150" b="1" dirty="0" err="1">
                <a:solidFill>
                  <a:srgbClr val="3B4540"/>
                </a:solidFill>
                <a:latin typeface="Fraunces Extra Bold" pitchFamily="34" charset="0"/>
                <a:ea typeface="Fraunces Extra Bold" pitchFamily="34" charset="-122"/>
                <a:cs typeface="Fraunces Extra Bold" pitchFamily="34" charset="-120"/>
              </a:rPr>
              <a:t>nhà</a:t>
            </a:r>
            <a:r>
              <a:rPr lang="en-US" sz="4150" b="1" dirty="0">
                <a:solidFill>
                  <a:srgbClr val="3B4540"/>
                </a:solidFill>
                <a:latin typeface="Fraunces Extra Bold" pitchFamily="34" charset="0"/>
                <a:ea typeface="Fraunces Extra Bold" pitchFamily="34" charset="-122"/>
                <a:cs typeface="Fraunces Extra Bold" pitchFamily="34" charset="-120"/>
              </a:rPr>
              <a:t> máy sản xuất máy giặt</a:t>
            </a:r>
            <a:endParaRPr lang="en-US" sz="4150" dirty="0"/>
          </a:p>
        </p:txBody>
      </p:sp>
      <p:sp>
        <p:nvSpPr>
          <p:cNvPr id="5" name="Shape 1"/>
          <p:cNvSpPr/>
          <p:nvPr/>
        </p:nvSpPr>
        <p:spPr>
          <a:xfrm>
            <a:off x="6538912" y="2376964"/>
            <a:ext cx="22860" cy="5124688"/>
          </a:xfrm>
          <a:prstGeom prst="roundRect">
            <a:avLst>
              <a:gd name="adj" fmla="val 837832"/>
            </a:avLst>
          </a:prstGeom>
          <a:solidFill>
            <a:srgbClr val="CED9CE"/>
          </a:solidFill>
          <a:ln/>
        </p:spPr>
      </p:sp>
      <p:sp>
        <p:nvSpPr>
          <p:cNvPr id="6" name="Shape 2"/>
          <p:cNvSpPr/>
          <p:nvPr/>
        </p:nvSpPr>
        <p:spPr>
          <a:xfrm>
            <a:off x="6766858" y="2844165"/>
            <a:ext cx="744736" cy="22860"/>
          </a:xfrm>
          <a:prstGeom prst="roundRect">
            <a:avLst>
              <a:gd name="adj" fmla="val 837832"/>
            </a:avLst>
          </a:prstGeom>
          <a:solidFill>
            <a:srgbClr val="CED9CE"/>
          </a:solidFill>
          <a:ln/>
        </p:spPr>
      </p:sp>
      <p:sp>
        <p:nvSpPr>
          <p:cNvPr id="7" name="Shape 3"/>
          <p:cNvSpPr/>
          <p:nvPr/>
        </p:nvSpPr>
        <p:spPr>
          <a:xfrm>
            <a:off x="6310967" y="2616279"/>
            <a:ext cx="478750" cy="478750"/>
          </a:xfrm>
          <a:prstGeom prst="roundRect">
            <a:avLst>
              <a:gd name="adj" fmla="val 40006"/>
            </a:avLst>
          </a:prstGeom>
          <a:solidFill>
            <a:srgbClr val="E8F3E8"/>
          </a:solidFill>
          <a:ln/>
        </p:spPr>
      </p:sp>
      <p:sp>
        <p:nvSpPr>
          <p:cNvPr id="8" name="Text 4"/>
          <p:cNvSpPr/>
          <p:nvPr/>
        </p:nvSpPr>
        <p:spPr>
          <a:xfrm>
            <a:off x="6470630" y="2696051"/>
            <a:ext cx="159306" cy="319207"/>
          </a:xfrm>
          <a:prstGeom prst="rect">
            <a:avLst/>
          </a:prstGeom>
          <a:noFill/>
          <a:ln/>
        </p:spPr>
        <p:txBody>
          <a:bodyPr wrap="none" lIns="0" tIns="0" rIns="0" bIns="0" rtlCol="0" anchor="t"/>
          <a:lstStyle/>
          <a:p>
            <a:pPr marL="0" indent="0" algn="ctr">
              <a:lnSpc>
                <a:spcPts val="2500"/>
              </a:lnSpc>
              <a:buNone/>
            </a:pPr>
            <a:r>
              <a:rPr lang="en-US" sz="2500" b="1" dirty="0">
                <a:solidFill>
                  <a:srgbClr val="405449"/>
                </a:solidFill>
                <a:latin typeface="Fraunces Extra Bold" pitchFamily="34" charset="0"/>
                <a:ea typeface="Fraunces Extra Bold" pitchFamily="34" charset="-122"/>
                <a:cs typeface="Fraunces Extra Bold" pitchFamily="34" charset="-120"/>
              </a:rPr>
              <a:t>1</a:t>
            </a:r>
            <a:endParaRPr lang="en-US" sz="2500" dirty="0"/>
          </a:p>
        </p:txBody>
      </p:sp>
      <p:sp>
        <p:nvSpPr>
          <p:cNvPr id="9" name="Text 5"/>
          <p:cNvSpPr/>
          <p:nvPr/>
        </p:nvSpPr>
        <p:spPr>
          <a:xfrm>
            <a:off x="7720727" y="2589728"/>
            <a:ext cx="3888224" cy="332423"/>
          </a:xfrm>
          <a:prstGeom prst="rect">
            <a:avLst/>
          </a:prstGeom>
          <a:noFill/>
          <a:ln/>
        </p:spPr>
        <p:txBody>
          <a:bodyPr wrap="none" lIns="0" tIns="0" rIns="0" bIns="0" rtlCol="0" anchor="t"/>
          <a:lstStyle/>
          <a:p>
            <a:pPr marL="0" indent="0" algn="l">
              <a:lnSpc>
                <a:spcPts val="2600"/>
              </a:lnSpc>
              <a:buNone/>
            </a:pPr>
            <a:r>
              <a:rPr lang="en-US" sz="2050" b="1" dirty="0">
                <a:solidFill>
                  <a:srgbClr val="405449"/>
                </a:solidFill>
                <a:latin typeface="Fraunces Extra Bold" pitchFamily="34" charset="0"/>
                <a:ea typeface="Fraunces Extra Bold" pitchFamily="34" charset="-122"/>
                <a:cs typeface="Fraunces Extra Bold" pitchFamily="34" charset="-120"/>
              </a:rPr>
              <a:t>Tai nạn do thiết bị nâng và hạ</a:t>
            </a:r>
            <a:endParaRPr lang="en-US" sz="2050" dirty="0"/>
          </a:p>
        </p:txBody>
      </p:sp>
      <p:sp>
        <p:nvSpPr>
          <p:cNvPr id="10" name="Text 6"/>
          <p:cNvSpPr/>
          <p:nvPr/>
        </p:nvSpPr>
        <p:spPr>
          <a:xfrm>
            <a:off x="7720727" y="3049786"/>
            <a:ext cx="6164937" cy="680799"/>
          </a:xfrm>
          <a:prstGeom prst="rect">
            <a:avLst/>
          </a:prstGeom>
          <a:noFill/>
          <a:ln/>
        </p:spPr>
        <p:txBody>
          <a:bodyPr wrap="square" lIns="0" tIns="0" rIns="0" bIns="0" rtlCol="0" anchor="t"/>
          <a:lstStyle/>
          <a:p>
            <a:pPr marL="0" indent="0" algn="l">
              <a:lnSpc>
                <a:spcPts val="2650"/>
              </a:lnSpc>
              <a:buNone/>
            </a:pPr>
            <a:r>
              <a:rPr lang="en-US" sz="1650" dirty="0">
                <a:solidFill>
                  <a:srgbClr val="405449"/>
                </a:solidFill>
                <a:latin typeface="Times New Roman" panose="02020603050405020304" pitchFamily="18" charset="0"/>
                <a:ea typeface="Nobile" pitchFamily="34" charset="-122"/>
                <a:cs typeface="Times New Roman" panose="02020603050405020304" pitchFamily="18" charset="0"/>
              </a:rPr>
              <a:t>Rơi hoặc đổ các vật nặng do thiết bị nâng bị hỏng hoặc vận hành sai cách</a:t>
            </a:r>
            <a:endParaRPr lang="en-US" sz="1650" dirty="0"/>
          </a:p>
        </p:txBody>
      </p:sp>
      <p:sp>
        <p:nvSpPr>
          <p:cNvPr id="11" name="Shape 7"/>
          <p:cNvSpPr/>
          <p:nvPr/>
        </p:nvSpPr>
        <p:spPr>
          <a:xfrm>
            <a:off x="6766858" y="4623316"/>
            <a:ext cx="744736" cy="22860"/>
          </a:xfrm>
          <a:prstGeom prst="roundRect">
            <a:avLst>
              <a:gd name="adj" fmla="val 837832"/>
            </a:avLst>
          </a:prstGeom>
          <a:solidFill>
            <a:srgbClr val="CED9CE"/>
          </a:solidFill>
          <a:ln/>
        </p:spPr>
      </p:sp>
      <p:sp>
        <p:nvSpPr>
          <p:cNvPr id="12" name="Shape 8"/>
          <p:cNvSpPr/>
          <p:nvPr/>
        </p:nvSpPr>
        <p:spPr>
          <a:xfrm>
            <a:off x="6310967" y="4395430"/>
            <a:ext cx="478750" cy="478750"/>
          </a:xfrm>
          <a:prstGeom prst="roundRect">
            <a:avLst>
              <a:gd name="adj" fmla="val 40006"/>
            </a:avLst>
          </a:prstGeom>
          <a:solidFill>
            <a:srgbClr val="E8F3E8"/>
          </a:solidFill>
          <a:ln/>
        </p:spPr>
      </p:sp>
      <p:sp>
        <p:nvSpPr>
          <p:cNvPr id="13" name="Text 9"/>
          <p:cNvSpPr/>
          <p:nvPr/>
        </p:nvSpPr>
        <p:spPr>
          <a:xfrm>
            <a:off x="6445984" y="4475202"/>
            <a:ext cx="208598" cy="319207"/>
          </a:xfrm>
          <a:prstGeom prst="rect">
            <a:avLst/>
          </a:prstGeom>
          <a:noFill/>
          <a:ln/>
        </p:spPr>
        <p:txBody>
          <a:bodyPr wrap="none" lIns="0" tIns="0" rIns="0" bIns="0" rtlCol="0" anchor="t"/>
          <a:lstStyle/>
          <a:p>
            <a:pPr marL="0" indent="0" algn="ctr">
              <a:lnSpc>
                <a:spcPts val="2500"/>
              </a:lnSpc>
              <a:buNone/>
            </a:pPr>
            <a:r>
              <a:rPr lang="en-US" sz="2500" b="1" dirty="0">
                <a:solidFill>
                  <a:srgbClr val="405449"/>
                </a:solidFill>
                <a:latin typeface="Fraunces Extra Bold" pitchFamily="34" charset="0"/>
                <a:ea typeface="Fraunces Extra Bold" pitchFamily="34" charset="-122"/>
                <a:cs typeface="Fraunces Extra Bold" pitchFamily="34" charset="-120"/>
              </a:rPr>
              <a:t>2</a:t>
            </a:r>
            <a:endParaRPr lang="en-US" sz="2500" dirty="0"/>
          </a:p>
        </p:txBody>
      </p:sp>
      <p:sp>
        <p:nvSpPr>
          <p:cNvPr id="14" name="Text 10"/>
          <p:cNvSpPr/>
          <p:nvPr/>
        </p:nvSpPr>
        <p:spPr>
          <a:xfrm>
            <a:off x="7720727" y="4368879"/>
            <a:ext cx="5014198" cy="332423"/>
          </a:xfrm>
          <a:prstGeom prst="rect">
            <a:avLst/>
          </a:prstGeom>
          <a:noFill/>
          <a:ln/>
        </p:spPr>
        <p:txBody>
          <a:bodyPr wrap="none" lIns="0" tIns="0" rIns="0" bIns="0" rtlCol="0" anchor="t"/>
          <a:lstStyle/>
          <a:p>
            <a:pPr marL="0" indent="0" algn="l">
              <a:lnSpc>
                <a:spcPts val="2600"/>
              </a:lnSpc>
              <a:buNone/>
            </a:pPr>
            <a:r>
              <a:rPr lang="en-US" sz="2050" b="1" dirty="0">
                <a:solidFill>
                  <a:srgbClr val="405449"/>
                </a:solidFill>
                <a:latin typeface="Fraunces Extra Bold" pitchFamily="34" charset="0"/>
                <a:ea typeface="Fraunces Extra Bold" pitchFamily="34" charset="-122"/>
                <a:cs typeface="Fraunces Extra Bold" pitchFamily="34" charset="-120"/>
              </a:rPr>
              <a:t>Tai nạn do máy móc không bảo dưỡng</a:t>
            </a:r>
            <a:endParaRPr lang="en-US" sz="2050" dirty="0"/>
          </a:p>
        </p:txBody>
      </p:sp>
      <p:sp>
        <p:nvSpPr>
          <p:cNvPr id="15" name="Text 11"/>
          <p:cNvSpPr/>
          <p:nvPr/>
        </p:nvSpPr>
        <p:spPr>
          <a:xfrm>
            <a:off x="7720727" y="4828937"/>
            <a:ext cx="6164937" cy="680799"/>
          </a:xfrm>
          <a:prstGeom prst="rect">
            <a:avLst/>
          </a:prstGeom>
          <a:noFill/>
          <a:ln/>
        </p:spPr>
        <p:txBody>
          <a:bodyPr wrap="square" lIns="0" tIns="0" rIns="0" bIns="0" rtlCol="0" anchor="t"/>
          <a:lstStyle/>
          <a:p>
            <a:pPr marL="0" indent="0" algn="l">
              <a:lnSpc>
                <a:spcPts val="2650"/>
              </a:lnSpc>
              <a:buNone/>
            </a:pPr>
            <a:r>
              <a:rPr lang="en-US" sz="1650" dirty="0">
                <a:solidFill>
                  <a:srgbClr val="405449"/>
                </a:solidFill>
                <a:latin typeface="Times New Roman" panose="02020603050405020304" pitchFamily="18" charset="0"/>
                <a:ea typeface="Nobile" pitchFamily="34" charset="-122"/>
                <a:cs typeface="Times New Roman" panose="02020603050405020304" pitchFamily="18" charset="0"/>
              </a:rPr>
              <a:t>Máy cắt kim loại, máy ép và máy hàn gặp sự cố gây chấn thương nghiêm trọng</a:t>
            </a:r>
            <a:endParaRPr lang="en-US" sz="1650" dirty="0"/>
          </a:p>
        </p:txBody>
      </p:sp>
      <p:sp>
        <p:nvSpPr>
          <p:cNvPr id="16" name="Shape 12"/>
          <p:cNvSpPr/>
          <p:nvPr/>
        </p:nvSpPr>
        <p:spPr>
          <a:xfrm>
            <a:off x="6766858" y="6402467"/>
            <a:ext cx="744736" cy="22860"/>
          </a:xfrm>
          <a:prstGeom prst="roundRect">
            <a:avLst>
              <a:gd name="adj" fmla="val 837832"/>
            </a:avLst>
          </a:prstGeom>
          <a:solidFill>
            <a:srgbClr val="CED9CE"/>
          </a:solidFill>
          <a:ln/>
        </p:spPr>
      </p:sp>
      <p:sp>
        <p:nvSpPr>
          <p:cNvPr id="17" name="Shape 13"/>
          <p:cNvSpPr/>
          <p:nvPr/>
        </p:nvSpPr>
        <p:spPr>
          <a:xfrm>
            <a:off x="6310967" y="6174581"/>
            <a:ext cx="478750" cy="478750"/>
          </a:xfrm>
          <a:prstGeom prst="roundRect">
            <a:avLst>
              <a:gd name="adj" fmla="val 40006"/>
            </a:avLst>
          </a:prstGeom>
          <a:solidFill>
            <a:srgbClr val="E8F3E8"/>
          </a:solidFill>
          <a:ln/>
        </p:spPr>
      </p:sp>
      <p:sp>
        <p:nvSpPr>
          <p:cNvPr id="18" name="Text 14"/>
          <p:cNvSpPr/>
          <p:nvPr/>
        </p:nvSpPr>
        <p:spPr>
          <a:xfrm>
            <a:off x="6453961" y="6254353"/>
            <a:ext cx="192762" cy="319207"/>
          </a:xfrm>
          <a:prstGeom prst="rect">
            <a:avLst/>
          </a:prstGeom>
          <a:noFill/>
          <a:ln/>
        </p:spPr>
        <p:txBody>
          <a:bodyPr wrap="none" lIns="0" tIns="0" rIns="0" bIns="0" rtlCol="0" anchor="t"/>
          <a:lstStyle/>
          <a:p>
            <a:pPr marL="0" indent="0" algn="ctr">
              <a:lnSpc>
                <a:spcPts val="2500"/>
              </a:lnSpc>
              <a:buNone/>
            </a:pPr>
            <a:r>
              <a:rPr lang="en-US" sz="2500" b="1" dirty="0">
                <a:solidFill>
                  <a:srgbClr val="405449"/>
                </a:solidFill>
                <a:latin typeface="Fraunces Extra Bold" pitchFamily="34" charset="0"/>
                <a:ea typeface="Fraunces Extra Bold" pitchFamily="34" charset="-122"/>
                <a:cs typeface="Fraunces Extra Bold" pitchFamily="34" charset="-120"/>
              </a:rPr>
              <a:t>3</a:t>
            </a:r>
            <a:endParaRPr lang="en-US" sz="2500" dirty="0"/>
          </a:p>
        </p:txBody>
      </p:sp>
      <p:sp>
        <p:nvSpPr>
          <p:cNvPr id="19" name="Text 15"/>
          <p:cNvSpPr/>
          <p:nvPr/>
        </p:nvSpPr>
        <p:spPr>
          <a:xfrm>
            <a:off x="7720727" y="6148030"/>
            <a:ext cx="3159800" cy="332423"/>
          </a:xfrm>
          <a:prstGeom prst="rect">
            <a:avLst/>
          </a:prstGeom>
          <a:noFill/>
          <a:ln/>
        </p:spPr>
        <p:txBody>
          <a:bodyPr wrap="none" lIns="0" tIns="0" rIns="0" bIns="0" rtlCol="0" anchor="t"/>
          <a:lstStyle/>
          <a:p>
            <a:pPr marL="0" indent="0" algn="l">
              <a:lnSpc>
                <a:spcPts val="2600"/>
              </a:lnSpc>
              <a:buNone/>
            </a:pPr>
            <a:r>
              <a:rPr lang="en-US" sz="2050" b="1" dirty="0">
                <a:solidFill>
                  <a:srgbClr val="405449"/>
                </a:solidFill>
                <a:latin typeface="Fraunces Extra Bold" pitchFamily="34" charset="0"/>
                <a:ea typeface="Fraunces Extra Bold" pitchFamily="34" charset="-122"/>
                <a:cs typeface="Fraunces Extra Bold" pitchFamily="34" charset="-120"/>
              </a:rPr>
              <a:t>Tai nạn do lỗi con người</a:t>
            </a:r>
            <a:endParaRPr lang="en-US" sz="2050" dirty="0"/>
          </a:p>
        </p:txBody>
      </p:sp>
      <p:sp>
        <p:nvSpPr>
          <p:cNvPr id="20" name="Text 16"/>
          <p:cNvSpPr/>
          <p:nvPr/>
        </p:nvSpPr>
        <p:spPr>
          <a:xfrm>
            <a:off x="7720727" y="6608088"/>
            <a:ext cx="6164937" cy="680799"/>
          </a:xfrm>
          <a:prstGeom prst="rect">
            <a:avLst/>
          </a:prstGeom>
          <a:noFill/>
          <a:ln/>
        </p:spPr>
        <p:txBody>
          <a:bodyPr wrap="square" lIns="0" tIns="0" rIns="0" bIns="0" rtlCol="0" anchor="t"/>
          <a:lstStyle/>
          <a:p>
            <a:pPr marL="0" indent="0" algn="l">
              <a:lnSpc>
                <a:spcPts val="2650"/>
              </a:lnSpc>
              <a:buNone/>
            </a:pPr>
            <a:r>
              <a:rPr lang="en-US" sz="1650" dirty="0">
                <a:solidFill>
                  <a:srgbClr val="405449"/>
                </a:solidFill>
                <a:latin typeface="Times New Roman" panose="02020603050405020304" pitchFamily="18" charset="0"/>
                <a:ea typeface="Nobile" pitchFamily="34" charset="-122"/>
                <a:cs typeface="Times New Roman" panose="02020603050405020304" pitchFamily="18" charset="0"/>
              </a:rPr>
              <a:t>Không tuân thủ quy trình an toàn, làm việc trong tình trạng mệt mỏi hoặc thiếu tập trung</a:t>
            </a:r>
            <a:endParaRPr lang="en-US" sz="1650" dirty="0"/>
          </a:p>
        </p:txBody>
      </p:sp>
      <p:pic>
        <p:nvPicPr>
          <p:cNvPr id="21" name="Picture 20">
            <a:extLst>
              <a:ext uri="{FF2B5EF4-FFF2-40B4-BE49-F238E27FC236}">
                <a16:creationId xmlns:a16="http://schemas.microsoft.com/office/drawing/2014/main" id="{F63B8B67-E17F-0A05-35E9-5449BE57FDDE}"/>
              </a:ext>
            </a:extLst>
          </p:cNvPr>
          <p:cNvPicPr>
            <a:picLocks noChangeAspect="1"/>
          </p:cNvPicPr>
          <p:nvPr/>
        </p:nvPicPr>
        <p:blipFill>
          <a:blip r:embed="rId4"/>
          <a:stretch>
            <a:fillRect/>
          </a:stretch>
        </p:blipFill>
        <p:spPr>
          <a:xfrm>
            <a:off x="12510197" y="7508200"/>
            <a:ext cx="1887255" cy="64712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19733" y="565428"/>
            <a:ext cx="8874919" cy="642580"/>
          </a:xfrm>
          <a:prstGeom prst="rect">
            <a:avLst/>
          </a:prstGeom>
          <a:noFill/>
          <a:ln/>
        </p:spPr>
        <p:txBody>
          <a:bodyPr wrap="none" lIns="0" tIns="0" rIns="0" bIns="0" rtlCol="0" anchor="t"/>
          <a:lstStyle/>
          <a:p>
            <a:pPr marL="0" indent="0">
              <a:lnSpc>
                <a:spcPts val="5050"/>
              </a:lnSpc>
              <a:buNone/>
            </a:pPr>
            <a:r>
              <a:rPr lang="en-US" sz="4000" b="1" dirty="0">
                <a:solidFill>
                  <a:srgbClr val="3B4540"/>
                </a:solidFill>
                <a:latin typeface="Fraunces Extra Bold" pitchFamily="34" charset="0"/>
                <a:ea typeface="Fraunces Extra Bold" pitchFamily="34" charset="-122"/>
                <a:cs typeface="Fraunces Extra Bold" pitchFamily="34" charset="-120"/>
              </a:rPr>
              <a:t>II.  AN TOÀN, VỆ SINH LAO ĐỘNG </a:t>
            </a:r>
            <a:endParaRPr lang="en-US" sz="4000" dirty="0"/>
          </a:p>
        </p:txBody>
      </p:sp>
      <p:pic>
        <p:nvPicPr>
          <p:cNvPr id="3" name="Image 0" descr="preencoded.png"/>
          <p:cNvPicPr>
            <a:picLocks noChangeAspect="1"/>
          </p:cNvPicPr>
          <p:nvPr/>
        </p:nvPicPr>
        <p:blipFill>
          <a:blip r:embed="rId3"/>
          <a:stretch>
            <a:fillRect/>
          </a:stretch>
        </p:blipFill>
        <p:spPr>
          <a:xfrm>
            <a:off x="3202424" y="1619250"/>
            <a:ext cx="8225552" cy="5487948"/>
          </a:xfrm>
          <a:prstGeom prst="rect">
            <a:avLst/>
          </a:prstGeom>
        </p:spPr>
      </p:pic>
      <p:sp>
        <p:nvSpPr>
          <p:cNvPr id="4" name="Text 1"/>
          <p:cNvSpPr/>
          <p:nvPr/>
        </p:nvSpPr>
        <p:spPr>
          <a:xfrm>
            <a:off x="719733" y="7338536"/>
            <a:ext cx="13190934" cy="328970"/>
          </a:xfrm>
          <a:prstGeom prst="rect">
            <a:avLst/>
          </a:prstGeom>
          <a:noFill/>
          <a:ln/>
        </p:spPr>
        <p:txBody>
          <a:bodyPr wrap="none" lIns="0" tIns="0" rIns="0" bIns="0" rtlCol="0" anchor="t"/>
          <a:lstStyle/>
          <a:p>
            <a:pPr marL="0" indent="0">
              <a:lnSpc>
                <a:spcPts val="2550"/>
              </a:lnSpc>
              <a:buNone/>
            </a:pPr>
            <a:endParaRPr lang="en-US" sz="1600" dirty="0"/>
          </a:p>
        </p:txBody>
      </p:sp>
      <p:pic>
        <p:nvPicPr>
          <p:cNvPr id="5" name="Picture 4">
            <a:extLst>
              <a:ext uri="{FF2B5EF4-FFF2-40B4-BE49-F238E27FC236}">
                <a16:creationId xmlns:a16="http://schemas.microsoft.com/office/drawing/2014/main" id="{63B0063C-EEFD-809C-D305-897AC4221284}"/>
              </a:ext>
            </a:extLst>
          </p:cNvPr>
          <p:cNvPicPr>
            <a:picLocks noChangeAspect="1"/>
          </p:cNvPicPr>
          <p:nvPr/>
        </p:nvPicPr>
        <p:blipFill>
          <a:blip r:embed="rId4"/>
          <a:stretch>
            <a:fillRect/>
          </a:stretch>
        </p:blipFill>
        <p:spPr>
          <a:xfrm>
            <a:off x="12510197" y="7508200"/>
            <a:ext cx="1887255" cy="64712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833557" y="3299937"/>
            <a:ext cx="5137971" cy="2877264"/>
          </a:xfrm>
          <a:prstGeom prst="rect">
            <a:avLst/>
          </a:prstGeom>
        </p:spPr>
      </p:pic>
      <p:sp>
        <p:nvSpPr>
          <p:cNvPr id="4" name="Text 0"/>
          <p:cNvSpPr/>
          <p:nvPr/>
        </p:nvSpPr>
        <p:spPr>
          <a:xfrm>
            <a:off x="6330077" y="663535"/>
            <a:ext cx="7456646" cy="1506617"/>
          </a:xfrm>
          <a:prstGeom prst="rect">
            <a:avLst/>
          </a:prstGeom>
          <a:noFill/>
          <a:ln/>
        </p:spPr>
        <p:txBody>
          <a:bodyPr wrap="square" lIns="0" tIns="0" rIns="0" bIns="0" rtlCol="0" anchor="t"/>
          <a:lstStyle/>
          <a:p>
            <a:pPr marL="914400" indent="-914400">
              <a:lnSpc>
                <a:spcPts val="5900"/>
              </a:lnSpc>
              <a:buAutoNum type="arabicPeriod"/>
            </a:pPr>
            <a:r>
              <a:rPr lang="en-US" sz="4700" b="1" dirty="0">
                <a:solidFill>
                  <a:srgbClr val="3B4540"/>
                </a:solidFill>
                <a:latin typeface="Fraunces Extra Bold" pitchFamily="34" charset="0"/>
                <a:ea typeface="Fraunces Extra Bold" pitchFamily="34" charset="-122"/>
                <a:cs typeface="Fraunces Extra Bold" pitchFamily="34" charset="-120"/>
              </a:rPr>
              <a:t>An toàn khi chế </a:t>
            </a:r>
            <a:r>
              <a:rPr lang="en-US" sz="4700" b="1" dirty="0" err="1">
                <a:solidFill>
                  <a:srgbClr val="3B4540"/>
                </a:solidFill>
                <a:latin typeface="Fraunces Extra Bold" pitchFamily="34" charset="0"/>
                <a:ea typeface="Fraunces Extra Bold" pitchFamily="34" charset="-122"/>
                <a:cs typeface="Fraunces Extra Bold" pitchFamily="34" charset="-120"/>
              </a:rPr>
              <a:t>tạo</a:t>
            </a:r>
            <a:r>
              <a:rPr lang="en-US" sz="4700" b="1" dirty="0">
                <a:solidFill>
                  <a:srgbClr val="3B4540"/>
                </a:solidFill>
                <a:latin typeface="Fraunces Extra Bold" pitchFamily="34" charset="0"/>
                <a:ea typeface="Fraunces Extra Bold" pitchFamily="34" charset="-122"/>
                <a:cs typeface="Fraunces Extra Bold" pitchFamily="34" charset="-120"/>
              </a:rPr>
              <a:t> </a:t>
            </a:r>
          </a:p>
          <a:p>
            <a:pPr>
              <a:lnSpc>
                <a:spcPts val="5900"/>
              </a:lnSpc>
            </a:pPr>
            <a:r>
              <a:rPr lang="en-US" sz="4700" b="1" dirty="0" err="1">
                <a:solidFill>
                  <a:srgbClr val="3B4540"/>
                </a:solidFill>
                <a:latin typeface="Fraunces Extra Bold" pitchFamily="34" charset="0"/>
                <a:ea typeface="Fraunces Extra Bold" pitchFamily="34" charset="-122"/>
                <a:cs typeface="Fraunces Extra Bold" pitchFamily="34" charset="-120"/>
              </a:rPr>
              <a:t>vỏ</a:t>
            </a:r>
            <a:r>
              <a:rPr lang="en-US" sz="4700" b="1" dirty="0">
                <a:solidFill>
                  <a:srgbClr val="3B4540"/>
                </a:solidFill>
                <a:latin typeface="Fraunces Extra Bold" pitchFamily="34" charset="0"/>
                <a:ea typeface="Fraunces Extra Bold" pitchFamily="34" charset="-122"/>
                <a:cs typeface="Fraunces Extra Bold" pitchFamily="34" charset="-120"/>
              </a:rPr>
              <a:t> máy giặt</a:t>
            </a:r>
            <a:endParaRPr lang="en-US" sz="4700" dirty="0"/>
          </a:p>
        </p:txBody>
      </p:sp>
      <p:sp>
        <p:nvSpPr>
          <p:cNvPr id="5" name="Shape 1"/>
          <p:cNvSpPr/>
          <p:nvPr/>
        </p:nvSpPr>
        <p:spPr>
          <a:xfrm>
            <a:off x="6330077" y="2531745"/>
            <a:ext cx="7456646" cy="1583055"/>
          </a:xfrm>
          <a:prstGeom prst="roundRect">
            <a:avLst>
              <a:gd name="adj" fmla="val 12227"/>
            </a:avLst>
          </a:prstGeom>
          <a:solidFill>
            <a:srgbClr val="E8F3E8"/>
          </a:solidFill>
          <a:ln/>
        </p:spPr>
        <p:txBody>
          <a:bodyPr/>
          <a:lstStyle/>
          <a:p>
            <a:endParaRPr lang="en-US" dirty="0"/>
          </a:p>
        </p:txBody>
      </p:sp>
      <p:sp>
        <p:nvSpPr>
          <p:cNvPr id="6" name="Text 2"/>
          <p:cNvSpPr/>
          <p:nvPr/>
        </p:nvSpPr>
        <p:spPr>
          <a:xfrm>
            <a:off x="6571059" y="2772727"/>
            <a:ext cx="3013472" cy="376595"/>
          </a:xfrm>
          <a:prstGeom prst="rect">
            <a:avLst/>
          </a:prstGeom>
          <a:noFill/>
          <a:ln/>
        </p:spPr>
        <p:txBody>
          <a:bodyPr wrap="none" lIns="0" tIns="0" rIns="0" bIns="0" rtlCol="0" anchor="t"/>
          <a:lstStyle/>
          <a:p>
            <a:pPr marL="0" indent="0">
              <a:lnSpc>
                <a:spcPts val="2950"/>
              </a:lnSpc>
              <a:buNone/>
            </a:pPr>
            <a:r>
              <a:rPr lang="en-US" sz="2350" b="1" dirty="0">
                <a:solidFill>
                  <a:srgbClr val="405449"/>
                </a:solidFill>
                <a:latin typeface="Fraunces Extra Bold" pitchFamily="34" charset="0"/>
                <a:ea typeface="Fraunces Extra Bold" pitchFamily="34" charset="-122"/>
                <a:cs typeface="Fraunces Extra Bold" pitchFamily="34" charset="-120"/>
              </a:rPr>
              <a:t>Đặc điểm công việc</a:t>
            </a:r>
            <a:endParaRPr lang="en-US" sz="2350" dirty="0"/>
          </a:p>
        </p:txBody>
      </p:sp>
      <p:sp>
        <p:nvSpPr>
          <p:cNvPr id="7" name="Text 3"/>
          <p:cNvSpPr/>
          <p:nvPr/>
        </p:nvSpPr>
        <p:spPr>
          <a:xfrm>
            <a:off x="6571059" y="3293864"/>
            <a:ext cx="6974681" cy="771525"/>
          </a:xfrm>
          <a:prstGeom prst="rect">
            <a:avLst/>
          </a:prstGeom>
          <a:noFill/>
          <a:ln/>
        </p:spPr>
        <p:txBody>
          <a:bodyPr wrap="squar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Cắt, uốn và hàn các tấm thép không gỉ hoặc nhựa chịu lực</a:t>
            </a:r>
            <a:endParaRPr lang="en-US" sz="1850" dirty="0"/>
          </a:p>
        </p:txBody>
      </p:sp>
      <p:sp>
        <p:nvSpPr>
          <p:cNvPr id="8" name="Shape 4"/>
          <p:cNvSpPr/>
          <p:nvPr/>
        </p:nvSpPr>
        <p:spPr>
          <a:xfrm>
            <a:off x="6340197" y="4451568"/>
            <a:ext cx="7456646" cy="1388864"/>
          </a:xfrm>
          <a:prstGeom prst="roundRect">
            <a:avLst>
              <a:gd name="adj" fmla="val 15623"/>
            </a:avLst>
          </a:prstGeom>
          <a:solidFill>
            <a:srgbClr val="E8F3E8"/>
          </a:solidFill>
          <a:ln/>
        </p:spPr>
      </p:sp>
      <p:sp>
        <p:nvSpPr>
          <p:cNvPr id="9" name="Text 5"/>
          <p:cNvSpPr/>
          <p:nvPr/>
        </p:nvSpPr>
        <p:spPr>
          <a:xfrm>
            <a:off x="6581179" y="4692551"/>
            <a:ext cx="3013472" cy="376595"/>
          </a:xfrm>
          <a:prstGeom prst="rect">
            <a:avLst/>
          </a:prstGeom>
          <a:noFill/>
          <a:ln/>
        </p:spPr>
        <p:txBody>
          <a:bodyPr wrap="none" lIns="0" tIns="0" rIns="0" bIns="0" rtlCol="0" anchor="t"/>
          <a:lstStyle/>
          <a:p>
            <a:pPr marL="0" indent="0">
              <a:lnSpc>
                <a:spcPts val="2950"/>
              </a:lnSpc>
              <a:buNone/>
            </a:pPr>
            <a:r>
              <a:rPr lang="en-US" sz="2350" b="1" dirty="0">
                <a:solidFill>
                  <a:srgbClr val="405449"/>
                </a:solidFill>
                <a:latin typeface="Fraunces Extra Bold" pitchFamily="34" charset="0"/>
                <a:ea typeface="Fraunces Extra Bold" pitchFamily="34" charset="-122"/>
                <a:cs typeface="Fraunces Extra Bold" pitchFamily="34" charset="-120"/>
              </a:rPr>
              <a:t>Nguy cơ tai nạn</a:t>
            </a:r>
            <a:endParaRPr lang="en-US" sz="2350" dirty="0"/>
          </a:p>
        </p:txBody>
      </p:sp>
      <p:sp>
        <p:nvSpPr>
          <p:cNvPr id="10" name="Text 6"/>
          <p:cNvSpPr/>
          <p:nvPr/>
        </p:nvSpPr>
        <p:spPr>
          <a:xfrm>
            <a:off x="6581179" y="5213687"/>
            <a:ext cx="6974681" cy="385763"/>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Cắt, va đập, bỏng do hàn, ngộ độc khí</a:t>
            </a:r>
            <a:endParaRPr lang="en-US" sz="1850" dirty="0"/>
          </a:p>
        </p:txBody>
      </p:sp>
      <p:sp>
        <p:nvSpPr>
          <p:cNvPr id="11" name="Shape 7"/>
          <p:cNvSpPr/>
          <p:nvPr/>
        </p:nvSpPr>
        <p:spPr>
          <a:xfrm>
            <a:off x="6330077" y="6177201"/>
            <a:ext cx="7456646" cy="1388864"/>
          </a:xfrm>
          <a:prstGeom prst="roundRect">
            <a:avLst>
              <a:gd name="adj" fmla="val 15623"/>
            </a:avLst>
          </a:prstGeom>
          <a:solidFill>
            <a:srgbClr val="E8F3E8"/>
          </a:solidFill>
          <a:ln/>
        </p:spPr>
      </p:sp>
      <p:sp>
        <p:nvSpPr>
          <p:cNvPr id="12" name="Text 8"/>
          <p:cNvSpPr/>
          <p:nvPr/>
        </p:nvSpPr>
        <p:spPr>
          <a:xfrm>
            <a:off x="6571059" y="6418183"/>
            <a:ext cx="3497461" cy="376595"/>
          </a:xfrm>
          <a:prstGeom prst="rect">
            <a:avLst/>
          </a:prstGeom>
          <a:noFill/>
          <a:ln/>
        </p:spPr>
        <p:txBody>
          <a:bodyPr wrap="none" lIns="0" tIns="0" rIns="0" bIns="0" rtlCol="0" anchor="t"/>
          <a:lstStyle/>
          <a:p>
            <a:pPr marL="0" indent="0">
              <a:lnSpc>
                <a:spcPts val="2950"/>
              </a:lnSpc>
              <a:buNone/>
            </a:pPr>
            <a:r>
              <a:rPr lang="en-US" sz="2350" b="1" dirty="0">
                <a:solidFill>
                  <a:srgbClr val="405449"/>
                </a:solidFill>
                <a:latin typeface="Fraunces Extra Bold" pitchFamily="34" charset="0"/>
                <a:ea typeface="Fraunces Extra Bold" pitchFamily="34" charset="-122"/>
                <a:cs typeface="Fraunces Extra Bold" pitchFamily="34" charset="-120"/>
              </a:rPr>
              <a:t>Biện pháp phòng tránh</a:t>
            </a:r>
            <a:endParaRPr lang="en-US" sz="2350" dirty="0"/>
          </a:p>
        </p:txBody>
      </p:sp>
      <p:sp>
        <p:nvSpPr>
          <p:cNvPr id="13" name="Text 9"/>
          <p:cNvSpPr/>
          <p:nvPr/>
        </p:nvSpPr>
        <p:spPr>
          <a:xfrm>
            <a:off x="6571059" y="6939320"/>
            <a:ext cx="6974681" cy="385763"/>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Đào tạo an toàn, bảo trì thiết bị, trang bị bảo hộ cá nhân</a:t>
            </a:r>
            <a:endParaRPr lang="en-US" sz="1850" dirty="0"/>
          </a:p>
        </p:txBody>
      </p:sp>
      <p:pic>
        <p:nvPicPr>
          <p:cNvPr id="14" name="Picture 13">
            <a:extLst>
              <a:ext uri="{FF2B5EF4-FFF2-40B4-BE49-F238E27FC236}">
                <a16:creationId xmlns:a16="http://schemas.microsoft.com/office/drawing/2014/main" id="{79F6795D-8465-4C8D-9F07-886BE6CF7A24}"/>
              </a:ext>
            </a:extLst>
          </p:cNvPr>
          <p:cNvPicPr>
            <a:picLocks noChangeAspect="1"/>
          </p:cNvPicPr>
          <p:nvPr/>
        </p:nvPicPr>
        <p:blipFill>
          <a:blip r:embed="rId4"/>
          <a:stretch>
            <a:fillRect/>
          </a:stretch>
        </p:blipFill>
        <p:spPr>
          <a:xfrm>
            <a:off x="12510197" y="7508200"/>
            <a:ext cx="1887255" cy="64712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315539" y="427792"/>
            <a:ext cx="5999321" cy="486132"/>
          </a:xfrm>
          <a:prstGeom prst="rect">
            <a:avLst/>
          </a:prstGeom>
          <a:noFill/>
          <a:ln/>
        </p:spPr>
        <p:txBody>
          <a:bodyPr wrap="none" lIns="0" tIns="0" rIns="0" bIns="0" rtlCol="0" anchor="t"/>
          <a:lstStyle/>
          <a:p>
            <a:pPr marL="0" indent="0" algn="ctr">
              <a:lnSpc>
                <a:spcPts val="3800"/>
              </a:lnSpc>
              <a:buNone/>
            </a:pPr>
            <a:r>
              <a:rPr lang="en-US" sz="3050" b="1" dirty="0">
                <a:solidFill>
                  <a:srgbClr val="3B4540"/>
                </a:solidFill>
                <a:latin typeface="Fraunces Extra Bold" pitchFamily="34" charset="0"/>
                <a:ea typeface="Fraunces Extra Bold" pitchFamily="34" charset="-122"/>
                <a:cs typeface="Fraunces Extra Bold" pitchFamily="34" charset="-120"/>
              </a:rPr>
              <a:t>2. An toàn khi chế tạo lồng giặt</a:t>
            </a:r>
            <a:endParaRPr lang="en-US" sz="3050" dirty="0"/>
          </a:p>
        </p:txBody>
      </p:sp>
      <p:pic>
        <p:nvPicPr>
          <p:cNvPr id="3" name="Image 0" descr="preencoded.png"/>
          <p:cNvPicPr>
            <a:picLocks noChangeAspect="1"/>
          </p:cNvPicPr>
          <p:nvPr/>
        </p:nvPicPr>
        <p:blipFill>
          <a:blip r:embed="rId3"/>
          <a:stretch>
            <a:fillRect/>
          </a:stretch>
        </p:blipFill>
        <p:spPr>
          <a:xfrm>
            <a:off x="3639622" y="1225034"/>
            <a:ext cx="7351157" cy="4821793"/>
          </a:xfrm>
          <a:prstGeom prst="rect">
            <a:avLst/>
          </a:prstGeom>
        </p:spPr>
      </p:pic>
      <p:sp>
        <p:nvSpPr>
          <p:cNvPr id="4" name="Text 1"/>
          <p:cNvSpPr/>
          <p:nvPr/>
        </p:nvSpPr>
        <p:spPr>
          <a:xfrm>
            <a:off x="572095" y="6377345"/>
            <a:ext cx="1944767" cy="243007"/>
          </a:xfrm>
          <a:prstGeom prst="rect">
            <a:avLst/>
          </a:prstGeom>
          <a:noFill/>
          <a:ln/>
        </p:spPr>
        <p:txBody>
          <a:bodyPr wrap="none" lIns="0" tIns="0" rIns="0" bIns="0" rtlCol="0" anchor="t"/>
          <a:lstStyle/>
          <a:p>
            <a:pPr marL="0" indent="0">
              <a:lnSpc>
                <a:spcPts val="1900"/>
              </a:lnSpc>
              <a:buNone/>
            </a:pPr>
            <a:r>
              <a:rPr lang="en-US" sz="1500" b="1" dirty="0">
                <a:solidFill>
                  <a:srgbClr val="3B4540"/>
                </a:solidFill>
                <a:latin typeface="Fraunces Extra Bold" pitchFamily="34" charset="0"/>
                <a:ea typeface="Fraunces Extra Bold" pitchFamily="34" charset="-122"/>
                <a:cs typeface="Fraunces Extra Bold" pitchFamily="34" charset="-120"/>
              </a:rPr>
              <a:t>Đặc điểm công việc</a:t>
            </a:r>
            <a:endParaRPr lang="en-US" sz="1500" dirty="0"/>
          </a:p>
        </p:txBody>
      </p:sp>
      <p:sp>
        <p:nvSpPr>
          <p:cNvPr id="5" name="Text 2"/>
          <p:cNvSpPr/>
          <p:nvPr/>
        </p:nvSpPr>
        <p:spPr>
          <a:xfrm>
            <a:off x="572095" y="6775847"/>
            <a:ext cx="4241840" cy="497919"/>
          </a:xfrm>
          <a:prstGeom prst="rect">
            <a:avLst/>
          </a:prstGeom>
          <a:noFill/>
          <a:ln/>
        </p:spPr>
        <p:txBody>
          <a:bodyPr wrap="square" lIns="0" tIns="0" rIns="0" bIns="0" rtlCol="0" anchor="t"/>
          <a:lstStyle/>
          <a:p>
            <a:pPr marL="171450" indent="-171450">
              <a:lnSpc>
                <a:spcPts val="1950"/>
              </a:lnSpc>
              <a:buFont typeface="Arial" panose="020B0604020202020204" pitchFamily="34" charset="0"/>
              <a:buChar char="•"/>
            </a:pPr>
            <a:r>
              <a:rPr lang="en-US" sz="1200" dirty="0">
                <a:solidFill>
                  <a:srgbClr val="405449"/>
                </a:solidFill>
                <a:latin typeface="Times New Roman" panose="02020603050405020304" pitchFamily="18" charset="0"/>
                <a:ea typeface="Nobile" pitchFamily="34" charset="-122"/>
                <a:cs typeface="Times New Roman" panose="02020603050405020304" pitchFamily="18" charset="0"/>
              </a:rPr>
              <a:t>Cắt, định hình và hàn thép không gỉ </a:t>
            </a:r>
            <a:r>
              <a:rPr lang="en-US" sz="1200" dirty="0" err="1">
                <a:solidFill>
                  <a:srgbClr val="405449"/>
                </a:solidFill>
                <a:latin typeface="Times New Roman" panose="02020603050405020304" pitchFamily="18" charset="0"/>
                <a:ea typeface="Nobile" pitchFamily="34" charset="-122"/>
                <a:cs typeface="Times New Roman" panose="02020603050405020304" pitchFamily="18" charset="0"/>
              </a:rPr>
              <a:t>hoặc</a:t>
            </a:r>
            <a:r>
              <a:rPr lang="en-US" sz="12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nSpc>
                <a:spcPts val="1950"/>
              </a:lnSpc>
              <a:buNone/>
            </a:pPr>
            <a:r>
              <a:rPr lang="en-US" sz="1200" dirty="0" err="1">
                <a:solidFill>
                  <a:srgbClr val="405449"/>
                </a:solidFill>
                <a:latin typeface="Times New Roman" panose="02020603050405020304" pitchFamily="18" charset="0"/>
                <a:ea typeface="Nobile" pitchFamily="34" charset="-122"/>
                <a:cs typeface="Times New Roman" panose="02020603050405020304" pitchFamily="18" charset="0"/>
              </a:rPr>
              <a:t>vật</a:t>
            </a:r>
            <a:r>
              <a:rPr lang="en-US" sz="1200" dirty="0">
                <a:solidFill>
                  <a:srgbClr val="405449"/>
                </a:solidFill>
                <a:latin typeface="Times New Roman" panose="02020603050405020304" pitchFamily="18" charset="0"/>
                <a:ea typeface="Nobile" pitchFamily="34" charset="-122"/>
                <a:cs typeface="Times New Roman" panose="02020603050405020304" pitchFamily="18" charset="0"/>
              </a:rPr>
              <a:t> liệu bền khác</a:t>
            </a:r>
            <a:endParaRPr lang="en-US" sz="1200" dirty="0"/>
          </a:p>
        </p:txBody>
      </p:sp>
      <p:sp>
        <p:nvSpPr>
          <p:cNvPr id="6" name="Text 3"/>
          <p:cNvSpPr/>
          <p:nvPr/>
        </p:nvSpPr>
        <p:spPr>
          <a:xfrm>
            <a:off x="572095" y="7413784"/>
            <a:ext cx="4241840" cy="248960"/>
          </a:xfrm>
          <a:prstGeom prst="rect">
            <a:avLst/>
          </a:prstGeom>
          <a:noFill/>
          <a:ln/>
        </p:spPr>
        <p:txBody>
          <a:bodyPr wrap="none" lIns="0" tIns="0" rIns="0" bIns="0" rtlCol="0" anchor="t"/>
          <a:lstStyle/>
          <a:p>
            <a:pPr marL="171450" indent="-171450">
              <a:lnSpc>
                <a:spcPts val="1950"/>
              </a:lnSpc>
              <a:buFont typeface="Arial" panose="020B0604020202020204" pitchFamily="34" charset="0"/>
              <a:buChar char="•"/>
            </a:pPr>
            <a:r>
              <a:rPr lang="en-US" sz="1200" dirty="0">
                <a:solidFill>
                  <a:srgbClr val="405449"/>
                </a:solidFill>
                <a:latin typeface="Times New Roman" panose="02020603050405020304" pitchFamily="18" charset="0"/>
                <a:ea typeface="Nobile" pitchFamily="34" charset="-122"/>
                <a:cs typeface="Times New Roman" panose="02020603050405020304" pitchFamily="18" charset="0"/>
              </a:rPr>
              <a:t>Lắp đặt trục quay và các bộ phận cơ khí</a:t>
            </a:r>
            <a:endParaRPr lang="en-US" sz="1200" dirty="0"/>
          </a:p>
        </p:txBody>
      </p:sp>
      <p:sp>
        <p:nvSpPr>
          <p:cNvPr id="7" name="Text 4"/>
          <p:cNvSpPr/>
          <p:nvPr/>
        </p:nvSpPr>
        <p:spPr>
          <a:xfrm>
            <a:off x="5201126" y="6377345"/>
            <a:ext cx="1944767" cy="243007"/>
          </a:xfrm>
          <a:prstGeom prst="rect">
            <a:avLst/>
          </a:prstGeom>
          <a:noFill/>
          <a:ln/>
        </p:spPr>
        <p:txBody>
          <a:bodyPr wrap="none" lIns="0" tIns="0" rIns="0" bIns="0" rtlCol="0" anchor="t"/>
          <a:lstStyle/>
          <a:p>
            <a:pPr marL="0" indent="0">
              <a:lnSpc>
                <a:spcPts val="1900"/>
              </a:lnSpc>
              <a:buNone/>
            </a:pPr>
            <a:r>
              <a:rPr lang="en-US" sz="1500" b="1" dirty="0">
                <a:solidFill>
                  <a:srgbClr val="3B4540"/>
                </a:solidFill>
                <a:latin typeface="Fraunces Extra Bold" pitchFamily="34" charset="0"/>
                <a:ea typeface="Fraunces Extra Bold" pitchFamily="34" charset="-122"/>
                <a:cs typeface="Fraunces Extra Bold" pitchFamily="34" charset="-120"/>
              </a:rPr>
              <a:t>Nguy cơ tai nạn</a:t>
            </a:r>
            <a:endParaRPr lang="en-US" sz="1500" dirty="0"/>
          </a:p>
        </p:txBody>
      </p:sp>
      <p:sp>
        <p:nvSpPr>
          <p:cNvPr id="8" name="Text 5"/>
          <p:cNvSpPr/>
          <p:nvPr/>
        </p:nvSpPr>
        <p:spPr>
          <a:xfrm>
            <a:off x="5201126" y="6775847"/>
            <a:ext cx="4241840" cy="248960"/>
          </a:xfrm>
          <a:prstGeom prst="rect">
            <a:avLst/>
          </a:prstGeom>
          <a:noFill/>
          <a:ln/>
        </p:spPr>
        <p:txBody>
          <a:bodyPr wrap="none" lIns="0" tIns="0" rIns="0" bIns="0" rtlCol="0" anchor="t"/>
          <a:lstStyle/>
          <a:p>
            <a:pPr marL="171450" indent="-171450">
              <a:lnSpc>
                <a:spcPts val="1950"/>
              </a:lnSpc>
              <a:buFont typeface="Arial" panose="020B0604020202020204" pitchFamily="34" charset="0"/>
              <a:buChar char="•"/>
            </a:pPr>
            <a:r>
              <a:rPr lang="en-US" sz="1200" dirty="0">
                <a:solidFill>
                  <a:srgbClr val="405449"/>
                </a:solidFill>
                <a:latin typeface="Times New Roman" panose="02020603050405020304" pitchFamily="18" charset="0"/>
                <a:ea typeface="Nobile" pitchFamily="34" charset="-122"/>
                <a:cs typeface="Times New Roman" panose="02020603050405020304" pitchFamily="18" charset="0"/>
              </a:rPr>
              <a:t>Chấn thương do va đập hoặc kẹp tay</a:t>
            </a:r>
            <a:endParaRPr lang="en-US" sz="1200" dirty="0"/>
          </a:p>
        </p:txBody>
      </p:sp>
      <p:sp>
        <p:nvSpPr>
          <p:cNvPr id="9" name="Text 6"/>
          <p:cNvSpPr/>
          <p:nvPr/>
        </p:nvSpPr>
        <p:spPr>
          <a:xfrm>
            <a:off x="5201126" y="7164824"/>
            <a:ext cx="4241840" cy="248960"/>
          </a:xfrm>
          <a:prstGeom prst="rect">
            <a:avLst/>
          </a:prstGeom>
          <a:noFill/>
          <a:ln/>
        </p:spPr>
        <p:txBody>
          <a:bodyPr wrap="none" lIns="0" tIns="0" rIns="0" bIns="0" rtlCol="0" anchor="t"/>
          <a:lstStyle/>
          <a:p>
            <a:pPr marL="171450" indent="-171450">
              <a:lnSpc>
                <a:spcPts val="1950"/>
              </a:lnSpc>
              <a:buFont typeface="Arial" panose="020B0604020202020204" pitchFamily="34" charset="0"/>
              <a:buChar char="•"/>
            </a:pPr>
            <a:r>
              <a:rPr lang="en-US" sz="1200" dirty="0">
                <a:solidFill>
                  <a:srgbClr val="405449"/>
                </a:solidFill>
                <a:latin typeface="Times New Roman" panose="02020603050405020304" pitchFamily="18" charset="0"/>
                <a:ea typeface="Nobile" pitchFamily="34" charset="-122"/>
                <a:cs typeface="Times New Roman" panose="02020603050405020304" pitchFamily="18" charset="0"/>
              </a:rPr>
              <a:t>Bỏng do hàn, ngộ độc khí</a:t>
            </a:r>
            <a:endParaRPr lang="en-US" sz="1200" dirty="0"/>
          </a:p>
        </p:txBody>
      </p:sp>
      <p:sp>
        <p:nvSpPr>
          <p:cNvPr id="10" name="Text 7"/>
          <p:cNvSpPr/>
          <p:nvPr/>
        </p:nvSpPr>
        <p:spPr>
          <a:xfrm>
            <a:off x="9830157" y="6377345"/>
            <a:ext cx="2257425" cy="243007"/>
          </a:xfrm>
          <a:prstGeom prst="rect">
            <a:avLst/>
          </a:prstGeom>
          <a:noFill/>
          <a:ln/>
        </p:spPr>
        <p:txBody>
          <a:bodyPr wrap="none" lIns="0" tIns="0" rIns="0" bIns="0" rtlCol="0" anchor="t"/>
          <a:lstStyle/>
          <a:p>
            <a:pPr marL="0" indent="0">
              <a:lnSpc>
                <a:spcPts val="1900"/>
              </a:lnSpc>
              <a:buNone/>
            </a:pPr>
            <a:r>
              <a:rPr lang="en-US" sz="1500" b="1" dirty="0">
                <a:solidFill>
                  <a:srgbClr val="3B4540"/>
                </a:solidFill>
                <a:latin typeface="Fraunces Extra Bold" pitchFamily="34" charset="0"/>
                <a:ea typeface="Fraunces Extra Bold" pitchFamily="34" charset="-122"/>
                <a:cs typeface="Fraunces Extra Bold" pitchFamily="34" charset="-120"/>
              </a:rPr>
              <a:t>Biện pháp phòng tránh</a:t>
            </a:r>
            <a:endParaRPr lang="en-US" sz="1500" dirty="0"/>
          </a:p>
        </p:txBody>
      </p:sp>
      <p:sp>
        <p:nvSpPr>
          <p:cNvPr id="11" name="Text 8"/>
          <p:cNvSpPr/>
          <p:nvPr/>
        </p:nvSpPr>
        <p:spPr>
          <a:xfrm>
            <a:off x="9830157" y="6775847"/>
            <a:ext cx="4241840" cy="248960"/>
          </a:xfrm>
          <a:prstGeom prst="rect">
            <a:avLst/>
          </a:prstGeom>
          <a:noFill/>
          <a:ln/>
        </p:spPr>
        <p:txBody>
          <a:bodyPr wrap="none" lIns="0" tIns="0" rIns="0" bIns="0" rtlCol="0" anchor="t"/>
          <a:lstStyle/>
          <a:p>
            <a:pPr marL="171450" indent="-171450">
              <a:lnSpc>
                <a:spcPts val="1950"/>
              </a:lnSpc>
              <a:buFont typeface="Arial" panose="020B0604020202020204" pitchFamily="34" charset="0"/>
              <a:buChar char="•"/>
            </a:pPr>
            <a:r>
              <a:rPr lang="en-US" sz="1200" dirty="0">
                <a:solidFill>
                  <a:srgbClr val="405449"/>
                </a:solidFill>
                <a:latin typeface="Times New Roman" panose="02020603050405020304" pitchFamily="18" charset="0"/>
                <a:ea typeface="Nobile" pitchFamily="34" charset="-122"/>
                <a:cs typeface="Times New Roman" panose="02020603050405020304" pitchFamily="18" charset="0"/>
              </a:rPr>
              <a:t>Đào tạo kỹ thuật và an toàn lao động</a:t>
            </a:r>
            <a:endParaRPr lang="en-US" sz="1200" dirty="0"/>
          </a:p>
        </p:txBody>
      </p:sp>
      <p:sp>
        <p:nvSpPr>
          <p:cNvPr id="12" name="Text 9"/>
          <p:cNvSpPr/>
          <p:nvPr/>
        </p:nvSpPr>
        <p:spPr>
          <a:xfrm>
            <a:off x="9830157" y="7164824"/>
            <a:ext cx="4241840" cy="248960"/>
          </a:xfrm>
          <a:prstGeom prst="rect">
            <a:avLst/>
          </a:prstGeom>
          <a:noFill/>
          <a:ln/>
        </p:spPr>
        <p:txBody>
          <a:bodyPr wrap="none" lIns="0" tIns="0" rIns="0" bIns="0" rtlCol="0" anchor="t"/>
          <a:lstStyle/>
          <a:p>
            <a:pPr marL="171450" indent="-171450">
              <a:lnSpc>
                <a:spcPts val="1950"/>
              </a:lnSpc>
              <a:buFont typeface="Arial" panose="020B0604020202020204" pitchFamily="34" charset="0"/>
              <a:buChar char="•"/>
            </a:pPr>
            <a:r>
              <a:rPr lang="en-US" sz="1200" dirty="0">
                <a:solidFill>
                  <a:srgbClr val="405449"/>
                </a:solidFill>
                <a:latin typeface="Times New Roman" panose="02020603050405020304" pitchFamily="18" charset="0"/>
                <a:ea typeface="Nobile" pitchFamily="34" charset="-122"/>
                <a:cs typeface="Times New Roman" panose="02020603050405020304" pitchFamily="18" charset="0"/>
              </a:rPr>
              <a:t>Sử dụng thiết bị bảo hộ cá nhân đầy đủ</a:t>
            </a:r>
            <a:endParaRPr lang="en-US" sz="1200" dirty="0"/>
          </a:p>
        </p:txBody>
      </p:sp>
      <p:cxnSp>
        <p:nvCxnSpPr>
          <p:cNvPr id="14" name="Straight Connector 13">
            <a:extLst>
              <a:ext uri="{FF2B5EF4-FFF2-40B4-BE49-F238E27FC236}">
                <a16:creationId xmlns:a16="http://schemas.microsoft.com/office/drawing/2014/main" id="{C7994113-2558-4D98-F5F8-2F67011B749E}"/>
              </a:ext>
            </a:extLst>
          </p:cNvPr>
          <p:cNvCxnSpPr/>
          <p:nvPr/>
        </p:nvCxnSpPr>
        <p:spPr>
          <a:xfrm>
            <a:off x="4602145" y="6377345"/>
            <a:ext cx="0" cy="12091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7B5F91D-DBD5-7407-E410-07AAB6B07AF3}"/>
              </a:ext>
            </a:extLst>
          </p:cNvPr>
          <p:cNvCxnSpPr/>
          <p:nvPr/>
        </p:nvCxnSpPr>
        <p:spPr>
          <a:xfrm>
            <a:off x="9175819" y="6359932"/>
            <a:ext cx="0" cy="1209160"/>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90406A4D-560C-B892-74DD-1BED9781A0D9}"/>
              </a:ext>
            </a:extLst>
          </p:cNvPr>
          <p:cNvPicPr>
            <a:picLocks noChangeAspect="1"/>
          </p:cNvPicPr>
          <p:nvPr/>
        </p:nvPicPr>
        <p:blipFill>
          <a:blip r:embed="rId4"/>
          <a:stretch>
            <a:fillRect/>
          </a:stretch>
        </p:blipFill>
        <p:spPr>
          <a:xfrm>
            <a:off x="12510197" y="7508200"/>
            <a:ext cx="1887255" cy="64712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791700" y="2961548"/>
            <a:ext cx="4191000" cy="4191000"/>
          </a:xfrm>
          <a:prstGeom prst="rect">
            <a:avLst/>
          </a:prstGeom>
        </p:spPr>
      </p:pic>
      <p:sp>
        <p:nvSpPr>
          <p:cNvPr id="4" name="Text 0"/>
          <p:cNvSpPr/>
          <p:nvPr/>
        </p:nvSpPr>
        <p:spPr>
          <a:xfrm>
            <a:off x="763667" y="650915"/>
            <a:ext cx="7616666" cy="1363742"/>
          </a:xfrm>
          <a:prstGeom prst="rect">
            <a:avLst/>
          </a:prstGeom>
          <a:noFill/>
          <a:ln/>
        </p:spPr>
        <p:txBody>
          <a:bodyPr wrap="square" lIns="0" tIns="0" rIns="0" bIns="0" rtlCol="0" anchor="t"/>
          <a:lstStyle/>
          <a:p>
            <a:pPr marL="0" indent="0">
              <a:lnSpc>
                <a:spcPts val="5350"/>
              </a:lnSpc>
              <a:buNone/>
            </a:pPr>
            <a:r>
              <a:rPr lang="en-US" sz="4250" b="1" dirty="0">
                <a:solidFill>
                  <a:srgbClr val="3B4540"/>
                </a:solidFill>
                <a:latin typeface="Fraunces Extra Bold" pitchFamily="34" charset="0"/>
                <a:ea typeface="Fraunces Extra Bold" pitchFamily="34" charset="-122"/>
                <a:cs typeface="Fraunces Extra Bold" pitchFamily="34" charset="-120"/>
              </a:rPr>
              <a:t>3. An toàn khi lắp ráp động cơ và hệ thống điện tử</a:t>
            </a:r>
            <a:endParaRPr lang="en-US" sz="4250" dirty="0"/>
          </a:p>
        </p:txBody>
      </p:sp>
      <p:pic>
        <p:nvPicPr>
          <p:cNvPr id="5" name="Image 2" descr="preencoded.png"/>
          <p:cNvPicPr>
            <a:picLocks noChangeAspect="1"/>
          </p:cNvPicPr>
          <p:nvPr/>
        </p:nvPicPr>
        <p:blipFill>
          <a:blip r:embed="rId4"/>
          <a:stretch>
            <a:fillRect/>
          </a:stretch>
        </p:blipFill>
        <p:spPr>
          <a:xfrm>
            <a:off x="763667" y="2341840"/>
            <a:ext cx="1090970" cy="1745575"/>
          </a:xfrm>
          <a:prstGeom prst="rect">
            <a:avLst/>
          </a:prstGeom>
        </p:spPr>
      </p:pic>
      <p:sp>
        <p:nvSpPr>
          <p:cNvPr id="6" name="Text 1"/>
          <p:cNvSpPr/>
          <p:nvPr/>
        </p:nvSpPr>
        <p:spPr>
          <a:xfrm>
            <a:off x="2181820" y="2559963"/>
            <a:ext cx="2797731" cy="340876"/>
          </a:xfrm>
          <a:prstGeom prst="rect">
            <a:avLst/>
          </a:prstGeom>
          <a:noFill/>
          <a:ln/>
        </p:spPr>
        <p:txBody>
          <a:bodyPr wrap="none" lIns="0" tIns="0" rIns="0" bIns="0" rtlCol="0" anchor="t"/>
          <a:lstStyle/>
          <a:p>
            <a:pPr marL="0" indent="0" algn="l">
              <a:lnSpc>
                <a:spcPts val="2650"/>
              </a:lnSpc>
              <a:buNone/>
            </a:pPr>
            <a:r>
              <a:rPr lang="en-US" sz="2100" b="1" dirty="0">
                <a:solidFill>
                  <a:srgbClr val="405449"/>
                </a:solidFill>
                <a:latin typeface="Fraunces Extra Bold" pitchFamily="34" charset="0"/>
                <a:ea typeface="Fraunces Extra Bold" pitchFamily="34" charset="-122"/>
                <a:cs typeface="Fraunces Extra Bold" pitchFamily="34" charset="-120"/>
              </a:rPr>
              <a:t>Đào tạo an toàn điện</a:t>
            </a:r>
            <a:endParaRPr lang="en-US" sz="2100" dirty="0"/>
          </a:p>
        </p:txBody>
      </p:sp>
      <p:sp>
        <p:nvSpPr>
          <p:cNvPr id="7" name="Text 2"/>
          <p:cNvSpPr/>
          <p:nvPr/>
        </p:nvSpPr>
        <p:spPr>
          <a:xfrm>
            <a:off x="2181820" y="3031688"/>
            <a:ext cx="6198513" cy="349091"/>
          </a:xfrm>
          <a:prstGeom prst="rect">
            <a:avLst/>
          </a:prstGeom>
          <a:noFill/>
          <a:ln/>
        </p:spPr>
        <p:txBody>
          <a:bodyPr wrap="none" lIns="0" tIns="0" rIns="0" bIns="0" rtlCol="0" anchor="t"/>
          <a:lstStyle/>
          <a:p>
            <a:pPr marL="0" indent="0" algn="l">
              <a:lnSpc>
                <a:spcPts val="270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Hướng dẫn cách làm việc an toàn với các linh kiện điện tử</a:t>
            </a:r>
            <a:endParaRPr lang="en-US" sz="1700" dirty="0"/>
          </a:p>
        </p:txBody>
      </p:sp>
      <p:pic>
        <p:nvPicPr>
          <p:cNvPr id="8" name="Image 3" descr="preencoded.png"/>
          <p:cNvPicPr>
            <a:picLocks noChangeAspect="1"/>
          </p:cNvPicPr>
          <p:nvPr/>
        </p:nvPicPr>
        <p:blipFill>
          <a:blip r:embed="rId5"/>
          <a:stretch>
            <a:fillRect/>
          </a:stretch>
        </p:blipFill>
        <p:spPr>
          <a:xfrm>
            <a:off x="763667" y="4087416"/>
            <a:ext cx="1090970" cy="1745575"/>
          </a:xfrm>
          <a:prstGeom prst="rect">
            <a:avLst/>
          </a:prstGeom>
        </p:spPr>
      </p:pic>
      <p:sp>
        <p:nvSpPr>
          <p:cNvPr id="9" name="Text 3"/>
          <p:cNvSpPr/>
          <p:nvPr/>
        </p:nvSpPr>
        <p:spPr>
          <a:xfrm>
            <a:off x="2181820" y="4305538"/>
            <a:ext cx="2727365" cy="340876"/>
          </a:xfrm>
          <a:prstGeom prst="rect">
            <a:avLst/>
          </a:prstGeom>
          <a:noFill/>
          <a:ln/>
        </p:spPr>
        <p:txBody>
          <a:bodyPr wrap="none" lIns="0" tIns="0" rIns="0" bIns="0" rtlCol="0" anchor="t"/>
          <a:lstStyle/>
          <a:p>
            <a:pPr marL="0" indent="0" algn="l">
              <a:lnSpc>
                <a:spcPts val="2650"/>
              </a:lnSpc>
              <a:buNone/>
            </a:pPr>
            <a:r>
              <a:rPr lang="en-US" sz="2100" b="1" dirty="0">
                <a:solidFill>
                  <a:srgbClr val="405449"/>
                </a:solidFill>
                <a:latin typeface="Fraunces Extra Bold" pitchFamily="34" charset="0"/>
                <a:ea typeface="Fraunces Extra Bold" pitchFamily="34" charset="-122"/>
                <a:cs typeface="Fraunces Extra Bold" pitchFamily="34" charset="-120"/>
              </a:rPr>
              <a:t>Kiểm tra thiết bị</a:t>
            </a:r>
            <a:endParaRPr lang="en-US" sz="2100" dirty="0"/>
          </a:p>
        </p:txBody>
      </p:sp>
      <p:sp>
        <p:nvSpPr>
          <p:cNvPr id="10" name="Text 4"/>
          <p:cNvSpPr/>
          <p:nvPr/>
        </p:nvSpPr>
        <p:spPr>
          <a:xfrm>
            <a:off x="2181820" y="4777264"/>
            <a:ext cx="6198513" cy="349091"/>
          </a:xfrm>
          <a:prstGeom prst="rect">
            <a:avLst/>
          </a:prstGeom>
          <a:noFill/>
          <a:ln/>
        </p:spPr>
        <p:txBody>
          <a:bodyPr wrap="none" lIns="0" tIns="0" rIns="0" bIns="0" rtlCol="0" anchor="t"/>
          <a:lstStyle/>
          <a:p>
            <a:pPr marL="0" indent="0" algn="l">
              <a:lnSpc>
                <a:spcPts val="270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Bảo trì và kiểm tra định kỳ các dụng cụ và máy móc</a:t>
            </a:r>
            <a:endParaRPr lang="en-US" sz="1700" dirty="0"/>
          </a:p>
        </p:txBody>
      </p:sp>
      <p:pic>
        <p:nvPicPr>
          <p:cNvPr id="11" name="Image 4" descr="preencoded.png"/>
          <p:cNvPicPr>
            <a:picLocks noChangeAspect="1"/>
          </p:cNvPicPr>
          <p:nvPr/>
        </p:nvPicPr>
        <p:blipFill>
          <a:blip r:embed="rId6"/>
          <a:stretch>
            <a:fillRect/>
          </a:stretch>
        </p:blipFill>
        <p:spPr>
          <a:xfrm>
            <a:off x="763667" y="5832991"/>
            <a:ext cx="1090970" cy="1745575"/>
          </a:xfrm>
          <a:prstGeom prst="rect">
            <a:avLst/>
          </a:prstGeom>
        </p:spPr>
      </p:pic>
      <p:sp>
        <p:nvSpPr>
          <p:cNvPr id="12" name="Text 5"/>
          <p:cNvSpPr/>
          <p:nvPr/>
        </p:nvSpPr>
        <p:spPr>
          <a:xfrm>
            <a:off x="2181820" y="6051113"/>
            <a:ext cx="2727365" cy="340876"/>
          </a:xfrm>
          <a:prstGeom prst="rect">
            <a:avLst/>
          </a:prstGeom>
          <a:noFill/>
          <a:ln/>
        </p:spPr>
        <p:txBody>
          <a:bodyPr wrap="none" lIns="0" tIns="0" rIns="0" bIns="0" rtlCol="0" anchor="t"/>
          <a:lstStyle/>
          <a:p>
            <a:pPr marL="0" indent="0" algn="l">
              <a:lnSpc>
                <a:spcPts val="2650"/>
              </a:lnSpc>
              <a:buNone/>
            </a:pPr>
            <a:r>
              <a:rPr lang="en-US" sz="2100" b="1" dirty="0">
                <a:solidFill>
                  <a:srgbClr val="405449"/>
                </a:solidFill>
                <a:latin typeface="Fraunces Extra Bold" pitchFamily="34" charset="0"/>
                <a:ea typeface="Fraunces Extra Bold" pitchFamily="34" charset="-122"/>
                <a:cs typeface="Fraunces Extra Bold" pitchFamily="34" charset="-120"/>
              </a:rPr>
              <a:t>Trang bị bảo hộ</a:t>
            </a:r>
            <a:endParaRPr lang="en-US" sz="2100" dirty="0"/>
          </a:p>
        </p:txBody>
      </p:sp>
      <p:sp>
        <p:nvSpPr>
          <p:cNvPr id="13" name="Text 6"/>
          <p:cNvSpPr/>
          <p:nvPr/>
        </p:nvSpPr>
        <p:spPr>
          <a:xfrm>
            <a:off x="2181820" y="6522839"/>
            <a:ext cx="6198513" cy="698183"/>
          </a:xfrm>
          <a:prstGeom prst="rect">
            <a:avLst/>
          </a:prstGeom>
          <a:noFill/>
          <a:ln/>
        </p:spPr>
        <p:txBody>
          <a:bodyPr wrap="square" lIns="0" tIns="0" rIns="0" bIns="0" rtlCol="0" anchor="t"/>
          <a:lstStyle/>
          <a:p>
            <a:pPr marL="0" indent="0" algn="l">
              <a:lnSpc>
                <a:spcPts val="270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Sử dụng găng tay cách điện, kính bảo hộ và giày chống trượt</a:t>
            </a:r>
            <a:endParaRPr lang="en-US" sz="1700" dirty="0"/>
          </a:p>
        </p:txBody>
      </p:sp>
      <p:pic>
        <p:nvPicPr>
          <p:cNvPr id="14" name="Picture 13">
            <a:extLst>
              <a:ext uri="{FF2B5EF4-FFF2-40B4-BE49-F238E27FC236}">
                <a16:creationId xmlns:a16="http://schemas.microsoft.com/office/drawing/2014/main" id="{C49E6D6B-04C9-DE41-0442-B41FA624569E}"/>
              </a:ext>
            </a:extLst>
          </p:cNvPr>
          <p:cNvPicPr>
            <a:picLocks noChangeAspect="1"/>
          </p:cNvPicPr>
          <p:nvPr/>
        </p:nvPicPr>
        <p:blipFill>
          <a:blip r:embed="rId7"/>
          <a:stretch>
            <a:fillRect/>
          </a:stretch>
        </p:blipFill>
        <p:spPr>
          <a:xfrm>
            <a:off x="12510197" y="7508200"/>
            <a:ext cx="1887255" cy="64712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15815" y="2708993"/>
            <a:ext cx="4876800" cy="3253740"/>
          </a:xfrm>
          <a:prstGeom prst="rect">
            <a:avLst/>
          </a:prstGeom>
        </p:spPr>
      </p:pic>
      <p:sp>
        <p:nvSpPr>
          <p:cNvPr id="4" name="Text 0"/>
          <p:cNvSpPr/>
          <p:nvPr/>
        </p:nvSpPr>
        <p:spPr>
          <a:xfrm>
            <a:off x="6188273" y="552212"/>
            <a:ext cx="7740253" cy="1253252"/>
          </a:xfrm>
          <a:prstGeom prst="rect">
            <a:avLst/>
          </a:prstGeom>
          <a:noFill/>
          <a:ln/>
        </p:spPr>
        <p:txBody>
          <a:bodyPr wrap="square" lIns="0" tIns="0" rIns="0" bIns="0" rtlCol="0" anchor="t"/>
          <a:lstStyle/>
          <a:p>
            <a:pPr marL="0" indent="0">
              <a:lnSpc>
                <a:spcPts val="4900"/>
              </a:lnSpc>
              <a:buNone/>
            </a:pPr>
            <a:r>
              <a:rPr lang="en-US" sz="3900" b="1" dirty="0">
                <a:solidFill>
                  <a:srgbClr val="3B4540"/>
                </a:solidFill>
                <a:latin typeface="Fraunces Extra Bold" pitchFamily="34" charset="0"/>
                <a:ea typeface="Fraunces Extra Bold" pitchFamily="34" charset="-122"/>
                <a:cs typeface="Fraunces Extra Bold" pitchFamily="34" charset="-120"/>
              </a:rPr>
              <a:t>4. An toàn khi lắp ráp </a:t>
            </a:r>
            <a:r>
              <a:rPr lang="en-US" sz="3900" b="1" dirty="0" err="1">
                <a:solidFill>
                  <a:srgbClr val="3B4540"/>
                </a:solidFill>
                <a:latin typeface="Fraunces Extra Bold" pitchFamily="34" charset="0"/>
                <a:ea typeface="Fraunces Extra Bold" pitchFamily="34" charset="-122"/>
                <a:cs typeface="Fraunces Extra Bold" pitchFamily="34" charset="-120"/>
              </a:rPr>
              <a:t>khung</a:t>
            </a:r>
            <a:r>
              <a:rPr lang="en-US" sz="3900" b="1" dirty="0">
                <a:solidFill>
                  <a:srgbClr val="3B4540"/>
                </a:solidFill>
                <a:latin typeface="Fraunces Extra Bold" pitchFamily="34" charset="0"/>
                <a:ea typeface="Fraunces Extra Bold" pitchFamily="34" charset="-122"/>
                <a:cs typeface="Fraunces Extra Bold" pitchFamily="34" charset="-120"/>
              </a:rPr>
              <a:t> </a:t>
            </a:r>
          </a:p>
          <a:p>
            <a:pPr marL="0" indent="0">
              <a:lnSpc>
                <a:spcPts val="4900"/>
              </a:lnSpc>
              <a:buNone/>
            </a:pPr>
            <a:r>
              <a:rPr lang="en-US" sz="3900" b="1" dirty="0" err="1">
                <a:solidFill>
                  <a:srgbClr val="3B4540"/>
                </a:solidFill>
                <a:latin typeface="Fraunces Extra Bold" pitchFamily="34" charset="0"/>
                <a:ea typeface="Fraunces Extra Bold" pitchFamily="34" charset="-122"/>
                <a:cs typeface="Fraunces Extra Bold" pitchFamily="34" charset="-120"/>
              </a:rPr>
              <a:t>và</a:t>
            </a:r>
            <a:r>
              <a:rPr lang="en-US" sz="3900" b="1" dirty="0">
                <a:solidFill>
                  <a:srgbClr val="3B4540"/>
                </a:solidFill>
                <a:latin typeface="Fraunces Extra Bold" pitchFamily="34" charset="0"/>
                <a:ea typeface="Fraunces Extra Bold" pitchFamily="34" charset="-122"/>
                <a:cs typeface="Fraunces Extra Bold" pitchFamily="34" charset="-120"/>
              </a:rPr>
              <a:t> </a:t>
            </a:r>
            <a:r>
              <a:rPr lang="en-US" sz="3900" b="1" dirty="0" err="1">
                <a:solidFill>
                  <a:srgbClr val="3B4540"/>
                </a:solidFill>
                <a:latin typeface="Fraunces Extra Bold" pitchFamily="34" charset="0"/>
                <a:ea typeface="Fraunces Extra Bold" pitchFamily="34" charset="-122"/>
                <a:cs typeface="Fraunces Extra Bold" pitchFamily="34" charset="-120"/>
              </a:rPr>
              <a:t>vỏ</a:t>
            </a:r>
            <a:r>
              <a:rPr lang="en-US" sz="3900" b="1" dirty="0">
                <a:solidFill>
                  <a:srgbClr val="3B4540"/>
                </a:solidFill>
                <a:latin typeface="Fraunces Extra Bold" pitchFamily="34" charset="0"/>
                <a:ea typeface="Fraunces Extra Bold" pitchFamily="34" charset="-122"/>
                <a:cs typeface="Fraunces Extra Bold" pitchFamily="34" charset="-120"/>
              </a:rPr>
              <a:t> máy</a:t>
            </a:r>
            <a:endParaRPr lang="en-US" sz="3900" dirty="0"/>
          </a:p>
        </p:txBody>
      </p:sp>
      <p:pic>
        <p:nvPicPr>
          <p:cNvPr id="5" name="Image 2" descr="preencoded.png"/>
          <p:cNvPicPr>
            <a:picLocks noChangeAspect="1"/>
          </p:cNvPicPr>
          <p:nvPr/>
        </p:nvPicPr>
        <p:blipFill>
          <a:blip r:embed="rId4"/>
          <a:stretch>
            <a:fillRect/>
          </a:stretch>
        </p:blipFill>
        <p:spPr>
          <a:xfrm>
            <a:off x="6188273" y="2106216"/>
            <a:ext cx="501253" cy="501253"/>
          </a:xfrm>
          <a:prstGeom prst="rect">
            <a:avLst/>
          </a:prstGeom>
        </p:spPr>
      </p:pic>
      <p:sp>
        <p:nvSpPr>
          <p:cNvPr id="6" name="Text 1"/>
          <p:cNvSpPr/>
          <p:nvPr/>
        </p:nvSpPr>
        <p:spPr>
          <a:xfrm>
            <a:off x="7183060" y="2027086"/>
            <a:ext cx="2506623" cy="313253"/>
          </a:xfrm>
          <a:prstGeom prst="rect">
            <a:avLst/>
          </a:prstGeom>
          <a:noFill/>
          <a:ln/>
        </p:spPr>
        <p:txBody>
          <a:bodyPr wrap="none" lIns="0" tIns="0" rIns="0" bIns="0" rtlCol="0" anchor="t"/>
          <a:lstStyle/>
          <a:p>
            <a:pPr marL="0" indent="0" algn="l">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Đội mũ bảo hộ</a:t>
            </a:r>
            <a:endParaRPr lang="en-US" sz="1950" dirty="0"/>
          </a:p>
        </p:txBody>
      </p:sp>
      <p:sp>
        <p:nvSpPr>
          <p:cNvPr id="7" name="Text 2"/>
          <p:cNvSpPr/>
          <p:nvPr/>
        </p:nvSpPr>
        <p:spPr>
          <a:xfrm>
            <a:off x="7183060" y="2356842"/>
            <a:ext cx="7740253" cy="320754"/>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Bảo vệ đầu khỏi va đập khi làm việc với các bộ phận lớn</a:t>
            </a:r>
            <a:endParaRPr lang="en-US" sz="1550" dirty="0"/>
          </a:p>
        </p:txBody>
      </p:sp>
      <p:pic>
        <p:nvPicPr>
          <p:cNvPr id="8" name="Image 3" descr="preencoded.png"/>
          <p:cNvPicPr>
            <a:picLocks noChangeAspect="1"/>
          </p:cNvPicPr>
          <p:nvPr/>
        </p:nvPicPr>
        <p:blipFill>
          <a:blip r:embed="rId5"/>
          <a:stretch>
            <a:fillRect/>
          </a:stretch>
        </p:blipFill>
        <p:spPr>
          <a:xfrm>
            <a:off x="6188273" y="4163735"/>
            <a:ext cx="501253" cy="501253"/>
          </a:xfrm>
          <a:prstGeom prst="rect">
            <a:avLst/>
          </a:prstGeom>
        </p:spPr>
      </p:pic>
      <p:sp>
        <p:nvSpPr>
          <p:cNvPr id="9" name="Text 3"/>
          <p:cNvSpPr/>
          <p:nvPr/>
        </p:nvSpPr>
        <p:spPr>
          <a:xfrm>
            <a:off x="7183059" y="4022610"/>
            <a:ext cx="2506623" cy="313253"/>
          </a:xfrm>
          <a:prstGeom prst="rect">
            <a:avLst/>
          </a:prstGeom>
          <a:noFill/>
          <a:ln/>
        </p:spPr>
        <p:txBody>
          <a:bodyPr wrap="none" lIns="0" tIns="0" rIns="0" bIns="0" rtlCol="0" anchor="t"/>
          <a:lstStyle/>
          <a:p>
            <a:pPr marL="0" indent="0" algn="l">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Đeo găng tay</a:t>
            </a:r>
            <a:endParaRPr lang="en-US" sz="1950" dirty="0"/>
          </a:p>
        </p:txBody>
      </p:sp>
      <p:sp>
        <p:nvSpPr>
          <p:cNvPr id="10" name="Text 4"/>
          <p:cNvSpPr/>
          <p:nvPr/>
        </p:nvSpPr>
        <p:spPr>
          <a:xfrm>
            <a:off x="7183059" y="4335863"/>
            <a:ext cx="7740253" cy="320754"/>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Tránh cắt tay khi xử lý các tấm kim loại sắc nhọn</a:t>
            </a:r>
            <a:endParaRPr lang="en-US" sz="1550" dirty="0"/>
          </a:p>
        </p:txBody>
      </p:sp>
      <p:pic>
        <p:nvPicPr>
          <p:cNvPr id="11" name="Image 4" descr="preencoded.png"/>
          <p:cNvPicPr>
            <a:picLocks noChangeAspect="1"/>
          </p:cNvPicPr>
          <p:nvPr/>
        </p:nvPicPr>
        <p:blipFill>
          <a:blip r:embed="rId6"/>
          <a:stretch>
            <a:fillRect/>
          </a:stretch>
        </p:blipFill>
        <p:spPr>
          <a:xfrm>
            <a:off x="6188273" y="6221254"/>
            <a:ext cx="501253" cy="501253"/>
          </a:xfrm>
          <a:prstGeom prst="rect">
            <a:avLst/>
          </a:prstGeom>
        </p:spPr>
      </p:pic>
      <p:sp>
        <p:nvSpPr>
          <p:cNvPr id="12" name="Text 5"/>
          <p:cNvSpPr/>
          <p:nvPr/>
        </p:nvSpPr>
        <p:spPr>
          <a:xfrm>
            <a:off x="7183058" y="6064627"/>
            <a:ext cx="2506623" cy="313253"/>
          </a:xfrm>
          <a:prstGeom prst="rect">
            <a:avLst/>
          </a:prstGeom>
          <a:noFill/>
          <a:ln/>
        </p:spPr>
        <p:txBody>
          <a:bodyPr wrap="none" lIns="0" tIns="0" rIns="0" bIns="0" rtlCol="0" anchor="t"/>
          <a:lstStyle/>
          <a:p>
            <a:pPr marL="0" indent="0" algn="l">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Đeo kính bảo hộ</a:t>
            </a:r>
            <a:endParaRPr lang="en-US" sz="1950" dirty="0"/>
          </a:p>
        </p:txBody>
      </p:sp>
      <p:sp>
        <p:nvSpPr>
          <p:cNvPr id="13" name="Text 6"/>
          <p:cNvSpPr/>
          <p:nvPr/>
        </p:nvSpPr>
        <p:spPr>
          <a:xfrm>
            <a:off x="7183058" y="6385381"/>
            <a:ext cx="7740253" cy="320754"/>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Bảo vệ mắt khỏi bụi kim loại và tia lửa hàn</a:t>
            </a:r>
            <a:endParaRPr lang="en-US" sz="1550" dirty="0"/>
          </a:p>
        </p:txBody>
      </p:sp>
      <p:pic>
        <p:nvPicPr>
          <p:cNvPr id="14" name="Picture 13">
            <a:extLst>
              <a:ext uri="{FF2B5EF4-FFF2-40B4-BE49-F238E27FC236}">
                <a16:creationId xmlns:a16="http://schemas.microsoft.com/office/drawing/2014/main" id="{53B8FD09-EBA6-C72A-E40B-B3F129E3F920}"/>
              </a:ext>
            </a:extLst>
          </p:cNvPr>
          <p:cNvPicPr>
            <a:picLocks noChangeAspect="1"/>
          </p:cNvPicPr>
          <p:nvPr/>
        </p:nvPicPr>
        <p:blipFill>
          <a:blip r:embed="rId7"/>
          <a:stretch>
            <a:fillRect/>
          </a:stretch>
        </p:blipFill>
        <p:spPr>
          <a:xfrm>
            <a:off x="12510197" y="7508200"/>
            <a:ext cx="1887255" cy="64712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257881" y="3797417"/>
            <a:ext cx="4876800" cy="3253740"/>
          </a:xfrm>
          <a:prstGeom prst="rect">
            <a:avLst/>
          </a:prstGeom>
        </p:spPr>
      </p:pic>
      <p:sp>
        <p:nvSpPr>
          <p:cNvPr id="4" name="Text 0"/>
          <p:cNvSpPr/>
          <p:nvPr/>
        </p:nvSpPr>
        <p:spPr>
          <a:xfrm>
            <a:off x="846058" y="825342"/>
            <a:ext cx="8419443" cy="1795572"/>
          </a:xfrm>
          <a:prstGeom prst="rect">
            <a:avLst/>
          </a:prstGeom>
          <a:noFill/>
          <a:ln/>
        </p:spPr>
        <p:txBody>
          <a:bodyPr wrap="square" lIns="0" tIns="0" rIns="0" bIns="0" rtlCol="0" anchor="t"/>
          <a:lstStyle/>
          <a:p>
            <a:pPr marL="0" indent="0">
              <a:lnSpc>
                <a:spcPts val="5850"/>
              </a:lnSpc>
              <a:buNone/>
            </a:pPr>
            <a:r>
              <a:rPr lang="en-US" sz="4700" b="1" dirty="0">
                <a:solidFill>
                  <a:srgbClr val="3B4540"/>
                </a:solidFill>
                <a:latin typeface="Fraunces Extra Bold" pitchFamily="34" charset="0"/>
                <a:ea typeface="Fraunces Extra Bold" pitchFamily="34" charset="-122"/>
                <a:cs typeface="Fraunces Extra Bold" pitchFamily="34" charset="-120"/>
              </a:rPr>
              <a:t>5. An toàn khi lắp ráp lồng giặt và các bộ phận bên trong</a:t>
            </a:r>
            <a:endParaRPr lang="en-US" sz="4700" dirty="0"/>
          </a:p>
        </p:txBody>
      </p:sp>
      <p:sp>
        <p:nvSpPr>
          <p:cNvPr id="5" name="Shape 1"/>
          <p:cNvSpPr/>
          <p:nvPr/>
        </p:nvSpPr>
        <p:spPr>
          <a:xfrm>
            <a:off x="838438" y="3271242"/>
            <a:ext cx="7467124" cy="4291965"/>
          </a:xfrm>
          <a:prstGeom prst="roundRect">
            <a:avLst>
              <a:gd name="adj" fmla="val 5024"/>
            </a:avLst>
          </a:prstGeom>
          <a:noFill/>
          <a:ln w="7620">
            <a:solidFill>
              <a:srgbClr val="000000">
                <a:alpha val="8000"/>
              </a:srgbClr>
            </a:solidFill>
            <a:prstDash val="solid"/>
          </a:ln>
        </p:spPr>
      </p:sp>
      <p:sp>
        <p:nvSpPr>
          <p:cNvPr id="6" name="Shape 2"/>
          <p:cNvSpPr/>
          <p:nvPr/>
        </p:nvSpPr>
        <p:spPr>
          <a:xfrm>
            <a:off x="846058" y="3278862"/>
            <a:ext cx="7451050" cy="1069181"/>
          </a:xfrm>
          <a:prstGeom prst="rect">
            <a:avLst/>
          </a:prstGeom>
          <a:solidFill>
            <a:srgbClr val="FFFFFF">
              <a:alpha val="4000"/>
            </a:srgbClr>
          </a:solidFill>
          <a:ln/>
        </p:spPr>
      </p:sp>
      <p:sp>
        <p:nvSpPr>
          <p:cNvPr id="7" name="Text 3"/>
          <p:cNvSpPr/>
          <p:nvPr/>
        </p:nvSpPr>
        <p:spPr>
          <a:xfrm>
            <a:off x="1086445" y="3430191"/>
            <a:ext cx="2000488" cy="383262"/>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Công đoạn</a:t>
            </a:r>
            <a:endParaRPr lang="en-US" sz="1850" dirty="0"/>
          </a:p>
        </p:txBody>
      </p:sp>
      <p:sp>
        <p:nvSpPr>
          <p:cNvPr id="8" name="Text 4"/>
          <p:cNvSpPr/>
          <p:nvPr/>
        </p:nvSpPr>
        <p:spPr>
          <a:xfrm>
            <a:off x="3573661" y="3430191"/>
            <a:ext cx="1996678" cy="383262"/>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Nguy cơ</a:t>
            </a:r>
            <a:endParaRPr lang="en-US" sz="1850" dirty="0"/>
          </a:p>
        </p:txBody>
      </p:sp>
      <p:sp>
        <p:nvSpPr>
          <p:cNvPr id="9" name="Text 5"/>
          <p:cNvSpPr/>
          <p:nvPr/>
        </p:nvSpPr>
        <p:spPr>
          <a:xfrm>
            <a:off x="6057067" y="3430191"/>
            <a:ext cx="2000488" cy="766524"/>
          </a:xfrm>
          <a:prstGeom prst="rect">
            <a:avLst/>
          </a:prstGeom>
          <a:noFill/>
          <a:ln/>
        </p:spPr>
        <p:txBody>
          <a:bodyPr wrap="squar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Biện pháp phòng tránh</a:t>
            </a:r>
            <a:endParaRPr lang="en-US" sz="1850" dirty="0"/>
          </a:p>
        </p:txBody>
      </p:sp>
      <p:sp>
        <p:nvSpPr>
          <p:cNvPr id="10" name="Shape 6"/>
          <p:cNvSpPr/>
          <p:nvPr/>
        </p:nvSpPr>
        <p:spPr>
          <a:xfrm>
            <a:off x="846058" y="4348043"/>
            <a:ext cx="7451050" cy="1069181"/>
          </a:xfrm>
          <a:prstGeom prst="rect">
            <a:avLst/>
          </a:prstGeom>
          <a:solidFill>
            <a:srgbClr val="000000">
              <a:alpha val="4000"/>
            </a:srgbClr>
          </a:solidFill>
          <a:ln/>
        </p:spPr>
      </p:sp>
      <p:sp>
        <p:nvSpPr>
          <p:cNvPr id="11" name="Text 7"/>
          <p:cNvSpPr/>
          <p:nvPr/>
        </p:nvSpPr>
        <p:spPr>
          <a:xfrm>
            <a:off x="1086445" y="4499372"/>
            <a:ext cx="2000488" cy="383262"/>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Lắp trục quay</a:t>
            </a:r>
            <a:endParaRPr lang="en-US" sz="1850" dirty="0"/>
          </a:p>
        </p:txBody>
      </p:sp>
      <p:sp>
        <p:nvSpPr>
          <p:cNvPr id="12" name="Text 8"/>
          <p:cNvSpPr/>
          <p:nvPr/>
        </p:nvSpPr>
        <p:spPr>
          <a:xfrm>
            <a:off x="3573661" y="4499372"/>
            <a:ext cx="1996678" cy="383262"/>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Kẹp tay</a:t>
            </a:r>
            <a:endParaRPr lang="en-US" sz="1850" dirty="0"/>
          </a:p>
        </p:txBody>
      </p:sp>
      <p:sp>
        <p:nvSpPr>
          <p:cNvPr id="13" name="Text 9"/>
          <p:cNvSpPr/>
          <p:nvPr/>
        </p:nvSpPr>
        <p:spPr>
          <a:xfrm>
            <a:off x="6057067" y="4499372"/>
            <a:ext cx="2000488" cy="766524"/>
          </a:xfrm>
          <a:prstGeom prst="rect">
            <a:avLst/>
          </a:prstGeom>
          <a:noFill/>
          <a:ln/>
        </p:spPr>
        <p:txBody>
          <a:bodyPr wrap="squar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Sử dụng dụng cụ hỗ trợ</a:t>
            </a:r>
            <a:endParaRPr lang="en-US" sz="1850" dirty="0"/>
          </a:p>
        </p:txBody>
      </p:sp>
      <p:sp>
        <p:nvSpPr>
          <p:cNvPr id="14" name="Shape 10"/>
          <p:cNvSpPr/>
          <p:nvPr/>
        </p:nvSpPr>
        <p:spPr>
          <a:xfrm>
            <a:off x="846058" y="5417225"/>
            <a:ext cx="7451050" cy="1069181"/>
          </a:xfrm>
          <a:prstGeom prst="rect">
            <a:avLst/>
          </a:prstGeom>
          <a:solidFill>
            <a:srgbClr val="FFFFFF">
              <a:alpha val="4000"/>
            </a:srgbClr>
          </a:solidFill>
          <a:ln/>
        </p:spPr>
      </p:sp>
      <p:sp>
        <p:nvSpPr>
          <p:cNvPr id="15" name="Text 11"/>
          <p:cNvSpPr/>
          <p:nvPr/>
        </p:nvSpPr>
        <p:spPr>
          <a:xfrm>
            <a:off x="1086445" y="5568553"/>
            <a:ext cx="2000488" cy="383262"/>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Lắp vòng bi</a:t>
            </a:r>
            <a:endParaRPr lang="en-US" sz="1850" dirty="0"/>
          </a:p>
        </p:txBody>
      </p:sp>
      <p:sp>
        <p:nvSpPr>
          <p:cNvPr id="16" name="Text 12"/>
          <p:cNvSpPr/>
          <p:nvPr/>
        </p:nvSpPr>
        <p:spPr>
          <a:xfrm>
            <a:off x="3573661" y="5568553"/>
            <a:ext cx="1996678" cy="383262"/>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Va đập</a:t>
            </a:r>
            <a:endParaRPr lang="en-US" sz="1850" dirty="0"/>
          </a:p>
        </p:txBody>
      </p:sp>
      <p:sp>
        <p:nvSpPr>
          <p:cNvPr id="17" name="Text 13"/>
          <p:cNvSpPr/>
          <p:nvPr/>
        </p:nvSpPr>
        <p:spPr>
          <a:xfrm>
            <a:off x="6057067" y="5568553"/>
            <a:ext cx="2000488" cy="766524"/>
          </a:xfrm>
          <a:prstGeom prst="rect">
            <a:avLst/>
          </a:prstGeom>
          <a:noFill/>
          <a:ln/>
        </p:spPr>
        <p:txBody>
          <a:bodyPr wrap="squar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Đeo găng tay bảo hộ</a:t>
            </a:r>
            <a:endParaRPr lang="en-US" sz="1850" dirty="0"/>
          </a:p>
        </p:txBody>
      </p:sp>
      <p:sp>
        <p:nvSpPr>
          <p:cNvPr id="18" name="Shape 14"/>
          <p:cNvSpPr/>
          <p:nvPr/>
        </p:nvSpPr>
        <p:spPr>
          <a:xfrm>
            <a:off x="846058" y="6486406"/>
            <a:ext cx="7451050" cy="1069181"/>
          </a:xfrm>
          <a:prstGeom prst="rect">
            <a:avLst/>
          </a:prstGeom>
          <a:solidFill>
            <a:srgbClr val="000000">
              <a:alpha val="4000"/>
            </a:srgbClr>
          </a:solidFill>
          <a:ln/>
        </p:spPr>
      </p:sp>
      <p:sp>
        <p:nvSpPr>
          <p:cNvPr id="19" name="Text 15"/>
          <p:cNvSpPr/>
          <p:nvPr/>
        </p:nvSpPr>
        <p:spPr>
          <a:xfrm>
            <a:off x="1086445" y="6637734"/>
            <a:ext cx="2000488" cy="766524"/>
          </a:xfrm>
          <a:prstGeom prst="rect">
            <a:avLst/>
          </a:prstGeom>
          <a:noFill/>
          <a:ln/>
        </p:spPr>
        <p:txBody>
          <a:bodyPr wrap="squar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Kiểm tra cân bằng</a:t>
            </a:r>
            <a:endParaRPr lang="en-US" sz="1850" dirty="0"/>
          </a:p>
        </p:txBody>
      </p:sp>
      <p:sp>
        <p:nvSpPr>
          <p:cNvPr id="20" name="Text 16"/>
          <p:cNvSpPr/>
          <p:nvPr/>
        </p:nvSpPr>
        <p:spPr>
          <a:xfrm>
            <a:off x="3573661" y="6637734"/>
            <a:ext cx="1996678" cy="383262"/>
          </a:xfrm>
          <a:prstGeom prst="rect">
            <a:avLst/>
          </a:prstGeom>
          <a:noFill/>
          <a:ln/>
        </p:spPr>
        <p:txBody>
          <a:bodyPr wrap="non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Rung lắc</a:t>
            </a:r>
            <a:endParaRPr lang="en-US" sz="1850" dirty="0"/>
          </a:p>
        </p:txBody>
      </p:sp>
      <p:sp>
        <p:nvSpPr>
          <p:cNvPr id="21" name="Text 17"/>
          <p:cNvSpPr/>
          <p:nvPr/>
        </p:nvSpPr>
        <p:spPr>
          <a:xfrm>
            <a:off x="6057067" y="6637734"/>
            <a:ext cx="2000488" cy="766524"/>
          </a:xfrm>
          <a:prstGeom prst="rect">
            <a:avLst/>
          </a:prstGeom>
          <a:noFill/>
          <a:ln/>
        </p:spPr>
        <p:txBody>
          <a:bodyPr wrap="square" lIns="0" tIns="0" rIns="0" bIns="0" rtlCol="0" anchor="t"/>
          <a:lstStyle/>
          <a:p>
            <a:pPr marL="0" indent="0">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Cố định chắc chắn</a:t>
            </a:r>
            <a:endParaRPr lang="en-US" sz="1850" dirty="0"/>
          </a:p>
        </p:txBody>
      </p:sp>
      <p:pic>
        <p:nvPicPr>
          <p:cNvPr id="22" name="Picture 21">
            <a:extLst>
              <a:ext uri="{FF2B5EF4-FFF2-40B4-BE49-F238E27FC236}">
                <a16:creationId xmlns:a16="http://schemas.microsoft.com/office/drawing/2014/main" id="{2B685DE3-126C-EFA2-83BC-7EC07280059E}"/>
              </a:ext>
            </a:extLst>
          </p:cNvPr>
          <p:cNvPicPr>
            <a:picLocks noChangeAspect="1"/>
          </p:cNvPicPr>
          <p:nvPr/>
        </p:nvPicPr>
        <p:blipFill>
          <a:blip r:embed="rId4"/>
          <a:stretch>
            <a:fillRect/>
          </a:stretch>
        </p:blipFill>
        <p:spPr>
          <a:xfrm>
            <a:off x="12510197" y="7508200"/>
            <a:ext cx="1887255" cy="64712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64037" y="1027390"/>
            <a:ext cx="12902327" cy="1543050"/>
          </a:xfrm>
          <a:prstGeom prst="rect">
            <a:avLst/>
          </a:prstGeom>
          <a:noFill/>
          <a:ln/>
        </p:spPr>
        <p:txBody>
          <a:bodyPr wrap="square" lIns="0" tIns="0" rIns="0" bIns="0" rtlCol="0" anchor="t"/>
          <a:lstStyle/>
          <a:p>
            <a:pPr marL="0" indent="0" algn="ctr">
              <a:lnSpc>
                <a:spcPts val="6050"/>
              </a:lnSpc>
              <a:buNone/>
            </a:pPr>
            <a:r>
              <a:rPr lang="en-US" sz="4850" b="1" dirty="0">
                <a:solidFill>
                  <a:srgbClr val="3B4540"/>
                </a:solidFill>
                <a:latin typeface="Fraunces Extra Bold" pitchFamily="34" charset="0"/>
                <a:ea typeface="Fraunces Extra Bold" pitchFamily="34" charset="-122"/>
                <a:cs typeface="Fraunces Extra Bold" pitchFamily="34" charset="-120"/>
              </a:rPr>
              <a:t>6. An toàn khi lắp ráp các bộ phận ngoại vi</a:t>
            </a:r>
            <a:endParaRPr lang="en-US" sz="4850" dirty="0"/>
          </a:p>
        </p:txBody>
      </p:sp>
      <p:pic>
        <p:nvPicPr>
          <p:cNvPr id="3" name="Image 0" descr="preencoded.png"/>
          <p:cNvPicPr>
            <a:picLocks noChangeAspect="1"/>
          </p:cNvPicPr>
          <p:nvPr/>
        </p:nvPicPr>
        <p:blipFill>
          <a:blip r:embed="rId3"/>
          <a:stretch>
            <a:fillRect/>
          </a:stretch>
        </p:blipFill>
        <p:spPr>
          <a:xfrm>
            <a:off x="864037" y="3064193"/>
            <a:ext cx="4053840" cy="2505432"/>
          </a:xfrm>
          <a:prstGeom prst="rect">
            <a:avLst/>
          </a:prstGeom>
        </p:spPr>
      </p:pic>
      <p:sp>
        <p:nvSpPr>
          <p:cNvPr id="4" name="Text 1"/>
          <p:cNvSpPr/>
          <p:nvPr/>
        </p:nvSpPr>
        <p:spPr>
          <a:xfrm>
            <a:off x="864037" y="5878235"/>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Lắp nắp máy</a:t>
            </a:r>
            <a:endParaRPr lang="en-US" sz="2400" dirty="0"/>
          </a:p>
        </p:txBody>
      </p:sp>
      <p:sp>
        <p:nvSpPr>
          <p:cNvPr id="5" name="Text 2"/>
          <p:cNvSpPr/>
          <p:nvPr/>
        </p:nvSpPr>
        <p:spPr>
          <a:xfrm>
            <a:off x="864037" y="6412111"/>
            <a:ext cx="4053840"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Cẩn thận khi căn chỉnh và gắn kết để tránh kẹp tay</a:t>
            </a:r>
            <a:endParaRPr lang="en-US" sz="1900" dirty="0"/>
          </a:p>
        </p:txBody>
      </p:sp>
      <p:pic>
        <p:nvPicPr>
          <p:cNvPr id="6" name="Image 1" descr="preencoded.png"/>
          <p:cNvPicPr>
            <a:picLocks noChangeAspect="1"/>
          </p:cNvPicPr>
          <p:nvPr/>
        </p:nvPicPr>
        <p:blipFill>
          <a:blip r:embed="rId4"/>
          <a:stretch>
            <a:fillRect/>
          </a:stretch>
        </p:blipFill>
        <p:spPr>
          <a:xfrm>
            <a:off x="5288161" y="3064193"/>
            <a:ext cx="4053959" cy="2505432"/>
          </a:xfrm>
          <a:prstGeom prst="rect">
            <a:avLst/>
          </a:prstGeom>
        </p:spPr>
      </p:pic>
      <p:sp>
        <p:nvSpPr>
          <p:cNvPr id="7" name="Text 3"/>
          <p:cNvSpPr/>
          <p:nvPr/>
        </p:nvSpPr>
        <p:spPr>
          <a:xfrm>
            <a:off x="5288161" y="5878235"/>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Lắp cửa máy</a:t>
            </a:r>
            <a:endParaRPr lang="en-US" sz="2400" dirty="0"/>
          </a:p>
        </p:txBody>
      </p:sp>
      <p:sp>
        <p:nvSpPr>
          <p:cNvPr id="8" name="Text 4"/>
          <p:cNvSpPr/>
          <p:nvPr/>
        </p:nvSpPr>
        <p:spPr>
          <a:xfrm>
            <a:off x="5288161" y="6412111"/>
            <a:ext cx="4053959"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Đảm bảo đóng mở dễ dàng và khít kín để ngăn nước rò rỉ</a:t>
            </a:r>
            <a:endParaRPr lang="en-US" sz="1900" dirty="0"/>
          </a:p>
        </p:txBody>
      </p:sp>
      <p:pic>
        <p:nvPicPr>
          <p:cNvPr id="9" name="Image 2" descr="preencoded.png"/>
          <p:cNvPicPr>
            <a:picLocks noChangeAspect="1"/>
          </p:cNvPicPr>
          <p:nvPr/>
        </p:nvPicPr>
        <p:blipFill>
          <a:blip r:embed="rId5"/>
          <a:stretch>
            <a:fillRect/>
          </a:stretch>
        </p:blipFill>
        <p:spPr>
          <a:xfrm>
            <a:off x="9712404" y="3064193"/>
            <a:ext cx="4053840" cy="2505432"/>
          </a:xfrm>
          <a:prstGeom prst="rect">
            <a:avLst/>
          </a:prstGeom>
        </p:spPr>
      </p:pic>
      <p:sp>
        <p:nvSpPr>
          <p:cNvPr id="10" name="Text 5"/>
          <p:cNvSpPr/>
          <p:nvPr/>
        </p:nvSpPr>
        <p:spPr>
          <a:xfrm>
            <a:off x="9712404" y="5878235"/>
            <a:ext cx="3120271"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Lắp bảng điều khiển</a:t>
            </a:r>
            <a:endParaRPr lang="en-US" sz="2400" dirty="0"/>
          </a:p>
        </p:txBody>
      </p:sp>
      <p:sp>
        <p:nvSpPr>
          <p:cNvPr id="11" name="Text 6"/>
          <p:cNvSpPr/>
          <p:nvPr/>
        </p:nvSpPr>
        <p:spPr>
          <a:xfrm>
            <a:off x="9712404" y="6412111"/>
            <a:ext cx="4053840"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Cẩn thận với các kết nối điện để tránh nguy cơ chập điện</a:t>
            </a:r>
            <a:endParaRPr lang="en-US" sz="1900" dirty="0"/>
          </a:p>
        </p:txBody>
      </p:sp>
      <p:pic>
        <p:nvPicPr>
          <p:cNvPr id="12" name="Picture 11">
            <a:extLst>
              <a:ext uri="{FF2B5EF4-FFF2-40B4-BE49-F238E27FC236}">
                <a16:creationId xmlns:a16="http://schemas.microsoft.com/office/drawing/2014/main" id="{292F004A-5059-371F-6290-58CF5A95E1A1}"/>
              </a:ext>
            </a:extLst>
          </p:cNvPr>
          <p:cNvPicPr>
            <a:picLocks noChangeAspect="1"/>
          </p:cNvPicPr>
          <p:nvPr/>
        </p:nvPicPr>
        <p:blipFill>
          <a:blip r:embed="rId6"/>
          <a:stretch>
            <a:fillRect/>
          </a:stretch>
        </p:blipFill>
        <p:spPr>
          <a:xfrm>
            <a:off x="12510197" y="7508200"/>
            <a:ext cx="1887255" cy="64712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60039" y="3774868"/>
            <a:ext cx="4868942" cy="2464951"/>
          </a:xfrm>
          <a:prstGeom prst="rect">
            <a:avLst/>
          </a:prstGeom>
        </p:spPr>
      </p:pic>
      <p:sp>
        <p:nvSpPr>
          <p:cNvPr id="4" name="Text 0"/>
          <p:cNvSpPr/>
          <p:nvPr/>
        </p:nvSpPr>
        <p:spPr>
          <a:xfrm>
            <a:off x="864037" y="768191"/>
            <a:ext cx="6172200" cy="771525"/>
          </a:xfrm>
          <a:prstGeom prst="rect">
            <a:avLst/>
          </a:prstGeom>
          <a:noFill/>
          <a:ln/>
        </p:spPr>
        <p:txBody>
          <a:bodyPr wrap="none" lIns="0" tIns="0" rIns="0" bIns="0" rtlCol="0" anchor="t"/>
          <a:lstStyle/>
          <a:p>
            <a:pPr marL="0" indent="0">
              <a:lnSpc>
                <a:spcPts val="6050"/>
              </a:lnSpc>
              <a:buNone/>
            </a:pPr>
            <a:r>
              <a:rPr lang="en-US" sz="4850" b="1" dirty="0">
                <a:solidFill>
                  <a:srgbClr val="3B4540"/>
                </a:solidFill>
                <a:latin typeface="Fraunces Extra Bold" pitchFamily="34" charset="0"/>
                <a:ea typeface="Fraunces Extra Bold" pitchFamily="34" charset="-122"/>
                <a:cs typeface="Fraunces Extra Bold" pitchFamily="34" charset="-120"/>
              </a:rPr>
              <a:t>III. Quy định chung</a:t>
            </a:r>
            <a:endParaRPr lang="en-US" sz="4850" dirty="0"/>
          </a:p>
        </p:txBody>
      </p:sp>
      <p:sp>
        <p:nvSpPr>
          <p:cNvPr id="5" name="Shape 1"/>
          <p:cNvSpPr/>
          <p:nvPr/>
        </p:nvSpPr>
        <p:spPr>
          <a:xfrm>
            <a:off x="1219081" y="1910001"/>
            <a:ext cx="30480" cy="5551408"/>
          </a:xfrm>
          <a:prstGeom prst="roundRect">
            <a:avLst>
              <a:gd name="adj" fmla="val 729000"/>
            </a:avLst>
          </a:prstGeom>
          <a:solidFill>
            <a:srgbClr val="CED9CE"/>
          </a:solidFill>
          <a:ln/>
        </p:spPr>
      </p:sp>
      <p:sp>
        <p:nvSpPr>
          <p:cNvPr id="6" name="Shape 2"/>
          <p:cNvSpPr/>
          <p:nvPr/>
        </p:nvSpPr>
        <p:spPr>
          <a:xfrm>
            <a:off x="1481554" y="2450068"/>
            <a:ext cx="864037" cy="30480"/>
          </a:xfrm>
          <a:prstGeom prst="roundRect">
            <a:avLst>
              <a:gd name="adj" fmla="val 729000"/>
            </a:avLst>
          </a:prstGeom>
          <a:solidFill>
            <a:srgbClr val="CED9CE"/>
          </a:solidFill>
          <a:ln/>
        </p:spPr>
      </p:sp>
      <p:sp>
        <p:nvSpPr>
          <p:cNvPr id="7" name="Shape 3"/>
          <p:cNvSpPr/>
          <p:nvPr/>
        </p:nvSpPr>
        <p:spPr>
          <a:xfrm>
            <a:off x="956608" y="2187654"/>
            <a:ext cx="555427" cy="555427"/>
          </a:xfrm>
          <a:prstGeom prst="roundRect">
            <a:avLst>
              <a:gd name="adj" fmla="val 40005"/>
            </a:avLst>
          </a:prstGeom>
          <a:solidFill>
            <a:srgbClr val="E8F3E8"/>
          </a:solidFill>
          <a:ln/>
        </p:spPr>
      </p:sp>
      <p:sp>
        <p:nvSpPr>
          <p:cNvPr id="8" name="Text 4"/>
          <p:cNvSpPr/>
          <p:nvPr/>
        </p:nvSpPr>
        <p:spPr>
          <a:xfrm>
            <a:off x="1141869" y="2280166"/>
            <a:ext cx="184785"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Fraunces Extra Bold" pitchFamily="34" charset="0"/>
                <a:ea typeface="Fraunces Extra Bold" pitchFamily="34" charset="-122"/>
                <a:cs typeface="Fraunces Extra Bold" pitchFamily="34" charset="-120"/>
              </a:rPr>
              <a:t>1</a:t>
            </a:r>
            <a:endParaRPr lang="en-US" sz="2900" dirty="0"/>
          </a:p>
        </p:txBody>
      </p:sp>
      <p:sp>
        <p:nvSpPr>
          <p:cNvPr id="9" name="Text 5"/>
          <p:cNvSpPr/>
          <p:nvPr/>
        </p:nvSpPr>
        <p:spPr>
          <a:xfrm>
            <a:off x="2592110" y="2156817"/>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Thiết bị bảo hộ</a:t>
            </a:r>
            <a:endParaRPr lang="en-US" sz="2400" dirty="0"/>
          </a:p>
        </p:txBody>
      </p:sp>
      <p:sp>
        <p:nvSpPr>
          <p:cNvPr id="10" name="Text 6"/>
          <p:cNvSpPr/>
          <p:nvPr/>
        </p:nvSpPr>
        <p:spPr>
          <a:xfrm>
            <a:off x="2592110" y="2690693"/>
            <a:ext cx="5687854"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Quần áo bảo hộ, găng tay, kính bảo hộ và giày chống trượt,…</a:t>
            </a:r>
            <a:endParaRPr lang="en-US" sz="1900" dirty="0"/>
          </a:p>
        </p:txBody>
      </p:sp>
      <p:sp>
        <p:nvSpPr>
          <p:cNvPr id="11" name="Shape 7"/>
          <p:cNvSpPr/>
          <p:nvPr/>
        </p:nvSpPr>
        <p:spPr>
          <a:xfrm>
            <a:off x="1481554" y="4514493"/>
            <a:ext cx="864037" cy="30480"/>
          </a:xfrm>
          <a:prstGeom prst="roundRect">
            <a:avLst>
              <a:gd name="adj" fmla="val 729000"/>
            </a:avLst>
          </a:prstGeom>
          <a:solidFill>
            <a:srgbClr val="CED9CE"/>
          </a:solidFill>
          <a:ln/>
        </p:spPr>
      </p:sp>
      <p:sp>
        <p:nvSpPr>
          <p:cNvPr id="12" name="Shape 8"/>
          <p:cNvSpPr/>
          <p:nvPr/>
        </p:nvSpPr>
        <p:spPr>
          <a:xfrm>
            <a:off x="956608" y="4252079"/>
            <a:ext cx="555427" cy="555427"/>
          </a:xfrm>
          <a:prstGeom prst="roundRect">
            <a:avLst>
              <a:gd name="adj" fmla="val 40005"/>
            </a:avLst>
          </a:prstGeom>
          <a:solidFill>
            <a:srgbClr val="E8F3E8"/>
          </a:solidFill>
          <a:ln/>
        </p:spPr>
      </p:sp>
      <p:sp>
        <p:nvSpPr>
          <p:cNvPr id="13" name="Text 9"/>
          <p:cNvSpPr/>
          <p:nvPr/>
        </p:nvSpPr>
        <p:spPr>
          <a:xfrm>
            <a:off x="1113294" y="4344591"/>
            <a:ext cx="242054"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Fraunces Extra Bold" pitchFamily="34" charset="0"/>
                <a:ea typeface="Fraunces Extra Bold" pitchFamily="34" charset="-122"/>
                <a:cs typeface="Fraunces Extra Bold" pitchFamily="34" charset="-120"/>
              </a:rPr>
              <a:t>2</a:t>
            </a:r>
            <a:endParaRPr lang="en-US" sz="2900" dirty="0"/>
          </a:p>
        </p:txBody>
      </p:sp>
      <p:sp>
        <p:nvSpPr>
          <p:cNvPr id="14" name="Text 10"/>
          <p:cNvSpPr/>
          <p:nvPr/>
        </p:nvSpPr>
        <p:spPr>
          <a:xfrm>
            <a:off x="2592110" y="4221242"/>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Bảo trì thiết bị</a:t>
            </a:r>
            <a:endParaRPr lang="en-US" sz="2400" dirty="0"/>
          </a:p>
        </p:txBody>
      </p:sp>
      <p:sp>
        <p:nvSpPr>
          <p:cNvPr id="15" name="Text 11"/>
          <p:cNvSpPr/>
          <p:nvPr/>
        </p:nvSpPr>
        <p:spPr>
          <a:xfrm>
            <a:off x="2592110" y="4755118"/>
            <a:ext cx="5687854"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Thời hạn kiểm tra, bảo dưỡng các máy móc, thiết bị</a:t>
            </a:r>
            <a:endParaRPr lang="en-US" sz="1900" dirty="0"/>
          </a:p>
        </p:txBody>
      </p:sp>
      <p:sp>
        <p:nvSpPr>
          <p:cNvPr id="16" name="Shape 12"/>
          <p:cNvSpPr/>
          <p:nvPr/>
        </p:nvSpPr>
        <p:spPr>
          <a:xfrm>
            <a:off x="1481554" y="6578918"/>
            <a:ext cx="864037" cy="30480"/>
          </a:xfrm>
          <a:prstGeom prst="roundRect">
            <a:avLst>
              <a:gd name="adj" fmla="val 729000"/>
            </a:avLst>
          </a:prstGeom>
          <a:solidFill>
            <a:srgbClr val="CED9CE"/>
          </a:solidFill>
          <a:ln/>
        </p:spPr>
      </p:sp>
      <p:sp>
        <p:nvSpPr>
          <p:cNvPr id="17" name="Shape 13"/>
          <p:cNvSpPr/>
          <p:nvPr/>
        </p:nvSpPr>
        <p:spPr>
          <a:xfrm>
            <a:off x="956608" y="6316504"/>
            <a:ext cx="555427" cy="555427"/>
          </a:xfrm>
          <a:prstGeom prst="roundRect">
            <a:avLst>
              <a:gd name="adj" fmla="val 40005"/>
            </a:avLst>
          </a:prstGeom>
          <a:solidFill>
            <a:srgbClr val="E8F3E8"/>
          </a:solidFill>
          <a:ln/>
        </p:spPr>
      </p:sp>
      <p:sp>
        <p:nvSpPr>
          <p:cNvPr id="18" name="Text 14"/>
          <p:cNvSpPr/>
          <p:nvPr/>
        </p:nvSpPr>
        <p:spPr>
          <a:xfrm>
            <a:off x="1122462" y="6409015"/>
            <a:ext cx="223718"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Fraunces Extra Bold" pitchFamily="34" charset="0"/>
                <a:ea typeface="Fraunces Extra Bold" pitchFamily="34" charset="-122"/>
                <a:cs typeface="Fraunces Extra Bold" pitchFamily="34" charset="-120"/>
              </a:rPr>
              <a:t>3</a:t>
            </a:r>
            <a:endParaRPr lang="en-US" sz="2900" dirty="0"/>
          </a:p>
        </p:txBody>
      </p:sp>
      <p:sp>
        <p:nvSpPr>
          <p:cNvPr id="19" name="Text 15"/>
          <p:cNvSpPr/>
          <p:nvPr/>
        </p:nvSpPr>
        <p:spPr>
          <a:xfrm>
            <a:off x="2592110" y="6285667"/>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Môi trường</a:t>
            </a:r>
            <a:endParaRPr lang="en-US" sz="2400" dirty="0"/>
          </a:p>
        </p:txBody>
      </p:sp>
      <p:sp>
        <p:nvSpPr>
          <p:cNvPr id="20" name="Text 16"/>
          <p:cNvSpPr/>
          <p:nvPr/>
        </p:nvSpPr>
        <p:spPr>
          <a:xfrm>
            <a:off x="2592110" y="6819543"/>
            <a:ext cx="5687854" cy="395049"/>
          </a:xfrm>
          <a:prstGeom prst="rect">
            <a:avLst/>
          </a:prstGeom>
          <a:noFill/>
          <a:ln/>
        </p:spPr>
        <p:txBody>
          <a:bodyPr wrap="non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Thông gió, mặt sàn, vị trị để dụng cụ,…</a:t>
            </a:r>
            <a:endParaRPr lang="en-US" sz="1900" dirty="0"/>
          </a:p>
        </p:txBody>
      </p:sp>
      <p:pic>
        <p:nvPicPr>
          <p:cNvPr id="21" name="Picture 20">
            <a:extLst>
              <a:ext uri="{FF2B5EF4-FFF2-40B4-BE49-F238E27FC236}">
                <a16:creationId xmlns:a16="http://schemas.microsoft.com/office/drawing/2014/main" id="{1C94128D-D04D-A441-73AE-84260934E497}"/>
              </a:ext>
            </a:extLst>
          </p:cNvPr>
          <p:cNvPicPr>
            <a:picLocks noChangeAspect="1"/>
          </p:cNvPicPr>
          <p:nvPr/>
        </p:nvPicPr>
        <p:blipFill>
          <a:blip r:embed="rId4"/>
          <a:stretch>
            <a:fillRect/>
          </a:stretch>
        </p:blipFill>
        <p:spPr>
          <a:xfrm>
            <a:off x="12510197" y="7508200"/>
            <a:ext cx="1887255" cy="64712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77400" y="2863215"/>
            <a:ext cx="4419600" cy="4419600"/>
          </a:xfrm>
          <a:prstGeom prst="rect">
            <a:avLst/>
          </a:prstGeom>
        </p:spPr>
      </p:pic>
      <p:sp>
        <p:nvSpPr>
          <p:cNvPr id="3" name="Text 0"/>
          <p:cNvSpPr/>
          <p:nvPr/>
        </p:nvSpPr>
        <p:spPr>
          <a:xfrm>
            <a:off x="708065" y="850463"/>
            <a:ext cx="7445931" cy="632222"/>
          </a:xfrm>
          <a:prstGeom prst="rect">
            <a:avLst/>
          </a:prstGeom>
          <a:noFill/>
          <a:ln/>
        </p:spPr>
        <p:txBody>
          <a:bodyPr wrap="none" lIns="0" tIns="0" rIns="0" bIns="0" rtlCol="0" anchor="t"/>
          <a:lstStyle/>
          <a:p>
            <a:pPr marL="0" indent="0">
              <a:lnSpc>
                <a:spcPts val="4950"/>
              </a:lnSpc>
              <a:buNone/>
            </a:pPr>
            <a:r>
              <a:rPr lang="en-US" sz="3950" b="1" dirty="0">
                <a:solidFill>
                  <a:srgbClr val="3B4540"/>
                </a:solidFill>
                <a:latin typeface="Fraunces Extra Bold" pitchFamily="34" charset="0"/>
                <a:ea typeface="Fraunces Extra Bold" pitchFamily="34" charset="-122"/>
                <a:cs typeface="Fraunces Extra Bold" pitchFamily="34" charset="-120"/>
              </a:rPr>
              <a:t>IV. Xử lý tình huống khẩn cấp</a:t>
            </a:r>
            <a:endParaRPr lang="en-US" sz="3950" dirty="0"/>
          </a:p>
        </p:txBody>
      </p:sp>
      <p:sp>
        <p:nvSpPr>
          <p:cNvPr id="4" name="Shape 1"/>
          <p:cNvSpPr/>
          <p:nvPr/>
        </p:nvSpPr>
        <p:spPr>
          <a:xfrm>
            <a:off x="1000006" y="1786057"/>
            <a:ext cx="22860" cy="5592961"/>
          </a:xfrm>
          <a:prstGeom prst="roundRect">
            <a:avLst>
              <a:gd name="adj" fmla="val 796544"/>
            </a:avLst>
          </a:prstGeom>
          <a:solidFill>
            <a:srgbClr val="CED9CE"/>
          </a:solidFill>
          <a:ln/>
        </p:spPr>
      </p:sp>
      <p:sp>
        <p:nvSpPr>
          <p:cNvPr id="5" name="Shape 2"/>
          <p:cNvSpPr/>
          <p:nvPr/>
        </p:nvSpPr>
        <p:spPr>
          <a:xfrm>
            <a:off x="1216164" y="2229683"/>
            <a:ext cx="708065" cy="22860"/>
          </a:xfrm>
          <a:prstGeom prst="roundRect">
            <a:avLst>
              <a:gd name="adj" fmla="val 796544"/>
            </a:avLst>
          </a:prstGeom>
          <a:solidFill>
            <a:srgbClr val="CED9CE"/>
          </a:solidFill>
          <a:ln/>
        </p:spPr>
      </p:sp>
      <p:sp>
        <p:nvSpPr>
          <p:cNvPr id="6" name="Shape 3"/>
          <p:cNvSpPr/>
          <p:nvPr/>
        </p:nvSpPr>
        <p:spPr>
          <a:xfrm>
            <a:off x="783848" y="2013585"/>
            <a:ext cx="455176" cy="455176"/>
          </a:xfrm>
          <a:prstGeom prst="roundRect">
            <a:avLst>
              <a:gd name="adj" fmla="val 40004"/>
            </a:avLst>
          </a:prstGeom>
          <a:solidFill>
            <a:srgbClr val="E8F3E8"/>
          </a:solidFill>
          <a:ln/>
        </p:spPr>
      </p:sp>
      <p:sp>
        <p:nvSpPr>
          <p:cNvPr id="7" name="Text 4"/>
          <p:cNvSpPr/>
          <p:nvPr/>
        </p:nvSpPr>
        <p:spPr>
          <a:xfrm>
            <a:off x="935653" y="2089428"/>
            <a:ext cx="151448" cy="303490"/>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Fraunces Extra Bold" pitchFamily="34" charset="0"/>
                <a:ea typeface="Fraunces Extra Bold" pitchFamily="34" charset="-122"/>
                <a:cs typeface="Fraunces Extra Bold" pitchFamily="34" charset="-120"/>
              </a:rPr>
              <a:t>1</a:t>
            </a:r>
            <a:endParaRPr lang="en-US" sz="2350" dirty="0"/>
          </a:p>
        </p:txBody>
      </p:sp>
      <p:sp>
        <p:nvSpPr>
          <p:cNvPr id="8" name="Text 5"/>
          <p:cNvSpPr/>
          <p:nvPr/>
        </p:nvSpPr>
        <p:spPr>
          <a:xfrm>
            <a:off x="2124194" y="1988344"/>
            <a:ext cx="2529007" cy="316111"/>
          </a:xfrm>
          <a:prstGeom prst="rect">
            <a:avLst/>
          </a:prstGeom>
          <a:noFill/>
          <a:ln/>
        </p:spPr>
        <p:txBody>
          <a:bodyPr wrap="none" lIns="0" tIns="0" rIns="0" bIns="0" rtlCol="0" anchor="t"/>
          <a:lstStyle/>
          <a:p>
            <a:pPr marL="0" indent="0" algn="l">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Ngắt nguồn điện</a:t>
            </a:r>
            <a:endParaRPr lang="en-US" sz="1950" dirty="0"/>
          </a:p>
        </p:txBody>
      </p:sp>
      <p:sp>
        <p:nvSpPr>
          <p:cNvPr id="9" name="Text 6"/>
          <p:cNvSpPr/>
          <p:nvPr/>
        </p:nvSpPr>
        <p:spPr>
          <a:xfrm>
            <a:off x="2124194" y="2425779"/>
            <a:ext cx="6311741" cy="647224"/>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Ngắt ngay lập tức nguồn điện và dừng hoạt động của tất cả thiết bị liên quan</a:t>
            </a:r>
            <a:endParaRPr lang="en-US" sz="1550" dirty="0"/>
          </a:p>
        </p:txBody>
      </p:sp>
      <p:sp>
        <p:nvSpPr>
          <p:cNvPr id="10" name="Shape 7"/>
          <p:cNvSpPr/>
          <p:nvPr/>
        </p:nvSpPr>
        <p:spPr>
          <a:xfrm>
            <a:off x="1216164" y="3921204"/>
            <a:ext cx="708065" cy="22860"/>
          </a:xfrm>
          <a:prstGeom prst="roundRect">
            <a:avLst>
              <a:gd name="adj" fmla="val 796544"/>
            </a:avLst>
          </a:prstGeom>
          <a:solidFill>
            <a:srgbClr val="CED9CE"/>
          </a:solidFill>
          <a:ln/>
        </p:spPr>
      </p:sp>
      <p:sp>
        <p:nvSpPr>
          <p:cNvPr id="11" name="Shape 8"/>
          <p:cNvSpPr/>
          <p:nvPr/>
        </p:nvSpPr>
        <p:spPr>
          <a:xfrm>
            <a:off x="783848" y="3705106"/>
            <a:ext cx="455176" cy="455176"/>
          </a:xfrm>
          <a:prstGeom prst="roundRect">
            <a:avLst>
              <a:gd name="adj" fmla="val 40004"/>
            </a:avLst>
          </a:prstGeom>
          <a:solidFill>
            <a:srgbClr val="E8F3E8"/>
          </a:solidFill>
          <a:ln/>
        </p:spPr>
      </p:sp>
      <p:sp>
        <p:nvSpPr>
          <p:cNvPr id="12" name="Text 9"/>
          <p:cNvSpPr/>
          <p:nvPr/>
        </p:nvSpPr>
        <p:spPr>
          <a:xfrm>
            <a:off x="912197" y="3780949"/>
            <a:ext cx="198358" cy="303490"/>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Fraunces Extra Bold" pitchFamily="34" charset="0"/>
                <a:ea typeface="Fraunces Extra Bold" pitchFamily="34" charset="-122"/>
                <a:cs typeface="Fraunces Extra Bold" pitchFamily="34" charset="-120"/>
              </a:rPr>
              <a:t>2</a:t>
            </a:r>
            <a:endParaRPr lang="en-US" sz="2350" dirty="0"/>
          </a:p>
        </p:txBody>
      </p:sp>
      <p:sp>
        <p:nvSpPr>
          <p:cNvPr id="13" name="Text 10"/>
          <p:cNvSpPr/>
          <p:nvPr/>
        </p:nvSpPr>
        <p:spPr>
          <a:xfrm>
            <a:off x="2124194" y="3679865"/>
            <a:ext cx="2529007" cy="316111"/>
          </a:xfrm>
          <a:prstGeom prst="rect">
            <a:avLst/>
          </a:prstGeom>
          <a:noFill/>
          <a:ln/>
        </p:spPr>
        <p:txBody>
          <a:bodyPr wrap="none" lIns="0" tIns="0" rIns="0" bIns="0" rtlCol="0" anchor="t"/>
          <a:lstStyle/>
          <a:p>
            <a:pPr marL="0" indent="0" algn="l">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Sơ cứu ban đầu</a:t>
            </a:r>
            <a:endParaRPr lang="en-US" sz="1950" dirty="0"/>
          </a:p>
        </p:txBody>
      </p:sp>
      <p:sp>
        <p:nvSpPr>
          <p:cNvPr id="14" name="Text 11"/>
          <p:cNvSpPr/>
          <p:nvPr/>
        </p:nvSpPr>
        <p:spPr>
          <a:xfrm>
            <a:off x="2124194" y="4117300"/>
            <a:ext cx="6311741" cy="323612"/>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Thực hiện các biện pháp sơ cứu tùy theo loại chấn thương</a:t>
            </a:r>
            <a:endParaRPr lang="en-US" sz="1550" dirty="0"/>
          </a:p>
        </p:txBody>
      </p:sp>
      <p:sp>
        <p:nvSpPr>
          <p:cNvPr id="15" name="Shape 12"/>
          <p:cNvSpPr/>
          <p:nvPr/>
        </p:nvSpPr>
        <p:spPr>
          <a:xfrm>
            <a:off x="1216164" y="5289113"/>
            <a:ext cx="708065" cy="22860"/>
          </a:xfrm>
          <a:prstGeom prst="roundRect">
            <a:avLst>
              <a:gd name="adj" fmla="val 796544"/>
            </a:avLst>
          </a:prstGeom>
          <a:solidFill>
            <a:srgbClr val="CED9CE"/>
          </a:solidFill>
          <a:ln/>
        </p:spPr>
      </p:sp>
      <p:sp>
        <p:nvSpPr>
          <p:cNvPr id="16" name="Shape 13"/>
          <p:cNvSpPr/>
          <p:nvPr/>
        </p:nvSpPr>
        <p:spPr>
          <a:xfrm>
            <a:off x="783848" y="5073015"/>
            <a:ext cx="455176" cy="455176"/>
          </a:xfrm>
          <a:prstGeom prst="roundRect">
            <a:avLst>
              <a:gd name="adj" fmla="val 40004"/>
            </a:avLst>
          </a:prstGeom>
          <a:solidFill>
            <a:srgbClr val="E8F3E8"/>
          </a:solidFill>
          <a:ln/>
        </p:spPr>
      </p:sp>
      <p:sp>
        <p:nvSpPr>
          <p:cNvPr id="17" name="Text 14"/>
          <p:cNvSpPr/>
          <p:nvPr/>
        </p:nvSpPr>
        <p:spPr>
          <a:xfrm>
            <a:off x="919817" y="5148858"/>
            <a:ext cx="183237" cy="303490"/>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Fraunces Extra Bold" pitchFamily="34" charset="0"/>
                <a:ea typeface="Fraunces Extra Bold" pitchFamily="34" charset="-122"/>
                <a:cs typeface="Fraunces Extra Bold" pitchFamily="34" charset="-120"/>
              </a:rPr>
              <a:t>3</a:t>
            </a:r>
            <a:endParaRPr lang="en-US" sz="2350" dirty="0"/>
          </a:p>
        </p:txBody>
      </p:sp>
      <p:sp>
        <p:nvSpPr>
          <p:cNvPr id="18" name="Text 15"/>
          <p:cNvSpPr/>
          <p:nvPr/>
        </p:nvSpPr>
        <p:spPr>
          <a:xfrm>
            <a:off x="2124194" y="5047774"/>
            <a:ext cx="2529007" cy="316111"/>
          </a:xfrm>
          <a:prstGeom prst="rect">
            <a:avLst/>
          </a:prstGeom>
          <a:noFill/>
          <a:ln/>
        </p:spPr>
        <p:txBody>
          <a:bodyPr wrap="none" lIns="0" tIns="0" rIns="0" bIns="0" rtlCol="0" anchor="t"/>
          <a:lstStyle/>
          <a:p>
            <a:pPr marL="0" indent="0" algn="l">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Gọi cấp cứu</a:t>
            </a:r>
            <a:endParaRPr lang="en-US" sz="1950" dirty="0"/>
          </a:p>
        </p:txBody>
      </p:sp>
      <p:sp>
        <p:nvSpPr>
          <p:cNvPr id="19" name="Text 16"/>
          <p:cNvSpPr/>
          <p:nvPr/>
        </p:nvSpPr>
        <p:spPr>
          <a:xfrm>
            <a:off x="2124194" y="5485209"/>
            <a:ext cx="6311741" cy="323612"/>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Liên hệ ngay với đội cấp cứu để được hỗ trợ y tế chuyên nghiệp</a:t>
            </a:r>
            <a:endParaRPr lang="en-US" sz="1550" dirty="0"/>
          </a:p>
        </p:txBody>
      </p:sp>
      <p:sp>
        <p:nvSpPr>
          <p:cNvPr id="20" name="Shape 17"/>
          <p:cNvSpPr/>
          <p:nvPr/>
        </p:nvSpPr>
        <p:spPr>
          <a:xfrm>
            <a:off x="1216164" y="6657023"/>
            <a:ext cx="708065" cy="22860"/>
          </a:xfrm>
          <a:prstGeom prst="roundRect">
            <a:avLst>
              <a:gd name="adj" fmla="val 796544"/>
            </a:avLst>
          </a:prstGeom>
          <a:solidFill>
            <a:srgbClr val="CED9CE"/>
          </a:solidFill>
          <a:ln/>
        </p:spPr>
      </p:sp>
      <p:sp>
        <p:nvSpPr>
          <p:cNvPr id="21" name="Shape 18"/>
          <p:cNvSpPr/>
          <p:nvPr/>
        </p:nvSpPr>
        <p:spPr>
          <a:xfrm>
            <a:off x="783848" y="6440924"/>
            <a:ext cx="455176" cy="455176"/>
          </a:xfrm>
          <a:prstGeom prst="roundRect">
            <a:avLst>
              <a:gd name="adj" fmla="val 40004"/>
            </a:avLst>
          </a:prstGeom>
          <a:solidFill>
            <a:srgbClr val="E8F3E8"/>
          </a:solidFill>
          <a:ln/>
        </p:spPr>
      </p:sp>
      <p:sp>
        <p:nvSpPr>
          <p:cNvPr id="22" name="Text 19"/>
          <p:cNvSpPr/>
          <p:nvPr/>
        </p:nvSpPr>
        <p:spPr>
          <a:xfrm>
            <a:off x="908268" y="6516767"/>
            <a:ext cx="206216" cy="303490"/>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Fraunces Extra Bold" pitchFamily="34" charset="0"/>
                <a:ea typeface="Fraunces Extra Bold" pitchFamily="34" charset="-122"/>
                <a:cs typeface="Fraunces Extra Bold" pitchFamily="34" charset="-120"/>
              </a:rPr>
              <a:t>4</a:t>
            </a:r>
            <a:endParaRPr lang="en-US" sz="2350" dirty="0"/>
          </a:p>
        </p:txBody>
      </p:sp>
      <p:sp>
        <p:nvSpPr>
          <p:cNvPr id="23" name="Text 20"/>
          <p:cNvSpPr/>
          <p:nvPr/>
        </p:nvSpPr>
        <p:spPr>
          <a:xfrm>
            <a:off x="2124194" y="6415683"/>
            <a:ext cx="2529007" cy="316111"/>
          </a:xfrm>
          <a:prstGeom prst="rect">
            <a:avLst/>
          </a:prstGeom>
          <a:noFill/>
          <a:ln/>
        </p:spPr>
        <p:txBody>
          <a:bodyPr wrap="none" lIns="0" tIns="0" rIns="0" bIns="0" rtlCol="0" anchor="t"/>
          <a:lstStyle/>
          <a:p>
            <a:pPr marL="0" indent="0" algn="l">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Báo cáo và điều tra</a:t>
            </a:r>
            <a:endParaRPr lang="en-US" sz="1950" dirty="0"/>
          </a:p>
        </p:txBody>
      </p:sp>
      <p:sp>
        <p:nvSpPr>
          <p:cNvPr id="24" name="Text 21"/>
          <p:cNvSpPr/>
          <p:nvPr/>
        </p:nvSpPr>
        <p:spPr>
          <a:xfrm>
            <a:off x="2124194" y="6853118"/>
            <a:ext cx="6311741" cy="323612"/>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Báo cáo chi tiết sự cố và tiến hành điều tra nguyên nhân</a:t>
            </a:r>
            <a:endParaRPr lang="en-US" sz="1550" dirty="0"/>
          </a:p>
        </p:txBody>
      </p:sp>
      <p:pic>
        <p:nvPicPr>
          <p:cNvPr id="25" name="Picture 24">
            <a:extLst>
              <a:ext uri="{FF2B5EF4-FFF2-40B4-BE49-F238E27FC236}">
                <a16:creationId xmlns:a16="http://schemas.microsoft.com/office/drawing/2014/main" id="{A9F720FF-9B45-5261-450B-9D27743A05C6}"/>
              </a:ext>
            </a:extLst>
          </p:cNvPr>
          <p:cNvPicPr>
            <a:picLocks noChangeAspect="1"/>
          </p:cNvPicPr>
          <p:nvPr/>
        </p:nvPicPr>
        <p:blipFill>
          <a:blip r:embed="rId4"/>
          <a:stretch>
            <a:fillRect/>
          </a:stretch>
        </p:blipFill>
        <p:spPr>
          <a:xfrm>
            <a:off x="12510197" y="7508200"/>
            <a:ext cx="1887255" cy="64712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042172" y="253603"/>
            <a:ext cx="6546056" cy="2029301"/>
          </a:xfrm>
          <a:prstGeom prst="rect">
            <a:avLst/>
          </a:prstGeom>
        </p:spPr>
      </p:pic>
      <p:sp>
        <p:nvSpPr>
          <p:cNvPr id="3" name="Text 0"/>
          <p:cNvSpPr/>
          <p:nvPr/>
        </p:nvSpPr>
        <p:spPr>
          <a:xfrm>
            <a:off x="4939467" y="2637829"/>
            <a:ext cx="5073015" cy="634127"/>
          </a:xfrm>
          <a:prstGeom prst="rect">
            <a:avLst/>
          </a:prstGeom>
          <a:noFill/>
          <a:ln/>
        </p:spPr>
        <p:txBody>
          <a:bodyPr wrap="none" lIns="0" tIns="0" rIns="0" bIns="0" rtlCol="0" anchor="t"/>
          <a:lstStyle/>
          <a:p>
            <a:pPr marL="0" indent="0" algn="ctr">
              <a:lnSpc>
                <a:spcPts val="4950"/>
              </a:lnSpc>
              <a:buNone/>
            </a:pPr>
            <a:r>
              <a:rPr lang="en-US" sz="6600" b="1" dirty="0">
                <a:solidFill>
                  <a:srgbClr val="3B4540"/>
                </a:solidFill>
                <a:latin typeface="Fraunces Extra Bold" pitchFamily="34" charset="0"/>
                <a:ea typeface="Fraunces Extra Bold" pitchFamily="34" charset="-122"/>
                <a:cs typeface="Fraunces Extra Bold" pitchFamily="34" charset="-120"/>
              </a:rPr>
              <a:t>V. </a:t>
            </a:r>
            <a:r>
              <a:rPr lang="en-US" sz="6600" b="1" dirty="0" err="1">
                <a:solidFill>
                  <a:srgbClr val="3B4540"/>
                </a:solidFill>
                <a:latin typeface="Fraunces Extra Bold" pitchFamily="34" charset="0"/>
                <a:ea typeface="Fraunces Extra Bold" pitchFamily="34" charset="-122"/>
                <a:cs typeface="Fraunces Extra Bold" pitchFamily="34" charset="-120"/>
              </a:rPr>
              <a:t>Tham</a:t>
            </a:r>
            <a:r>
              <a:rPr lang="en-US" sz="6600" b="1" dirty="0">
                <a:solidFill>
                  <a:srgbClr val="3B4540"/>
                </a:solidFill>
                <a:latin typeface="Fraunces Extra Bold" pitchFamily="34" charset="0"/>
                <a:ea typeface="Fraunces Extra Bold" pitchFamily="34" charset="-122"/>
                <a:cs typeface="Fraunces Extra Bold" pitchFamily="34" charset="-120"/>
              </a:rPr>
              <a:t> khảo thêm</a:t>
            </a:r>
            <a:endParaRPr lang="en-US" sz="6600" dirty="0"/>
          </a:p>
        </p:txBody>
      </p:sp>
      <p:sp>
        <p:nvSpPr>
          <p:cNvPr id="4" name="Text 1"/>
          <p:cNvSpPr/>
          <p:nvPr/>
        </p:nvSpPr>
        <p:spPr>
          <a:xfrm>
            <a:off x="710208" y="4033957"/>
            <a:ext cx="5591532" cy="380405"/>
          </a:xfrm>
          <a:prstGeom prst="rect">
            <a:avLst/>
          </a:prstGeom>
          <a:noFill/>
          <a:ln/>
        </p:spPr>
        <p:txBody>
          <a:bodyPr wrap="none" lIns="0" tIns="0" rIns="0" bIns="0" rtlCol="0" anchor="t"/>
          <a:lstStyle/>
          <a:p>
            <a:pPr marL="0" indent="0">
              <a:lnSpc>
                <a:spcPts val="2950"/>
              </a:lnSpc>
              <a:buNone/>
            </a:pPr>
            <a:r>
              <a:rPr lang="en-US" sz="2350" b="1" dirty="0">
                <a:solidFill>
                  <a:srgbClr val="3B4540"/>
                </a:solidFill>
                <a:latin typeface="Fraunces Extra Bold" pitchFamily="34" charset="0"/>
                <a:ea typeface="Fraunces Extra Bold" pitchFamily="34" charset="-122"/>
                <a:cs typeface="Fraunces Extra Bold" pitchFamily="34" charset="-120"/>
              </a:rPr>
              <a:t>Bài kiểm tra an toàn lao động nhóm 3</a:t>
            </a:r>
            <a:endParaRPr lang="en-US" sz="2350" dirty="0"/>
          </a:p>
        </p:txBody>
      </p:sp>
      <p:sp>
        <p:nvSpPr>
          <p:cNvPr id="5" name="Text 2"/>
          <p:cNvSpPr/>
          <p:nvPr/>
        </p:nvSpPr>
        <p:spPr>
          <a:xfrm>
            <a:off x="710208" y="4718685"/>
            <a:ext cx="13209984" cy="324564"/>
          </a:xfrm>
          <a:prstGeom prst="rect">
            <a:avLst/>
          </a:prstGeom>
          <a:noFill/>
          <a:ln/>
        </p:spPr>
        <p:txBody>
          <a:bodyPr wrap="none" lIns="0" tIns="0" rIns="0" bIns="0" rtlCol="0" anchor="t"/>
          <a:lstStyle/>
          <a:p>
            <a:pPr marL="342900" indent="-342900" algn="l">
              <a:lnSpc>
                <a:spcPts val="2550"/>
              </a:lnSpc>
              <a:buSzPct val="100000"/>
              <a:buChar char="•"/>
            </a:pPr>
            <a:r>
              <a:rPr lang="en-US" sz="1550" b="1" u="sng" dirty="0">
                <a:solidFill>
                  <a:srgbClr val="438951"/>
                </a:solidFill>
                <a:latin typeface="Times New Roman" panose="02020603050405020304" pitchFamily="18" charset="0"/>
                <a:ea typeface="Nobile" pitchFamily="34" charset="-122"/>
                <a:cs typeface="Times New Roman" panose="02020603050405020304" pitchFamily="18" charset="0"/>
                <a:hlinkClick r:id="rId4">
                  <a:extLst>
                    <a:ext uri="{A12FA001-AC4F-418D-AE19-62706E023703}">
                      <ahyp:hlinkClr xmlns:ahyp="http://schemas.microsoft.com/office/drawing/2018/hyperlinkcolor" val="tx"/>
                    </a:ext>
                  </a:extLst>
                </a:hlinkClick>
              </a:rPr>
              <a:t>Trắc nghiệm an toàn lao động nhóm 3</a:t>
            </a:r>
            <a:endParaRPr lang="en-US" sz="1550" dirty="0"/>
          </a:p>
        </p:txBody>
      </p:sp>
      <p:sp>
        <p:nvSpPr>
          <p:cNvPr id="6" name="Text 3"/>
          <p:cNvSpPr/>
          <p:nvPr/>
        </p:nvSpPr>
        <p:spPr>
          <a:xfrm>
            <a:off x="710208" y="5347573"/>
            <a:ext cx="7384494" cy="380405"/>
          </a:xfrm>
          <a:prstGeom prst="rect">
            <a:avLst/>
          </a:prstGeom>
          <a:noFill/>
          <a:ln/>
        </p:spPr>
        <p:txBody>
          <a:bodyPr wrap="none" lIns="0" tIns="0" rIns="0" bIns="0" rtlCol="0" anchor="t"/>
          <a:lstStyle/>
          <a:p>
            <a:pPr marL="0" indent="0">
              <a:lnSpc>
                <a:spcPts val="2950"/>
              </a:lnSpc>
              <a:buNone/>
            </a:pPr>
            <a:r>
              <a:rPr lang="en-US" sz="2350" b="1" dirty="0">
                <a:solidFill>
                  <a:srgbClr val="3B4540"/>
                </a:solidFill>
                <a:latin typeface="Fraunces Extra Bold" pitchFamily="34" charset="0"/>
                <a:ea typeface="Fraunces Extra Bold" pitchFamily="34" charset="-122"/>
                <a:cs typeface="Fraunces Extra Bold" pitchFamily="34" charset="-120"/>
              </a:rPr>
              <a:t>Bảng báo giá dịch vụ huấn luyện an toàn lao động</a:t>
            </a:r>
            <a:endParaRPr lang="en-US" sz="2350" dirty="0"/>
          </a:p>
        </p:txBody>
      </p:sp>
      <p:sp>
        <p:nvSpPr>
          <p:cNvPr id="7" name="Text 4"/>
          <p:cNvSpPr/>
          <p:nvPr/>
        </p:nvSpPr>
        <p:spPr>
          <a:xfrm>
            <a:off x="710208" y="6032302"/>
            <a:ext cx="13209984" cy="324564"/>
          </a:xfrm>
          <a:prstGeom prst="rect">
            <a:avLst/>
          </a:prstGeom>
          <a:noFill/>
          <a:ln/>
        </p:spPr>
        <p:txBody>
          <a:bodyPr wrap="none" lIns="0" tIns="0" rIns="0" bIns="0" rtlCol="0" anchor="t"/>
          <a:lstStyle/>
          <a:p>
            <a:pPr marL="342900" indent="-342900" algn="l">
              <a:lnSpc>
                <a:spcPts val="2550"/>
              </a:lnSpc>
              <a:buSzPct val="100000"/>
              <a:buChar char="•"/>
            </a:pPr>
            <a:r>
              <a:rPr lang="en-US" sz="1550" b="1" u="sng" dirty="0">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Xem chi tiết</a:t>
            </a:r>
            <a:endParaRPr lang="en-US" sz="1550" dirty="0"/>
          </a:p>
        </p:txBody>
      </p:sp>
      <p:sp>
        <p:nvSpPr>
          <p:cNvPr id="8" name="Text 5"/>
          <p:cNvSpPr/>
          <p:nvPr/>
        </p:nvSpPr>
        <p:spPr>
          <a:xfrm>
            <a:off x="710208" y="6661190"/>
            <a:ext cx="3779163" cy="380405"/>
          </a:xfrm>
          <a:prstGeom prst="rect">
            <a:avLst/>
          </a:prstGeom>
          <a:noFill/>
          <a:ln/>
        </p:spPr>
        <p:txBody>
          <a:bodyPr wrap="none" lIns="0" tIns="0" rIns="0" bIns="0" rtlCol="0" anchor="t"/>
          <a:lstStyle/>
          <a:p>
            <a:pPr marL="0" indent="0">
              <a:lnSpc>
                <a:spcPts val="2950"/>
              </a:lnSpc>
              <a:buNone/>
            </a:pPr>
            <a:r>
              <a:rPr lang="en-US" sz="2350" b="1" dirty="0">
                <a:solidFill>
                  <a:srgbClr val="3B4540"/>
                </a:solidFill>
                <a:latin typeface="Fraunces Extra Bold" pitchFamily="34" charset="0"/>
                <a:ea typeface="Fraunces Extra Bold" pitchFamily="34" charset="-122"/>
                <a:cs typeface="Fraunces Extra Bold" pitchFamily="34" charset="-120"/>
              </a:rPr>
              <a:t>Tải về tài liệu (download)</a:t>
            </a:r>
            <a:endParaRPr lang="en-US" sz="2350" dirty="0"/>
          </a:p>
        </p:txBody>
      </p:sp>
      <p:sp>
        <p:nvSpPr>
          <p:cNvPr id="9" name="Text 6"/>
          <p:cNvSpPr/>
          <p:nvPr/>
        </p:nvSpPr>
        <p:spPr>
          <a:xfrm>
            <a:off x="710208" y="7345918"/>
            <a:ext cx="13209984" cy="324564"/>
          </a:xfrm>
          <a:prstGeom prst="rect">
            <a:avLst/>
          </a:prstGeom>
          <a:noFill/>
          <a:ln/>
        </p:spPr>
        <p:txBody>
          <a:bodyPr wrap="none" lIns="0" tIns="0" rIns="0" bIns="0" rtlCol="0" anchor="t"/>
          <a:lstStyle/>
          <a:p>
            <a:pPr marL="342900" indent="-342900" algn="l">
              <a:lnSpc>
                <a:spcPts val="2550"/>
              </a:lnSpc>
              <a:buSzPct val="100000"/>
              <a:buChar char="•"/>
            </a:pPr>
            <a:r>
              <a:rPr lang="en-US" sz="1550" b="1" u="sng" dirty="0">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Download tài liệu huấn luyện an toàn lao động sản xuất máy giặt</a:t>
            </a:r>
            <a:endParaRPr lang="en-US" sz="1550" dirty="0"/>
          </a:p>
        </p:txBody>
      </p:sp>
      <p:pic>
        <p:nvPicPr>
          <p:cNvPr id="11" name="Picture 10">
            <a:extLst>
              <a:ext uri="{FF2B5EF4-FFF2-40B4-BE49-F238E27FC236}">
                <a16:creationId xmlns:a16="http://schemas.microsoft.com/office/drawing/2014/main" id="{A63E7D52-A9E8-87F9-D2FF-E4EE7C56E516}"/>
              </a:ext>
            </a:extLst>
          </p:cNvPr>
          <p:cNvPicPr>
            <a:picLocks noChangeAspect="1"/>
          </p:cNvPicPr>
          <p:nvPr/>
        </p:nvPicPr>
        <p:blipFill>
          <a:blip r:embed="rId7"/>
          <a:stretch>
            <a:fillRect/>
          </a:stretch>
        </p:blipFill>
        <p:spPr>
          <a:xfrm>
            <a:off x="12510197" y="7508200"/>
            <a:ext cx="1887255" cy="64712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823</Words>
  <Application>Microsoft Office PowerPoint</Application>
  <PresentationFormat>Custom</PresentationFormat>
  <Paragraphs>124</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Fraunces Extra Bold</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2024-11-01T04:10:38Z</dcterms:created>
  <dcterms:modified xsi:type="dcterms:W3CDTF">2024-11-01T07:56:17Z</dcterms:modified>
</cp:coreProperties>
</file>