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Roboto" panose="02000000000000000000" pitchFamily="2"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440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hyperlink" Target="https://antoannamviet.com/tai-lieu-an-toan-lao-dong-san-xuat-may-hut-bui/"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350437" y="1479233"/>
            <a:ext cx="7415927" cy="3006090"/>
          </a:xfrm>
          <a:prstGeom prst="rect">
            <a:avLst/>
          </a:prstGeom>
          <a:noFill/>
          <a:ln/>
        </p:spPr>
        <p:txBody>
          <a:bodyPr wrap="square" lIns="0" tIns="0" rIns="0" bIns="0" rtlCol="0" anchor="t"/>
          <a:lstStyle/>
          <a:p>
            <a:pPr marL="0" indent="0">
              <a:lnSpc>
                <a:spcPts val="7850"/>
              </a:lnSpc>
              <a:buNone/>
            </a:pPr>
            <a:r>
              <a:rPr lang="en-US" sz="6600" dirty="0">
                <a:solidFill>
                  <a:srgbClr val="1F1E1E"/>
                </a:solidFill>
                <a:latin typeface="Roboto" panose="02000000000000000000" pitchFamily="2" charset="0"/>
                <a:ea typeface="Roboto" panose="02000000000000000000" pitchFamily="2" charset="0"/>
                <a:cs typeface="Roboto" panose="02000000000000000000" pitchFamily="2" charset="0"/>
              </a:rPr>
              <a:t>An toàn lao động trong sản </a:t>
            </a:r>
            <a:r>
              <a:rPr lang="en-US" sz="6600" dirty="0" err="1">
                <a:solidFill>
                  <a:srgbClr val="1F1E1E"/>
                </a:solidFill>
                <a:latin typeface="Roboto" panose="02000000000000000000" pitchFamily="2" charset="0"/>
                <a:ea typeface="Roboto" panose="02000000000000000000" pitchFamily="2" charset="0"/>
                <a:cs typeface="Roboto" panose="02000000000000000000" pitchFamily="2" charset="0"/>
              </a:rPr>
              <a:t>xuất</a:t>
            </a:r>
            <a:r>
              <a:rPr lang="en-US" sz="6600" dirty="0">
                <a:solidFill>
                  <a:srgbClr val="1F1E1E"/>
                </a:solidFill>
                <a:latin typeface="Roboto" panose="02000000000000000000" pitchFamily="2" charset="0"/>
                <a:ea typeface="Roboto" panose="02000000000000000000" pitchFamily="2" charset="0"/>
                <a:cs typeface="Roboto" panose="02000000000000000000" pitchFamily="2" charset="0"/>
              </a:rPr>
              <a:t> </a:t>
            </a:r>
          </a:p>
          <a:p>
            <a:pPr marL="0" indent="0">
              <a:lnSpc>
                <a:spcPts val="7850"/>
              </a:lnSpc>
              <a:buNone/>
            </a:pPr>
            <a:r>
              <a:rPr lang="en-US" sz="6600" dirty="0" err="1">
                <a:solidFill>
                  <a:srgbClr val="1F1E1E"/>
                </a:solidFill>
                <a:latin typeface="Roboto" panose="02000000000000000000" pitchFamily="2" charset="0"/>
                <a:ea typeface="Roboto" panose="02000000000000000000" pitchFamily="2" charset="0"/>
                <a:cs typeface="Roboto" panose="02000000000000000000" pitchFamily="2" charset="0"/>
              </a:rPr>
              <a:t>Máy</a:t>
            </a:r>
            <a:r>
              <a:rPr lang="en-US" sz="6600" dirty="0">
                <a:solidFill>
                  <a:srgbClr val="1F1E1E"/>
                </a:solidFill>
                <a:latin typeface="Roboto" panose="02000000000000000000" pitchFamily="2" charset="0"/>
                <a:ea typeface="Roboto" panose="02000000000000000000" pitchFamily="2" charset="0"/>
                <a:cs typeface="Roboto" panose="02000000000000000000" pitchFamily="2" charset="0"/>
              </a:rPr>
              <a:t> </a:t>
            </a:r>
            <a:r>
              <a:rPr lang="en-US" sz="6600" dirty="0" err="1">
                <a:solidFill>
                  <a:srgbClr val="1F1E1E"/>
                </a:solidFill>
                <a:latin typeface="Roboto" panose="02000000000000000000" pitchFamily="2" charset="0"/>
                <a:ea typeface="Roboto" panose="02000000000000000000" pitchFamily="2" charset="0"/>
                <a:cs typeface="Roboto" panose="02000000000000000000" pitchFamily="2" charset="0"/>
              </a:rPr>
              <a:t>Hút</a:t>
            </a:r>
            <a:r>
              <a:rPr lang="en-US" sz="6600" dirty="0">
                <a:solidFill>
                  <a:srgbClr val="1F1E1E"/>
                </a:solidFill>
                <a:latin typeface="Roboto" panose="02000000000000000000" pitchFamily="2" charset="0"/>
                <a:ea typeface="Roboto" panose="02000000000000000000" pitchFamily="2" charset="0"/>
                <a:cs typeface="Roboto" panose="02000000000000000000" pitchFamily="2" charset="0"/>
              </a:rPr>
              <a:t> </a:t>
            </a:r>
            <a:r>
              <a:rPr lang="en-US" sz="6600" dirty="0" err="1">
                <a:solidFill>
                  <a:srgbClr val="1F1E1E"/>
                </a:solidFill>
                <a:latin typeface="Roboto" panose="02000000000000000000" pitchFamily="2" charset="0"/>
                <a:ea typeface="Roboto" panose="02000000000000000000" pitchFamily="2" charset="0"/>
                <a:cs typeface="Roboto" panose="02000000000000000000" pitchFamily="2" charset="0"/>
              </a:rPr>
              <a:t>Bụi</a:t>
            </a:r>
            <a:endParaRPr lang="en-US" sz="6600" dirty="0"/>
          </a:p>
        </p:txBody>
      </p:sp>
      <p:sp>
        <p:nvSpPr>
          <p:cNvPr id="4" name="Text 1"/>
          <p:cNvSpPr/>
          <p:nvPr/>
        </p:nvSpPr>
        <p:spPr>
          <a:xfrm>
            <a:off x="6350437" y="485560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Báo cáo về tình hình tai nạn lao động và các biện pháp an toàn trong ngành sản xuất máy hút bụi. Tập trung vào các công đoạn lắp ráp cơ khí, điện tử, kiểm tra chức năng và an toàn.</a:t>
            </a:r>
            <a:endParaRPr lang="en-US" sz="1900" dirty="0"/>
          </a:p>
        </p:txBody>
      </p:sp>
      <p:sp>
        <p:nvSpPr>
          <p:cNvPr id="5" name="Shape 2"/>
          <p:cNvSpPr/>
          <p:nvPr/>
        </p:nvSpPr>
        <p:spPr>
          <a:xfrm>
            <a:off x="6350437" y="6336863"/>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344483"/>
            <a:ext cx="379690" cy="379690"/>
          </a:xfrm>
          <a:prstGeom prst="rect">
            <a:avLst/>
          </a:prstGeom>
        </p:spPr>
      </p:pic>
      <p:sp>
        <p:nvSpPr>
          <p:cNvPr id="7" name="Text 3"/>
          <p:cNvSpPr/>
          <p:nvPr/>
        </p:nvSpPr>
        <p:spPr>
          <a:xfrm>
            <a:off x="6868716" y="6318409"/>
            <a:ext cx="2876193" cy="431959"/>
          </a:xfrm>
          <a:prstGeom prst="rect">
            <a:avLst/>
          </a:prstGeom>
          <a:noFill/>
          <a:ln/>
        </p:spPr>
        <p:txBody>
          <a:bodyPr wrap="none" lIns="0" tIns="0" rIns="0" bIns="0" rtlCol="0" anchor="t"/>
          <a:lstStyle/>
          <a:p>
            <a:pPr marL="0" indent="0" algn="l">
              <a:lnSpc>
                <a:spcPts val="3400"/>
              </a:lnSpc>
              <a:buNone/>
            </a:pPr>
            <a:r>
              <a:rPr lang="en-US" sz="2400" b="1" dirty="0" err="1">
                <a:solidFill>
                  <a:srgbClr val="3B3535"/>
                </a:solidFill>
                <a:latin typeface="Roboto" panose="02000000000000000000" pitchFamily="2" charset="0"/>
                <a:ea typeface="Roboto" panose="02000000000000000000" pitchFamily="2" charset="0"/>
                <a:cs typeface="Roboto" panose="02000000000000000000" pitchFamily="2" charset="0"/>
              </a:rPr>
              <a:t>Bản</a:t>
            </a: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3B3535"/>
                </a:solidFill>
                <a:latin typeface="Roboto" panose="02000000000000000000" pitchFamily="2" charset="0"/>
                <a:ea typeface="Roboto" panose="02000000000000000000" pitchFamily="2" charset="0"/>
                <a:cs typeface="Roboto" panose="02000000000000000000" pitchFamily="2" charset="0"/>
              </a:rPr>
              <a:t>quyền</a:t>
            </a: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3B3535"/>
                </a:solidFill>
                <a:latin typeface="Roboto" panose="02000000000000000000" pitchFamily="2" charset="0"/>
                <a:ea typeface="Roboto" panose="02000000000000000000" pitchFamily="2" charset="0"/>
                <a:cs typeface="Roboto" panose="02000000000000000000" pitchFamily="2" charset="0"/>
              </a:rPr>
              <a:t>thuộc</a:t>
            </a: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 An Toàn Nam Việt</a:t>
            </a:r>
            <a:endParaRPr lang="en-US" sz="2400" dirty="0"/>
          </a:p>
        </p:txBody>
      </p:sp>
      <p:pic>
        <p:nvPicPr>
          <p:cNvPr id="8" name="Image 0" descr="preencoded.png">
            <a:extLst>
              <a:ext uri="{FF2B5EF4-FFF2-40B4-BE49-F238E27FC236}">
                <a16:creationId xmlns:a16="http://schemas.microsoft.com/office/drawing/2014/main" id="{56DFE012-BA1F-501F-1E3C-96C2E283E15D}"/>
              </a:ext>
            </a:extLst>
          </p:cNvPr>
          <p:cNvPicPr>
            <a:picLocks noChangeAspect="1"/>
          </p:cNvPicPr>
          <p:nvPr/>
        </p:nvPicPr>
        <p:blipFill>
          <a:blip r:embed="rId5"/>
          <a:stretch>
            <a:fillRect/>
          </a:stretch>
        </p:blipFill>
        <p:spPr>
          <a:xfrm>
            <a:off x="11836958" y="7410130"/>
            <a:ext cx="2647723" cy="8194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2480310"/>
            <a:ext cx="3901440" cy="3268980"/>
          </a:xfrm>
          <a:prstGeom prst="rect">
            <a:avLst/>
          </a:prstGeom>
        </p:spPr>
      </p:pic>
      <p:sp>
        <p:nvSpPr>
          <p:cNvPr id="3" name="Text 0"/>
          <p:cNvSpPr/>
          <p:nvPr/>
        </p:nvSpPr>
        <p:spPr>
          <a:xfrm>
            <a:off x="864036" y="785813"/>
            <a:ext cx="12108386" cy="1452086"/>
          </a:xfrm>
          <a:prstGeom prst="rect">
            <a:avLst/>
          </a:prstGeom>
          <a:noFill/>
          <a:ln/>
        </p:spPr>
        <p:txBody>
          <a:bodyPr wrap="square" lIns="0" tIns="0" rIns="0" bIns="0" rtlCol="0" anchor="t"/>
          <a:lstStyle/>
          <a:p>
            <a:pPr marL="0" indent="0">
              <a:lnSpc>
                <a:spcPts val="5700"/>
              </a:lnSpc>
              <a:buNone/>
            </a:pPr>
            <a:r>
              <a:rPr lang="en-US" sz="6000" b="1" dirty="0">
                <a:solidFill>
                  <a:srgbClr val="1F1E1E"/>
                </a:solidFill>
                <a:latin typeface="Roboto" panose="02000000000000000000" pitchFamily="2" charset="0"/>
                <a:ea typeface="Roboto" panose="02000000000000000000" pitchFamily="2" charset="0"/>
                <a:cs typeface="Roboto" panose="02000000000000000000" pitchFamily="2" charset="0"/>
              </a:rPr>
              <a:t>Tình hình tai nạn lao động chung</a:t>
            </a:r>
            <a:endParaRPr lang="en-US" sz="6000" b="1" dirty="0"/>
          </a:p>
        </p:txBody>
      </p:sp>
      <p:sp>
        <p:nvSpPr>
          <p:cNvPr id="4" name="Shape 1"/>
          <p:cNvSpPr/>
          <p:nvPr/>
        </p:nvSpPr>
        <p:spPr>
          <a:xfrm>
            <a:off x="864037" y="2885837"/>
            <a:ext cx="555427" cy="555427"/>
          </a:xfrm>
          <a:prstGeom prst="roundRect">
            <a:avLst>
              <a:gd name="adj" fmla="val 6668"/>
            </a:avLst>
          </a:prstGeom>
          <a:solidFill>
            <a:srgbClr val="F3E8E8"/>
          </a:solidFill>
          <a:ln/>
        </p:spPr>
      </p:sp>
      <p:sp>
        <p:nvSpPr>
          <p:cNvPr id="5" name="Text 2"/>
          <p:cNvSpPr/>
          <p:nvPr/>
        </p:nvSpPr>
        <p:spPr>
          <a:xfrm>
            <a:off x="1088231" y="2989302"/>
            <a:ext cx="107037"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1</a:t>
            </a:r>
            <a:endParaRPr lang="en-US" sz="2700" dirty="0"/>
          </a:p>
        </p:txBody>
      </p:sp>
      <p:sp>
        <p:nvSpPr>
          <p:cNvPr id="6" name="Text 3"/>
          <p:cNvSpPr/>
          <p:nvPr/>
        </p:nvSpPr>
        <p:spPr>
          <a:xfrm>
            <a:off x="1666280" y="2522696"/>
            <a:ext cx="2904530" cy="363141"/>
          </a:xfrm>
          <a:prstGeom prst="rect">
            <a:avLst/>
          </a:prstGeom>
          <a:noFill/>
          <a:ln/>
        </p:spPr>
        <p:txBody>
          <a:bodyPr wrap="none" lIns="0" tIns="0" rIns="0" bIns="0" rtlCol="0" anchor="t"/>
          <a:lstStyle/>
          <a:p>
            <a:pPr marL="0" indent="0">
              <a:lnSpc>
                <a:spcPts val="2850"/>
              </a:lnSpc>
              <a:buNone/>
            </a:pP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Số vụ tai nạn</a:t>
            </a:r>
            <a:endParaRPr lang="en-US" sz="2400" b="1" dirty="0"/>
          </a:p>
        </p:txBody>
      </p:sp>
      <p:sp>
        <p:nvSpPr>
          <p:cNvPr id="7" name="Text 4"/>
          <p:cNvSpPr/>
          <p:nvPr/>
        </p:nvSpPr>
        <p:spPr>
          <a:xfrm>
            <a:off x="1666280" y="2824103"/>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3.201 vụ tai nạn lao động xảy ra trong 6 tháng đầu năm 2024, giảm 7,09% so với cùng kỳ năm trước.</a:t>
            </a:r>
            <a:endParaRPr lang="en-US" sz="1900" dirty="0"/>
          </a:p>
        </p:txBody>
      </p:sp>
      <p:sp>
        <p:nvSpPr>
          <p:cNvPr id="8" name="Shape 5"/>
          <p:cNvSpPr/>
          <p:nvPr/>
        </p:nvSpPr>
        <p:spPr>
          <a:xfrm>
            <a:off x="864036" y="4500184"/>
            <a:ext cx="555427" cy="555427"/>
          </a:xfrm>
          <a:prstGeom prst="roundRect">
            <a:avLst>
              <a:gd name="adj" fmla="val 6668"/>
            </a:avLst>
          </a:prstGeom>
          <a:solidFill>
            <a:srgbClr val="F3E8E8"/>
          </a:solidFill>
          <a:ln/>
        </p:spPr>
      </p:sp>
      <p:sp>
        <p:nvSpPr>
          <p:cNvPr id="9" name="Text 6"/>
          <p:cNvSpPr/>
          <p:nvPr/>
        </p:nvSpPr>
        <p:spPr>
          <a:xfrm>
            <a:off x="1046201" y="4603650"/>
            <a:ext cx="190976"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2</a:t>
            </a:r>
            <a:endParaRPr lang="en-US" sz="2700" dirty="0"/>
          </a:p>
        </p:txBody>
      </p:sp>
      <p:sp>
        <p:nvSpPr>
          <p:cNvPr id="10" name="Text 7"/>
          <p:cNvSpPr/>
          <p:nvPr/>
        </p:nvSpPr>
        <p:spPr>
          <a:xfrm>
            <a:off x="1666279" y="4194828"/>
            <a:ext cx="2904530" cy="363141"/>
          </a:xfrm>
          <a:prstGeom prst="rect">
            <a:avLst/>
          </a:prstGeom>
          <a:noFill/>
          <a:ln/>
        </p:spPr>
        <p:txBody>
          <a:bodyPr wrap="none" lIns="0" tIns="0" rIns="0" bIns="0" rtlCol="0" anchor="t"/>
          <a:lstStyle/>
          <a:p>
            <a:pPr marL="0" indent="0">
              <a:lnSpc>
                <a:spcPts val="2850"/>
              </a:lnSpc>
              <a:buNone/>
            </a:pP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Số người bị nạn</a:t>
            </a:r>
            <a:endParaRPr lang="en-US" sz="2400" b="1" dirty="0"/>
          </a:p>
        </p:txBody>
      </p:sp>
      <p:sp>
        <p:nvSpPr>
          <p:cNvPr id="11" name="Text 8"/>
          <p:cNvSpPr/>
          <p:nvPr/>
        </p:nvSpPr>
        <p:spPr>
          <a:xfrm>
            <a:off x="1666279" y="458718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3.065 người bị nạn, giảm 6,04% so với cùng kỳ năm trước.</a:t>
            </a:r>
            <a:endParaRPr lang="en-US" sz="1900" dirty="0"/>
          </a:p>
        </p:txBody>
      </p:sp>
      <p:sp>
        <p:nvSpPr>
          <p:cNvPr id="12" name="Shape 9"/>
          <p:cNvSpPr/>
          <p:nvPr/>
        </p:nvSpPr>
        <p:spPr>
          <a:xfrm>
            <a:off x="864037" y="6142434"/>
            <a:ext cx="555427" cy="555427"/>
          </a:xfrm>
          <a:prstGeom prst="roundRect">
            <a:avLst>
              <a:gd name="adj" fmla="val 6668"/>
            </a:avLst>
          </a:prstGeom>
          <a:solidFill>
            <a:srgbClr val="F3E8E8"/>
          </a:solidFill>
          <a:ln/>
        </p:spPr>
      </p:sp>
      <p:sp>
        <p:nvSpPr>
          <p:cNvPr id="13" name="Text 10"/>
          <p:cNvSpPr/>
          <p:nvPr/>
        </p:nvSpPr>
        <p:spPr>
          <a:xfrm>
            <a:off x="1039535" y="6245900"/>
            <a:ext cx="204311"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3</a:t>
            </a:r>
            <a:endParaRPr lang="en-US" sz="2700" dirty="0"/>
          </a:p>
        </p:txBody>
      </p:sp>
      <p:sp>
        <p:nvSpPr>
          <p:cNvPr id="14" name="Text 11"/>
          <p:cNvSpPr/>
          <p:nvPr/>
        </p:nvSpPr>
        <p:spPr>
          <a:xfrm>
            <a:off x="1666280" y="5772328"/>
            <a:ext cx="2904530" cy="363141"/>
          </a:xfrm>
          <a:prstGeom prst="rect">
            <a:avLst/>
          </a:prstGeom>
          <a:noFill/>
          <a:ln/>
        </p:spPr>
        <p:txBody>
          <a:bodyPr wrap="none" lIns="0" tIns="0" rIns="0" bIns="0" rtlCol="0" anchor="t"/>
          <a:lstStyle/>
          <a:p>
            <a:pPr marL="0" indent="0">
              <a:lnSpc>
                <a:spcPts val="2850"/>
              </a:lnSpc>
              <a:buNone/>
            </a:pPr>
            <a:r>
              <a:rPr lang="en-US" sz="2400" b="1" dirty="0">
                <a:solidFill>
                  <a:srgbClr val="3B3535"/>
                </a:solidFill>
                <a:latin typeface="Roboto" panose="02000000000000000000" pitchFamily="2" charset="0"/>
                <a:ea typeface="Roboto" panose="02000000000000000000" pitchFamily="2" charset="0"/>
                <a:cs typeface="Roboto" panose="02000000000000000000" pitchFamily="2" charset="0"/>
              </a:rPr>
              <a:t>Số vụ chết người</a:t>
            </a:r>
            <a:endParaRPr lang="en-US" sz="2400" b="1" dirty="0"/>
          </a:p>
        </p:txBody>
      </p:sp>
      <p:sp>
        <p:nvSpPr>
          <p:cNvPr id="15" name="Text 12"/>
          <p:cNvSpPr/>
          <p:nvPr/>
        </p:nvSpPr>
        <p:spPr>
          <a:xfrm>
            <a:off x="1666280" y="6135469"/>
            <a:ext cx="7196366"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320 vụ tai nạn chết người, giảm 7,25% so với cùng kỳ năm trước.</a:t>
            </a:r>
            <a:endParaRPr lang="en-US" sz="1900" dirty="0"/>
          </a:p>
        </p:txBody>
      </p:sp>
      <p:pic>
        <p:nvPicPr>
          <p:cNvPr id="16" name="Image 0" descr="preencoded.png">
            <a:extLst>
              <a:ext uri="{FF2B5EF4-FFF2-40B4-BE49-F238E27FC236}">
                <a16:creationId xmlns:a16="http://schemas.microsoft.com/office/drawing/2014/main" id="{572B7E2C-20FA-1ED7-7AE3-A5270DFB1172}"/>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89817" y="3341609"/>
            <a:ext cx="4952643" cy="3305889"/>
          </a:xfrm>
          <a:prstGeom prst="rect">
            <a:avLst/>
          </a:prstGeom>
        </p:spPr>
      </p:pic>
      <p:sp>
        <p:nvSpPr>
          <p:cNvPr id="4" name="Text 0"/>
          <p:cNvSpPr/>
          <p:nvPr/>
        </p:nvSpPr>
        <p:spPr>
          <a:xfrm>
            <a:off x="6079253" y="779145"/>
            <a:ext cx="8068826" cy="1255633"/>
          </a:xfrm>
          <a:prstGeom prst="rect">
            <a:avLst/>
          </a:prstGeom>
          <a:noFill/>
          <a:ln/>
        </p:spPr>
        <p:txBody>
          <a:bodyPr wrap="square" lIns="0" tIns="0" rIns="0" bIns="0" rtlCol="0" anchor="t"/>
          <a:lstStyle/>
          <a:p>
            <a:pPr marL="0" indent="0">
              <a:lnSpc>
                <a:spcPts val="4900"/>
              </a:lnSpc>
              <a:buNone/>
            </a:pPr>
            <a:r>
              <a:rPr lang="en-US" sz="4000" b="1" dirty="0">
                <a:solidFill>
                  <a:srgbClr val="1F1E1E"/>
                </a:solidFill>
                <a:latin typeface="Roboto" panose="02000000000000000000" pitchFamily="2" charset="0"/>
                <a:ea typeface="Roboto" panose="02000000000000000000" pitchFamily="2" charset="0"/>
                <a:cs typeface="Roboto" panose="02000000000000000000" pitchFamily="2" charset="0"/>
              </a:rPr>
              <a:t>Tai nạn trong sản xuất máy hút bụi</a:t>
            </a:r>
            <a:endParaRPr lang="en-US" sz="4000" b="1" dirty="0"/>
          </a:p>
        </p:txBody>
      </p:sp>
      <p:sp>
        <p:nvSpPr>
          <p:cNvPr id="5" name="Shape 1"/>
          <p:cNvSpPr/>
          <p:nvPr/>
        </p:nvSpPr>
        <p:spPr>
          <a:xfrm>
            <a:off x="6233517" y="2162770"/>
            <a:ext cx="7649766" cy="1210270"/>
          </a:xfrm>
          <a:prstGeom prst="roundRect">
            <a:avLst>
              <a:gd name="adj" fmla="val 2646"/>
            </a:avLst>
          </a:prstGeom>
          <a:solidFill>
            <a:srgbClr val="F3E8E8"/>
          </a:solidFill>
          <a:ln/>
        </p:spPr>
      </p:sp>
      <p:sp>
        <p:nvSpPr>
          <p:cNvPr id="6" name="Text 2"/>
          <p:cNvSpPr/>
          <p:nvPr/>
        </p:nvSpPr>
        <p:spPr>
          <a:xfrm>
            <a:off x="6446996" y="2376249"/>
            <a:ext cx="3065740" cy="313849"/>
          </a:xfrm>
          <a:prstGeom prst="rect">
            <a:avLst/>
          </a:prstGeom>
          <a:noFill/>
          <a:ln/>
        </p:spPr>
        <p:txBody>
          <a:bodyPr wrap="none" lIns="0" tIns="0" rIns="0" bIns="0" rtlCol="0" anchor="t"/>
          <a:lstStyle/>
          <a:p>
            <a:pPr marL="0" indent="0">
              <a:lnSpc>
                <a:spcPts val="2450"/>
              </a:lnSpc>
              <a:buNone/>
            </a:pPr>
            <a:r>
              <a:rPr lang="en-US" sz="1950" b="1" dirty="0">
                <a:solidFill>
                  <a:srgbClr val="3B3535"/>
                </a:solidFill>
                <a:latin typeface="Roboto" panose="02000000000000000000" pitchFamily="2" charset="0"/>
                <a:ea typeface="Roboto" panose="02000000000000000000" pitchFamily="2" charset="0"/>
                <a:cs typeface="Roboto" panose="02000000000000000000" pitchFamily="2" charset="0"/>
              </a:rPr>
              <a:t>Tai nạn do thiết bị máy móc</a:t>
            </a:r>
            <a:endParaRPr lang="en-US" sz="1950" b="1" dirty="0"/>
          </a:p>
        </p:txBody>
      </p:sp>
      <p:sp>
        <p:nvSpPr>
          <p:cNvPr id="7" name="Text 3"/>
          <p:cNvSpPr/>
          <p:nvPr/>
        </p:nvSpPr>
        <p:spPr>
          <a:xfrm>
            <a:off x="6446996" y="2818090"/>
            <a:ext cx="7222808" cy="341471"/>
          </a:xfrm>
          <a:prstGeom prst="rect">
            <a:avLst/>
          </a:prstGeom>
          <a:noFill/>
          <a:ln/>
        </p:spPr>
        <p:txBody>
          <a:bodyPr wrap="none" lIns="0" tIns="0" rIns="0" bIns="0" rtlCol="0" anchor="t"/>
          <a:lstStyle/>
          <a:p>
            <a:pPr marL="0" indent="0">
              <a:lnSpc>
                <a:spcPts val="2650"/>
              </a:lnSpc>
              <a:buNone/>
            </a:pPr>
            <a:r>
              <a:rPr lang="en-US" sz="1650" dirty="0">
                <a:solidFill>
                  <a:srgbClr val="3B3535"/>
                </a:solidFill>
                <a:latin typeface="Roboto" panose="02000000000000000000" pitchFamily="2" charset="0"/>
                <a:ea typeface="Roboto" panose="02000000000000000000" pitchFamily="2" charset="0"/>
                <a:cs typeface="Roboto" panose="02000000000000000000" pitchFamily="2" charset="0"/>
              </a:rPr>
              <a:t>Kẹt tay hoặc chân vào bộ phận chuyển động của máy.</a:t>
            </a:r>
            <a:endParaRPr lang="en-US" sz="1650" dirty="0"/>
          </a:p>
        </p:txBody>
      </p:sp>
      <p:sp>
        <p:nvSpPr>
          <p:cNvPr id="8" name="Shape 4"/>
          <p:cNvSpPr/>
          <p:nvPr/>
        </p:nvSpPr>
        <p:spPr>
          <a:xfrm>
            <a:off x="6233517" y="3586520"/>
            <a:ext cx="7649766" cy="1210270"/>
          </a:xfrm>
          <a:prstGeom prst="roundRect">
            <a:avLst>
              <a:gd name="adj" fmla="val 2646"/>
            </a:avLst>
          </a:prstGeom>
          <a:solidFill>
            <a:srgbClr val="F3E8E8"/>
          </a:solidFill>
          <a:ln/>
        </p:spPr>
      </p:sp>
      <p:sp>
        <p:nvSpPr>
          <p:cNvPr id="9" name="Text 5"/>
          <p:cNvSpPr/>
          <p:nvPr/>
        </p:nvSpPr>
        <p:spPr>
          <a:xfrm>
            <a:off x="6446996" y="3799999"/>
            <a:ext cx="2511504" cy="313849"/>
          </a:xfrm>
          <a:prstGeom prst="rect">
            <a:avLst/>
          </a:prstGeom>
          <a:noFill/>
          <a:ln/>
        </p:spPr>
        <p:txBody>
          <a:bodyPr wrap="none" lIns="0" tIns="0" rIns="0" bIns="0" rtlCol="0" anchor="t"/>
          <a:lstStyle/>
          <a:p>
            <a:pPr marL="0" indent="0">
              <a:lnSpc>
                <a:spcPts val="2450"/>
              </a:lnSpc>
              <a:buNone/>
            </a:pPr>
            <a:r>
              <a:rPr lang="en-US" sz="1950" b="1" dirty="0">
                <a:solidFill>
                  <a:srgbClr val="3B3535"/>
                </a:solidFill>
                <a:latin typeface="Roboto" panose="02000000000000000000" pitchFamily="2" charset="0"/>
                <a:ea typeface="Roboto" panose="02000000000000000000" pitchFamily="2" charset="0"/>
                <a:cs typeface="Roboto" panose="02000000000000000000" pitchFamily="2" charset="0"/>
              </a:rPr>
              <a:t>Sự cố về điện</a:t>
            </a:r>
            <a:endParaRPr lang="en-US" sz="1950" b="1" dirty="0"/>
          </a:p>
        </p:txBody>
      </p:sp>
      <p:sp>
        <p:nvSpPr>
          <p:cNvPr id="10" name="Text 6"/>
          <p:cNvSpPr/>
          <p:nvPr/>
        </p:nvSpPr>
        <p:spPr>
          <a:xfrm>
            <a:off x="6446996" y="4241840"/>
            <a:ext cx="7222808" cy="341471"/>
          </a:xfrm>
          <a:prstGeom prst="rect">
            <a:avLst/>
          </a:prstGeom>
          <a:noFill/>
          <a:ln/>
        </p:spPr>
        <p:txBody>
          <a:bodyPr wrap="none" lIns="0" tIns="0" rIns="0" bIns="0" rtlCol="0" anchor="t"/>
          <a:lstStyle/>
          <a:p>
            <a:pPr marL="0" indent="0">
              <a:lnSpc>
                <a:spcPts val="2650"/>
              </a:lnSpc>
              <a:buNone/>
            </a:pPr>
            <a:r>
              <a:rPr lang="en-US" sz="1650" dirty="0">
                <a:solidFill>
                  <a:srgbClr val="3B3535"/>
                </a:solidFill>
                <a:latin typeface="Roboto" panose="02000000000000000000" pitchFamily="2" charset="0"/>
                <a:ea typeface="Roboto" panose="02000000000000000000" pitchFamily="2" charset="0"/>
                <a:cs typeface="Roboto" panose="02000000000000000000" pitchFamily="2" charset="0"/>
              </a:rPr>
              <a:t>Rò rỉ điện hoặc mất an toàn trong lắp đặt và bảo trì thiết bị điện.</a:t>
            </a:r>
            <a:endParaRPr lang="en-US" sz="1650" dirty="0"/>
          </a:p>
        </p:txBody>
      </p:sp>
      <p:sp>
        <p:nvSpPr>
          <p:cNvPr id="11" name="Shape 7"/>
          <p:cNvSpPr/>
          <p:nvPr/>
        </p:nvSpPr>
        <p:spPr>
          <a:xfrm>
            <a:off x="6233517" y="5010269"/>
            <a:ext cx="7649766" cy="1210270"/>
          </a:xfrm>
          <a:prstGeom prst="roundRect">
            <a:avLst>
              <a:gd name="adj" fmla="val 2646"/>
            </a:avLst>
          </a:prstGeom>
          <a:solidFill>
            <a:srgbClr val="F3E8E8"/>
          </a:solidFill>
          <a:ln/>
        </p:spPr>
      </p:sp>
      <p:sp>
        <p:nvSpPr>
          <p:cNvPr id="12" name="Text 8"/>
          <p:cNvSpPr/>
          <p:nvPr/>
        </p:nvSpPr>
        <p:spPr>
          <a:xfrm>
            <a:off x="6446996" y="5223748"/>
            <a:ext cx="2511504" cy="313849"/>
          </a:xfrm>
          <a:prstGeom prst="rect">
            <a:avLst/>
          </a:prstGeom>
          <a:noFill/>
          <a:ln/>
        </p:spPr>
        <p:txBody>
          <a:bodyPr wrap="none" lIns="0" tIns="0" rIns="0" bIns="0" rtlCol="0" anchor="t"/>
          <a:lstStyle/>
          <a:p>
            <a:pPr marL="0" indent="0">
              <a:lnSpc>
                <a:spcPts val="2450"/>
              </a:lnSpc>
              <a:buNone/>
            </a:pPr>
            <a:r>
              <a:rPr lang="en-US" sz="1950" b="1" dirty="0">
                <a:solidFill>
                  <a:srgbClr val="3B3535"/>
                </a:solidFill>
                <a:latin typeface="Roboto" panose="02000000000000000000" pitchFamily="2" charset="0"/>
                <a:ea typeface="Roboto" panose="02000000000000000000" pitchFamily="2" charset="0"/>
                <a:cs typeface="Roboto" panose="02000000000000000000" pitchFamily="2" charset="0"/>
              </a:rPr>
              <a:t>Ngộ độc hóa chất</a:t>
            </a:r>
            <a:endParaRPr lang="en-US" sz="1950" b="1" dirty="0"/>
          </a:p>
        </p:txBody>
      </p:sp>
      <p:sp>
        <p:nvSpPr>
          <p:cNvPr id="13" name="Text 9"/>
          <p:cNvSpPr/>
          <p:nvPr/>
        </p:nvSpPr>
        <p:spPr>
          <a:xfrm>
            <a:off x="6446996" y="5665589"/>
            <a:ext cx="7222808" cy="341471"/>
          </a:xfrm>
          <a:prstGeom prst="rect">
            <a:avLst/>
          </a:prstGeom>
          <a:noFill/>
          <a:ln/>
        </p:spPr>
        <p:txBody>
          <a:bodyPr wrap="none" lIns="0" tIns="0" rIns="0" bIns="0" rtlCol="0" anchor="t"/>
          <a:lstStyle/>
          <a:p>
            <a:pPr marL="0" indent="0">
              <a:lnSpc>
                <a:spcPts val="2650"/>
              </a:lnSpc>
              <a:buNone/>
            </a:pPr>
            <a:r>
              <a:rPr lang="en-US" sz="1650" dirty="0">
                <a:solidFill>
                  <a:srgbClr val="3B3535"/>
                </a:solidFill>
                <a:latin typeface="Roboto" panose="02000000000000000000" pitchFamily="2" charset="0"/>
                <a:ea typeface="Roboto" panose="02000000000000000000" pitchFamily="2" charset="0"/>
                <a:cs typeface="Roboto" panose="02000000000000000000" pitchFamily="2" charset="0"/>
              </a:rPr>
              <a:t>Do tiếp xúc với hóa chất dùng để làm sạch hoặc bảo trì máy móc.</a:t>
            </a:r>
            <a:endParaRPr lang="en-US" sz="1650" dirty="0"/>
          </a:p>
        </p:txBody>
      </p:sp>
      <p:sp>
        <p:nvSpPr>
          <p:cNvPr id="14" name="Shape 10"/>
          <p:cNvSpPr/>
          <p:nvPr/>
        </p:nvSpPr>
        <p:spPr>
          <a:xfrm>
            <a:off x="6233517" y="6434018"/>
            <a:ext cx="7649766" cy="1210270"/>
          </a:xfrm>
          <a:prstGeom prst="roundRect">
            <a:avLst>
              <a:gd name="adj" fmla="val 2646"/>
            </a:avLst>
          </a:prstGeom>
          <a:solidFill>
            <a:srgbClr val="F3E8E8"/>
          </a:solidFill>
          <a:ln/>
        </p:spPr>
      </p:sp>
      <p:sp>
        <p:nvSpPr>
          <p:cNvPr id="15" name="Text 11"/>
          <p:cNvSpPr/>
          <p:nvPr/>
        </p:nvSpPr>
        <p:spPr>
          <a:xfrm>
            <a:off x="6446996" y="6647498"/>
            <a:ext cx="2684859" cy="313849"/>
          </a:xfrm>
          <a:prstGeom prst="rect">
            <a:avLst/>
          </a:prstGeom>
          <a:noFill/>
          <a:ln/>
        </p:spPr>
        <p:txBody>
          <a:bodyPr wrap="none" lIns="0" tIns="0" rIns="0" bIns="0" rtlCol="0" anchor="t"/>
          <a:lstStyle/>
          <a:p>
            <a:pPr marL="0" indent="0">
              <a:lnSpc>
                <a:spcPts val="2450"/>
              </a:lnSpc>
              <a:buNone/>
            </a:pPr>
            <a:r>
              <a:rPr lang="en-US" sz="1950" b="1" dirty="0">
                <a:solidFill>
                  <a:srgbClr val="3B3535"/>
                </a:solidFill>
                <a:latin typeface="Roboto" panose="02000000000000000000" pitchFamily="2" charset="0"/>
                <a:ea typeface="Roboto" panose="02000000000000000000" pitchFamily="2" charset="0"/>
                <a:cs typeface="Roboto" panose="02000000000000000000" pitchFamily="2" charset="0"/>
              </a:rPr>
              <a:t>Rủi ro từ bụi và tiếng ồn</a:t>
            </a:r>
            <a:endParaRPr lang="en-US" sz="1950" b="1" dirty="0"/>
          </a:p>
        </p:txBody>
      </p:sp>
      <p:sp>
        <p:nvSpPr>
          <p:cNvPr id="16" name="Text 12"/>
          <p:cNvSpPr/>
          <p:nvPr/>
        </p:nvSpPr>
        <p:spPr>
          <a:xfrm>
            <a:off x="6446996" y="7089338"/>
            <a:ext cx="7222808" cy="341471"/>
          </a:xfrm>
          <a:prstGeom prst="rect">
            <a:avLst/>
          </a:prstGeom>
          <a:noFill/>
          <a:ln/>
        </p:spPr>
        <p:txBody>
          <a:bodyPr wrap="none" lIns="0" tIns="0" rIns="0" bIns="0" rtlCol="0" anchor="t"/>
          <a:lstStyle/>
          <a:p>
            <a:pPr marL="0" indent="0">
              <a:lnSpc>
                <a:spcPts val="2650"/>
              </a:lnSpc>
              <a:buNone/>
            </a:pPr>
            <a:r>
              <a:rPr lang="en-US" sz="1650" dirty="0">
                <a:solidFill>
                  <a:srgbClr val="3B3535"/>
                </a:solidFill>
                <a:latin typeface="Roboto" panose="02000000000000000000" pitchFamily="2" charset="0"/>
                <a:ea typeface="Roboto" panose="02000000000000000000" pitchFamily="2" charset="0"/>
                <a:cs typeface="Roboto" panose="02000000000000000000" pitchFamily="2" charset="0"/>
              </a:rPr>
              <a:t>Gây các vấn đề về hô hấp và thính giác nếu không có thiết bị bảo hộ phù hợp.</a:t>
            </a:r>
            <a:endParaRPr lang="en-US" sz="1650" dirty="0"/>
          </a:p>
        </p:txBody>
      </p:sp>
      <p:pic>
        <p:nvPicPr>
          <p:cNvPr id="17" name="Image 0" descr="preencoded.png">
            <a:extLst>
              <a:ext uri="{FF2B5EF4-FFF2-40B4-BE49-F238E27FC236}">
                <a16:creationId xmlns:a16="http://schemas.microsoft.com/office/drawing/2014/main" id="{A59B9F19-527C-DC22-EC49-58F41877B831}"/>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20574" y="3146167"/>
            <a:ext cx="4877038" cy="2744272"/>
          </a:xfrm>
          <a:prstGeom prst="rect">
            <a:avLst/>
          </a:prstGeom>
        </p:spPr>
      </p:pic>
      <p:sp>
        <p:nvSpPr>
          <p:cNvPr id="4" name="Text 0"/>
          <p:cNvSpPr/>
          <p:nvPr/>
        </p:nvSpPr>
        <p:spPr>
          <a:xfrm>
            <a:off x="1070908" y="640295"/>
            <a:ext cx="5734764" cy="716875"/>
          </a:xfrm>
          <a:prstGeom prst="rect">
            <a:avLst/>
          </a:prstGeom>
          <a:noFill/>
          <a:ln/>
        </p:spPr>
        <p:txBody>
          <a:bodyPr wrap="none" lIns="0" tIns="0" rIns="0" bIns="0" rtlCol="0" anchor="t"/>
          <a:lstStyle/>
          <a:p>
            <a:pPr marL="0" indent="0">
              <a:lnSpc>
                <a:spcPts val="5600"/>
              </a:lnSpc>
              <a:buNone/>
            </a:pPr>
            <a:r>
              <a:rPr lang="en-US" sz="6000" b="1" dirty="0">
                <a:solidFill>
                  <a:srgbClr val="1F1E1E"/>
                </a:solidFill>
                <a:latin typeface="Roboto" panose="02000000000000000000" pitchFamily="2" charset="0"/>
                <a:ea typeface="Roboto" panose="02000000000000000000" pitchFamily="2" charset="0"/>
                <a:cs typeface="Roboto" panose="02000000000000000000" pitchFamily="2" charset="0"/>
              </a:rPr>
              <a:t>Lắp ráp cơ khí</a:t>
            </a:r>
            <a:endParaRPr lang="en-US" sz="6000" b="1" dirty="0"/>
          </a:p>
        </p:txBody>
      </p:sp>
      <p:sp>
        <p:nvSpPr>
          <p:cNvPr id="5" name="Shape 1"/>
          <p:cNvSpPr/>
          <p:nvPr/>
        </p:nvSpPr>
        <p:spPr>
          <a:xfrm>
            <a:off x="6689646" y="1754386"/>
            <a:ext cx="30480" cy="5803106"/>
          </a:xfrm>
          <a:prstGeom prst="roundRect">
            <a:avLst>
              <a:gd name="adj" fmla="val 119945"/>
            </a:avLst>
          </a:prstGeom>
          <a:solidFill>
            <a:srgbClr val="D9CECE"/>
          </a:solidFill>
          <a:ln/>
        </p:spPr>
      </p:sp>
      <p:sp>
        <p:nvSpPr>
          <p:cNvPr id="6" name="Shape 2"/>
          <p:cNvSpPr/>
          <p:nvPr/>
        </p:nvSpPr>
        <p:spPr>
          <a:xfrm>
            <a:off x="6948547" y="2287310"/>
            <a:ext cx="852964" cy="30480"/>
          </a:xfrm>
          <a:prstGeom prst="roundRect">
            <a:avLst>
              <a:gd name="adj" fmla="val 119945"/>
            </a:avLst>
          </a:prstGeom>
          <a:solidFill>
            <a:srgbClr val="D9CECE"/>
          </a:solidFill>
          <a:ln/>
        </p:spPr>
      </p:sp>
      <p:sp>
        <p:nvSpPr>
          <p:cNvPr id="7" name="Shape 3"/>
          <p:cNvSpPr/>
          <p:nvPr/>
        </p:nvSpPr>
        <p:spPr>
          <a:xfrm>
            <a:off x="6430744" y="2028468"/>
            <a:ext cx="548283" cy="548283"/>
          </a:xfrm>
          <a:prstGeom prst="roundRect">
            <a:avLst>
              <a:gd name="adj" fmla="val 6668"/>
            </a:avLst>
          </a:prstGeom>
          <a:solidFill>
            <a:srgbClr val="F3E8E8"/>
          </a:solidFill>
          <a:ln/>
        </p:spPr>
      </p:sp>
      <p:sp>
        <p:nvSpPr>
          <p:cNvPr id="8" name="Text 4"/>
          <p:cNvSpPr/>
          <p:nvPr/>
        </p:nvSpPr>
        <p:spPr>
          <a:xfrm>
            <a:off x="6652081" y="2130504"/>
            <a:ext cx="105608"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1</a:t>
            </a:r>
            <a:endParaRPr lang="en-US" sz="2700" dirty="0"/>
          </a:p>
        </p:txBody>
      </p:sp>
      <p:sp>
        <p:nvSpPr>
          <p:cNvPr id="9" name="Text 5"/>
          <p:cNvSpPr/>
          <p:nvPr/>
        </p:nvSpPr>
        <p:spPr>
          <a:xfrm>
            <a:off x="8045291" y="1998107"/>
            <a:ext cx="2867382"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Đặc điểm công việc</a:t>
            </a:r>
            <a:endParaRPr lang="en-US" sz="2250" b="1" dirty="0"/>
          </a:p>
        </p:txBody>
      </p:sp>
      <p:sp>
        <p:nvSpPr>
          <p:cNvPr id="10" name="Text 6"/>
          <p:cNvSpPr/>
          <p:nvPr/>
        </p:nvSpPr>
        <p:spPr>
          <a:xfrm>
            <a:off x="8045291" y="2502694"/>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Gắn kết các bộ phận cơ khí như vỏ máy, động cơ và bộ lọc.</a:t>
            </a:r>
            <a:endParaRPr lang="en-US" sz="1900" dirty="0"/>
          </a:p>
        </p:txBody>
      </p:sp>
      <p:sp>
        <p:nvSpPr>
          <p:cNvPr id="11" name="Shape 7"/>
          <p:cNvSpPr/>
          <p:nvPr/>
        </p:nvSpPr>
        <p:spPr>
          <a:xfrm>
            <a:off x="6948547" y="4302919"/>
            <a:ext cx="852964" cy="30480"/>
          </a:xfrm>
          <a:prstGeom prst="roundRect">
            <a:avLst>
              <a:gd name="adj" fmla="val 119945"/>
            </a:avLst>
          </a:prstGeom>
          <a:solidFill>
            <a:srgbClr val="D9CECE"/>
          </a:solidFill>
          <a:ln/>
        </p:spPr>
      </p:sp>
      <p:sp>
        <p:nvSpPr>
          <p:cNvPr id="12" name="Shape 8"/>
          <p:cNvSpPr/>
          <p:nvPr/>
        </p:nvSpPr>
        <p:spPr>
          <a:xfrm>
            <a:off x="6430744" y="4044077"/>
            <a:ext cx="548283" cy="548283"/>
          </a:xfrm>
          <a:prstGeom prst="roundRect">
            <a:avLst>
              <a:gd name="adj" fmla="val 6668"/>
            </a:avLst>
          </a:prstGeom>
          <a:solidFill>
            <a:srgbClr val="F3E8E8"/>
          </a:solidFill>
          <a:ln/>
        </p:spPr>
      </p:sp>
      <p:sp>
        <p:nvSpPr>
          <p:cNvPr id="13" name="Text 9"/>
          <p:cNvSpPr/>
          <p:nvPr/>
        </p:nvSpPr>
        <p:spPr>
          <a:xfrm>
            <a:off x="6610529" y="4146113"/>
            <a:ext cx="188595"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2</a:t>
            </a:r>
            <a:endParaRPr lang="en-US" sz="2700" dirty="0"/>
          </a:p>
        </p:txBody>
      </p:sp>
      <p:sp>
        <p:nvSpPr>
          <p:cNvPr id="14" name="Text 10"/>
          <p:cNvSpPr/>
          <p:nvPr/>
        </p:nvSpPr>
        <p:spPr>
          <a:xfrm>
            <a:off x="8045291" y="4013716"/>
            <a:ext cx="2867382"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Nguy cơ tai nạn</a:t>
            </a:r>
            <a:endParaRPr lang="en-US" sz="2250" b="1" dirty="0"/>
          </a:p>
        </p:txBody>
      </p:sp>
      <p:sp>
        <p:nvSpPr>
          <p:cNvPr id="15" name="Text 11"/>
          <p:cNvSpPr/>
          <p:nvPr/>
        </p:nvSpPr>
        <p:spPr>
          <a:xfrm>
            <a:off x="8045291" y="4518303"/>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Chấn thương do va chạm với bộ phận sắc nhọn hoặc thiết bị cơ khí.</a:t>
            </a:r>
            <a:endParaRPr lang="en-US" sz="1900" dirty="0"/>
          </a:p>
        </p:txBody>
      </p:sp>
      <p:sp>
        <p:nvSpPr>
          <p:cNvPr id="16" name="Shape 12"/>
          <p:cNvSpPr/>
          <p:nvPr/>
        </p:nvSpPr>
        <p:spPr>
          <a:xfrm>
            <a:off x="6948547" y="6318528"/>
            <a:ext cx="852964" cy="30480"/>
          </a:xfrm>
          <a:prstGeom prst="roundRect">
            <a:avLst>
              <a:gd name="adj" fmla="val 119945"/>
            </a:avLst>
          </a:prstGeom>
          <a:solidFill>
            <a:srgbClr val="D9CECE"/>
          </a:solidFill>
          <a:ln/>
        </p:spPr>
      </p:sp>
      <p:sp>
        <p:nvSpPr>
          <p:cNvPr id="17" name="Shape 13"/>
          <p:cNvSpPr/>
          <p:nvPr/>
        </p:nvSpPr>
        <p:spPr>
          <a:xfrm>
            <a:off x="6430744" y="6059686"/>
            <a:ext cx="548283" cy="548283"/>
          </a:xfrm>
          <a:prstGeom prst="roundRect">
            <a:avLst>
              <a:gd name="adj" fmla="val 6668"/>
            </a:avLst>
          </a:prstGeom>
          <a:solidFill>
            <a:srgbClr val="F3E8E8"/>
          </a:solidFill>
          <a:ln/>
        </p:spPr>
      </p:sp>
      <p:sp>
        <p:nvSpPr>
          <p:cNvPr id="18" name="Text 14"/>
          <p:cNvSpPr/>
          <p:nvPr/>
        </p:nvSpPr>
        <p:spPr>
          <a:xfrm>
            <a:off x="6604099" y="6161723"/>
            <a:ext cx="201573"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3</a:t>
            </a:r>
            <a:endParaRPr lang="en-US" sz="2700" dirty="0"/>
          </a:p>
        </p:txBody>
      </p:sp>
      <p:sp>
        <p:nvSpPr>
          <p:cNvPr id="19" name="Text 15"/>
          <p:cNvSpPr/>
          <p:nvPr/>
        </p:nvSpPr>
        <p:spPr>
          <a:xfrm>
            <a:off x="8045291" y="6029325"/>
            <a:ext cx="2905006"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Biện pháp phòng tránh</a:t>
            </a:r>
            <a:endParaRPr lang="en-US" sz="2250" b="1" dirty="0"/>
          </a:p>
        </p:txBody>
      </p:sp>
      <p:sp>
        <p:nvSpPr>
          <p:cNvPr id="20" name="Text 16"/>
          <p:cNvSpPr/>
          <p:nvPr/>
        </p:nvSpPr>
        <p:spPr>
          <a:xfrm>
            <a:off x="8045291" y="6533912"/>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Tuân thủ quy trình an toàn và sử dụng thiết bị bảo hộ cá nhân.</a:t>
            </a:r>
            <a:endParaRPr lang="en-US" sz="1900" dirty="0"/>
          </a:p>
        </p:txBody>
      </p:sp>
      <p:pic>
        <p:nvPicPr>
          <p:cNvPr id="21" name="Image 0" descr="preencoded.png">
            <a:extLst>
              <a:ext uri="{FF2B5EF4-FFF2-40B4-BE49-F238E27FC236}">
                <a16:creationId xmlns:a16="http://schemas.microsoft.com/office/drawing/2014/main" id="{E79E1F4A-FAA4-564F-38F2-0DCB77B40F68}"/>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155493" y="3102352"/>
            <a:ext cx="4880491" cy="2649974"/>
          </a:xfrm>
          <a:prstGeom prst="rect">
            <a:avLst/>
          </a:prstGeom>
        </p:spPr>
      </p:pic>
      <p:sp>
        <p:nvSpPr>
          <p:cNvPr id="4" name="Text 0"/>
          <p:cNvSpPr/>
          <p:nvPr/>
        </p:nvSpPr>
        <p:spPr>
          <a:xfrm>
            <a:off x="848320" y="667822"/>
            <a:ext cx="5703451" cy="712827"/>
          </a:xfrm>
          <a:prstGeom prst="rect">
            <a:avLst/>
          </a:prstGeom>
          <a:noFill/>
          <a:ln/>
        </p:spPr>
        <p:txBody>
          <a:bodyPr wrap="none" lIns="0" tIns="0" rIns="0" bIns="0" rtlCol="0" anchor="t"/>
          <a:lstStyle/>
          <a:p>
            <a:pPr marL="0" indent="0">
              <a:lnSpc>
                <a:spcPts val="5600"/>
              </a:lnSpc>
              <a:buNone/>
            </a:pPr>
            <a:r>
              <a:rPr lang="en-US" sz="5400" b="1" dirty="0">
                <a:solidFill>
                  <a:srgbClr val="1F1E1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Lắp ráp điện tử</a:t>
            </a:r>
            <a:endParaRPr lang="en-US" sz="5400" b="1" dirty="0">
              <a:effectLst>
                <a:outerShdw blurRad="38100" dist="38100" dir="2700000" algn="tl">
                  <a:srgbClr val="000000">
                    <a:alpha val="43137"/>
                  </a:srgbClr>
                </a:outerShdw>
              </a:effectLst>
            </a:endParaRPr>
          </a:p>
        </p:txBody>
      </p:sp>
      <p:pic>
        <p:nvPicPr>
          <p:cNvPr id="5" name="Image 2" descr="preencoded.png"/>
          <p:cNvPicPr>
            <a:picLocks noChangeAspect="1"/>
          </p:cNvPicPr>
          <p:nvPr/>
        </p:nvPicPr>
        <p:blipFill>
          <a:blip r:embed="rId4"/>
          <a:stretch>
            <a:fillRect/>
          </a:stretch>
        </p:blipFill>
        <p:spPr>
          <a:xfrm>
            <a:off x="848320" y="1744147"/>
            <a:ext cx="1211937" cy="1939171"/>
          </a:xfrm>
          <a:prstGeom prst="rect">
            <a:avLst/>
          </a:prstGeom>
        </p:spPr>
      </p:pic>
      <p:sp>
        <p:nvSpPr>
          <p:cNvPr id="6" name="Text 1"/>
          <p:cNvSpPr/>
          <p:nvPr/>
        </p:nvSpPr>
        <p:spPr>
          <a:xfrm>
            <a:off x="2423755" y="1986439"/>
            <a:ext cx="2851666" cy="356354"/>
          </a:xfrm>
          <a:prstGeom prst="rect">
            <a:avLst/>
          </a:prstGeom>
          <a:noFill/>
          <a:ln/>
        </p:spPr>
        <p:txBody>
          <a:bodyPr wrap="none" lIns="0" tIns="0" rIns="0" bIns="0" rtlCol="0" anchor="t"/>
          <a:lstStyle/>
          <a:p>
            <a:pPr marL="0" indent="0" algn="l">
              <a:lnSpc>
                <a:spcPts val="2800"/>
              </a:lnSpc>
              <a:buNone/>
            </a:pPr>
            <a:r>
              <a:rPr lang="en-US" sz="2200" b="1" dirty="0">
                <a:solidFill>
                  <a:srgbClr val="3B3535"/>
                </a:solidFill>
                <a:latin typeface="Roboto" panose="02000000000000000000" pitchFamily="2" charset="0"/>
                <a:ea typeface="Roboto" panose="02000000000000000000" pitchFamily="2" charset="0"/>
                <a:cs typeface="Roboto" panose="02000000000000000000" pitchFamily="2" charset="0"/>
              </a:rPr>
              <a:t>Đặc điểm công việc</a:t>
            </a:r>
            <a:endParaRPr lang="en-US" sz="2200" b="1" dirty="0"/>
          </a:p>
        </p:txBody>
      </p:sp>
      <p:sp>
        <p:nvSpPr>
          <p:cNvPr id="7" name="Text 2"/>
          <p:cNvSpPr/>
          <p:nvPr/>
        </p:nvSpPr>
        <p:spPr>
          <a:xfrm>
            <a:off x="2423755" y="2488168"/>
            <a:ext cx="5871924" cy="775573"/>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Cài đặt và kết nối các linh kiện điện tử cùng bảng mạch điều khiển.</a:t>
            </a:r>
            <a:endParaRPr lang="en-US" sz="1900" dirty="0"/>
          </a:p>
        </p:txBody>
      </p:sp>
      <p:pic>
        <p:nvPicPr>
          <p:cNvPr id="8" name="Image 3" descr="preencoded.png"/>
          <p:cNvPicPr>
            <a:picLocks noChangeAspect="1"/>
          </p:cNvPicPr>
          <p:nvPr/>
        </p:nvPicPr>
        <p:blipFill>
          <a:blip r:embed="rId5"/>
          <a:stretch>
            <a:fillRect/>
          </a:stretch>
        </p:blipFill>
        <p:spPr>
          <a:xfrm>
            <a:off x="848320" y="3683317"/>
            <a:ext cx="1211937" cy="1939171"/>
          </a:xfrm>
          <a:prstGeom prst="rect">
            <a:avLst/>
          </a:prstGeom>
        </p:spPr>
      </p:pic>
      <p:sp>
        <p:nvSpPr>
          <p:cNvPr id="9" name="Text 3"/>
          <p:cNvSpPr/>
          <p:nvPr/>
        </p:nvSpPr>
        <p:spPr>
          <a:xfrm>
            <a:off x="2423755" y="3925610"/>
            <a:ext cx="2851666" cy="356354"/>
          </a:xfrm>
          <a:prstGeom prst="rect">
            <a:avLst/>
          </a:prstGeom>
          <a:noFill/>
          <a:ln/>
        </p:spPr>
        <p:txBody>
          <a:bodyPr wrap="none" lIns="0" tIns="0" rIns="0" bIns="0" rtlCol="0" anchor="t"/>
          <a:lstStyle/>
          <a:p>
            <a:pPr marL="0" indent="0" algn="l">
              <a:lnSpc>
                <a:spcPts val="2800"/>
              </a:lnSpc>
              <a:buNone/>
            </a:pPr>
            <a:r>
              <a:rPr lang="en-US" sz="2200" b="1" dirty="0">
                <a:solidFill>
                  <a:srgbClr val="3B3535"/>
                </a:solidFill>
                <a:latin typeface="Roboto" panose="02000000000000000000" pitchFamily="2" charset="0"/>
                <a:ea typeface="Roboto" panose="02000000000000000000" pitchFamily="2" charset="0"/>
                <a:cs typeface="Roboto" panose="02000000000000000000" pitchFamily="2" charset="0"/>
              </a:rPr>
              <a:t>Nguy cơ tai nạn</a:t>
            </a:r>
            <a:endParaRPr lang="en-US" sz="2200" b="1" dirty="0"/>
          </a:p>
        </p:txBody>
      </p:sp>
      <p:sp>
        <p:nvSpPr>
          <p:cNvPr id="10" name="Text 4"/>
          <p:cNvSpPr/>
          <p:nvPr/>
        </p:nvSpPr>
        <p:spPr>
          <a:xfrm>
            <a:off x="2423755" y="4427339"/>
            <a:ext cx="5871924" cy="775573"/>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Điện giật, chấn thương do dụng cụ, tiếp xúc với hóa chất độc hại.</a:t>
            </a:r>
            <a:endParaRPr lang="en-US" sz="1900" dirty="0"/>
          </a:p>
        </p:txBody>
      </p:sp>
      <p:pic>
        <p:nvPicPr>
          <p:cNvPr id="11" name="Image 4" descr="preencoded.png"/>
          <p:cNvPicPr>
            <a:picLocks noChangeAspect="1"/>
          </p:cNvPicPr>
          <p:nvPr/>
        </p:nvPicPr>
        <p:blipFill>
          <a:blip r:embed="rId6"/>
          <a:stretch>
            <a:fillRect/>
          </a:stretch>
        </p:blipFill>
        <p:spPr>
          <a:xfrm>
            <a:off x="848320" y="5622488"/>
            <a:ext cx="1211937" cy="1939171"/>
          </a:xfrm>
          <a:prstGeom prst="rect">
            <a:avLst/>
          </a:prstGeom>
        </p:spPr>
      </p:pic>
      <p:sp>
        <p:nvSpPr>
          <p:cNvPr id="12" name="Text 5"/>
          <p:cNvSpPr/>
          <p:nvPr/>
        </p:nvSpPr>
        <p:spPr>
          <a:xfrm>
            <a:off x="2423755" y="5864781"/>
            <a:ext cx="2889290" cy="356354"/>
          </a:xfrm>
          <a:prstGeom prst="rect">
            <a:avLst/>
          </a:prstGeom>
          <a:noFill/>
          <a:ln/>
        </p:spPr>
        <p:txBody>
          <a:bodyPr wrap="none" lIns="0" tIns="0" rIns="0" bIns="0" rtlCol="0" anchor="t"/>
          <a:lstStyle/>
          <a:p>
            <a:pPr marL="0" indent="0" algn="l">
              <a:lnSpc>
                <a:spcPts val="2800"/>
              </a:lnSpc>
              <a:buNone/>
            </a:pPr>
            <a:r>
              <a:rPr lang="en-US" sz="2200" b="1" dirty="0">
                <a:solidFill>
                  <a:srgbClr val="3B3535"/>
                </a:solidFill>
                <a:latin typeface="Roboto" panose="02000000000000000000" pitchFamily="2" charset="0"/>
                <a:ea typeface="Roboto" panose="02000000000000000000" pitchFamily="2" charset="0"/>
                <a:cs typeface="Roboto" panose="02000000000000000000" pitchFamily="2" charset="0"/>
              </a:rPr>
              <a:t>Biện pháp phòng tránh</a:t>
            </a:r>
            <a:endParaRPr lang="en-US" sz="2200" b="1" dirty="0"/>
          </a:p>
        </p:txBody>
      </p:sp>
      <p:sp>
        <p:nvSpPr>
          <p:cNvPr id="13" name="Text 6"/>
          <p:cNvSpPr/>
          <p:nvPr/>
        </p:nvSpPr>
        <p:spPr>
          <a:xfrm>
            <a:off x="2423755" y="6366510"/>
            <a:ext cx="5871924" cy="775573"/>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Đào tạo kỹ năng, sử dụng thiết bị bảo hộ, bảo trì công cụ định kỳ.</a:t>
            </a:r>
            <a:endParaRPr lang="en-US" sz="1900" dirty="0"/>
          </a:p>
        </p:txBody>
      </p:sp>
      <p:pic>
        <p:nvPicPr>
          <p:cNvPr id="14" name="Image 0" descr="preencoded.png">
            <a:extLst>
              <a:ext uri="{FF2B5EF4-FFF2-40B4-BE49-F238E27FC236}">
                <a16:creationId xmlns:a16="http://schemas.microsoft.com/office/drawing/2014/main" id="{F1EED770-93DD-C130-750A-0A827D73DA51}"/>
              </a:ext>
            </a:extLst>
          </p:cNvPr>
          <p:cNvPicPr>
            <a:picLocks noChangeAspect="1"/>
          </p:cNvPicPr>
          <p:nvPr/>
        </p:nvPicPr>
        <p:blipFill>
          <a:blip r:embed="rId7"/>
          <a:stretch>
            <a:fillRect/>
          </a:stretch>
        </p:blipFill>
        <p:spPr>
          <a:xfrm>
            <a:off x="11836958" y="7410130"/>
            <a:ext cx="2647723" cy="8194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03854" y="693910"/>
            <a:ext cx="3975854" cy="496848"/>
          </a:xfrm>
          <a:prstGeom prst="rect">
            <a:avLst/>
          </a:prstGeom>
          <a:noFill/>
          <a:ln/>
        </p:spPr>
        <p:txBody>
          <a:bodyPr wrap="none" lIns="0" tIns="0" rIns="0" bIns="0" rtlCol="0" anchor="t"/>
          <a:lstStyle/>
          <a:p>
            <a:pPr marL="0" indent="0" algn="ctr">
              <a:lnSpc>
                <a:spcPts val="3900"/>
              </a:lnSpc>
              <a:buNone/>
            </a:pPr>
            <a:r>
              <a:rPr lang="en-US" sz="4400" b="1" dirty="0">
                <a:solidFill>
                  <a:srgbClr val="1F1E1E"/>
                </a:solidFill>
                <a:latin typeface="Roboto" panose="02000000000000000000" pitchFamily="2" charset="0"/>
                <a:ea typeface="Roboto" panose="02000000000000000000" pitchFamily="2" charset="0"/>
                <a:cs typeface="Roboto" panose="02000000000000000000" pitchFamily="2" charset="0"/>
              </a:rPr>
              <a:t>Kiểm tra chức năng</a:t>
            </a:r>
            <a:endParaRPr lang="en-US" sz="4400" b="1" dirty="0"/>
          </a:p>
        </p:txBody>
      </p:sp>
      <p:sp>
        <p:nvSpPr>
          <p:cNvPr id="3" name="Text 1"/>
          <p:cNvSpPr/>
          <p:nvPr/>
        </p:nvSpPr>
        <p:spPr>
          <a:xfrm>
            <a:off x="1139515" y="2255238"/>
            <a:ext cx="1987868" cy="248483"/>
          </a:xfrm>
          <a:prstGeom prst="rect">
            <a:avLst/>
          </a:prstGeom>
          <a:noFill/>
          <a:ln/>
        </p:spPr>
        <p:txBody>
          <a:bodyPr wrap="none" lIns="0" tIns="0" rIns="0" bIns="0" rtlCol="0" anchor="t"/>
          <a:lstStyle/>
          <a:p>
            <a:pPr marL="0" indent="0">
              <a:lnSpc>
                <a:spcPts val="1950"/>
              </a:lnSpc>
              <a:buNone/>
            </a:pPr>
            <a:r>
              <a:rPr lang="en-US" sz="2400" b="1" dirty="0">
                <a:solidFill>
                  <a:srgbClr val="1F1E1E"/>
                </a:solidFill>
                <a:latin typeface="Roboto" panose="02000000000000000000" pitchFamily="2" charset="0"/>
                <a:ea typeface="Roboto" panose="02000000000000000000" pitchFamily="2" charset="0"/>
                <a:cs typeface="Roboto" panose="02000000000000000000" pitchFamily="2" charset="0"/>
              </a:rPr>
              <a:t>Đặc điểm công việc</a:t>
            </a:r>
            <a:endParaRPr lang="en-US" sz="2400" b="1" dirty="0"/>
          </a:p>
        </p:txBody>
      </p:sp>
      <p:sp>
        <p:nvSpPr>
          <p:cNvPr id="4" name="Text 2"/>
          <p:cNvSpPr/>
          <p:nvPr/>
        </p:nvSpPr>
        <p:spPr>
          <a:xfrm>
            <a:off x="1139515" y="2672671"/>
            <a:ext cx="3955733" cy="540544"/>
          </a:xfrm>
          <a:prstGeom prst="rect">
            <a:avLst/>
          </a:prstGeom>
          <a:noFill/>
          <a:ln/>
        </p:spPr>
        <p:txBody>
          <a:bodyPr wrap="square" lIns="0" tIns="0" rIns="0" bIns="0" rtlCol="0" anchor="t"/>
          <a:lstStyle/>
          <a:p>
            <a:pPr marL="0" indent="0">
              <a:lnSpc>
                <a:spcPts val="2100"/>
              </a:lnSpc>
              <a:buNone/>
            </a:pP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Thực hiện các bài kiểm tra chi tiết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để</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nSpc>
                <a:spcPts val="2100"/>
              </a:lnSpc>
              <a:buNone/>
            </a:pP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xác</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nhận hoạt động chính xác của máy.</a:t>
            </a:r>
            <a:endParaRPr lang="en-US" sz="1400" dirty="0"/>
          </a:p>
        </p:txBody>
      </p:sp>
      <p:sp>
        <p:nvSpPr>
          <p:cNvPr id="5" name="Text 3"/>
          <p:cNvSpPr/>
          <p:nvPr/>
        </p:nvSpPr>
        <p:spPr>
          <a:xfrm>
            <a:off x="5515061" y="2255238"/>
            <a:ext cx="1987868" cy="248483"/>
          </a:xfrm>
          <a:prstGeom prst="rect">
            <a:avLst/>
          </a:prstGeom>
          <a:noFill/>
          <a:ln/>
        </p:spPr>
        <p:txBody>
          <a:bodyPr wrap="none" lIns="0" tIns="0" rIns="0" bIns="0" rtlCol="0" anchor="t"/>
          <a:lstStyle/>
          <a:p>
            <a:pPr marL="0" indent="0">
              <a:lnSpc>
                <a:spcPts val="1950"/>
              </a:lnSpc>
              <a:buNone/>
            </a:pPr>
            <a:r>
              <a:rPr lang="en-US" sz="2400" b="1" dirty="0">
                <a:solidFill>
                  <a:srgbClr val="1F1E1E"/>
                </a:solidFill>
                <a:latin typeface="Roboto" panose="02000000000000000000" pitchFamily="2" charset="0"/>
                <a:ea typeface="Roboto" panose="02000000000000000000" pitchFamily="2" charset="0"/>
                <a:cs typeface="Roboto" panose="02000000000000000000" pitchFamily="2" charset="0"/>
              </a:rPr>
              <a:t>Nguy cơ tai nạn</a:t>
            </a:r>
            <a:endParaRPr lang="en-US" sz="2400" b="1" dirty="0"/>
          </a:p>
        </p:txBody>
      </p:sp>
      <p:sp>
        <p:nvSpPr>
          <p:cNvPr id="6" name="Text 4"/>
          <p:cNvSpPr/>
          <p:nvPr/>
        </p:nvSpPr>
        <p:spPr>
          <a:xfrm>
            <a:off x="5515061" y="2672671"/>
            <a:ext cx="3955733" cy="540544"/>
          </a:xfrm>
          <a:prstGeom prst="rect">
            <a:avLst/>
          </a:prstGeom>
          <a:noFill/>
          <a:ln/>
        </p:spPr>
        <p:txBody>
          <a:bodyPr wrap="square" lIns="0" tIns="0" rIns="0" bIns="0" rtlCol="0" anchor="t"/>
          <a:lstStyle/>
          <a:p>
            <a:pPr marL="0" indent="0">
              <a:lnSpc>
                <a:spcPts val="2100"/>
              </a:lnSpc>
              <a:buNone/>
            </a:pP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Điện giật, bỏng do tiếp xúc với bộ phận nóng, </a:t>
            </a:r>
          </a:p>
          <a:p>
            <a:pPr marL="0" indent="0">
              <a:lnSpc>
                <a:spcPts val="2100"/>
              </a:lnSpc>
              <a:buNone/>
            </a:pP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chấn</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thương</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do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bộ</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phận</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chuyển</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động</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a:t>
            </a:r>
            <a:endParaRPr lang="en-US" sz="1400" dirty="0"/>
          </a:p>
        </p:txBody>
      </p:sp>
      <p:sp>
        <p:nvSpPr>
          <p:cNvPr id="7" name="Text 5"/>
          <p:cNvSpPr/>
          <p:nvPr/>
        </p:nvSpPr>
        <p:spPr>
          <a:xfrm>
            <a:off x="9890608" y="2255238"/>
            <a:ext cx="2014299" cy="248483"/>
          </a:xfrm>
          <a:prstGeom prst="rect">
            <a:avLst/>
          </a:prstGeom>
          <a:noFill/>
          <a:ln/>
        </p:spPr>
        <p:txBody>
          <a:bodyPr wrap="none" lIns="0" tIns="0" rIns="0" bIns="0" rtlCol="0" anchor="t"/>
          <a:lstStyle/>
          <a:p>
            <a:pPr marL="0" indent="0">
              <a:lnSpc>
                <a:spcPts val="1950"/>
              </a:lnSpc>
              <a:buNone/>
            </a:pPr>
            <a:r>
              <a:rPr lang="en-US" sz="2400" b="1" dirty="0">
                <a:solidFill>
                  <a:srgbClr val="1F1E1E"/>
                </a:solidFill>
                <a:latin typeface="Roboto" panose="02000000000000000000" pitchFamily="2" charset="0"/>
                <a:ea typeface="Roboto" panose="02000000000000000000" pitchFamily="2" charset="0"/>
                <a:cs typeface="Roboto" panose="02000000000000000000" pitchFamily="2" charset="0"/>
              </a:rPr>
              <a:t>Biện pháp phòng tránh</a:t>
            </a:r>
            <a:endParaRPr lang="en-US" sz="2400" b="1" dirty="0"/>
          </a:p>
        </p:txBody>
      </p:sp>
      <p:sp>
        <p:nvSpPr>
          <p:cNvPr id="8" name="Text 6"/>
          <p:cNvSpPr/>
          <p:nvPr/>
        </p:nvSpPr>
        <p:spPr>
          <a:xfrm>
            <a:off x="9890608" y="2672671"/>
            <a:ext cx="3955733" cy="540544"/>
          </a:xfrm>
          <a:prstGeom prst="rect">
            <a:avLst/>
          </a:prstGeom>
          <a:noFill/>
          <a:ln/>
        </p:spPr>
        <p:txBody>
          <a:bodyPr wrap="square" lIns="0" tIns="0" rIns="0" bIns="0" rtlCol="0" anchor="t"/>
          <a:lstStyle/>
          <a:p>
            <a:pPr marL="0" indent="0">
              <a:lnSpc>
                <a:spcPts val="2100"/>
              </a:lnSpc>
              <a:buNone/>
            </a:pP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Tuân thủ quy trình kiểm tra, sử dụng thiết </a:t>
            </a: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bị</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nSpc>
                <a:spcPts val="2100"/>
              </a:lnSpc>
              <a:buNone/>
            </a:pPr>
            <a:r>
              <a:rPr lang="en-US" sz="1400" dirty="0" err="1">
                <a:solidFill>
                  <a:srgbClr val="3B3535"/>
                </a:solidFill>
                <a:latin typeface="Roboto" panose="02000000000000000000" pitchFamily="2" charset="0"/>
                <a:ea typeface="Roboto" panose="02000000000000000000" pitchFamily="2" charset="0"/>
                <a:cs typeface="Roboto" panose="02000000000000000000" pitchFamily="2" charset="0"/>
              </a:rPr>
              <a:t>bảo</a:t>
            </a:r>
            <a:r>
              <a:rPr lang="en-US" sz="1400" dirty="0">
                <a:solidFill>
                  <a:srgbClr val="3B3535"/>
                </a:solidFill>
                <a:latin typeface="Roboto" panose="02000000000000000000" pitchFamily="2" charset="0"/>
                <a:ea typeface="Roboto" panose="02000000000000000000" pitchFamily="2" charset="0"/>
                <a:cs typeface="Roboto" panose="02000000000000000000" pitchFamily="2" charset="0"/>
              </a:rPr>
              <a:t> hộ, đảm bảo môi trường làm việc an toàn.</a:t>
            </a:r>
            <a:endParaRPr lang="en-US" sz="1400" dirty="0"/>
          </a:p>
        </p:txBody>
      </p:sp>
      <p:pic>
        <p:nvPicPr>
          <p:cNvPr id="9" name="Image 0" descr="preencoded.png"/>
          <p:cNvPicPr>
            <a:picLocks noChangeAspect="1"/>
          </p:cNvPicPr>
          <p:nvPr/>
        </p:nvPicPr>
        <p:blipFill>
          <a:blip r:embed="rId3"/>
          <a:stretch>
            <a:fillRect/>
          </a:stretch>
        </p:blipFill>
        <p:spPr>
          <a:xfrm>
            <a:off x="4397433" y="4049513"/>
            <a:ext cx="5188696" cy="3466307"/>
          </a:xfrm>
          <a:prstGeom prst="rect">
            <a:avLst/>
          </a:prstGeom>
        </p:spPr>
      </p:pic>
      <p:pic>
        <p:nvPicPr>
          <p:cNvPr id="10" name="Image 0" descr="preencoded.png">
            <a:extLst>
              <a:ext uri="{FF2B5EF4-FFF2-40B4-BE49-F238E27FC236}">
                <a16:creationId xmlns:a16="http://schemas.microsoft.com/office/drawing/2014/main" id="{D77FD91B-F68C-EFB9-27C2-69C476FEFBE7}"/>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2020" y="3098482"/>
            <a:ext cx="3642360" cy="3520440"/>
          </a:xfrm>
          <a:prstGeom prst="rect">
            <a:avLst/>
          </a:prstGeom>
        </p:spPr>
      </p:pic>
      <p:sp>
        <p:nvSpPr>
          <p:cNvPr id="3" name="Text 0"/>
          <p:cNvSpPr/>
          <p:nvPr/>
        </p:nvSpPr>
        <p:spPr>
          <a:xfrm>
            <a:off x="689469" y="927377"/>
            <a:ext cx="5170884" cy="646271"/>
          </a:xfrm>
          <a:prstGeom prst="rect">
            <a:avLst/>
          </a:prstGeom>
          <a:noFill/>
          <a:ln/>
        </p:spPr>
        <p:txBody>
          <a:bodyPr wrap="none" lIns="0" tIns="0" rIns="0" bIns="0" rtlCol="0" anchor="t"/>
          <a:lstStyle/>
          <a:p>
            <a:pPr marL="0" indent="0">
              <a:lnSpc>
                <a:spcPts val="5050"/>
              </a:lnSpc>
              <a:buNone/>
            </a:pPr>
            <a:r>
              <a:rPr lang="en-US" sz="6000" b="1" dirty="0">
                <a:solidFill>
                  <a:srgbClr val="1F1E1E"/>
                </a:solidFill>
                <a:latin typeface="Roboto" panose="02000000000000000000" pitchFamily="2" charset="0"/>
                <a:ea typeface="Roboto" panose="02000000000000000000" pitchFamily="2" charset="0"/>
                <a:cs typeface="Roboto" panose="02000000000000000000" pitchFamily="2" charset="0"/>
              </a:rPr>
              <a:t>Kiểm tra an toàn</a:t>
            </a:r>
            <a:endParaRPr lang="en-US" sz="6000" b="1" dirty="0"/>
          </a:p>
        </p:txBody>
      </p:sp>
      <p:pic>
        <p:nvPicPr>
          <p:cNvPr id="4" name="Image 1" descr="preencoded.png"/>
          <p:cNvPicPr>
            <a:picLocks noChangeAspect="1"/>
          </p:cNvPicPr>
          <p:nvPr/>
        </p:nvPicPr>
        <p:blipFill>
          <a:blip r:embed="rId4"/>
          <a:stretch>
            <a:fillRect/>
          </a:stretch>
        </p:blipFill>
        <p:spPr>
          <a:xfrm>
            <a:off x="6255544" y="2222897"/>
            <a:ext cx="549354" cy="549354"/>
          </a:xfrm>
          <a:prstGeom prst="rect">
            <a:avLst/>
          </a:prstGeom>
        </p:spPr>
      </p:pic>
      <p:sp>
        <p:nvSpPr>
          <p:cNvPr id="5" name="Text 1"/>
          <p:cNvSpPr/>
          <p:nvPr/>
        </p:nvSpPr>
        <p:spPr>
          <a:xfrm>
            <a:off x="7200089" y="2217301"/>
            <a:ext cx="2585442" cy="323255"/>
          </a:xfrm>
          <a:prstGeom prst="rect">
            <a:avLst/>
          </a:prstGeom>
          <a:noFill/>
          <a:ln/>
        </p:spPr>
        <p:txBody>
          <a:bodyPr wrap="none" lIns="0" tIns="0" rIns="0" bIns="0" rtlCol="0" anchor="t"/>
          <a:lstStyle/>
          <a:p>
            <a:pPr marL="0" indent="0" algn="l">
              <a:lnSpc>
                <a:spcPts val="2500"/>
              </a:lnSpc>
              <a:buNone/>
            </a:pPr>
            <a:r>
              <a:rPr lang="en-US" sz="2000" b="1" dirty="0">
                <a:solidFill>
                  <a:srgbClr val="3B3535"/>
                </a:solidFill>
                <a:latin typeface="Roboto" panose="02000000000000000000" pitchFamily="2" charset="0"/>
                <a:ea typeface="Roboto" panose="02000000000000000000" pitchFamily="2" charset="0"/>
                <a:cs typeface="Roboto" panose="02000000000000000000" pitchFamily="2" charset="0"/>
              </a:rPr>
              <a:t>Kiểm tra điện</a:t>
            </a:r>
            <a:endParaRPr lang="en-US" sz="2000" b="1" dirty="0"/>
          </a:p>
        </p:txBody>
      </p:sp>
      <p:sp>
        <p:nvSpPr>
          <p:cNvPr id="6" name="Text 2"/>
          <p:cNvSpPr/>
          <p:nvPr/>
        </p:nvSpPr>
        <p:spPr>
          <a:xfrm>
            <a:off x="7200089" y="2672358"/>
            <a:ext cx="7605713" cy="351592"/>
          </a:xfrm>
          <a:prstGeom prst="rect">
            <a:avLst/>
          </a:prstGeom>
          <a:noFill/>
          <a:ln/>
        </p:spPr>
        <p:txBody>
          <a:bodyPr wrap="none" lIns="0" tIns="0" rIns="0" bIns="0" rtlCol="0" anchor="t"/>
          <a:lstStyle/>
          <a:p>
            <a:pPr marL="0" indent="0" algn="l">
              <a:lnSpc>
                <a:spcPts val="2750"/>
              </a:lnSpc>
              <a:buNone/>
            </a:pPr>
            <a:r>
              <a:rPr lang="en-US" sz="1700" dirty="0">
                <a:solidFill>
                  <a:srgbClr val="3B3535"/>
                </a:solidFill>
                <a:latin typeface="Roboto" panose="02000000000000000000" pitchFamily="2" charset="0"/>
                <a:ea typeface="Roboto" panose="02000000000000000000" pitchFamily="2" charset="0"/>
                <a:cs typeface="Roboto" panose="02000000000000000000" pitchFamily="2" charset="0"/>
              </a:rPr>
              <a:t>Đánh giá kỹ lưỡng hệ thống điện, kết nối và cách điện.</a:t>
            </a:r>
            <a:endParaRPr lang="en-US" sz="1700" dirty="0"/>
          </a:p>
        </p:txBody>
      </p:sp>
      <p:pic>
        <p:nvPicPr>
          <p:cNvPr id="7" name="Image 2" descr="preencoded.png"/>
          <p:cNvPicPr>
            <a:picLocks noChangeAspect="1"/>
          </p:cNvPicPr>
          <p:nvPr/>
        </p:nvPicPr>
        <p:blipFill>
          <a:blip r:embed="rId5"/>
          <a:stretch>
            <a:fillRect/>
          </a:stretch>
        </p:blipFill>
        <p:spPr>
          <a:xfrm>
            <a:off x="6255544" y="4452223"/>
            <a:ext cx="549354" cy="549354"/>
          </a:xfrm>
          <a:prstGeom prst="rect">
            <a:avLst/>
          </a:prstGeom>
        </p:spPr>
      </p:pic>
      <p:sp>
        <p:nvSpPr>
          <p:cNvPr id="8" name="Text 3"/>
          <p:cNvSpPr/>
          <p:nvPr/>
        </p:nvSpPr>
        <p:spPr>
          <a:xfrm>
            <a:off x="7200089" y="4452223"/>
            <a:ext cx="2585442" cy="323255"/>
          </a:xfrm>
          <a:prstGeom prst="rect">
            <a:avLst/>
          </a:prstGeom>
          <a:noFill/>
          <a:ln/>
        </p:spPr>
        <p:txBody>
          <a:bodyPr wrap="none" lIns="0" tIns="0" rIns="0" bIns="0" rtlCol="0" anchor="t"/>
          <a:lstStyle/>
          <a:p>
            <a:pPr marL="0" indent="0" algn="l">
              <a:lnSpc>
                <a:spcPts val="2500"/>
              </a:lnSpc>
              <a:buNone/>
            </a:pPr>
            <a:r>
              <a:rPr lang="en-US" sz="2000" b="1" dirty="0">
                <a:solidFill>
                  <a:srgbClr val="3B3535"/>
                </a:solidFill>
                <a:latin typeface="Roboto" panose="02000000000000000000" pitchFamily="2" charset="0"/>
                <a:ea typeface="Roboto" panose="02000000000000000000" pitchFamily="2" charset="0"/>
                <a:cs typeface="Roboto" panose="02000000000000000000" pitchFamily="2" charset="0"/>
              </a:rPr>
              <a:t>Kiểm tra nhiệt</a:t>
            </a:r>
            <a:endParaRPr lang="en-US" sz="2000" b="1" dirty="0"/>
          </a:p>
        </p:txBody>
      </p:sp>
      <p:sp>
        <p:nvSpPr>
          <p:cNvPr id="9" name="Text 4"/>
          <p:cNvSpPr/>
          <p:nvPr/>
        </p:nvSpPr>
        <p:spPr>
          <a:xfrm>
            <a:off x="7200089" y="4907280"/>
            <a:ext cx="7605713" cy="351592"/>
          </a:xfrm>
          <a:prstGeom prst="rect">
            <a:avLst/>
          </a:prstGeom>
          <a:noFill/>
          <a:ln/>
        </p:spPr>
        <p:txBody>
          <a:bodyPr wrap="none" lIns="0" tIns="0" rIns="0" bIns="0" rtlCol="0" anchor="t"/>
          <a:lstStyle/>
          <a:p>
            <a:pPr marL="0" indent="0" algn="l">
              <a:lnSpc>
                <a:spcPts val="2750"/>
              </a:lnSpc>
              <a:buNone/>
            </a:pPr>
            <a:r>
              <a:rPr lang="en-US" sz="1700" dirty="0">
                <a:solidFill>
                  <a:srgbClr val="3B3535"/>
                </a:solidFill>
                <a:latin typeface="Roboto" panose="02000000000000000000" pitchFamily="2" charset="0"/>
                <a:ea typeface="Roboto" panose="02000000000000000000" pitchFamily="2" charset="0"/>
                <a:cs typeface="Roboto" panose="02000000000000000000" pitchFamily="2" charset="0"/>
              </a:rPr>
              <a:t>Đánh giá động cơ và hệ thống tản nhiệt để tránh quá nhiệt.</a:t>
            </a:r>
            <a:endParaRPr lang="en-US" sz="1700" dirty="0"/>
          </a:p>
        </p:txBody>
      </p:sp>
      <p:pic>
        <p:nvPicPr>
          <p:cNvPr id="10" name="Image 3" descr="preencoded.png"/>
          <p:cNvPicPr>
            <a:picLocks noChangeAspect="1"/>
          </p:cNvPicPr>
          <p:nvPr/>
        </p:nvPicPr>
        <p:blipFill>
          <a:blip r:embed="rId6"/>
          <a:stretch>
            <a:fillRect/>
          </a:stretch>
        </p:blipFill>
        <p:spPr>
          <a:xfrm>
            <a:off x="6255544" y="6735723"/>
            <a:ext cx="549354" cy="549354"/>
          </a:xfrm>
          <a:prstGeom prst="rect">
            <a:avLst/>
          </a:prstGeom>
        </p:spPr>
      </p:pic>
      <p:sp>
        <p:nvSpPr>
          <p:cNvPr id="11" name="Text 5"/>
          <p:cNvSpPr/>
          <p:nvPr/>
        </p:nvSpPr>
        <p:spPr>
          <a:xfrm>
            <a:off x="7200089" y="6687145"/>
            <a:ext cx="2585442" cy="323255"/>
          </a:xfrm>
          <a:prstGeom prst="rect">
            <a:avLst/>
          </a:prstGeom>
          <a:noFill/>
          <a:ln/>
        </p:spPr>
        <p:txBody>
          <a:bodyPr wrap="none" lIns="0" tIns="0" rIns="0" bIns="0" rtlCol="0" anchor="t"/>
          <a:lstStyle/>
          <a:p>
            <a:pPr marL="0" indent="0" algn="l">
              <a:lnSpc>
                <a:spcPts val="2500"/>
              </a:lnSpc>
              <a:buNone/>
            </a:pPr>
            <a:r>
              <a:rPr lang="en-US" sz="2000" b="1" dirty="0">
                <a:solidFill>
                  <a:srgbClr val="3B3535"/>
                </a:solidFill>
                <a:latin typeface="Roboto" panose="02000000000000000000" pitchFamily="2" charset="0"/>
                <a:ea typeface="Roboto" panose="02000000000000000000" pitchFamily="2" charset="0"/>
                <a:cs typeface="Roboto" panose="02000000000000000000" pitchFamily="2" charset="0"/>
              </a:rPr>
              <a:t>Kiểm tra cơ học</a:t>
            </a:r>
            <a:endParaRPr lang="en-US" sz="2000" b="1" dirty="0"/>
          </a:p>
        </p:txBody>
      </p:sp>
      <p:sp>
        <p:nvSpPr>
          <p:cNvPr id="12" name="Text 6"/>
          <p:cNvSpPr/>
          <p:nvPr/>
        </p:nvSpPr>
        <p:spPr>
          <a:xfrm>
            <a:off x="7200089" y="7142202"/>
            <a:ext cx="7605713" cy="351592"/>
          </a:xfrm>
          <a:prstGeom prst="rect">
            <a:avLst/>
          </a:prstGeom>
          <a:noFill/>
          <a:ln/>
        </p:spPr>
        <p:txBody>
          <a:bodyPr wrap="none" lIns="0" tIns="0" rIns="0" bIns="0" rtlCol="0" anchor="t"/>
          <a:lstStyle/>
          <a:p>
            <a:pPr marL="0" indent="0" algn="l">
              <a:lnSpc>
                <a:spcPts val="2750"/>
              </a:lnSpc>
              <a:buNone/>
            </a:pPr>
            <a:r>
              <a:rPr lang="en-US" sz="1700" dirty="0">
                <a:solidFill>
                  <a:srgbClr val="3B3535"/>
                </a:solidFill>
                <a:latin typeface="Roboto" panose="02000000000000000000" pitchFamily="2" charset="0"/>
                <a:ea typeface="Roboto" panose="02000000000000000000" pitchFamily="2" charset="0"/>
                <a:cs typeface="Roboto" panose="02000000000000000000" pitchFamily="2" charset="0"/>
              </a:rPr>
              <a:t>Đảm bảo các bộ phận chuyển động và cơ cấu lắp ráp hoạt động trơn tru.</a:t>
            </a:r>
            <a:endParaRPr lang="en-US" sz="1700" dirty="0"/>
          </a:p>
        </p:txBody>
      </p:sp>
      <p:pic>
        <p:nvPicPr>
          <p:cNvPr id="13" name="Image 0" descr="preencoded.png">
            <a:extLst>
              <a:ext uri="{FF2B5EF4-FFF2-40B4-BE49-F238E27FC236}">
                <a16:creationId xmlns:a16="http://schemas.microsoft.com/office/drawing/2014/main" id="{76386249-D1D4-9513-CE78-7400CEACC779}"/>
              </a:ext>
            </a:extLst>
          </p:cNvPr>
          <p:cNvPicPr>
            <a:picLocks noChangeAspect="1"/>
          </p:cNvPicPr>
          <p:nvPr/>
        </p:nvPicPr>
        <p:blipFill>
          <a:blip r:embed="rId7"/>
          <a:stretch>
            <a:fillRect/>
          </a:stretch>
        </p:blipFill>
        <p:spPr>
          <a:xfrm>
            <a:off x="11836958" y="7410130"/>
            <a:ext cx="2647723" cy="8194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7689"/>
          <a:stretch/>
        </p:blipFill>
        <p:spPr>
          <a:xfrm>
            <a:off x="9803963" y="2615565"/>
            <a:ext cx="3962400" cy="3939064"/>
          </a:xfrm>
          <a:prstGeom prst="rect">
            <a:avLst/>
          </a:prstGeom>
        </p:spPr>
      </p:pic>
      <p:sp>
        <p:nvSpPr>
          <p:cNvPr id="3" name="Text 0"/>
          <p:cNvSpPr/>
          <p:nvPr/>
        </p:nvSpPr>
        <p:spPr>
          <a:xfrm>
            <a:off x="879277" y="975718"/>
            <a:ext cx="6813232" cy="726043"/>
          </a:xfrm>
          <a:prstGeom prst="rect">
            <a:avLst/>
          </a:prstGeom>
          <a:noFill/>
          <a:ln/>
        </p:spPr>
        <p:txBody>
          <a:bodyPr wrap="none" lIns="0" tIns="0" rIns="0" bIns="0" rtlCol="0" anchor="t"/>
          <a:lstStyle/>
          <a:p>
            <a:pPr marL="0" indent="0">
              <a:lnSpc>
                <a:spcPts val="5700"/>
              </a:lnSpc>
              <a:buNone/>
            </a:pPr>
            <a:r>
              <a:rPr lang="en-US" sz="4800" b="1" dirty="0">
                <a:solidFill>
                  <a:srgbClr val="1F1E1E"/>
                </a:solidFill>
                <a:latin typeface="Roboto" panose="02000000000000000000" pitchFamily="2" charset="0"/>
                <a:ea typeface="Roboto" panose="02000000000000000000" pitchFamily="2" charset="0"/>
                <a:cs typeface="Roboto" panose="02000000000000000000" pitchFamily="2" charset="0"/>
              </a:rPr>
              <a:t>Quy định an toàn lao động</a:t>
            </a:r>
            <a:endParaRPr lang="en-US" sz="4800" b="1" dirty="0"/>
          </a:p>
        </p:txBody>
      </p:sp>
      <p:sp>
        <p:nvSpPr>
          <p:cNvPr id="4" name="Shape 1"/>
          <p:cNvSpPr/>
          <p:nvPr/>
        </p:nvSpPr>
        <p:spPr>
          <a:xfrm>
            <a:off x="864037" y="2444591"/>
            <a:ext cx="7415927" cy="4436745"/>
          </a:xfrm>
          <a:prstGeom prst="roundRect">
            <a:avLst>
              <a:gd name="adj" fmla="val 835"/>
            </a:avLst>
          </a:prstGeom>
          <a:noFill/>
          <a:ln w="15240">
            <a:solidFill>
              <a:srgbClr val="000000">
                <a:alpha val="8000"/>
              </a:srgbClr>
            </a:solidFill>
            <a:prstDash val="solid"/>
          </a:ln>
        </p:spPr>
      </p:sp>
      <p:sp>
        <p:nvSpPr>
          <p:cNvPr id="5" name="Shape 2"/>
          <p:cNvSpPr/>
          <p:nvPr/>
        </p:nvSpPr>
        <p:spPr>
          <a:xfrm>
            <a:off x="879277" y="2459831"/>
            <a:ext cx="7385447" cy="1101566"/>
          </a:xfrm>
          <a:prstGeom prst="rect">
            <a:avLst/>
          </a:prstGeom>
          <a:solidFill>
            <a:srgbClr val="FFFFFF">
              <a:alpha val="4000"/>
            </a:srgbClr>
          </a:solidFill>
          <a:ln/>
        </p:spPr>
      </p:sp>
      <p:sp>
        <p:nvSpPr>
          <p:cNvPr id="6" name="Text 3"/>
          <p:cNvSpPr/>
          <p:nvPr/>
        </p:nvSpPr>
        <p:spPr>
          <a:xfrm>
            <a:off x="1126093" y="2615565"/>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B3535"/>
                </a:solidFill>
                <a:latin typeface="Roboto" panose="02000000000000000000" pitchFamily="2" charset="0"/>
                <a:ea typeface="Roboto" panose="02000000000000000000" pitchFamily="2" charset="0"/>
                <a:cs typeface="Roboto" panose="02000000000000000000" pitchFamily="2" charset="0"/>
              </a:rPr>
              <a:t>Đào tạo nhân viên</a:t>
            </a:r>
            <a:endParaRPr lang="en-US" sz="1900" b="1" dirty="0"/>
          </a:p>
        </p:txBody>
      </p:sp>
      <p:sp>
        <p:nvSpPr>
          <p:cNvPr id="7" name="Text 4"/>
          <p:cNvSpPr/>
          <p:nvPr/>
        </p:nvSpPr>
        <p:spPr>
          <a:xfrm>
            <a:off x="4822627" y="2615565"/>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Về quy trình kiểm tra an toàn và sử dụng thiết bị bảo hộ</a:t>
            </a:r>
            <a:endParaRPr lang="en-US" sz="1900" dirty="0"/>
          </a:p>
        </p:txBody>
      </p:sp>
      <p:sp>
        <p:nvSpPr>
          <p:cNvPr id="8" name="Shape 5"/>
          <p:cNvSpPr/>
          <p:nvPr/>
        </p:nvSpPr>
        <p:spPr>
          <a:xfrm>
            <a:off x="879277" y="3561398"/>
            <a:ext cx="7385447" cy="1101566"/>
          </a:xfrm>
          <a:prstGeom prst="rect">
            <a:avLst/>
          </a:prstGeom>
          <a:solidFill>
            <a:srgbClr val="000000">
              <a:alpha val="4000"/>
            </a:srgbClr>
          </a:solidFill>
          <a:ln/>
        </p:spPr>
      </p:sp>
      <p:sp>
        <p:nvSpPr>
          <p:cNvPr id="9" name="Text 6"/>
          <p:cNvSpPr/>
          <p:nvPr/>
        </p:nvSpPr>
        <p:spPr>
          <a:xfrm>
            <a:off x="1126093" y="3717131"/>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B3535"/>
                </a:solidFill>
                <a:latin typeface="Roboto" panose="02000000000000000000" pitchFamily="2" charset="0"/>
                <a:ea typeface="Roboto" panose="02000000000000000000" pitchFamily="2" charset="0"/>
                <a:cs typeface="Roboto" panose="02000000000000000000" pitchFamily="2" charset="0"/>
              </a:rPr>
              <a:t>Ngắt nguồn điện</a:t>
            </a:r>
            <a:endParaRPr lang="en-US" sz="1900" b="1" dirty="0"/>
          </a:p>
        </p:txBody>
      </p:sp>
      <p:sp>
        <p:nvSpPr>
          <p:cNvPr id="10" name="Text 7"/>
          <p:cNvSpPr/>
          <p:nvPr/>
        </p:nvSpPr>
        <p:spPr>
          <a:xfrm>
            <a:off x="4822627" y="3717131"/>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Trước khi tiến hành kiểm tra hệ thống điện</a:t>
            </a:r>
            <a:endParaRPr lang="en-US" sz="1900" dirty="0"/>
          </a:p>
        </p:txBody>
      </p:sp>
      <p:sp>
        <p:nvSpPr>
          <p:cNvPr id="11" name="Shape 8"/>
          <p:cNvSpPr/>
          <p:nvPr/>
        </p:nvSpPr>
        <p:spPr>
          <a:xfrm>
            <a:off x="879277" y="4662964"/>
            <a:ext cx="7385447" cy="1101566"/>
          </a:xfrm>
          <a:prstGeom prst="rect">
            <a:avLst/>
          </a:prstGeom>
          <a:solidFill>
            <a:srgbClr val="FFFFFF">
              <a:alpha val="4000"/>
            </a:srgbClr>
          </a:solidFill>
          <a:ln/>
        </p:spPr>
      </p:sp>
      <p:sp>
        <p:nvSpPr>
          <p:cNvPr id="12" name="Text 9"/>
          <p:cNvSpPr/>
          <p:nvPr/>
        </p:nvSpPr>
        <p:spPr>
          <a:xfrm>
            <a:off x="1126093" y="4818698"/>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B3535"/>
                </a:solidFill>
                <a:latin typeface="Roboto" panose="02000000000000000000" pitchFamily="2" charset="0"/>
                <a:ea typeface="Roboto" panose="02000000000000000000" pitchFamily="2" charset="0"/>
                <a:cs typeface="Roboto" panose="02000000000000000000" pitchFamily="2" charset="0"/>
              </a:rPr>
              <a:t>Sử dụng thiết bị cách điện</a:t>
            </a:r>
            <a:endParaRPr lang="en-US" sz="1900" b="1" dirty="0"/>
          </a:p>
        </p:txBody>
      </p:sp>
      <p:sp>
        <p:nvSpPr>
          <p:cNvPr id="13" name="Text 10"/>
          <p:cNvSpPr/>
          <p:nvPr/>
        </p:nvSpPr>
        <p:spPr>
          <a:xfrm>
            <a:off x="4822627" y="4818698"/>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Để giảm thiểu nguy cơ điện giật</a:t>
            </a:r>
            <a:endParaRPr lang="en-US" sz="1900" dirty="0"/>
          </a:p>
        </p:txBody>
      </p:sp>
      <p:sp>
        <p:nvSpPr>
          <p:cNvPr id="14" name="Shape 11"/>
          <p:cNvSpPr/>
          <p:nvPr/>
        </p:nvSpPr>
        <p:spPr>
          <a:xfrm>
            <a:off x="879277" y="5764530"/>
            <a:ext cx="7385447" cy="1101566"/>
          </a:xfrm>
          <a:prstGeom prst="rect">
            <a:avLst/>
          </a:prstGeom>
          <a:solidFill>
            <a:srgbClr val="000000">
              <a:alpha val="4000"/>
            </a:srgbClr>
          </a:solidFill>
          <a:ln/>
        </p:spPr>
      </p:sp>
      <p:sp>
        <p:nvSpPr>
          <p:cNvPr id="15" name="Text 12"/>
          <p:cNvSpPr/>
          <p:nvPr/>
        </p:nvSpPr>
        <p:spPr>
          <a:xfrm>
            <a:off x="1126093" y="5920264"/>
            <a:ext cx="3195280" cy="395049"/>
          </a:xfrm>
          <a:prstGeom prst="rect">
            <a:avLst/>
          </a:prstGeom>
          <a:noFill/>
          <a:ln/>
        </p:spPr>
        <p:txBody>
          <a:bodyPr wrap="none" lIns="0" tIns="0" rIns="0" bIns="0" rtlCol="0" anchor="t"/>
          <a:lstStyle/>
          <a:p>
            <a:pPr marL="0" indent="0">
              <a:lnSpc>
                <a:spcPts val="3100"/>
              </a:lnSpc>
              <a:buNone/>
            </a:pPr>
            <a:r>
              <a:rPr lang="en-US" sz="1900" b="1" dirty="0">
                <a:solidFill>
                  <a:srgbClr val="3B3535"/>
                </a:solidFill>
                <a:latin typeface="Roboto" panose="02000000000000000000" pitchFamily="2" charset="0"/>
                <a:ea typeface="Roboto" panose="02000000000000000000" pitchFamily="2" charset="0"/>
                <a:cs typeface="Roboto" panose="02000000000000000000" pitchFamily="2" charset="0"/>
              </a:rPr>
              <a:t>Kiểm tra bộ phận cơ khí</a:t>
            </a:r>
            <a:endParaRPr lang="en-US" sz="1900" b="1" dirty="0"/>
          </a:p>
        </p:txBody>
      </p:sp>
      <p:sp>
        <p:nvSpPr>
          <p:cNvPr id="16" name="Text 13"/>
          <p:cNvSpPr/>
          <p:nvPr/>
        </p:nvSpPr>
        <p:spPr>
          <a:xfrm>
            <a:off x="4822627" y="5920264"/>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Đảm bảo ổn định và không có dấu hiệu hư hỏng</a:t>
            </a:r>
            <a:endParaRPr lang="en-US" sz="1900" dirty="0"/>
          </a:p>
        </p:txBody>
      </p:sp>
      <p:pic>
        <p:nvPicPr>
          <p:cNvPr id="17" name="Image 0" descr="preencoded.png">
            <a:extLst>
              <a:ext uri="{FF2B5EF4-FFF2-40B4-BE49-F238E27FC236}">
                <a16:creationId xmlns:a16="http://schemas.microsoft.com/office/drawing/2014/main" id="{0C9C7CC3-97B2-0EB9-EF99-ED03F5B66B97}"/>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374964" y="2049780"/>
            <a:ext cx="4411980" cy="4411980"/>
          </a:xfrm>
          <a:prstGeom prst="rect">
            <a:avLst/>
          </a:prstGeom>
        </p:spPr>
      </p:pic>
      <p:sp>
        <p:nvSpPr>
          <p:cNvPr id="3" name="Text 0"/>
          <p:cNvSpPr/>
          <p:nvPr/>
        </p:nvSpPr>
        <p:spPr>
          <a:xfrm>
            <a:off x="571610" y="630246"/>
            <a:ext cx="6616303" cy="716875"/>
          </a:xfrm>
          <a:prstGeom prst="rect">
            <a:avLst/>
          </a:prstGeom>
          <a:noFill/>
          <a:ln/>
        </p:spPr>
        <p:txBody>
          <a:bodyPr wrap="none" lIns="0" tIns="0" rIns="0" bIns="0" rtlCol="0" anchor="t"/>
          <a:lstStyle/>
          <a:p>
            <a:pPr marL="0" indent="0">
              <a:lnSpc>
                <a:spcPts val="5600"/>
              </a:lnSpc>
              <a:buNone/>
            </a:pPr>
            <a:r>
              <a:rPr lang="en-US" sz="4800" b="1" dirty="0">
                <a:solidFill>
                  <a:srgbClr val="1F1E1E"/>
                </a:solidFill>
                <a:latin typeface="Roboto" panose="02000000000000000000" pitchFamily="2" charset="0"/>
                <a:ea typeface="Roboto" panose="02000000000000000000" pitchFamily="2" charset="0"/>
                <a:cs typeface="Roboto" panose="02000000000000000000" pitchFamily="2" charset="0"/>
              </a:rPr>
              <a:t>Xử lý tình huống khẩn cấp</a:t>
            </a:r>
            <a:endParaRPr lang="en-US" sz="4800" b="1" dirty="0"/>
          </a:p>
        </p:txBody>
      </p:sp>
      <p:sp>
        <p:nvSpPr>
          <p:cNvPr id="4" name="Shape 1"/>
          <p:cNvSpPr/>
          <p:nvPr/>
        </p:nvSpPr>
        <p:spPr>
          <a:xfrm>
            <a:off x="7574102" y="1608177"/>
            <a:ext cx="30480" cy="5803106"/>
          </a:xfrm>
          <a:prstGeom prst="roundRect">
            <a:avLst>
              <a:gd name="adj" fmla="val 119945"/>
            </a:avLst>
          </a:prstGeom>
          <a:solidFill>
            <a:srgbClr val="D9CECE"/>
          </a:solidFill>
          <a:ln/>
        </p:spPr>
      </p:sp>
      <p:sp>
        <p:nvSpPr>
          <p:cNvPr id="5" name="Shape 2"/>
          <p:cNvSpPr/>
          <p:nvPr/>
        </p:nvSpPr>
        <p:spPr>
          <a:xfrm>
            <a:off x="7833003" y="2141101"/>
            <a:ext cx="852964" cy="30480"/>
          </a:xfrm>
          <a:prstGeom prst="roundRect">
            <a:avLst>
              <a:gd name="adj" fmla="val 119945"/>
            </a:avLst>
          </a:prstGeom>
          <a:solidFill>
            <a:srgbClr val="D9CECE"/>
          </a:solidFill>
          <a:ln/>
        </p:spPr>
      </p:sp>
      <p:sp>
        <p:nvSpPr>
          <p:cNvPr id="6" name="Shape 3"/>
          <p:cNvSpPr/>
          <p:nvPr/>
        </p:nvSpPr>
        <p:spPr>
          <a:xfrm>
            <a:off x="7315200" y="1882259"/>
            <a:ext cx="548283" cy="548283"/>
          </a:xfrm>
          <a:prstGeom prst="roundRect">
            <a:avLst>
              <a:gd name="adj" fmla="val 6668"/>
            </a:avLst>
          </a:prstGeom>
          <a:solidFill>
            <a:srgbClr val="F3E8E8"/>
          </a:solidFill>
          <a:ln/>
        </p:spPr>
      </p:sp>
      <p:sp>
        <p:nvSpPr>
          <p:cNvPr id="7" name="Text 4"/>
          <p:cNvSpPr/>
          <p:nvPr/>
        </p:nvSpPr>
        <p:spPr>
          <a:xfrm>
            <a:off x="7536537" y="1984295"/>
            <a:ext cx="105608"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1</a:t>
            </a:r>
            <a:endParaRPr lang="en-US" sz="2700" dirty="0"/>
          </a:p>
        </p:txBody>
      </p:sp>
      <p:sp>
        <p:nvSpPr>
          <p:cNvPr id="8" name="Text 5"/>
          <p:cNvSpPr/>
          <p:nvPr/>
        </p:nvSpPr>
        <p:spPr>
          <a:xfrm>
            <a:off x="8929747" y="1851898"/>
            <a:ext cx="2867382"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Điện giật</a:t>
            </a:r>
            <a:endParaRPr lang="en-US" sz="2250" b="1" dirty="0"/>
          </a:p>
        </p:txBody>
      </p:sp>
      <p:sp>
        <p:nvSpPr>
          <p:cNvPr id="9" name="Text 6"/>
          <p:cNvSpPr/>
          <p:nvPr/>
        </p:nvSpPr>
        <p:spPr>
          <a:xfrm>
            <a:off x="8929747" y="2356485"/>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Ngắt nguồn điện ngay lập tức, sử dụng thiết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bị</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gn="l">
              <a:lnSpc>
                <a:spcPts val="3050"/>
              </a:lnSpc>
              <a:buNone/>
            </a:pP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bảo</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hộ để cứu nạn nhân.</a:t>
            </a:r>
            <a:endParaRPr lang="en-US" sz="1900" dirty="0"/>
          </a:p>
        </p:txBody>
      </p:sp>
      <p:sp>
        <p:nvSpPr>
          <p:cNvPr id="10" name="Shape 7"/>
          <p:cNvSpPr/>
          <p:nvPr/>
        </p:nvSpPr>
        <p:spPr>
          <a:xfrm>
            <a:off x="7833003" y="4156710"/>
            <a:ext cx="852964" cy="30480"/>
          </a:xfrm>
          <a:prstGeom prst="roundRect">
            <a:avLst>
              <a:gd name="adj" fmla="val 119945"/>
            </a:avLst>
          </a:prstGeom>
          <a:solidFill>
            <a:srgbClr val="D9CECE"/>
          </a:solidFill>
          <a:ln/>
        </p:spPr>
      </p:sp>
      <p:sp>
        <p:nvSpPr>
          <p:cNvPr id="11" name="Shape 8"/>
          <p:cNvSpPr/>
          <p:nvPr/>
        </p:nvSpPr>
        <p:spPr>
          <a:xfrm>
            <a:off x="7315200" y="3897868"/>
            <a:ext cx="548283" cy="548283"/>
          </a:xfrm>
          <a:prstGeom prst="roundRect">
            <a:avLst>
              <a:gd name="adj" fmla="val 6668"/>
            </a:avLst>
          </a:prstGeom>
          <a:solidFill>
            <a:srgbClr val="F3E8E8"/>
          </a:solidFill>
          <a:ln/>
        </p:spPr>
      </p:sp>
      <p:sp>
        <p:nvSpPr>
          <p:cNvPr id="12" name="Text 9"/>
          <p:cNvSpPr/>
          <p:nvPr/>
        </p:nvSpPr>
        <p:spPr>
          <a:xfrm>
            <a:off x="7494985" y="3999904"/>
            <a:ext cx="188595"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2</a:t>
            </a:r>
            <a:endParaRPr lang="en-US" sz="2700" dirty="0"/>
          </a:p>
        </p:txBody>
      </p:sp>
      <p:sp>
        <p:nvSpPr>
          <p:cNvPr id="13" name="Text 10"/>
          <p:cNvSpPr/>
          <p:nvPr/>
        </p:nvSpPr>
        <p:spPr>
          <a:xfrm>
            <a:off x="8929747" y="3867507"/>
            <a:ext cx="2867382"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Bỏng nhiệt</a:t>
            </a:r>
            <a:endParaRPr lang="en-US" sz="2250" b="1" dirty="0"/>
          </a:p>
        </p:txBody>
      </p:sp>
      <p:sp>
        <p:nvSpPr>
          <p:cNvPr id="14" name="Text 11"/>
          <p:cNvSpPr/>
          <p:nvPr/>
        </p:nvSpPr>
        <p:spPr>
          <a:xfrm>
            <a:off x="8929747" y="4372094"/>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Làm mát vùng bị thương bằng nước mát, </a:t>
            </a:r>
          </a:p>
          <a:p>
            <a:pPr marL="0" indent="0" algn="l">
              <a:lnSpc>
                <a:spcPts val="3050"/>
              </a:lnSpc>
              <a:buNone/>
            </a:pP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tránh</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chạm vào bộ phận nóng.</a:t>
            </a:r>
            <a:endParaRPr lang="en-US" sz="1900" dirty="0"/>
          </a:p>
        </p:txBody>
      </p:sp>
      <p:sp>
        <p:nvSpPr>
          <p:cNvPr id="15" name="Shape 12"/>
          <p:cNvSpPr/>
          <p:nvPr/>
        </p:nvSpPr>
        <p:spPr>
          <a:xfrm>
            <a:off x="7833003" y="6172319"/>
            <a:ext cx="852964" cy="30480"/>
          </a:xfrm>
          <a:prstGeom prst="roundRect">
            <a:avLst>
              <a:gd name="adj" fmla="val 119945"/>
            </a:avLst>
          </a:prstGeom>
          <a:solidFill>
            <a:srgbClr val="D9CECE"/>
          </a:solidFill>
          <a:ln/>
        </p:spPr>
      </p:sp>
      <p:sp>
        <p:nvSpPr>
          <p:cNvPr id="16" name="Shape 13"/>
          <p:cNvSpPr/>
          <p:nvPr/>
        </p:nvSpPr>
        <p:spPr>
          <a:xfrm>
            <a:off x="7315200" y="5913477"/>
            <a:ext cx="548283" cy="548283"/>
          </a:xfrm>
          <a:prstGeom prst="roundRect">
            <a:avLst>
              <a:gd name="adj" fmla="val 6668"/>
            </a:avLst>
          </a:prstGeom>
          <a:solidFill>
            <a:srgbClr val="F3E8E8"/>
          </a:solidFill>
          <a:ln/>
        </p:spPr>
      </p:sp>
      <p:sp>
        <p:nvSpPr>
          <p:cNvPr id="17" name="Text 14"/>
          <p:cNvSpPr/>
          <p:nvPr/>
        </p:nvSpPr>
        <p:spPr>
          <a:xfrm>
            <a:off x="7488555" y="6015514"/>
            <a:ext cx="201573" cy="344091"/>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3</a:t>
            </a:r>
            <a:endParaRPr lang="en-US" sz="2700" dirty="0"/>
          </a:p>
        </p:txBody>
      </p:sp>
      <p:sp>
        <p:nvSpPr>
          <p:cNvPr id="18" name="Text 15"/>
          <p:cNvSpPr/>
          <p:nvPr/>
        </p:nvSpPr>
        <p:spPr>
          <a:xfrm>
            <a:off x="8929747" y="5883116"/>
            <a:ext cx="2867382" cy="358378"/>
          </a:xfrm>
          <a:prstGeom prst="rect">
            <a:avLst/>
          </a:prstGeom>
          <a:noFill/>
          <a:ln/>
        </p:spPr>
        <p:txBody>
          <a:bodyPr wrap="none" lIns="0" tIns="0" rIns="0" bIns="0" rtlCol="0" anchor="t"/>
          <a:lstStyle/>
          <a:p>
            <a:pPr marL="0" indent="0" algn="l">
              <a:lnSpc>
                <a:spcPts val="280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Tai nạn cơ học</a:t>
            </a:r>
            <a:endParaRPr lang="en-US" sz="2250" b="1" dirty="0"/>
          </a:p>
        </p:txBody>
      </p:sp>
      <p:sp>
        <p:nvSpPr>
          <p:cNvPr id="19" name="Text 16"/>
          <p:cNvSpPr/>
          <p:nvPr/>
        </p:nvSpPr>
        <p:spPr>
          <a:xfrm>
            <a:off x="8929747" y="6387703"/>
            <a:ext cx="5732145" cy="779859"/>
          </a:xfrm>
          <a:prstGeom prst="rect">
            <a:avLst/>
          </a:prstGeom>
          <a:noFill/>
          <a:ln/>
        </p:spPr>
        <p:txBody>
          <a:bodyPr wrap="square" lIns="0" tIns="0" rIns="0" bIns="0" rtlCol="0" anchor="t"/>
          <a:lstStyle/>
          <a:p>
            <a:pPr marL="0" indent="0" algn="l">
              <a:lnSpc>
                <a:spcPts val="305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Ngừng hoạt động máy, sử dụng công cụ hỗ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trợ</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gn="l">
              <a:lnSpc>
                <a:spcPts val="3050"/>
              </a:lnSpc>
              <a:buNone/>
            </a:pP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để</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giải cứu nạn nhân.</a:t>
            </a:r>
            <a:endParaRPr lang="en-US" sz="1900" dirty="0"/>
          </a:p>
        </p:txBody>
      </p:sp>
      <p:pic>
        <p:nvPicPr>
          <p:cNvPr id="20" name="Image 0" descr="preencoded.png">
            <a:extLst>
              <a:ext uri="{FF2B5EF4-FFF2-40B4-BE49-F238E27FC236}">
                <a16:creationId xmlns:a16="http://schemas.microsoft.com/office/drawing/2014/main" id="{809676F1-38F2-0B05-DE58-294C292404CF}"/>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8566"/>
          <a:stretch/>
        </p:blipFill>
        <p:spPr>
          <a:xfrm>
            <a:off x="762000" y="2885956"/>
            <a:ext cx="3962400" cy="3901678"/>
          </a:xfrm>
          <a:prstGeom prst="rect">
            <a:avLst/>
          </a:prstGeom>
        </p:spPr>
      </p:pic>
      <p:sp>
        <p:nvSpPr>
          <p:cNvPr id="3" name="Text 0"/>
          <p:cNvSpPr/>
          <p:nvPr/>
        </p:nvSpPr>
        <p:spPr>
          <a:xfrm>
            <a:off x="1819870" y="785038"/>
            <a:ext cx="5809059" cy="726043"/>
          </a:xfrm>
          <a:prstGeom prst="rect">
            <a:avLst/>
          </a:prstGeom>
          <a:noFill/>
          <a:ln/>
        </p:spPr>
        <p:txBody>
          <a:bodyPr wrap="none" lIns="0" tIns="0" rIns="0" bIns="0" rtlCol="0" anchor="t"/>
          <a:lstStyle/>
          <a:p>
            <a:pPr marL="0" indent="0">
              <a:lnSpc>
                <a:spcPts val="5700"/>
              </a:lnSpc>
              <a:buNone/>
            </a:pPr>
            <a:r>
              <a:rPr lang="en-US" sz="6000" b="1" dirty="0">
                <a:solidFill>
                  <a:srgbClr val="1F1E1E"/>
                </a:solidFill>
                <a:latin typeface="Roboto" panose="02000000000000000000" pitchFamily="2" charset="0"/>
                <a:ea typeface="Roboto" panose="02000000000000000000" pitchFamily="2" charset="0"/>
                <a:cs typeface="Roboto" panose="02000000000000000000" pitchFamily="2" charset="0"/>
              </a:rPr>
              <a:t>Kết luận</a:t>
            </a:r>
            <a:endParaRPr lang="en-US" sz="6000" b="1" dirty="0"/>
          </a:p>
        </p:txBody>
      </p:sp>
      <p:sp>
        <p:nvSpPr>
          <p:cNvPr id="4" name="Shape 1"/>
          <p:cNvSpPr/>
          <p:nvPr/>
        </p:nvSpPr>
        <p:spPr>
          <a:xfrm>
            <a:off x="6350437" y="2522815"/>
            <a:ext cx="555427" cy="555427"/>
          </a:xfrm>
          <a:prstGeom prst="roundRect">
            <a:avLst>
              <a:gd name="adj" fmla="val 6668"/>
            </a:avLst>
          </a:prstGeom>
          <a:solidFill>
            <a:srgbClr val="F3E8E8"/>
          </a:solidFill>
          <a:ln/>
        </p:spPr>
      </p:sp>
      <p:sp>
        <p:nvSpPr>
          <p:cNvPr id="5" name="Text 2"/>
          <p:cNvSpPr/>
          <p:nvPr/>
        </p:nvSpPr>
        <p:spPr>
          <a:xfrm>
            <a:off x="6574631" y="2626281"/>
            <a:ext cx="107037"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1</a:t>
            </a:r>
            <a:endParaRPr lang="en-US" sz="2700" dirty="0"/>
          </a:p>
        </p:txBody>
      </p:sp>
      <p:sp>
        <p:nvSpPr>
          <p:cNvPr id="6" name="Text 3"/>
          <p:cNvSpPr/>
          <p:nvPr/>
        </p:nvSpPr>
        <p:spPr>
          <a:xfrm>
            <a:off x="7152680" y="2171801"/>
            <a:ext cx="2904530" cy="363141"/>
          </a:xfrm>
          <a:prstGeom prst="rect">
            <a:avLst/>
          </a:prstGeom>
          <a:noFill/>
          <a:ln/>
        </p:spPr>
        <p:txBody>
          <a:bodyPr wrap="none" lIns="0" tIns="0" rIns="0" bIns="0" rtlCol="0" anchor="t"/>
          <a:lstStyle/>
          <a:p>
            <a:pPr marL="0" indent="0">
              <a:lnSpc>
                <a:spcPts val="285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Đào tạo liên tục</a:t>
            </a:r>
            <a:endParaRPr lang="en-US" sz="2250" b="1" dirty="0"/>
          </a:p>
        </p:txBody>
      </p:sp>
      <p:sp>
        <p:nvSpPr>
          <p:cNvPr id="7" name="Text 4"/>
          <p:cNvSpPr/>
          <p:nvPr/>
        </p:nvSpPr>
        <p:spPr>
          <a:xfrm>
            <a:off x="7152680" y="255221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Nâng cao nhận thức về an toàn lao động cho nhân viên.</a:t>
            </a:r>
            <a:endParaRPr lang="en-US" sz="1900" dirty="0"/>
          </a:p>
        </p:txBody>
      </p:sp>
      <p:sp>
        <p:nvSpPr>
          <p:cNvPr id="8" name="Shape 5"/>
          <p:cNvSpPr/>
          <p:nvPr/>
        </p:nvSpPr>
        <p:spPr>
          <a:xfrm>
            <a:off x="6350437" y="3953589"/>
            <a:ext cx="555427" cy="555427"/>
          </a:xfrm>
          <a:prstGeom prst="roundRect">
            <a:avLst>
              <a:gd name="adj" fmla="val 6668"/>
            </a:avLst>
          </a:prstGeom>
          <a:solidFill>
            <a:srgbClr val="F3E8E8"/>
          </a:solidFill>
          <a:ln/>
        </p:spPr>
      </p:sp>
      <p:sp>
        <p:nvSpPr>
          <p:cNvPr id="9" name="Text 6"/>
          <p:cNvSpPr/>
          <p:nvPr/>
        </p:nvSpPr>
        <p:spPr>
          <a:xfrm>
            <a:off x="6532602" y="4057055"/>
            <a:ext cx="190976"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2</a:t>
            </a:r>
            <a:endParaRPr lang="en-US" sz="2700" dirty="0"/>
          </a:p>
        </p:txBody>
      </p:sp>
      <p:sp>
        <p:nvSpPr>
          <p:cNvPr id="10" name="Text 7"/>
          <p:cNvSpPr/>
          <p:nvPr/>
        </p:nvSpPr>
        <p:spPr>
          <a:xfrm>
            <a:off x="7152680" y="3619846"/>
            <a:ext cx="2904530" cy="363141"/>
          </a:xfrm>
          <a:prstGeom prst="rect">
            <a:avLst/>
          </a:prstGeom>
          <a:noFill/>
          <a:ln/>
        </p:spPr>
        <p:txBody>
          <a:bodyPr wrap="none" lIns="0" tIns="0" rIns="0" bIns="0" rtlCol="0" anchor="t"/>
          <a:lstStyle/>
          <a:p>
            <a:pPr marL="0" indent="0">
              <a:lnSpc>
                <a:spcPts val="285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Tuân thủ quy định</a:t>
            </a:r>
            <a:endParaRPr lang="en-US" sz="2250" b="1" dirty="0"/>
          </a:p>
        </p:txBody>
      </p:sp>
      <p:sp>
        <p:nvSpPr>
          <p:cNvPr id="11" name="Text 8"/>
          <p:cNvSpPr/>
          <p:nvPr/>
        </p:nvSpPr>
        <p:spPr>
          <a:xfrm>
            <a:off x="7152680" y="4046696"/>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Thực hiện nghiêm ngặt các quy định an toàn trong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mọi</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nSpc>
                <a:spcPts val="3100"/>
              </a:lnSpc>
              <a:buNone/>
            </a:pP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công</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đoạn sản xuất.</a:t>
            </a:r>
            <a:endParaRPr lang="en-US" sz="1900" dirty="0"/>
          </a:p>
        </p:txBody>
      </p:sp>
      <p:sp>
        <p:nvSpPr>
          <p:cNvPr id="12" name="Shape 9"/>
          <p:cNvSpPr/>
          <p:nvPr/>
        </p:nvSpPr>
        <p:spPr>
          <a:xfrm>
            <a:off x="6350437" y="5779413"/>
            <a:ext cx="555427" cy="555427"/>
          </a:xfrm>
          <a:prstGeom prst="roundRect">
            <a:avLst>
              <a:gd name="adj" fmla="val 6668"/>
            </a:avLst>
          </a:prstGeom>
          <a:solidFill>
            <a:srgbClr val="F3E8E8"/>
          </a:solidFill>
          <a:ln/>
        </p:spPr>
      </p:sp>
      <p:sp>
        <p:nvSpPr>
          <p:cNvPr id="13" name="Text 10"/>
          <p:cNvSpPr/>
          <p:nvPr/>
        </p:nvSpPr>
        <p:spPr>
          <a:xfrm>
            <a:off x="6525935" y="5882878"/>
            <a:ext cx="204311" cy="348496"/>
          </a:xfrm>
          <a:prstGeom prst="rect">
            <a:avLst/>
          </a:prstGeom>
          <a:noFill/>
          <a:ln/>
        </p:spPr>
        <p:txBody>
          <a:bodyPr wrap="none" lIns="0" tIns="0" rIns="0" bIns="0" rtlCol="0" anchor="t"/>
          <a:lstStyle/>
          <a:p>
            <a:pPr marL="0" indent="0" algn="ctr">
              <a:lnSpc>
                <a:spcPts val="2700"/>
              </a:lnSpc>
              <a:buNone/>
            </a:pPr>
            <a:r>
              <a:rPr lang="en-US" sz="2700" dirty="0">
                <a:solidFill>
                  <a:srgbClr val="3B3535"/>
                </a:solidFill>
                <a:latin typeface="Roboto" panose="02000000000000000000" pitchFamily="2" charset="0"/>
                <a:ea typeface="Roboto" panose="02000000000000000000" pitchFamily="2" charset="0"/>
                <a:cs typeface="Roboto" panose="02000000000000000000" pitchFamily="2" charset="0"/>
              </a:rPr>
              <a:t>3</a:t>
            </a:r>
            <a:endParaRPr lang="en-US" sz="2700" dirty="0"/>
          </a:p>
        </p:txBody>
      </p:sp>
      <p:sp>
        <p:nvSpPr>
          <p:cNvPr id="14" name="Text 11"/>
          <p:cNvSpPr/>
          <p:nvPr/>
        </p:nvSpPr>
        <p:spPr>
          <a:xfrm>
            <a:off x="7152680" y="5449428"/>
            <a:ext cx="3805952" cy="363141"/>
          </a:xfrm>
          <a:prstGeom prst="rect">
            <a:avLst/>
          </a:prstGeom>
          <a:noFill/>
          <a:ln/>
        </p:spPr>
        <p:txBody>
          <a:bodyPr wrap="none" lIns="0" tIns="0" rIns="0" bIns="0" rtlCol="0" anchor="t"/>
          <a:lstStyle/>
          <a:p>
            <a:pPr marL="0" indent="0">
              <a:lnSpc>
                <a:spcPts val="2850"/>
              </a:lnSpc>
              <a:buNone/>
            </a:pPr>
            <a:r>
              <a:rPr lang="en-US" sz="2250" b="1" dirty="0">
                <a:solidFill>
                  <a:srgbClr val="3B3535"/>
                </a:solidFill>
                <a:latin typeface="Roboto" panose="02000000000000000000" pitchFamily="2" charset="0"/>
                <a:ea typeface="Roboto" panose="02000000000000000000" pitchFamily="2" charset="0"/>
                <a:cs typeface="Roboto" panose="02000000000000000000" pitchFamily="2" charset="0"/>
              </a:rPr>
              <a:t>Cải thiện môi trường làm việc</a:t>
            </a:r>
            <a:endParaRPr lang="en-US" sz="2250" b="1" dirty="0"/>
          </a:p>
        </p:txBody>
      </p:sp>
      <p:sp>
        <p:nvSpPr>
          <p:cNvPr id="15" name="Text 12"/>
          <p:cNvSpPr/>
          <p:nvPr/>
        </p:nvSpPr>
        <p:spPr>
          <a:xfrm>
            <a:off x="7152680" y="5882664"/>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Đảm bảo không gian làm việc an toàn, sạch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sẽ</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và</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được</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a:t>
            </a:r>
          </a:p>
          <a:p>
            <a:pPr marL="0" indent="0">
              <a:lnSpc>
                <a:spcPts val="3100"/>
              </a:lnSpc>
              <a:buNone/>
            </a:pPr>
            <a:r>
              <a:rPr lang="en-US" sz="1900" dirty="0" err="1">
                <a:solidFill>
                  <a:srgbClr val="3B3535"/>
                </a:solidFill>
                <a:latin typeface="Roboto" panose="02000000000000000000" pitchFamily="2" charset="0"/>
                <a:ea typeface="Roboto" panose="02000000000000000000" pitchFamily="2" charset="0"/>
                <a:cs typeface="Roboto" panose="02000000000000000000" pitchFamily="2" charset="0"/>
              </a:rPr>
              <a:t>tổ</a:t>
            </a:r>
            <a:r>
              <a:rPr lang="en-US" sz="1900" dirty="0">
                <a:solidFill>
                  <a:srgbClr val="3B3535"/>
                </a:solidFill>
                <a:latin typeface="Roboto" panose="02000000000000000000" pitchFamily="2" charset="0"/>
                <a:ea typeface="Roboto" panose="02000000000000000000" pitchFamily="2" charset="0"/>
                <a:cs typeface="Roboto" panose="02000000000000000000" pitchFamily="2" charset="0"/>
              </a:rPr>
              <a:t> chức hợp lý.</a:t>
            </a:r>
            <a:endParaRPr lang="en-US" sz="1900" dirty="0"/>
          </a:p>
        </p:txBody>
      </p:sp>
      <p:pic>
        <p:nvPicPr>
          <p:cNvPr id="16" name="Image 0" descr="preencoded.png">
            <a:extLst>
              <a:ext uri="{FF2B5EF4-FFF2-40B4-BE49-F238E27FC236}">
                <a16:creationId xmlns:a16="http://schemas.microsoft.com/office/drawing/2014/main" id="{E4D213A6-12CD-EC1D-4FA8-99B3DCA12190}"/>
              </a:ext>
            </a:extLst>
          </p:cNvPr>
          <p:cNvPicPr>
            <a:picLocks noChangeAspect="1"/>
          </p:cNvPicPr>
          <p:nvPr/>
        </p:nvPicPr>
        <p:blipFill>
          <a:blip r:embed="rId4"/>
          <a:stretch>
            <a:fillRect/>
          </a:stretch>
        </p:blipFill>
        <p:spPr>
          <a:xfrm>
            <a:off x="11836958" y="7410130"/>
            <a:ext cx="2647723" cy="8194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410551" y="776865"/>
            <a:ext cx="5809059" cy="726043"/>
          </a:xfrm>
          <a:prstGeom prst="rect">
            <a:avLst/>
          </a:prstGeom>
          <a:noFill/>
          <a:ln/>
        </p:spPr>
        <p:txBody>
          <a:bodyPr wrap="none" lIns="0" tIns="0" rIns="0" bIns="0" rtlCol="0" anchor="t"/>
          <a:lstStyle/>
          <a:p>
            <a:pPr marL="0" indent="0" algn="ctr">
              <a:lnSpc>
                <a:spcPts val="5700"/>
              </a:lnSpc>
              <a:buNone/>
            </a:pPr>
            <a:r>
              <a:rPr lang="en-US" sz="5400" b="1" dirty="0">
                <a:solidFill>
                  <a:srgbClr val="1F1E1E"/>
                </a:solidFill>
                <a:latin typeface="Roboto" panose="02000000000000000000" pitchFamily="2" charset="0"/>
                <a:ea typeface="Roboto" panose="02000000000000000000" pitchFamily="2" charset="0"/>
                <a:cs typeface="Roboto" panose="02000000000000000000" pitchFamily="2" charset="0"/>
              </a:rPr>
              <a:t>Tài liệu tham khảo</a:t>
            </a:r>
            <a:endParaRPr lang="en-US" sz="5400" b="1" dirty="0"/>
          </a:p>
        </p:txBody>
      </p:sp>
      <p:sp>
        <p:nvSpPr>
          <p:cNvPr id="3" name="Text 1"/>
          <p:cNvSpPr/>
          <p:nvPr/>
        </p:nvSpPr>
        <p:spPr>
          <a:xfrm>
            <a:off x="968693" y="2682716"/>
            <a:ext cx="6296025" cy="435531"/>
          </a:xfrm>
          <a:prstGeom prst="rect">
            <a:avLst/>
          </a:prstGeom>
          <a:noFill/>
          <a:ln/>
        </p:spPr>
        <p:txBody>
          <a:bodyPr wrap="none" lIns="0" tIns="0" rIns="0" bIns="0" rtlCol="0" anchor="t"/>
          <a:lstStyle/>
          <a:p>
            <a:pPr marL="0" indent="0">
              <a:lnSpc>
                <a:spcPts val="3400"/>
              </a:lnSpc>
              <a:buNone/>
            </a:pPr>
            <a:r>
              <a:rPr lang="en-US" sz="2700" b="1" dirty="0">
                <a:solidFill>
                  <a:srgbClr val="1F1E1E"/>
                </a:solidFill>
                <a:latin typeface="Roboto" panose="02000000000000000000" pitchFamily="2" charset="0"/>
                <a:ea typeface="Roboto" panose="02000000000000000000" pitchFamily="2" charset="0"/>
                <a:cs typeface="Roboto" panose="02000000000000000000" pitchFamily="2" charset="0"/>
              </a:rPr>
              <a:t>Bài kiểm tra an toàn lao động nhóm 3</a:t>
            </a:r>
            <a:endParaRPr lang="en-US" sz="2700" dirty="0"/>
          </a:p>
        </p:txBody>
      </p:sp>
      <p:sp>
        <p:nvSpPr>
          <p:cNvPr id="4" name="Text 2"/>
          <p:cNvSpPr/>
          <p:nvPr/>
        </p:nvSpPr>
        <p:spPr>
          <a:xfrm>
            <a:off x="968693" y="3073938"/>
            <a:ext cx="657713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B4747"/>
                </a:solidFill>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968693" y="4006929"/>
            <a:ext cx="5181838" cy="435531"/>
          </a:xfrm>
          <a:prstGeom prst="rect">
            <a:avLst/>
          </a:prstGeom>
          <a:noFill/>
          <a:ln/>
        </p:spPr>
        <p:txBody>
          <a:bodyPr wrap="none" lIns="0" tIns="0" rIns="0" bIns="0" rtlCol="0" anchor="t"/>
          <a:lstStyle/>
          <a:p>
            <a:pPr marL="0" indent="0">
              <a:lnSpc>
                <a:spcPts val="3400"/>
              </a:lnSpc>
              <a:buNone/>
            </a:pPr>
            <a:r>
              <a:rPr lang="en-US" sz="2700" b="1" dirty="0">
                <a:solidFill>
                  <a:srgbClr val="1F1E1E"/>
                </a:solidFill>
                <a:latin typeface="Roboto" panose="02000000000000000000" pitchFamily="2" charset="0"/>
                <a:ea typeface="Roboto" panose="02000000000000000000" pitchFamily="2" charset="0"/>
                <a:cs typeface="Roboto" panose="02000000000000000000" pitchFamily="2" charset="0"/>
              </a:rPr>
              <a:t>Bảng báo giá huấn luyện ATLD</a:t>
            </a:r>
            <a:endParaRPr lang="en-US" sz="2700" dirty="0"/>
          </a:p>
        </p:txBody>
      </p:sp>
      <p:sp>
        <p:nvSpPr>
          <p:cNvPr id="6" name="Text 4"/>
          <p:cNvSpPr/>
          <p:nvPr/>
        </p:nvSpPr>
        <p:spPr>
          <a:xfrm>
            <a:off x="968693" y="4442460"/>
            <a:ext cx="657713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B4747"/>
                </a:solidFill>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968693" y="5331143"/>
            <a:ext cx="4301728" cy="435531"/>
          </a:xfrm>
          <a:prstGeom prst="rect">
            <a:avLst/>
          </a:prstGeom>
          <a:noFill/>
          <a:ln/>
        </p:spPr>
        <p:txBody>
          <a:bodyPr wrap="none" lIns="0" tIns="0" rIns="0" bIns="0" rtlCol="0" anchor="t"/>
          <a:lstStyle/>
          <a:p>
            <a:pPr marL="0" indent="0">
              <a:lnSpc>
                <a:spcPts val="3400"/>
              </a:lnSpc>
              <a:buNone/>
            </a:pPr>
            <a:r>
              <a:rPr lang="en-US" sz="2700" b="1" dirty="0">
                <a:solidFill>
                  <a:srgbClr val="1F1E1E"/>
                </a:solidFill>
                <a:latin typeface="Roboto" panose="02000000000000000000" pitchFamily="2" charset="0"/>
                <a:ea typeface="Roboto" panose="02000000000000000000" pitchFamily="2" charset="0"/>
                <a:cs typeface="Roboto" panose="02000000000000000000" pitchFamily="2" charset="0"/>
              </a:rPr>
              <a:t>Tải về tài liệu (download)</a:t>
            </a:r>
            <a:endParaRPr lang="en-US" sz="2700" dirty="0"/>
          </a:p>
        </p:txBody>
      </p:sp>
      <p:sp>
        <p:nvSpPr>
          <p:cNvPr id="8" name="Text 6"/>
          <p:cNvSpPr/>
          <p:nvPr/>
        </p:nvSpPr>
        <p:spPr>
          <a:xfrm>
            <a:off x="968693" y="5745379"/>
            <a:ext cx="7954243"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Download tài liệu huấn luyện an toàn lao động sản xuất </a:t>
            </a:r>
            <a:r>
              <a:rPr lang="en-US" sz="1900" b="1" u="sng" dirty="0" err="1">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máy</a:t>
            </a:r>
            <a:r>
              <a:rPr lang="en-US" sz="1900" b="1" u="sng" dirty="0">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 </a:t>
            </a:r>
            <a:r>
              <a:rPr lang="en-US" sz="1900" b="1" u="sng" dirty="0" err="1">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hút</a:t>
            </a:r>
            <a:r>
              <a:rPr lang="en-US" sz="1900" b="1" u="sng" dirty="0">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 </a:t>
            </a:r>
            <a:r>
              <a:rPr lang="en-US" sz="1900" b="1" u="sng" dirty="0" err="1">
                <a:solidFill>
                  <a:srgbClr val="EB4747"/>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bụi</a:t>
            </a:r>
            <a:endParaRPr lang="en-US" sz="1900" dirty="0">
              <a:solidFill>
                <a:srgbClr val="EB4747"/>
              </a:solidFill>
            </a:endParaRPr>
          </a:p>
        </p:txBody>
      </p:sp>
      <p:pic>
        <p:nvPicPr>
          <p:cNvPr id="9" name="Image 0" descr="preencoded.png"/>
          <p:cNvPicPr>
            <a:picLocks noChangeAspect="1"/>
          </p:cNvPicPr>
          <p:nvPr/>
        </p:nvPicPr>
        <p:blipFill>
          <a:blip r:embed="rId6"/>
          <a:stretch>
            <a:fillRect/>
          </a:stretch>
        </p:blipFill>
        <p:spPr>
          <a:xfrm>
            <a:off x="8155662" y="3501033"/>
            <a:ext cx="5513427" cy="1706404"/>
          </a:xfrm>
          <a:prstGeom prst="rect">
            <a:avLst/>
          </a:prstGeom>
        </p:spPr>
      </p:pic>
      <p:sp>
        <p:nvSpPr>
          <p:cNvPr id="10" name="Text 7"/>
          <p:cNvSpPr/>
          <p:nvPr/>
        </p:nvSpPr>
        <p:spPr>
          <a:xfrm>
            <a:off x="8155662" y="5485090"/>
            <a:ext cx="5513427" cy="395049"/>
          </a:xfrm>
          <a:prstGeom prst="rect">
            <a:avLst/>
          </a:prstGeom>
          <a:noFill/>
          <a:ln/>
        </p:spPr>
        <p:txBody>
          <a:bodyPr wrap="none" lIns="0" tIns="0" rIns="0" bIns="0" rtlCol="0" anchor="t"/>
          <a:lstStyle/>
          <a:p>
            <a:pPr marL="0" indent="0">
              <a:lnSpc>
                <a:spcPts val="3100"/>
              </a:lnSpc>
              <a:buNone/>
            </a:pPr>
            <a:endParaRPr lang="en-US" sz="1900" dirty="0"/>
          </a:p>
        </p:txBody>
      </p:sp>
      <p:pic>
        <p:nvPicPr>
          <p:cNvPr id="11" name="Image 0" descr="preencoded.png">
            <a:extLst>
              <a:ext uri="{FF2B5EF4-FFF2-40B4-BE49-F238E27FC236}">
                <a16:creationId xmlns:a16="http://schemas.microsoft.com/office/drawing/2014/main" id="{AFAF2943-393C-0FAA-4817-F5DD7BAD1B1C}"/>
              </a:ext>
            </a:extLst>
          </p:cNvPr>
          <p:cNvPicPr>
            <a:picLocks noChangeAspect="1"/>
          </p:cNvPicPr>
          <p:nvPr/>
        </p:nvPicPr>
        <p:blipFill>
          <a:blip r:embed="rId6"/>
          <a:stretch>
            <a:fillRect/>
          </a:stretch>
        </p:blipFill>
        <p:spPr>
          <a:xfrm>
            <a:off x="11836958" y="7410130"/>
            <a:ext cx="2647723" cy="8194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770</Words>
  <Application>Microsoft Office PowerPoint</Application>
  <PresentationFormat>Custom</PresentationFormat>
  <Paragraphs>109</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Roboto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2024-11-08T09:26:24Z</dcterms:created>
  <dcterms:modified xsi:type="dcterms:W3CDTF">2024-11-08T09:55:41Z</dcterms:modified>
</cp:coreProperties>
</file>