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DM Sans" pitchFamily="2" charset="0"/>
      <p:regular r:id="rId11"/>
      <p:bold r:id="rId12"/>
    </p:embeddedFont>
    <p:embeddedFont>
      <p:font typeface="DM Sans Bold" pitchFamily="2" charset="0"/>
      <p:bold r:id="rId13"/>
    </p:embeddedFont>
    <p:embeddedFont>
      <p:font typeface="PT Serif" panose="020A0603040505020204" pitchFamily="18" charset="0"/>
      <p:regular r:id="rId14"/>
      <p:bold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00" d="100"/>
          <a:sy n="100" d="100"/>
        </p:scale>
        <p:origin x="186" y="-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8042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ntoannamviet.com/bai-kiem-tra-an-toan-lao-dong-nhom-3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5" Type="http://schemas.openxmlformats.org/officeDocument/2006/relationships/hyperlink" Target="https://antoannamviet.com/tai-lieu-an-toan-lao-dong-san-xuat-may-hut-chan-khong/" TargetMode="External"/><Relationship Id="rId4" Type="http://schemas.openxmlformats.org/officeDocument/2006/relationships/hyperlink" Target="https://antoannamviet.com/bao-gia-huan-luyen-an-toan-lao-do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524" y="4378523"/>
            <a:ext cx="4869061" cy="31232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04585" y="1379329"/>
            <a:ext cx="9164217" cy="44719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8800"/>
              </a:lnSpc>
              <a:buNone/>
            </a:pPr>
            <a:r>
              <a:rPr lang="en-US" sz="70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An Toàn Lao Động Trong Sản </a:t>
            </a:r>
            <a:r>
              <a:rPr lang="en-US" sz="7000" dirty="0" err="1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Xuất</a:t>
            </a:r>
            <a:r>
              <a:rPr lang="en-US" sz="70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</a:t>
            </a:r>
          </a:p>
          <a:p>
            <a:pPr marL="0" indent="0">
              <a:lnSpc>
                <a:spcPts val="8800"/>
              </a:lnSpc>
              <a:buNone/>
            </a:pPr>
            <a:r>
              <a:rPr lang="en-US" sz="7000" b="1" dirty="0" err="1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Máy</a:t>
            </a:r>
            <a:r>
              <a:rPr lang="en-US" sz="700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Hút Chân Không</a:t>
            </a:r>
            <a:endParaRPr lang="en-US" sz="7000" b="1" dirty="0"/>
          </a:p>
        </p:txBody>
      </p:sp>
      <p:sp>
        <p:nvSpPr>
          <p:cNvPr id="4" name="Text 1"/>
          <p:cNvSpPr/>
          <p:nvPr/>
        </p:nvSpPr>
        <p:spPr>
          <a:xfrm>
            <a:off x="5335555" y="5588556"/>
            <a:ext cx="8430810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Bài giảng này cung cấp thông tin về an toàn lao động trong ngành sản xuất </a:t>
            </a:r>
            <a:r>
              <a:rPr lang="en-US" sz="1900" b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máy hút chân không</a:t>
            </a:r>
            <a:r>
              <a:rPr lang="en-US" sz="19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, bao gồm các nguy cơ tiềm ẩn, biện pháp phòng ngừa và xử lý tình huống khẩn cấp.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6350437" y="7069812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5554" y="7095886"/>
            <a:ext cx="379690" cy="3796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846213" y="7069812"/>
            <a:ext cx="3104317" cy="431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b="1" dirty="0" err="1">
                <a:solidFill>
                  <a:srgbClr val="383838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Bản</a:t>
            </a:r>
            <a:r>
              <a:rPr lang="en-US" sz="2400" b="1" dirty="0">
                <a:solidFill>
                  <a:srgbClr val="383838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 </a:t>
            </a:r>
            <a:r>
              <a:rPr lang="en-US" sz="2400" b="1" dirty="0" err="1">
                <a:solidFill>
                  <a:srgbClr val="383838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quyền</a:t>
            </a:r>
            <a:r>
              <a:rPr lang="en-US" sz="2400" b="1" dirty="0">
                <a:solidFill>
                  <a:srgbClr val="383838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 </a:t>
            </a:r>
            <a:r>
              <a:rPr lang="en-US" sz="2400" b="1" dirty="0" err="1">
                <a:solidFill>
                  <a:srgbClr val="383838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thuộc</a:t>
            </a:r>
            <a:r>
              <a:rPr lang="en-US" sz="2400" b="1" dirty="0">
                <a:solidFill>
                  <a:srgbClr val="383838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 An Toàn Nam Việt</a:t>
            </a:r>
            <a:endParaRPr lang="en-US" sz="2400" dirty="0"/>
          </a:p>
        </p:txBody>
      </p:sp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5233842A-70DB-4891-5F72-419356D481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24495" y="7467599"/>
            <a:ext cx="2246717" cy="6953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3259" y="769405"/>
            <a:ext cx="2423398" cy="24574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0108" y="3747611"/>
            <a:ext cx="12910185" cy="1612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6300"/>
              </a:lnSpc>
              <a:buNone/>
            </a:pPr>
            <a:r>
              <a:rPr lang="en-US" sz="505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Tình hình tai nạn lao động 6 </a:t>
            </a:r>
            <a:r>
              <a:rPr lang="en-US" sz="5050" b="1" dirty="0" err="1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tháng</a:t>
            </a:r>
            <a:r>
              <a:rPr lang="en-US" sz="505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</a:t>
            </a:r>
          </a:p>
          <a:p>
            <a:pPr marL="0" indent="0" algn="ctr">
              <a:lnSpc>
                <a:spcPts val="6300"/>
              </a:lnSpc>
              <a:buNone/>
            </a:pPr>
            <a:r>
              <a:rPr lang="en-US" sz="5050" b="1" dirty="0" err="1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đầu</a:t>
            </a:r>
            <a:r>
              <a:rPr lang="en-US" sz="505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năm 2024</a:t>
            </a:r>
            <a:endParaRPr lang="en-US" sz="5050" dirty="0"/>
          </a:p>
        </p:txBody>
      </p:sp>
      <p:sp>
        <p:nvSpPr>
          <p:cNvPr id="4" name="Shape 1"/>
          <p:cNvSpPr/>
          <p:nvPr/>
        </p:nvSpPr>
        <p:spPr>
          <a:xfrm>
            <a:off x="860108" y="5728811"/>
            <a:ext cx="4139565" cy="1828324"/>
          </a:xfrm>
          <a:prstGeom prst="roundRect">
            <a:avLst>
              <a:gd name="adj" fmla="val 2016"/>
            </a:avLst>
          </a:prstGeom>
          <a:solidFill>
            <a:srgbClr val="C0EFF1"/>
          </a:solidFill>
          <a:ln/>
        </p:spPr>
      </p:sp>
      <p:sp>
        <p:nvSpPr>
          <p:cNvPr id="5" name="Text 2"/>
          <p:cNvSpPr/>
          <p:nvPr/>
        </p:nvSpPr>
        <p:spPr>
          <a:xfrm>
            <a:off x="1105853" y="5974556"/>
            <a:ext cx="3225403" cy="403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5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Số vụ tai nạn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1105853" y="6525101"/>
            <a:ext cx="3648075" cy="786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3.201 vụ, giảm 7,09% so với cùng kỳ năm 2023.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5245418" y="5728811"/>
            <a:ext cx="4139565" cy="1828324"/>
          </a:xfrm>
          <a:prstGeom prst="roundRect">
            <a:avLst>
              <a:gd name="adj" fmla="val 2016"/>
            </a:avLst>
          </a:prstGeom>
          <a:solidFill>
            <a:srgbClr val="C0EFF1"/>
          </a:solidFill>
          <a:ln/>
        </p:spPr>
      </p:sp>
      <p:sp>
        <p:nvSpPr>
          <p:cNvPr id="8" name="Text 5"/>
          <p:cNvSpPr/>
          <p:nvPr/>
        </p:nvSpPr>
        <p:spPr>
          <a:xfrm>
            <a:off x="5491163" y="5974556"/>
            <a:ext cx="3225403" cy="403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5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Số người bị nạn</a:t>
            </a:r>
            <a:endParaRPr lang="en-US" sz="2500" dirty="0"/>
          </a:p>
        </p:txBody>
      </p:sp>
      <p:sp>
        <p:nvSpPr>
          <p:cNvPr id="9" name="Text 6"/>
          <p:cNvSpPr/>
          <p:nvPr/>
        </p:nvSpPr>
        <p:spPr>
          <a:xfrm>
            <a:off x="5491163" y="6525101"/>
            <a:ext cx="3648075" cy="786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3.065 người, giảm 6,04% so với cùng kỳ năm 2023.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9630728" y="5728811"/>
            <a:ext cx="4139565" cy="1828324"/>
          </a:xfrm>
          <a:prstGeom prst="roundRect">
            <a:avLst>
              <a:gd name="adj" fmla="val 2016"/>
            </a:avLst>
          </a:prstGeom>
          <a:solidFill>
            <a:srgbClr val="C0EFF1"/>
          </a:solidFill>
          <a:ln/>
        </p:spPr>
      </p:sp>
      <p:sp>
        <p:nvSpPr>
          <p:cNvPr id="11" name="Text 8"/>
          <p:cNvSpPr/>
          <p:nvPr/>
        </p:nvSpPr>
        <p:spPr>
          <a:xfrm>
            <a:off x="9876473" y="5974556"/>
            <a:ext cx="3225403" cy="403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5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Số người chết</a:t>
            </a:r>
            <a:endParaRPr lang="en-US" sz="2500" dirty="0"/>
          </a:p>
        </p:txBody>
      </p:sp>
      <p:sp>
        <p:nvSpPr>
          <p:cNvPr id="12" name="Text 9"/>
          <p:cNvSpPr/>
          <p:nvPr/>
        </p:nvSpPr>
        <p:spPr>
          <a:xfrm>
            <a:off x="9876473" y="6525101"/>
            <a:ext cx="3648075" cy="786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346 người, giảm 1,98% so với cùng kỳ năm 2023.</a:t>
            </a:r>
            <a:endParaRPr lang="en-US" sz="1900" dirty="0"/>
          </a:p>
        </p:txBody>
      </p:sp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6FAFFAEC-FB9E-861A-671C-94D8DCB45A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24495" y="7467599"/>
            <a:ext cx="2246717" cy="6953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98646" y="1000958"/>
            <a:ext cx="4179094" cy="405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360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Một số vụ tai nạn lao động</a:t>
            </a:r>
            <a:endParaRPr lang="en-US" sz="3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9850" y="3006621"/>
            <a:ext cx="3659784" cy="306640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95" y="2499359"/>
            <a:ext cx="308610" cy="30861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14223" y="2499359"/>
            <a:ext cx="8482201" cy="405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Tai nạn do thiết bị cơ khí</a:t>
            </a:r>
            <a:r>
              <a:rPr lang="en-US" sz="14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: Các máy móc như máy cắt, máy tiện có thể gây tai nạn nếu không được bảo </a:t>
            </a:r>
            <a:r>
              <a:rPr lang="en-US" sz="1400" dirty="0" err="1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trì</a:t>
            </a:r>
            <a:r>
              <a:rPr lang="en-US" sz="14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</a:t>
            </a:r>
            <a:r>
              <a:rPr lang="en-US" sz="1400" dirty="0" err="1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đúng</a:t>
            </a:r>
            <a:r>
              <a:rPr lang="en-US" sz="14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cách hoặc nếu người lao động không tuân thủ các quy định an toàn khi sử dụng.</a:t>
            </a:r>
            <a:endParaRPr lang="en-US" sz="140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095" y="3706653"/>
            <a:ext cx="308610" cy="30861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014224" y="3706653"/>
            <a:ext cx="8548876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Tai nạn do tiếp xúc với chất hóa học</a:t>
            </a:r>
            <a:r>
              <a:rPr lang="en-US" sz="14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: Trong quá trình sản xuất, một số hóa chất có thể gây kích ứng </a:t>
            </a:r>
            <a:r>
              <a:rPr lang="en-US" sz="1400" dirty="0" err="1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hoặc</a:t>
            </a:r>
            <a:r>
              <a:rPr lang="en-US" sz="14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</a:t>
            </a:r>
          </a:p>
          <a:p>
            <a:pPr marL="0" indent="0" algn="l">
              <a:lnSpc>
                <a:spcPts val="1550"/>
              </a:lnSpc>
              <a:buNone/>
            </a:pPr>
            <a:r>
              <a:rPr lang="en-US" sz="1400" dirty="0" err="1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bỏng</a:t>
            </a:r>
            <a:r>
              <a:rPr lang="en-US" sz="14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nếu không được xử lý và lưu trữ đúng cách.</a:t>
            </a:r>
            <a:endParaRPr lang="en-US" sz="14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095" y="4711422"/>
            <a:ext cx="308610" cy="308610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1014222" y="4711421"/>
            <a:ext cx="8482201" cy="2469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Tai nạn do điện</a:t>
            </a:r>
            <a:r>
              <a:rPr lang="en-US" sz="14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: Sự cố điện, như rò rỉ điện hoặc chập mạch, có thể dẫn đến cháy nổ hoặc sốc điện, </a:t>
            </a:r>
            <a:r>
              <a:rPr lang="en-US" sz="1400" dirty="0" err="1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đặc</a:t>
            </a:r>
            <a:r>
              <a:rPr lang="en-US" sz="14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</a:t>
            </a:r>
            <a:r>
              <a:rPr lang="en-US" sz="1400" dirty="0" err="1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biệt</a:t>
            </a:r>
            <a:endParaRPr lang="en-US" sz="1400" dirty="0">
              <a:solidFill>
                <a:srgbClr val="383838"/>
              </a:solidFill>
              <a:latin typeface="PT Serif" pitchFamily="34" charset="0"/>
              <a:ea typeface="PT Serif" pitchFamily="34" charset="-122"/>
              <a:cs typeface="PT Serif" pitchFamily="34" charset="-120"/>
            </a:endParaRPr>
          </a:p>
          <a:p>
            <a:pPr marL="0" indent="0" algn="l">
              <a:lnSpc>
                <a:spcPts val="155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khi thiết bị điện không được kiểm tra định kỳ.</a:t>
            </a:r>
            <a:endParaRPr lang="en-US" sz="1400" dirty="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095" y="5716190"/>
            <a:ext cx="308610" cy="30861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1014222" y="5716190"/>
            <a:ext cx="8548877" cy="2469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Tai nạn do vật liệu nặng</a:t>
            </a:r>
            <a:r>
              <a:rPr lang="en-US" sz="14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: Di chuyển và nâng hạ vật liệu nặng không đúng cách có thể dẫn đến chấn </a:t>
            </a:r>
            <a:r>
              <a:rPr lang="en-US" sz="1400" dirty="0" err="1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thương</a:t>
            </a:r>
            <a:r>
              <a:rPr lang="en-US" sz="14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</a:t>
            </a:r>
          </a:p>
          <a:p>
            <a:pPr marL="0" indent="0" algn="l">
              <a:lnSpc>
                <a:spcPts val="1550"/>
              </a:lnSpc>
              <a:buNone/>
            </a:pPr>
            <a:r>
              <a:rPr lang="en-US" sz="1400" dirty="0" err="1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cơ</a:t>
            </a:r>
            <a:r>
              <a:rPr lang="en-US" sz="14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bắp và xương khớp.</a:t>
            </a:r>
            <a:endParaRPr lang="en-US" sz="1400" dirty="0"/>
          </a:p>
        </p:txBody>
      </p:sp>
      <p:pic>
        <p:nvPicPr>
          <p:cNvPr id="1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095" y="6720958"/>
            <a:ext cx="308610" cy="308610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1014222" y="6720958"/>
            <a:ext cx="8548877" cy="405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Tai nạn do thiếu ánh sáng hoặc thông gió</a:t>
            </a:r>
            <a:r>
              <a:rPr lang="en-US" sz="14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: Môi trường làm việc thiếu ánh sáng và thông gió có thể </a:t>
            </a:r>
            <a:r>
              <a:rPr lang="en-US" sz="1400" dirty="0" err="1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gây</a:t>
            </a:r>
            <a:r>
              <a:rPr lang="en-US" sz="14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</a:t>
            </a:r>
            <a:r>
              <a:rPr lang="en-US" sz="1400" dirty="0" err="1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ra</a:t>
            </a:r>
            <a:endParaRPr lang="en-US" sz="1400" dirty="0">
              <a:solidFill>
                <a:srgbClr val="383838"/>
              </a:solidFill>
              <a:latin typeface="PT Serif" pitchFamily="34" charset="0"/>
              <a:ea typeface="PT Serif" pitchFamily="34" charset="-122"/>
              <a:cs typeface="PT Serif" pitchFamily="34" charset="-120"/>
            </a:endParaRPr>
          </a:p>
          <a:p>
            <a:pPr marL="0" indent="0" algn="l">
              <a:lnSpc>
                <a:spcPts val="155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tai nạn như trượt ngã hoặc mất khả năng quan sát, dẫn đến các sự cố nghiêm trọng.</a:t>
            </a:r>
            <a:endParaRPr lang="en-US" sz="1400" dirty="0"/>
          </a:p>
        </p:txBody>
      </p:sp>
      <p:pic>
        <p:nvPicPr>
          <p:cNvPr id="14" name="Image 0" descr="preencoded.png">
            <a:extLst>
              <a:ext uri="{FF2B5EF4-FFF2-40B4-BE49-F238E27FC236}">
                <a16:creationId xmlns:a16="http://schemas.microsoft.com/office/drawing/2014/main" id="{A3F168DF-57FF-FD5E-32A9-FE08CCD098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24495" y="7467599"/>
            <a:ext cx="2246717" cy="6953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125724" y="1279278"/>
            <a:ext cx="6118146" cy="405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360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Các công đoạn sản xuất trong nhà máy </a:t>
            </a:r>
            <a:endParaRPr lang="en-US" sz="3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3870" y="2963369"/>
            <a:ext cx="6212627" cy="518445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147810" y="2624101"/>
            <a:ext cx="15240" cy="5184458"/>
          </a:xfrm>
          <a:prstGeom prst="roundRect">
            <a:avLst>
              <a:gd name="adj" fmla="val 121500"/>
            </a:avLst>
          </a:prstGeom>
          <a:solidFill>
            <a:srgbClr val="D8D4D4"/>
          </a:solidFill>
          <a:ln/>
        </p:spPr>
      </p:sp>
      <p:sp>
        <p:nvSpPr>
          <p:cNvPr id="5" name="Shape 2"/>
          <p:cNvSpPr/>
          <p:nvPr/>
        </p:nvSpPr>
        <p:spPr>
          <a:xfrm>
            <a:off x="1000709" y="2697325"/>
            <a:ext cx="324682" cy="293132"/>
          </a:xfrm>
          <a:prstGeom prst="roundRect">
            <a:avLst>
              <a:gd name="adj" fmla="val 6669"/>
            </a:avLst>
          </a:prstGeom>
          <a:solidFill>
            <a:srgbClr val="FFA44F"/>
          </a:solidFill>
          <a:ln/>
        </p:spPr>
      </p:sp>
      <p:sp>
        <p:nvSpPr>
          <p:cNvPr id="6" name="Text 3"/>
          <p:cNvSpPr/>
          <p:nvPr/>
        </p:nvSpPr>
        <p:spPr>
          <a:xfrm>
            <a:off x="1103637" y="2804481"/>
            <a:ext cx="103584" cy="194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1</a:t>
            </a: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1402246" y="2747450"/>
            <a:ext cx="1944172" cy="243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Cắt và uốn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1402246" y="2977954"/>
            <a:ext cx="13054251" cy="197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Các</a:t>
            </a: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tấm kim loại hoặc nhựa được cắt và uốn theo kích thước và hình dạng yêu cầu của bản thiết kế.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1000709" y="3581960"/>
            <a:ext cx="324682" cy="293132"/>
          </a:xfrm>
          <a:prstGeom prst="roundRect">
            <a:avLst>
              <a:gd name="adj" fmla="val 6669"/>
            </a:avLst>
          </a:prstGeom>
          <a:solidFill>
            <a:srgbClr val="FFA44F"/>
          </a:solidFill>
          <a:ln/>
        </p:spPr>
      </p:sp>
      <p:sp>
        <p:nvSpPr>
          <p:cNvPr id="10" name="Text 7"/>
          <p:cNvSpPr/>
          <p:nvPr/>
        </p:nvSpPr>
        <p:spPr>
          <a:xfrm>
            <a:off x="1103637" y="3689115"/>
            <a:ext cx="103584" cy="194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2</a:t>
            </a: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1402246" y="3632085"/>
            <a:ext cx="1944172" cy="243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Tiện và phay</a:t>
            </a: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1402246" y="3949148"/>
            <a:ext cx="13054251" cy="197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Các chi tiết máy được gắn chặt vào máy tiện và quay với tốc độ cao, trong khi dao tiện cắt bỏ </a:t>
            </a:r>
            <a:r>
              <a:rPr lang="en-US" sz="10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phần</a:t>
            </a: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</a:p>
          <a:p>
            <a:pPr marL="0" indent="0" algn="l">
              <a:lnSpc>
                <a:spcPts val="1550"/>
              </a:lnSpc>
              <a:buNone/>
            </a:pPr>
            <a:r>
              <a:rPr lang="en-US" sz="10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thừa</a:t>
            </a: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của vật liệu để tạo ra hình dạng mong muốn.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1000709" y="4466594"/>
            <a:ext cx="324682" cy="293132"/>
          </a:xfrm>
          <a:prstGeom prst="roundRect">
            <a:avLst>
              <a:gd name="adj" fmla="val 6669"/>
            </a:avLst>
          </a:prstGeom>
          <a:solidFill>
            <a:srgbClr val="FFA44F"/>
          </a:solidFill>
          <a:ln/>
        </p:spPr>
      </p:sp>
      <p:sp>
        <p:nvSpPr>
          <p:cNvPr id="14" name="Text 11"/>
          <p:cNvSpPr/>
          <p:nvPr/>
        </p:nvSpPr>
        <p:spPr>
          <a:xfrm>
            <a:off x="1103637" y="4573750"/>
            <a:ext cx="103584" cy="194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3</a:t>
            </a: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1402246" y="4516719"/>
            <a:ext cx="1944172" cy="243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Hàn và lắp ráp</a:t>
            </a: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1402246" y="4833782"/>
            <a:ext cx="13054251" cy="197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Các chi tiết kim loại được kết nối với nhau bằng cách sử dụng nguồn nhiệt để làm nóng và làm </a:t>
            </a:r>
            <a:r>
              <a:rPr lang="en-US" sz="10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chảy</a:t>
            </a: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</a:p>
          <a:p>
            <a:pPr marL="0" indent="0" algn="l">
              <a:lnSpc>
                <a:spcPts val="1550"/>
              </a:lnSpc>
              <a:buNone/>
            </a:pPr>
            <a:r>
              <a:rPr lang="en-US" sz="10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vật</a:t>
            </a: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liệu hàn, tạo ra mối nối chắc chắn và bền vững.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1000709" y="5351228"/>
            <a:ext cx="324682" cy="293132"/>
          </a:xfrm>
          <a:prstGeom prst="roundRect">
            <a:avLst>
              <a:gd name="adj" fmla="val 6669"/>
            </a:avLst>
          </a:prstGeom>
          <a:solidFill>
            <a:srgbClr val="FFA44F"/>
          </a:solidFill>
          <a:ln/>
        </p:spPr>
      </p:sp>
      <p:sp>
        <p:nvSpPr>
          <p:cNvPr id="18" name="Text 15"/>
          <p:cNvSpPr/>
          <p:nvPr/>
        </p:nvSpPr>
        <p:spPr>
          <a:xfrm>
            <a:off x="1103637" y="5458384"/>
            <a:ext cx="103584" cy="194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4</a:t>
            </a: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1402246" y="5401353"/>
            <a:ext cx="1944172" cy="243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Lắp ráp mạch điện</a:t>
            </a: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1402246" y="5718417"/>
            <a:ext cx="13054251" cy="197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Kỹ thuật viên lắp ráp các bảng mạch điện tử, thực hiện việc hàn các linh kiện điện tử lên bảng </a:t>
            </a:r>
            <a:r>
              <a:rPr lang="en-US" sz="10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mạch</a:t>
            </a: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</a:p>
          <a:p>
            <a:pPr marL="0" indent="0" algn="l">
              <a:lnSpc>
                <a:spcPts val="1550"/>
              </a:lnSpc>
              <a:buNone/>
            </a:pPr>
            <a:r>
              <a:rPr lang="en-US" sz="10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theo</a:t>
            </a: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sơ đồ thiết kế.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1000709" y="6235863"/>
            <a:ext cx="324682" cy="293132"/>
          </a:xfrm>
          <a:prstGeom prst="roundRect">
            <a:avLst>
              <a:gd name="adj" fmla="val 6669"/>
            </a:avLst>
          </a:prstGeom>
          <a:solidFill>
            <a:srgbClr val="FFA44F"/>
          </a:solidFill>
          <a:ln/>
        </p:spPr>
      </p:sp>
      <p:sp>
        <p:nvSpPr>
          <p:cNvPr id="22" name="Text 19"/>
          <p:cNvSpPr/>
          <p:nvPr/>
        </p:nvSpPr>
        <p:spPr>
          <a:xfrm>
            <a:off x="1103637" y="6343019"/>
            <a:ext cx="103584" cy="194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5</a:t>
            </a: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1402246" y="6285988"/>
            <a:ext cx="2471023" cy="243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Sản xuất linh kiện điện tử</a:t>
            </a:r>
            <a:endParaRPr lang="en-US" dirty="0"/>
          </a:p>
        </p:txBody>
      </p:sp>
      <p:sp>
        <p:nvSpPr>
          <p:cNvPr id="24" name="Text 21"/>
          <p:cNvSpPr/>
          <p:nvPr/>
        </p:nvSpPr>
        <p:spPr>
          <a:xfrm>
            <a:off x="1402246" y="6603051"/>
            <a:ext cx="13054251" cy="197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Công việc bao gồm hai giai đoạn chính: lắp ráp mạch điện và kiểm tra chức năng.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1000709" y="7120497"/>
            <a:ext cx="324682" cy="293132"/>
          </a:xfrm>
          <a:prstGeom prst="roundRect">
            <a:avLst>
              <a:gd name="adj" fmla="val 6669"/>
            </a:avLst>
          </a:prstGeom>
          <a:solidFill>
            <a:srgbClr val="FFA44F"/>
          </a:solidFill>
          <a:ln/>
        </p:spPr>
      </p:sp>
      <p:sp>
        <p:nvSpPr>
          <p:cNvPr id="26" name="Text 23"/>
          <p:cNvSpPr/>
          <p:nvPr/>
        </p:nvSpPr>
        <p:spPr>
          <a:xfrm>
            <a:off x="1103637" y="7227653"/>
            <a:ext cx="103584" cy="194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6</a:t>
            </a:r>
            <a:endParaRPr lang="en-US" dirty="0"/>
          </a:p>
        </p:txBody>
      </p:sp>
      <p:sp>
        <p:nvSpPr>
          <p:cNvPr id="27" name="Text 24"/>
          <p:cNvSpPr/>
          <p:nvPr/>
        </p:nvSpPr>
        <p:spPr>
          <a:xfrm>
            <a:off x="1402246" y="7170622"/>
            <a:ext cx="1944172" cy="243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Lắp ráp hoàn chỉnh</a:t>
            </a:r>
            <a:endParaRPr lang="en-US" dirty="0"/>
          </a:p>
        </p:txBody>
      </p:sp>
      <p:sp>
        <p:nvSpPr>
          <p:cNvPr id="28" name="Text 25"/>
          <p:cNvSpPr/>
          <p:nvPr/>
        </p:nvSpPr>
        <p:spPr>
          <a:xfrm>
            <a:off x="1402246" y="7487685"/>
            <a:ext cx="13054251" cy="197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Kết hợp lắp ráp các bộ phận cơ khí và linh kiện điện tử để tạo ra sản phẩm hoàn thiện.</a:t>
            </a:r>
            <a:endParaRPr lang="en-US" sz="1050" dirty="0"/>
          </a:p>
        </p:txBody>
      </p:sp>
      <p:pic>
        <p:nvPicPr>
          <p:cNvPr id="29" name="Image 0" descr="preencoded.png">
            <a:extLst>
              <a:ext uri="{FF2B5EF4-FFF2-40B4-BE49-F238E27FC236}">
                <a16:creationId xmlns:a16="http://schemas.microsoft.com/office/drawing/2014/main" id="{677887E7-714D-9821-6E4F-AC86A91D8A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24495" y="7467599"/>
            <a:ext cx="2246717" cy="6953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51008" y="507802"/>
            <a:ext cx="9928265" cy="6057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750"/>
              </a:lnSpc>
              <a:buNone/>
            </a:pPr>
            <a:r>
              <a:rPr lang="en-US" sz="380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Nguyên nhân dẫn đến tai nạn khi sản xuất</a:t>
            </a:r>
            <a:endParaRPr lang="en-US" sz="38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b="16472"/>
          <a:stretch/>
        </p:blipFill>
        <p:spPr>
          <a:xfrm>
            <a:off x="5639395" y="1042689"/>
            <a:ext cx="3180159" cy="2860596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31426" y="4427397"/>
            <a:ext cx="415409" cy="415409"/>
          </a:xfrm>
          <a:prstGeom prst="roundRect">
            <a:avLst>
              <a:gd name="adj" fmla="val 6668"/>
            </a:avLst>
          </a:prstGeom>
          <a:solidFill>
            <a:srgbClr val="FFA44F"/>
          </a:solidFill>
          <a:ln/>
        </p:spPr>
      </p:sp>
      <p:sp>
        <p:nvSpPr>
          <p:cNvPr id="5" name="Text 2"/>
          <p:cNvSpPr/>
          <p:nvPr/>
        </p:nvSpPr>
        <p:spPr>
          <a:xfrm>
            <a:off x="1061562" y="4489667"/>
            <a:ext cx="155019" cy="290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1</a:t>
            </a:r>
            <a:endParaRPr lang="en-US" sz="2250" dirty="0"/>
          </a:p>
        </p:txBody>
      </p:sp>
      <p:sp>
        <p:nvSpPr>
          <p:cNvPr id="6" name="Text 3"/>
          <p:cNvSpPr/>
          <p:nvPr/>
        </p:nvSpPr>
        <p:spPr>
          <a:xfrm>
            <a:off x="1531382" y="4427397"/>
            <a:ext cx="2452807" cy="303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Thiếu thiết bị bảo hộ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1531382" y="4736483"/>
            <a:ext cx="3722965" cy="590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Công nhân không sử dụng thiết </a:t>
            </a:r>
            <a:r>
              <a:rPr lang="en-US" sz="14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bị</a:t>
            </a: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</a:p>
          <a:p>
            <a:pPr marL="0" indent="0">
              <a:lnSpc>
                <a:spcPts val="2300"/>
              </a:lnSpc>
              <a:buNone/>
            </a:pPr>
            <a:r>
              <a:rPr lang="en-US" sz="14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bảo</a:t>
            </a: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hộ cá nhân đúng cách.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5438894" y="4427397"/>
            <a:ext cx="415409" cy="415409"/>
          </a:xfrm>
          <a:prstGeom prst="roundRect">
            <a:avLst>
              <a:gd name="adj" fmla="val 6668"/>
            </a:avLst>
          </a:prstGeom>
          <a:solidFill>
            <a:srgbClr val="FFA44F"/>
          </a:solidFill>
          <a:ln/>
        </p:spPr>
      </p:sp>
      <p:sp>
        <p:nvSpPr>
          <p:cNvPr id="9" name="Text 6"/>
          <p:cNvSpPr/>
          <p:nvPr/>
        </p:nvSpPr>
        <p:spPr>
          <a:xfrm>
            <a:off x="5569030" y="4489667"/>
            <a:ext cx="155019" cy="290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2</a:t>
            </a:r>
            <a:endParaRPr lang="en-US" sz="2250" dirty="0"/>
          </a:p>
        </p:txBody>
      </p:sp>
      <p:sp>
        <p:nvSpPr>
          <p:cNvPr id="10" name="Text 7"/>
          <p:cNvSpPr/>
          <p:nvPr/>
        </p:nvSpPr>
        <p:spPr>
          <a:xfrm>
            <a:off x="6038850" y="4427397"/>
            <a:ext cx="2423636" cy="303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Hư hỏng thiết bị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038850" y="4736483"/>
            <a:ext cx="3722965" cy="590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Máy móc bị hỏng hoặc </a:t>
            </a:r>
            <a:r>
              <a:rPr lang="en-US" sz="14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không</a:t>
            </a: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4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được</a:t>
            </a:r>
            <a:endParaRPr lang="en-US" sz="1450" dirty="0">
              <a:solidFill>
                <a:srgbClr val="383838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marL="0" indent="0">
              <a:lnSpc>
                <a:spcPts val="2300"/>
              </a:lnSpc>
              <a:buNone/>
            </a:pPr>
            <a:r>
              <a:rPr lang="en-US" sz="14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bảo</a:t>
            </a: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trì định kỳ.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9946363" y="4427397"/>
            <a:ext cx="415409" cy="415409"/>
          </a:xfrm>
          <a:prstGeom prst="roundRect">
            <a:avLst>
              <a:gd name="adj" fmla="val 6668"/>
            </a:avLst>
          </a:prstGeom>
          <a:solidFill>
            <a:srgbClr val="FFA44F"/>
          </a:solidFill>
          <a:ln/>
        </p:spPr>
      </p:sp>
      <p:sp>
        <p:nvSpPr>
          <p:cNvPr id="13" name="Text 10"/>
          <p:cNvSpPr/>
          <p:nvPr/>
        </p:nvSpPr>
        <p:spPr>
          <a:xfrm>
            <a:off x="10076498" y="4489667"/>
            <a:ext cx="155019" cy="290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3</a:t>
            </a:r>
            <a:endParaRPr lang="en-US" sz="2250" dirty="0"/>
          </a:p>
        </p:txBody>
      </p:sp>
      <p:sp>
        <p:nvSpPr>
          <p:cNvPr id="14" name="Text 11"/>
          <p:cNvSpPr/>
          <p:nvPr/>
        </p:nvSpPr>
        <p:spPr>
          <a:xfrm>
            <a:off x="10546318" y="4427397"/>
            <a:ext cx="2423636" cy="303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Thiếu đào tạo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10546318" y="4736483"/>
            <a:ext cx="3722965" cy="590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Công nhân chưa được đào </a:t>
            </a:r>
            <a:r>
              <a:rPr lang="en-US" sz="14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tạo</a:t>
            </a: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</a:p>
          <a:p>
            <a:pPr marL="0" indent="0">
              <a:lnSpc>
                <a:spcPts val="2300"/>
              </a:lnSpc>
              <a:buNone/>
            </a:pPr>
            <a:r>
              <a:rPr lang="en-US" sz="14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đầy</a:t>
            </a: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đủ về quy trình làm việc an toàn.</a:t>
            </a:r>
            <a:endParaRPr lang="en-US" sz="1450" dirty="0"/>
          </a:p>
        </p:txBody>
      </p:sp>
      <p:sp>
        <p:nvSpPr>
          <p:cNvPr id="16" name="Shape 13"/>
          <p:cNvSpPr/>
          <p:nvPr/>
        </p:nvSpPr>
        <p:spPr>
          <a:xfrm>
            <a:off x="931426" y="6128742"/>
            <a:ext cx="415409" cy="415409"/>
          </a:xfrm>
          <a:prstGeom prst="roundRect">
            <a:avLst>
              <a:gd name="adj" fmla="val 6668"/>
            </a:avLst>
          </a:prstGeom>
          <a:solidFill>
            <a:srgbClr val="FFA44F"/>
          </a:solidFill>
          <a:ln/>
        </p:spPr>
      </p:sp>
      <p:sp>
        <p:nvSpPr>
          <p:cNvPr id="17" name="Text 14"/>
          <p:cNvSpPr/>
          <p:nvPr/>
        </p:nvSpPr>
        <p:spPr>
          <a:xfrm>
            <a:off x="1061562" y="6191012"/>
            <a:ext cx="155019" cy="290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4</a:t>
            </a:r>
            <a:endParaRPr lang="en-US" sz="2250" dirty="0"/>
          </a:p>
        </p:txBody>
      </p:sp>
      <p:sp>
        <p:nvSpPr>
          <p:cNvPr id="18" name="Text 15"/>
          <p:cNvSpPr/>
          <p:nvPr/>
        </p:nvSpPr>
        <p:spPr>
          <a:xfrm>
            <a:off x="1531382" y="6128742"/>
            <a:ext cx="2988826" cy="303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Không tuân thủ quy trình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1531382" y="6411992"/>
            <a:ext cx="3722965" cy="590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Công nhân không được đào </a:t>
            </a:r>
            <a:r>
              <a:rPr lang="en-US" sz="14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tạo</a:t>
            </a: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</a:p>
          <a:p>
            <a:pPr marL="0" indent="0">
              <a:lnSpc>
                <a:spcPts val="2300"/>
              </a:lnSpc>
              <a:buNone/>
            </a:pPr>
            <a:r>
              <a:rPr lang="en-US" sz="14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đầy</a:t>
            </a: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đủ về các quy trình an toàn.</a:t>
            </a:r>
            <a:endParaRPr lang="en-US" sz="1450" dirty="0"/>
          </a:p>
        </p:txBody>
      </p:sp>
      <p:sp>
        <p:nvSpPr>
          <p:cNvPr id="20" name="Shape 17"/>
          <p:cNvSpPr/>
          <p:nvPr/>
        </p:nvSpPr>
        <p:spPr>
          <a:xfrm>
            <a:off x="5438894" y="6128742"/>
            <a:ext cx="415409" cy="415409"/>
          </a:xfrm>
          <a:prstGeom prst="roundRect">
            <a:avLst>
              <a:gd name="adj" fmla="val 6668"/>
            </a:avLst>
          </a:prstGeom>
          <a:solidFill>
            <a:srgbClr val="FFA44F"/>
          </a:solidFill>
          <a:ln/>
        </p:spPr>
      </p:sp>
      <p:sp>
        <p:nvSpPr>
          <p:cNvPr id="21" name="Text 18"/>
          <p:cNvSpPr/>
          <p:nvPr/>
        </p:nvSpPr>
        <p:spPr>
          <a:xfrm>
            <a:off x="5569030" y="6191012"/>
            <a:ext cx="155019" cy="290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5</a:t>
            </a:r>
            <a:endParaRPr lang="en-US" sz="2250" dirty="0"/>
          </a:p>
        </p:txBody>
      </p:sp>
      <p:sp>
        <p:nvSpPr>
          <p:cNvPr id="22" name="Text 19"/>
          <p:cNvSpPr/>
          <p:nvPr/>
        </p:nvSpPr>
        <p:spPr>
          <a:xfrm>
            <a:off x="6038850" y="6128742"/>
            <a:ext cx="3234928" cy="303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Môi trường không đảm bảo</a:t>
            </a:r>
            <a:endParaRPr lang="en-US" sz="1900" dirty="0"/>
          </a:p>
        </p:txBody>
      </p:sp>
      <p:sp>
        <p:nvSpPr>
          <p:cNvPr id="23" name="Text 20"/>
          <p:cNvSpPr/>
          <p:nvPr/>
        </p:nvSpPr>
        <p:spPr>
          <a:xfrm>
            <a:off x="6038850" y="6411992"/>
            <a:ext cx="3722965" cy="590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Ánh sáng, thông gió, mặt sàn ẩm ướt, … </a:t>
            </a:r>
          </a:p>
          <a:p>
            <a:pPr marL="0" indent="0">
              <a:lnSpc>
                <a:spcPts val="2300"/>
              </a:lnSpc>
              <a:buNone/>
            </a:pPr>
            <a:r>
              <a:rPr lang="en-US" sz="14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đều</a:t>
            </a: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có thể là nguyên nhân </a:t>
            </a:r>
            <a:endParaRPr lang="en-US" sz="1450" dirty="0"/>
          </a:p>
        </p:txBody>
      </p:sp>
      <p:sp>
        <p:nvSpPr>
          <p:cNvPr id="24" name="Shape 21"/>
          <p:cNvSpPr/>
          <p:nvPr/>
        </p:nvSpPr>
        <p:spPr>
          <a:xfrm>
            <a:off x="9946363" y="6128742"/>
            <a:ext cx="415409" cy="415409"/>
          </a:xfrm>
          <a:prstGeom prst="roundRect">
            <a:avLst>
              <a:gd name="adj" fmla="val 6668"/>
            </a:avLst>
          </a:prstGeom>
          <a:solidFill>
            <a:srgbClr val="FFA44F"/>
          </a:solidFill>
          <a:ln/>
        </p:spPr>
      </p:sp>
      <p:sp>
        <p:nvSpPr>
          <p:cNvPr id="25" name="Text 22"/>
          <p:cNvSpPr/>
          <p:nvPr/>
        </p:nvSpPr>
        <p:spPr>
          <a:xfrm>
            <a:off x="10076498" y="6191012"/>
            <a:ext cx="155019" cy="290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6</a:t>
            </a:r>
            <a:endParaRPr lang="en-US" sz="2250" dirty="0"/>
          </a:p>
        </p:txBody>
      </p:sp>
      <p:sp>
        <p:nvSpPr>
          <p:cNvPr id="26" name="Text 23"/>
          <p:cNvSpPr/>
          <p:nvPr/>
        </p:nvSpPr>
        <p:spPr>
          <a:xfrm>
            <a:off x="10546318" y="6128742"/>
            <a:ext cx="2423636" cy="303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Bệnh nghề nghiệp</a:t>
            </a:r>
            <a:endParaRPr lang="en-US" sz="1900" dirty="0"/>
          </a:p>
        </p:txBody>
      </p:sp>
      <p:sp>
        <p:nvSpPr>
          <p:cNvPr id="27" name="Text 24"/>
          <p:cNvSpPr/>
          <p:nvPr/>
        </p:nvSpPr>
        <p:spPr>
          <a:xfrm>
            <a:off x="10546318" y="6411992"/>
            <a:ext cx="3722965" cy="590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Giữ nguyên một tư thế </a:t>
            </a:r>
            <a:r>
              <a:rPr lang="en-US" sz="14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trong</a:t>
            </a: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</a:p>
          <a:p>
            <a:pPr marL="0" indent="0">
              <a:lnSpc>
                <a:spcPts val="2300"/>
              </a:lnSpc>
              <a:buNone/>
            </a:pPr>
            <a:r>
              <a:rPr lang="en-US" sz="145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thời</a:t>
            </a: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gian dài hay tiếp xúc với hóa chất, bụi </a:t>
            </a:r>
            <a:endParaRPr lang="en-US" sz="1450" dirty="0"/>
          </a:p>
        </p:txBody>
      </p:sp>
      <p:pic>
        <p:nvPicPr>
          <p:cNvPr id="28" name="Image 0" descr="preencoded.png">
            <a:extLst>
              <a:ext uri="{FF2B5EF4-FFF2-40B4-BE49-F238E27FC236}">
                <a16:creationId xmlns:a16="http://schemas.microsoft.com/office/drawing/2014/main" id="{0C815FFD-128A-5527-9BC5-92878E1D3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24495" y="7467599"/>
            <a:ext cx="2246717" cy="6953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51447" y="611743"/>
            <a:ext cx="6480810" cy="8099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350"/>
              </a:lnSpc>
              <a:buNone/>
            </a:pPr>
            <a:r>
              <a:rPr lang="en-US" sz="510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Quy định chung</a:t>
            </a:r>
            <a:endParaRPr lang="en-US" sz="5100" dirty="0"/>
          </a:p>
        </p:txBody>
      </p:sp>
      <p:sp>
        <p:nvSpPr>
          <p:cNvPr id="3" name="Shape 1"/>
          <p:cNvSpPr/>
          <p:nvPr/>
        </p:nvSpPr>
        <p:spPr>
          <a:xfrm>
            <a:off x="864037" y="2725341"/>
            <a:ext cx="6327815" cy="1917859"/>
          </a:xfrm>
          <a:prstGeom prst="roundRect">
            <a:avLst>
              <a:gd name="adj" fmla="val 1931"/>
            </a:avLst>
          </a:prstGeom>
          <a:solidFill>
            <a:srgbClr val="C0EFF1"/>
          </a:solidFill>
          <a:ln/>
        </p:spPr>
      </p:sp>
      <p:sp>
        <p:nvSpPr>
          <p:cNvPr id="4" name="Text 2"/>
          <p:cNvSpPr/>
          <p:nvPr/>
        </p:nvSpPr>
        <p:spPr>
          <a:xfrm>
            <a:off x="1110853" y="2972157"/>
            <a:ext cx="3888462" cy="486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800"/>
              </a:lnSpc>
              <a:buNone/>
            </a:pPr>
            <a:r>
              <a:rPr lang="en-US" sz="3050" b="1" dirty="0">
                <a:solidFill>
                  <a:srgbClr val="000000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Huấn luyện ATLD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1110853" y="3606284"/>
            <a:ext cx="583418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Tổ chức các khóa huấn luyện an toàn lao động định kỳ cho công nhân.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7438668" y="2725341"/>
            <a:ext cx="6327815" cy="1917859"/>
          </a:xfrm>
          <a:prstGeom prst="roundRect">
            <a:avLst>
              <a:gd name="adj" fmla="val 1931"/>
            </a:avLst>
          </a:prstGeom>
          <a:solidFill>
            <a:srgbClr val="C0EFF1"/>
          </a:solidFill>
          <a:ln/>
        </p:spPr>
      </p:sp>
      <p:sp>
        <p:nvSpPr>
          <p:cNvPr id="7" name="Text 5"/>
          <p:cNvSpPr/>
          <p:nvPr/>
        </p:nvSpPr>
        <p:spPr>
          <a:xfrm>
            <a:off x="7685484" y="2972157"/>
            <a:ext cx="3888462" cy="486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800"/>
              </a:lnSpc>
              <a:buNone/>
            </a:pPr>
            <a:r>
              <a:rPr lang="en-US" sz="3050" b="1" dirty="0">
                <a:solidFill>
                  <a:srgbClr val="000000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Bảo trì thiết bị</a:t>
            </a:r>
            <a:endParaRPr lang="en-US" sz="3050" dirty="0"/>
          </a:p>
        </p:txBody>
      </p:sp>
      <p:sp>
        <p:nvSpPr>
          <p:cNvPr id="8" name="Text 6"/>
          <p:cNvSpPr/>
          <p:nvPr/>
        </p:nvSpPr>
        <p:spPr>
          <a:xfrm>
            <a:off x="7685484" y="3606284"/>
            <a:ext cx="583418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Thường xuyên kiểm tra và bảo dưỡng máy móc, thiết bị sản xuất.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864037" y="4890016"/>
            <a:ext cx="6327815" cy="1917859"/>
          </a:xfrm>
          <a:prstGeom prst="roundRect">
            <a:avLst>
              <a:gd name="adj" fmla="val 1931"/>
            </a:avLst>
          </a:prstGeom>
          <a:solidFill>
            <a:srgbClr val="C0EFF1"/>
          </a:solidFill>
          <a:ln/>
        </p:spPr>
      </p:sp>
      <p:sp>
        <p:nvSpPr>
          <p:cNvPr id="10" name="Text 8"/>
          <p:cNvSpPr/>
          <p:nvPr/>
        </p:nvSpPr>
        <p:spPr>
          <a:xfrm>
            <a:off x="1110853" y="5136833"/>
            <a:ext cx="3888462" cy="486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800"/>
              </a:lnSpc>
              <a:buNone/>
            </a:pPr>
            <a:r>
              <a:rPr lang="en-US" sz="3050" b="1" dirty="0">
                <a:solidFill>
                  <a:srgbClr val="000000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Thiết bị bảo hộ</a:t>
            </a:r>
            <a:endParaRPr lang="en-US" sz="3050" dirty="0"/>
          </a:p>
        </p:txBody>
      </p:sp>
      <p:sp>
        <p:nvSpPr>
          <p:cNvPr id="11" name="Text 9"/>
          <p:cNvSpPr/>
          <p:nvPr/>
        </p:nvSpPr>
        <p:spPr>
          <a:xfrm>
            <a:off x="1110853" y="5770959"/>
            <a:ext cx="583418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Cung cấp và đảm bảo sử dụng đúng các thiết bị bảo hộ cá nhân.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7438668" y="4890016"/>
            <a:ext cx="6327815" cy="1917859"/>
          </a:xfrm>
          <a:prstGeom prst="roundRect">
            <a:avLst>
              <a:gd name="adj" fmla="val 1931"/>
            </a:avLst>
          </a:prstGeom>
          <a:solidFill>
            <a:srgbClr val="C0EFF1"/>
          </a:solidFill>
          <a:ln/>
        </p:spPr>
      </p:sp>
      <p:sp>
        <p:nvSpPr>
          <p:cNvPr id="13" name="Text 11"/>
          <p:cNvSpPr/>
          <p:nvPr/>
        </p:nvSpPr>
        <p:spPr>
          <a:xfrm>
            <a:off x="7685484" y="5136833"/>
            <a:ext cx="3888462" cy="486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800"/>
              </a:lnSpc>
              <a:buNone/>
            </a:pPr>
            <a:r>
              <a:rPr lang="en-US" sz="3050" b="1" dirty="0">
                <a:solidFill>
                  <a:srgbClr val="000000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Môi trường</a:t>
            </a:r>
            <a:endParaRPr lang="en-US" sz="3050" dirty="0"/>
          </a:p>
        </p:txBody>
      </p:sp>
      <p:sp>
        <p:nvSpPr>
          <p:cNvPr id="14" name="Text 12"/>
          <p:cNvSpPr/>
          <p:nvPr/>
        </p:nvSpPr>
        <p:spPr>
          <a:xfrm>
            <a:off x="7685484" y="5770959"/>
            <a:ext cx="583418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Duy trì không gian làm việc sạch sẽ, thoáng mát và đủ ánh sáng.</a:t>
            </a:r>
            <a:endParaRPr lang="en-US" sz="1900" dirty="0"/>
          </a:p>
        </p:txBody>
      </p:sp>
      <p:pic>
        <p:nvPicPr>
          <p:cNvPr id="15" name="Image 0" descr="preencoded.png">
            <a:extLst>
              <a:ext uri="{FF2B5EF4-FFF2-40B4-BE49-F238E27FC236}">
                <a16:creationId xmlns:a16="http://schemas.microsoft.com/office/drawing/2014/main" id="{9A9EA5C7-E3AE-7D97-7AD5-5EDB6742F5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24495" y="7467599"/>
            <a:ext cx="2246717" cy="6953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6480" y="3500438"/>
            <a:ext cx="3901440" cy="32689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2469" y="765214"/>
            <a:ext cx="6793706" cy="658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50"/>
              </a:lnSpc>
              <a:buNone/>
            </a:pPr>
            <a:r>
              <a:rPr lang="en-US" sz="410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Xử lý tình huống khẩn cấp</a:t>
            </a:r>
            <a:endParaRPr lang="en-US" sz="4100" dirty="0"/>
          </a:p>
        </p:txBody>
      </p:sp>
      <p:sp>
        <p:nvSpPr>
          <p:cNvPr id="4" name="Shape 1"/>
          <p:cNvSpPr/>
          <p:nvPr/>
        </p:nvSpPr>
        <p:spPr>
          <a:xfrm>
            <a:off x="992029" y="1949529"/>
            <a:ext cx="22860" cy="5290066"/>
          </a:xfrm>
          <a:prstGeom prst="roundRect">
            <a:avLst>
              <a:gd name="adj" fmla="val 131708"/>
            </a:avLst>
          </a:prstGeom>
          <a:solidFill>
            <a:srgbClr val="D8D4D4"/>
          </a:solidFill>
          <a:ln/>
        </p:spPr>
      </p:sp>
      <p:sp>
        <p:nvSpPr>
          <p:cNvPr id="5" name="Shape 2"/>
          <p:cNvSpPr/>
          <p:nvPr/>
        </p:nvSpPr>
        <p:spPr>
          <a:xfrm>
            <a:off x="1206401" y="2389584"/>
            <a:ext cx="702469" cy="22860"/>
          </a:xfrm>
          <a:prstGeom prst="roundRect">
            <a:avLst>
              <a:gd name="adj" fmla="val 131708"/>
            </a:avLst>
          </a:prstGeom>
          <a:solidFill>
            <a:srgbClr val="E58A35"/>
          </a:solidFill>
          <a:ln/>
        </p:spPr>
      </p:sp>
      <p:sp>
        <p:nvSpPr>
          <p:cNvPr id="6" name="Shape 3"/>
          <p:cNvSpPr/>
          <p:nvPr/>
        </p:nvSpPr>
        <p:spPr>
          <a:xfrm>
            <a:off x="777657" y="2175272"/>
            <a:ext cx="451604" cy="451604"/>
          </a:xfrm>
          <a:prstGeom prst="roundRect">
            <a:avLst>
              <a:gd name="adj" fmla="val 6667"/>
            </a:avLst>
          </a:prstGeom>
          <a:solidFill>
            <a:srgbClr val="FFA44F"/>
          </a:solidFill>
          <a:ln/>
        </p:spPr>
      </p:sp>
      <p:sp>
        <p:nvSpPr>
          <p:cNvPr id="7" name="Text 4"/>
          <p:cNvSpPr/>
          <p:nvPr/>
        </p:nvSpPr>
        <p:spPr>
          <a:xfrm>
            <a:off x="919222" y="2243018"/>
            <a:ext cx="168473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000000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1</a:t>
            </a:r>
            <a:endParaRPr lang="en-US" sz="2450" dirty="0"/>
          </a:p>
        </p:txBody>
      </p:sp>
      <p:sp>
        <p:nvSpPr>
          <p:cNvPr id="8" name="Text 5"/>
          <p:cNvSpPr/>
          <p:nvPr/>
        </p:nvSpPr>
        <p:spPr>
          <a:xfrm>
            <a:off x="2107406" y="2150150"/>
            <a:ext cx="2634377" cy="329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Dừng máy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2107406" y="2479477"/>
            <a:ext cx="6334125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Ngay lập tức dừng hoạt động của máy móc khi xảy ra tai nạn.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1206401" y="3762256"/>
            <a:ext cx="702469" cy="22860"/>
          </a:xfrm>
          <a:prstGeom prst="roundRect">
            <a:avLst>
              <a:gd name="adj" fmla="val 131708"/>
            </a:avLst>
          </a:prstGeom>
          <a:solidFill>
            <a:srgbClr val="E58A35"/>
          </a:solidFill>
          <a:ln/>
        </p:spPr>
      </p:sp>
      <p:sp>
        <p:nvSpPr>
          <p:cNvPr id="11" name="Shape 8"/>
          <p:cNvSpPr/>
          <p:nvPr/>
        </p:nvSpPr>
        <p:spPr>
          <a:xfrm>
            <a:off x="777657" y="3547943"/>
            <a:ext cx="451604" cy="451604"/>
          </a:xfrm>
          <a:prstGeom prst="roundRect">
            <a:avLst>
              <a:gd name="adj" fmla="val 6667"/>
            </a:avLst>
          </a:prstGeom>
          <a:solidFill>
            <a:srgbClr val="FFA44F"/>
          </a:solidFill>
          <a:ln/>
        </p:spPr>
      </p:sp>
      <p:sp>
        <p:nvSpPr>
          <p:cNvPr id="12" name="Text 9"/>
          <p:cNvSpPr/>
          <p:nvPr/>
        </p:nvSpPr>
        <p:spPr>
          <a:xfrm>
            <a:off x="919222" y="3615690"/>
            <a:ext cx="168473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000000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2</a:t>
            </a:r>
            <a:endParaRPr lang="en-US" sz="2450" dirty="0"/>
          </a:p>
        </p:txBody>
      </p:sp>
      <p:sp>
        <p:nvSpPr>
          <p:cNvPr id="13" name="Text 10"/>
          <p:cNvSpPr/>
          <p:nvPr/>
        </p:nvSpPr>
        <p:spPr>
          <a:xfrm>
            <a:off x="2107406" y="3522821"/>
            <a:ext cx="2634377" cy="329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Sơ cứu</a:t>
            </a:r>
            <a:endParaRPr lang="en-US" sz="2050" dirty="0"/>
          </a:p>
        </p:txBody>
      </p:sp>
      <p:sp>
        <p:nvSpPr>
          <p:cNvPr id="14" name="Text 11"/>
          <p:cNvSpPr/>
          <p:nvPr/>
        </p:nvSpPr>
        <p:spPr>
          <a:xfrm>
            <a:off x="2107406" y="3852148"/>
            <a:ext cx="6334125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Thực hiện sơ cứu ban đầu cho người bị nạn nếu cần thiết.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1206401" y="5134928"/>
            <a:ext cx="702469" cy="22860"/>
          </a:xfrm>
          <a:prstGeom prst="roundRect">
            <a:avLst>
              <a:gd name="adj" fmla="val 131708"/>
            </a:avLst>
          </a:prstGeom>
          <a:solidFill>
            <a:srgbClr val="E58A35"/>
          </a:solidFill>
          <a:ln/>
        </p:spPr>
      </p:sp>
      <p:sp>
        <p:nvSpPr>
          <p:cNvPr id="16" name="Shape 13"/>
          <p:cNvSpPr/>
          <p:nvPr/>
        </p:nvSpPr>
        <p:spPr>
          <a:xfrm>
            <a:off x="777657" y="4920615"/>
            <a:ext cx="451604" cy="451604"/>
          </a:xfrm>
          <a:prstGeom prst="roundRect">
            <a:avLst>
              <a:gd name="adj" fmla="val 6667"/>
            </a:avLst>
          </a:prstGeom>
          <a:solidFill>
            <a:srgbClr val="FFA44F"/>
          </a:solidFill>
          <a:ln/>
        </p:spPr>
      </p:sp>
      <p:sp>
        <p:nvSpPr>
          <p:cNvPr id="17" name="Text 14"/>
          <p:cNvSpPr/>
          <p:nvPr/>
        </p:nvSpPr>
        <p:spPr>
          <a:xfrm>
            <a:off x="919222" y="4988362"/>
            <a:ext cx="168473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000000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3</a:t>
            </a:r>
            <a:endParaRPr lang="en-US" sz="2450" dirty="0"/>
          </a:p>
        </p:txBody>
      </p:sp>
      <p:sp>
        <p:nvSpPr>
          <p:cNvPr id="18" name="Text 15"/>
          <p:cNvSpPr/>
          <p:nvPr/>
        </p:nvSpPr>
        <p:spPr>
          <a:xfrm>
            <a:off x="2107406" y="4895493"/>
            <a:ext cx="2634377" cy="329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Gọi cấp cứu</a:t>
            </a:r>
            <a:endParaRPr lang="en-US" sz="2050" dirty="0"/>
          </a:p>
        </p:txBody>
      </p:sp>
      <p:sp>
        <p:nvSpPr>
          <p:cNvPr id="19" name="Text 16"/>
          <p:cNvSpPr/>
          <p:nvPr/>
        </p:nvSpPr>
        <p:spPr>
          <a:xfrm>
            <a:off x="2107406" y="5224820"/>
            <a:ext cx="6334125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Liên hệ dịch vụ y tế khẩn cấp nếu tình trạng nghiêm trọng.</a:t>
            </a:r>
            <a:endParaRPr lang="en-US" sz="1550" dirty="0"/>
          </a:p>
        </p:txBody>
      </p:sp>
      <p:sp>
        <p:nvSpPr>
          <p:cNvPr id="20" name="Shape 17"/>
          <p:cNvSpPr/>
          <p:nvPr/>
        </p:nvSpPr>
        <p:spPr>
          <a:xfrm>
            <a:off x="1206401" y="6507599"/>
            <a:ext cx="702469" cy="22860"/>
          </a:xfrm>
          <a:prstGeom prst="roundRect">
            <a:avLst>
              <a:gd name="adj" fmla="val 131708"/>
            </a:avLst>
          </a:prstGeom>
          <a:solidFill>
            <a:srgbClr val="E58A35"/>
          </a:solidFill>
          <a:ln/>
        </p:spPr>
      </p:sp>
      <p:sp>
        <p:nvSpPr>
          <p:cNvPr id="21" name="Shape 18"/>
          <p:cNvSpPr/>
          <p:nvPr/>
        </p:nvSpPr>
        <p:spPr>
          <a:xfrm>
            <a:off x="777657" y="6293287"/>
            <a:ext cx="451604" cy="451604"/>
          </a:xfrm>
          <a:prstGeom prst="roundRect">
            <a:avLst>
              <a:gd name="adj" fmla="val 6667"/>
            </a:avLst>
          </a:prstGeom>
          <a:solidFill>
            <a:srgbClr val="FFA44F"/>
          </a:solidFill>
          <a:ln/>
        </p:spPr>
      </p:sp>
      <p:sp>
        <p:nvSpPr>
          <p:cNvPr id="22" name="Text 19"/>
          <p:cNvSpPr/>
          <p:nvPr/>
        </p:nvSpPr>
        <p:spPr>
          <a:xfrm>
            <a:off x="919222" y="6361033"/>
            <a:ext cx="168473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000000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4</a:t>
            </a:r>
            <a:endParaRPr lang="en-US" sz="2450" dirty="0"/>
          </a:p>
        </p:txBody>
      </p:sp>
      <p:sp>
        <p:nvSpPr>
          <p:cNvPr id="23" name="Text 20"/>
          <p:cNvSpPr/>
          <p:nvPr/>
        </p:nvSpPr>
        <p:spPr>
          <a:xfrm>
            <a:off x="2107406" y="6268164"/>
            <a:ext cx="2634377" cy="329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Báo cáo</a:t>
            </a:r>
            <a:endParaRPr lang="en-US" sz="2050" dirty="0"/>
          </a:p>
        </p:txBody>
      </p:sp>
      <p:sp>
        <p:nvSpPr>
          <p:cNvPr id="24" name="Text 21"/>
          <p:cNvSpPr/>
          <p:nvPr/>
        </p:nvSpPr>
        <p:spPr>
          <a:xfrm>
            <a:off x="2107406" y="6597491"/>
            <a:ext cx="6334125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Thông báo cho quản lý và lập báo cáo chi tiết về sự cố.</a:t>
            </a:r>
            <a:endParaRPr lang="en-US" sz="1550" dirty="0"/>
          </a:p>
        </p:txBody>
      </p:sp>
      <p:pic>
        <p:nvPicPr>
          <p:cNvPr id="25" name="Image 0" descr="preencoded.png">
            <a:extLst>
              <a:ext uri="{FF2B5EF4-FFF2-40B4-BE49-F238E27FC236}">
                <a16:creationId xmlns:a16="http://schemas.microsoft.com/office/drawing/2014/main" id="{C2F313EE-F73B-0EBC-3107-2C6A27AFCC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24495" y="7467599"/>
            <a:ext cx="2246717" cy="6953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4390" y="411956"/>
            <a:ext cx="6480810" cy="8099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350"/>
              </a:lnSpc>
              <a:buNone/>
            </a:pPr>
            <a:r>
              <a:rPr lang="en-US" sz="510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Tài liệu tham khảo</a:t>
            </a:r>
            <a:endParaRPr lang="en-US" sz="5100" dirty="0"/>
          </a:p>
        </p:txBody>
      </p:sp>
      <p:sp>
        <p:nvSpPr>
          <p:cNvPr id="3" name="Text 1"/>
          <p:cNvSpPr/>
          <p:nvPr/>
        </p:nvSpPr>
        <p:spPr>
          <a:xfrm>
            <a:off x="864037" y="2649022"/>
            <a:ext cx="4931926" cy="486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800"/>
              </a:lnSpc>
              <a:buNone/>
            </a:pPr>
            <a:r>
              <a:rPr lang="en-US" sz="305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Bài kiểm tra ATLD nhóm 3</a:t>
            </a:r>
            <a:endParaRPr lang="en-US" sz="3050" dirty="0"/>
          </a:p>
        </p:txBody>
      </p:sp>
      <p:sp>
        <p:nvSpPr>
          <p:cNvPr id="4" name="Text 2"/>
          <p:cNvSpPr/>
          <p:nvPr/>
        </p:nvSpPr>
        <p:spPr>
          <a:xfrm>
            <a:off x="864037" y="3044071"/>
            <a:ext cx="669012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25A2A7"/>
                </a:solidFill>
                <a:latin typeface="DM Sans" pitchFamily="34" charset="0"/>
                <a:ea typeface="DM Sans" pitchFamily="34" charset="-122"/>
                <a:cs typeface="DM Sans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Trắc nghiệm an toàn lao động nhóm 3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864037" y="4023717"/>
            <a:ext cx="5752505" cy="486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800"/>
              </a:lnSpc>
              <a:buNone/>
            </a:pPr>
            <a:r>
              <a:rPr lang="en-US" sz="305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Bảng báo giá huấn luyện ATLD</a:t>
            </a:r>
            <a:endParaRPr lang="en-US" sz="3050" dirty="0"/>
          </a:p>
        </p:txBody>
      </p:sp>
      <p:sp>
        <p:nvSpPr>
          <p:cNvPr id="6" name="Text 4"/>
          <p:cNvSpPr/>
          <p:nvPr/>
        </p:nvSpPr>
        <p:spPr>
          <a:xfrm>
            <a:off x="864037" y="4411743"/>
            <a:ext cx="669012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25A2A7"/>
                </a:solidFill>
                <a:latin typeface="DM Sans" pitchFamily="34" charset="0"/>
                <a:ea typeface="DM Sans" pitchFamily="34" charset="-122"/>
                <a:cs typeface="DM Sans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Xem chi tiết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64037" y="5398413"/>
            <a:ext cx="4827627" cy="486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800"/>
              </a:lnSpc>
              <a:buNone/>
            </a:pPr>
            <a:r>
              <a:rPr lang="en-US" sz="305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Tải về tài liệu (download)</a:t>
            </a:r>
            <a:endParaRPr lang="en-US" sz="3050" dirty="0"/>
          </a:p>
        </p:txBody>
      </p:sp>
      <p:sp>
        <p:nvSpPr>
          <p:cNvPr id="8" name="Text 6"/>
          <p:cNvSpPr/>
          <p:nvPr/>
        </p:nvSpPr>
        <p:spPr>
          <a:xfrm>
            <a:off x="864037" y="5786082"/>
            <a:ext cx="669012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25A2A7"/>
                </a:solidFill>
                <a:latin typeface="DM Sans" pitchFamily="34" charset="0"/>
                <a:ea typeface="DM Sans" pitchFamily="34" charset="-122"/>
                <a:cs typeface="DM Sans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tài liệu huấn luyện an toàn lao động sản xuất Máy hút chân không</a:t>
            </a:r>
            <a:endParaRPr lang="en-US" sz="19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3860" y="3397687"/>
            <a:ext cx="5609868" cy="1736169"/>
          </a:xfrm>
          <a:prstGeom prst="rect">
            <a:avLst/>
          </a:prstGeom>
        </p:spPr>
      </p:pic>
      <p:pic>
        <p:nvPicPr>
          <p:cNvPr id="10" name="Image 0" descr="preencoded.png">
            <a:extLst>
              <a:ext uri="{FF2B5EF4-FFF2-40B4-BE49-F238E27FC236}">
                <a16:creationId xmlns:a16="http://schemas.microsoft.com/office/drawing/2014/main" id="{418EDD12-AA91-486A-5D0A-C46F3F46EC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24495" y="7467599"/>
            <a:ext cx="2246717" cy="6953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875</Words>
  <Application>Microsoft Office PowerPoint</Application>
  <PresentationFormat>Custom</PresentationFormat>
  <Paragraphs>106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PT Serif</vt:lpstr>
      <vt:lpstr>Arial</vt:lpstr>
      <vt:lpstr>DM Sans Bold</vt:lpstr>
      <vt:lpstr>DM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Nhan Van</cp:lastModifiedBy>
  <cp:revision>2</cp:revision>
  <dcterms:created xsi:type="dcterms:W3CDTF">2024-11-14T04:29:59Z</dcterms:created>
  <dcterms:modified xsi:type="dcterms:W3CDTF">2024-11-14T04:46:04Z</dcterms:modified>
</cp:coreProperties>
</file>