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Times New Roman Bold" panose="02020803070505020304" pitchFamily="18" charset="0"/>
      <p:regular r:id="rId17"/>
      <p:bold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5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04.11.2024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ntoannamviet.com/tai-lieu-an-toan-lao-dong-san-xuat-may-in/" TargetMode="External"/><Relationship Id="rId5" Type="http://schemas.openxmlformats.org/officeDocument/2006/relationships/hyperlink" Target="https://antoannamviet.com/bao-gia-huan-luyen-an-toan-lao-dong/" TargetMode="External"/><Relationship Id="rId4" Type="http://schemas.openxmlformats.org/officeDocument/2006/relationships/hyperlink" Target="https://antoannamviet.com/bai-kiem-tra-an-toan-lao-dong-nhom-3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</p:spPr>
        </p:sp>
      </p:grpSp>
      <p:sp>
        <p:nvSpPr>
          <p:cNvPr id="6" name="Freeform 6" descr="preencoded.png"/>
          <p:cNvSpPr/>
          <p:nvPr/>
        </p:nvSpPr>
        <p:spPr>
          <a:xfrm flipH="1">
            <a:off x="11744325" y="2491929"/>
            <a:ext cx="5514975" cy="5514975"/>
          </a:xfrm>
          <a:custGeom>
            <a:avLst/>
            <a:gdLst/>
            <a:ahLst/>
            <a:cxnLst/>
            <a:rect l="l" t="t" r="r" b="b"/>
            <a:pathLst>
              <a:path w="5514975" h="5514975">
                <a:moveTo>
                  <a:pt x="5514975" y="0"/>
                </a:moveTo>
                <a:lnTo>
                  <a:pt x="0" y="0"/>
                </a:lnTo>
                <a:lnTo>
                  <a:pt x="0" y="5514975"/>
                </a:lnTo>
                <a:lnTo>
                  <a:pt x="5514975" y="5514975"/>
                </a:lnTo>
                <a:lnTo>
                  <a:pt x="5514975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80046" y="2428883"/>
            <a:ext cx="11225509" cy="3587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54"/>
              </a:lnSpc>
            </a:pPr>
            <a:r>
              <a:rPr lang="en-US" sz="7341" b="1">
                <a:solidFill>
                  <a:srgbClr val="3B454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Tình hình an toàn lao động trong </a:t>
            </a:r>
          </a:p>
          <a:p>
            <a:pPr algn="l">
              <a:lnSpc>
                <a:spcPts val="9157"/>
              </a:lnSpc>
            </a:pPr>
            <a:r>
              <a:rPr lang="en-US" sz="7341" b="1">
                <a:solidFill>
                  <a:srgbClr val="3B454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sản xuất Máy In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75284" y="8149457"/>
            <a:ext cx="503188" cy="503188"/>
            <a:chOff x="0" y="0"/>
            <a:chExt cx="670917" cy="67091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70941" cy="670941"/>
            </a:xfrm>
            <a:custGeom>
              <a:avLst/>
              <a:gdLst/>
              <a:ahLst/>
              <a:cxnLst/>
              <a:rect l="l" t="t" r="r" b="b"/>
              <a:pathLst>
                <a:path w="670941" h="670941">
                  <a:moveTo>
                    <a:pt x="0" y="335407"/>
                  </a:moveTo>
                  <a:cubicBezTo>
                    <a:pt x="0" y="150241"/>
                    <a:pt x="150241" y="0"/>
                    <a:pt x="335407" y="0"/>
                  </a:cubicBezTo>
                  <a:cubicBezTo>
                    <a:pt x="337312" y="0"/>
                    <a:pt x="339217" y="889"/>
                    <a:pt x="340360" y="2413"/>
                  </a:cubicBezTo>
                  <a:lnTo>
                    <a:pt x="335407" y="6350"/>
                  </a:lnTo>
                  <a:lnTo>
                    <a:pt x="335407" y="0"/>
                  </a:lnTo>
                  <a:lnTo>
                    <a:pt x="335407" y="6350"/>
                  </a:lnTo>
                  <a:lnTo>
                    <a:pt x="335407" y="0"/>
                  </a:lnTo>
                  <a:cubicBezTo>
                    <a:pt x="520700" y="0"/>
                    <a:pt x="670941" y="150241"/>
                    <a:pt x="670941" y="335407"/>
                  </a:cubicBezTo>
                  <a:cubicBezTo>
                    <a:pt x="670941" y="337820"/>
                    <a:pt x="669544" y="339979"/>
                    <a:pt x="667385" y="341122"/>
                  </a:cubicBezTo>
                  <a:lnTo>
                    <a:pt x="664591" y="335407"/>
                  </a:lnTo>
                  <a:lnTo>
                    <a:pt x="670941" y="335407"/>
                  </a:lnTo>
                  <a:cubicBezTo>
                    <a:pt x="670941" y="520700"/>
                    <a:pt x="520700" y="670941"/>
                    <a:pt x="335407" y="670941"/>
                  </a:cubicBezTo>
                  <a:lnTo>
                    <a:pt x="335407" y="664591"/>
                  </a:lnTo>
                  <a:lnTo>
                    <a:pt x="335407" y="658241"/>
                  </a:lnTo>
                  <a:lnTo>
                    <a:pt x="335407" y="664591"/>
                  </a:lnTo>
                  <a:lnTo>
                    <a:pt x="335407" y="670941"/>
                  </a:lnTo>
                  <a:cubicBezTo>
                    <a:pt x="150241" y="670941"/>
                    <a:pt x="0" y="520700"/>
                    <a:pt x="0" y="335407"/>
                  </a:cubicBezTo>
                  <a:lnTo>
                    <a:pt x="6350" y="335407"/>
                  </a:lnTo>
                  <a:lnTo>
                    <a:pt x="0" y="335407"/>
                  </a:lnTo>
                  <a:moveTo>
                    <a:pt x="12700" y="335407"/>
                  </a:moveTo>
                  <a:lnTo>
                    <a:pt x="6350" y="335407"/>
                  </a:lnTo>
                  <a:lnTo>
                    <a:pt x="12700" y="335407"/>
                  </a:lnTo>
                  <a:cubicBezTo>
                    <a:pt x="12700" y="513715"/>
                    <a:pt x="157226" y="658241"/>
                    <a:pt x="335407" y="658241"/>
                  </a:cubicBezTo>
                  <a:cubicBezTo>
                    <a:pt x="338963" y="658241"/>
                    <a:pt x="341757" y="661035"/>
                    <a:pt x="341757" y="664591"/>
                  </a:cubicBezTo>
                  <a:cubicBezTo>
                    <a:pt x="341757" y="668147"/>
                    <a:pt x="338963" y="670941"/>
                    <a:pt x="335407" y="670941"/>
                  </a:cubicBezTo>
                  <a:cubicBezTo>
                    <a:pt x="331851" y="670941"/>
                    <a:pt x="329057" y="668147"/>
                    <a:pt x="329057" y="664591"/>
                  </a:cubicBezTo>
                  <a:cubicBezTo>
                    <a:pt x="329057" y="661035"/>
                    <a:pt x="331851" y="658241"/>
                    <a:pt x="335407" y="658241"/>
                  </a:cubicBezTo>
                  <a:cubicBezTo>
                    <a:pt x="513715" y="658241"/>
                    <a:pt x="658114" y="513715"/>
                    <a:pt x="658114" y="335534"/>
                  </a:cubicBezTo>
                  <a:cubicBezTo>
                    <a:pt x="658114" y="333121"/>
                    <a:pt x="659511" y="330962"/>
                    <a:pt x="661670" y="329819"/>
                  </a:cubicBezTo>
                  <a:lnTo>
                    <a:pt x="664464" y="335534"/>
                  </a:lnTo>
                  <a:lnTo>
                    <a:pt x="658114" y="335534"/>
                  </a:lnTo>
                  <a:cubicBezTo>
                    <a:pt x="658241" y="157226"/>
                    <a:pt x="513715" y="12700"/>
                    <a:pt x="335407" y="12700"/>
                  </a:cubicBezTo>
                  <a:cubicBezTo>
                    <a:pt x="333502" y="12700"/>
                    <a:pt x="331597" y="11811"/>
                    <a:pt x="330454" y="10287"/>
                  </a:cubicBezTo>
                  <a:lnTo>
                    <a:pt x="335407" y="6350"/>
                  </a:lnTo>
                  <a:lnTo>
                    <a:pt x="335407" y="12700"/>
                  </a:lnTo>
                  <a:cubicBezTo>
                    <a:pt x="157226" y="12700"/>
                    <a:pt x="12700" y="157226"/>
                    <a:pt x="12700" y="335407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0" name="Freeform 10" descr="preencoded.png"/>
          <p:cNvSpPr/>
          <p:nvPr/>
        </p:nvSpPr>
        <p:spPr>
          <a:xfrm>
            <a:off x="1089571" y="8163745"/>
            <a:ext cx="474612" cy="474612"/>
          </a:xfrm>
          <a:custGeom>
            <a:avLst/>
            <a:gdLst/>
            <a:ahLst/>
            <a:cxnLst/>
            <a:rect l="l" t="t" r="r" b="b"/>
            <a:pathLst>
              <a:path w="474612" h="474612">
                <a:moveTo>
                  <a:pt x="0" y="0"/>
                </a:moveTo>
                <a:lnTo>
                  <a:pt x="474613" y="0"/>
                </a:lnTo>
                <a:lnTo>
                  <a:pt x="474613" y="474612"/>
                </a:lnTo>
                <a:lnTo>
                  <a:pt x="0" y="4746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727895" y="8051768"/>
            <a:ext cx="7416105" cy="574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49"/>
              </a:lnSpc>
            </a:pPr>
            <a:r>
              <a:rPr lang="en-US" sz="3000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Bản quyền thuộc An Toàn Nam Việt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85E8D17-714C-D0A3-743A-2C8FD2B23E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0" y="9030386"/>
            <a:ext cx="4245696" cy="131469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</p:spPr>
        </p:sp>
      </p:grpSp>
      <p:sp>
        <p:nvSpPr>
          <p:cNvPr id="6" name="Freeform 6" descr="preencoded.png"/>
          <p:cNvSpPr/>
          <p:nvPr/>
        </p:nvSpPr>
        <p:spPr>
          <a:xfrm>
            <a:off x="1116894" y="3175621"/>
            <a:ext cx="5524500" cy="4901862"/>
          </a:xfrm>
          <a:custGeom>
            <a:avLst/>
            <a:gdLst/>
            <a:ahLst/>
            <a:cxnLst/>
            <a:rect l="l" t="t" r="r" b="b"/>
            <a:pathLst>
              <a:path w="5524500" h="4901862">
                <a:moveTo>
                  <a:pt x="0" y="0"/>
                </a:moveTo>
                <a:lnTo>
                  <a:pt x="5524500" y="0"/>
                </a:lnTo>
                <a:lnTo>
                  <a:pt x="5524500" y="4901862"/>
                </a:lnTo>
                <a:lnTo>
                  <a:pt x="0" y="49018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12702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7938046" y="1263128"/>
            <a:ext cx="9865687" cy="10588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2"/>
              </a:lnSpc>
            </a:pPr>
            <a:r>
              <a:rPr lang="en-US" sz="6062" b="1">
                <a:solidFill>
                  <a:srgbClr val="3B454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Tình hình tai nạn lao động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989391" y="3777666"/>
            <a:ext cx="9269909" cy="1479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58180" lvl="1" indent="-179090" algn="l">
              <a:lnSpc>
                <a:spcPts val="3875"/>
              </a:lnSpc>
              <a:buAutoNum type="arabicPeriod"/>
            </a:pPr>
            <a:r>
              <a:rPr lang="en-US" sz="2375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Trong 6 tháng đầu năm 2024, trên toàn quốc xảy ra 3.201 vụ tai nạn lao động, làm 3.065 người bị nạn, trong đó 320 vụ chết người và 346 người chết.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938046" y="6240810"/>
            <a:ext cx="9269909" cy="993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75"/>
              </a:lnSpc>
            </a:pPr>
            <a:r>
              <a:rPr lang="en-US" sz="2375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Số vụ tai nạn lao động và số người chết giảm so với 6 tháng đầu năm 2023, tuy nhiên số người bị thương nặng tăng 3,32%.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299C197-C053-E5E1-8172-8B9D090155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0" y="9030386"/>
            <a:ext cx="4245696" cy="131469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1080046" y="1301352"/>
            <a:ext cx="16127909" cy="201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sz="6062" b="1">
                <a:solidFill>
                  <a:srgbClr val="3B454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Một số vụ tai nạn lao động trong </a:t>
            </a:r>
          </a:p>
          <a:p>
            <a:pPr algn="l">
              <a:lnSpc>
                <a:spcPts val="7562"/>
              </a:lnSpc>
            </a:pPr>
            <a:r>
              <a:rPr lang="en-US" sz="6062" b="1">
                <a:solidFill>
                  <a:srgbClr val="3B454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nhà máy sản xuất máy in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80046" y="3990231"/>
            <a:ext cx="7909769" cy="2272010"/>
            <a:chOff x="0" y="0"/>
            <a:chExt cx="10546358" cy="302934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546334" cy="3029331"/>
            </a:xfrm>
            <a:custGeom>
              <a:avLst/>
              <a:gdLst/>
              <a:ahLst/>
              <a:cxnLst/>
              <a:rect l="l" t="t" r="r" b="b"/>
              <a:pathLst>
                <a:path w="10546334" h="3029331">
                  <a:moveTo>
                    <a:pt x="0" y="370332"/>
                  </a:moveTo>
                  <a:cubicBezTo>
                    <a:pt x="0" y="165862"/>
                    <a:pt x="165862" y="0"/>
                    <a:pt x="370332" y="0"/>
                  </a:cubicBezTo>
                  <a:lnTo>
                    <a:pt x="10176001" y="0"/>
                  </a:lnTo>
                  <a:cubicBezTo>
                    <a:pt x="10380472" y="0"/>
                    <a:pt x="10546334" y="165862"/>
                    <a:pt x="10546334" y="370332"/>
                  </a:cubicBezTo>
                  <a:lnTo>
                    <a:pt x="10546334" y="2658999"/>
                  </a:lnTo>
                  <a:cubicBezTo>
                    <a:pt x="10546334" y="2863469"/>
                    <a:pt x="10380472" y="3029331"/>
                    <a:pt x="10176001" y="3029331"/>
                  </a:cubicBezTo>
                  <a:lnTo>
                    <a:pt x="370332" y="3029331"/>
                  </a:lnTo>
                  <a:cubicBezTo>
                    <a:pt x="165862" y="3029331"/>
                    <a:pt x="0" y="2863596"/>
                    <a:pt x="0" y="2658999"/>
                  </a:cubicBezTo>
                  <a:close/>
                </a:path>
              </a:pathLst>
            </a:custGeom>
            <a:solidFill>
              <a:srgbClr val="E8F3E8"/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1388566" y="4222551"/>
            <a:ext cx="5343822" cy="523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9"/>
              </a:lnSpc>
            </a:pPr>
            <a:r>
              <a:rPr lang="en-US" sz="3000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Tai nạn do thiết bị hỏng hóc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88566" y="4813698"/>
            <a:ext cx="7292727" cy="993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75"/>
              </a:lnSpc>
            </a:pPr>
            <a:r>
              <a:rPr lang="en-US" sz="2375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Một công nhân bị thương nặng khi máy in công nghiệp lớn gặp sự cố kỹ thuật và đổ sập.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298335" y="3990231"/>
            <a:ext cx="7909769" cy="2272010"/>
            <a:chOff x="0" y="0"/>
            <a:chExt cx="10546358" cy="302934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546334" cy="3029331"/>
            </a:xfrm>
            <a:custGeom>
              <a:avLst/>
              <a:gdLst/>
              <a:ahLst/>
              <a:cxnLst/>
              <a:rect l="l" t="t" r="r" b="b"/>
              <a:pathLst>
                <a:path w="10546334" h="3029331">
                  <a:moveTo>
                    <a:pt x="0" y="370332"/>
                  </a:moveTo>
                  <a:cubicBezTo>
                    <a:pt x="0" y="165862"/>
                    <a:pt x="165862" y="0"/>
                    <a:pt x="370332" y="0"/>
                  </a:cubicBezTo>
                  <a:lnTo>
                    <a:pt x="10176001" y="0"/>
                  </a:lnTo>
                  <a:cubicBezTo>
                    <a:pt x="10380472" y="0"/>
                    <a:pt x="10546334" y="165862"/>
                    <a:pt x="10546334" y="370332"/>
                  </a:cubicBezTo>
                  <a:lnTo>
                    <a:pt x="10546334" y="2658999"/>
                  </a:lnTo>
                  <a:cubicBezTo>
                    <a:pt x="10546334" y="2863469"/>
                    <a:pt x="10380472" y="3029331"/>
                    <a:pt x="10176001" y="3029331"/>
                  </a:cubicBezTo>
                  <a:lnTo>
                    <a:pt x="370332" y="3029331"/>
                  </a:lnTo>
                  <a:cubicBezTo>
                    <a:pt x="165862" y="3029331"/>
                    <a:pt x="0" y="2863596"/>
                    <a:pt x="0" y="2658999"/>
                  </a:cubicBezTo>
                  <a:close/>
                </a:path>
              </a:pathLst>
            </a:custGeom>
            <a:solidFill>
              <a:srgbClr val="E8F3E8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9606855" y="4222551"/>
            <a:ext cx="6109395" cy="523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9"/>
              </a:lnSpc>
            </a:pPr>
            <a:r>
              <a:rPr lang="en-US" sz="3000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Tai nạn do thiếu trang bị bảo hộ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606855" y="4813698"/>
            <a:ext cx="7292728" cy="993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75"/>
              </a:lnSpc>
            </a:pPr>
            <a:r>
              <a:rPr lang="en-US" sz="2375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Một công nhân bị bỏng nặng do tiếp xúc với hóa chất khi không đeo găng tay và mặt nạ bảo hộ.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080046" y="6570761"/>
            <a:ext cx="7909769" cy="2272010"/>
            <a:chOff x="0" y="0"/>
            <a:chExt cx="10546358" cy="302934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546334" cy="3029331"/>
            </a:xfrm>
            <a:custGeom>
              <a:avLst/>
              <a:gdLst/>
              <a:ahLst/>
              <a:cxnLst/>
              <a:rect l="l" t="t" r="r" b="b"/>
              <a:pathLst>
                <a:path w="10546334" h="3029331">
                  <a:moveTo>
                    <a:pt x="0" y="370332"/>
                  </a:moveTo>
                  <a:cubicBezTo>
                    <a:pt x="0" y="165862"/>
                    <a:pt x="165862" y="0"/>
                    <a:pt x="370332" y="0"/>
                  </a:cubicBezTo>
                  <a:lnTo>
                    <a:pt x="10176001" y="0"/>
                  </a:lnTo>
                  <a:cubicBezTo>
                    <a:pt x="10380472" y="0"/>
                    <a:pt x="10546334" y="165862"/>
                    <a:pt x="10546334" y="370332"/>
                  </a:cubicBezTo>
                  <a:lnTo>
                    <a:pt x="10546334" y="2658999"/>
                  </a:lnTo>
                  <a:cubicBezTo>
                    <a:pt x="10546334" y="2863469"/>
                    <a:pt x="10380472" y="3029331"/>
                    <a:pt x="10176001" y="3029331"/>
                  </a:cubicBezTo>
                  <a:lnTo>
                    <a:pt x="370332" y="3029331"/>
                  </a:lnTo>
                  <a:cubicBezTo>
                    <a:pt x="165862" y="3029331"/>
                    <a:pt x="0" y="2863596"/>
                    <a:pt x="0" y="2658999"/>
                  </a:cubicBezTo>
                  <a:close/>
                </a:path>
              </a:pathLst>
            </a:custGeom>
            <a:solidFill>
              <a:srgbClr val="E8F3E8"/>
            </a:solidFill>
          </p:spPr>
        </p:sp>
      </p:grpSp>
      <p:sp>
        <p:nvSpPr>
          <p:cNvPr id="17" name="TextBox 17"/>
          <p:cNvSpPr txBox="1"/>
          <p:nvPr/>
        </p:nvSpPr>
        <p:spPr>
          <a:xfrm>
            <a:off x="1388566" y="6803082"/>
            <a:ext cx="6674792" cy="523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9"/>
              </a:lnSpc>
            </a:pPr>
            <a:r>
              <a:rPr lang="en-US" sz="3000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Sự cố do vi phạm quy trình an toàn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88566" y="7394228"/>
            <a:ext cx="7292727" cy="993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75"/>
              </a:lnSpc>
            </a:pPr>
            <a:r>
              <a:rPr lang="en-US" sz="2375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Một công nhân bị kẹp tay vào máy ép do không tắt nguồn điện trước khi sửa chữa.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9298335" y="6570761"/>
            <a:ext cx="7909769" cy="2272010"/>
            <a:chOff x="0" y="0"/>
            <a:chExt cx="10546358" cy="302934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546334" cy="3029331"/>
            </a:xfrm>
            <a:custGeom>
              <a:avLst/>
              <a:gdLst/>
              <a:ahLst/>
              <a:cxnLst/>
              <a:rect l="l" t="t" r="r" b="b"/>
              <a:pathLst>
                <a:path w="10546334" h="3029331">
                  <a:moveTo>
                    <a:pt x="0" y="370332"/>
                  </a:moveTo>
                  <a:cubicBezTo>
                    <a:pt x="0" y="165862"/>
                    <a:pt x="165862" y="0"/>
                    <a:pt x="370332" y="0"/>
                  </a:cubicBezTo>
                  <a:lnTo>
                    <a:pt x="10176001" y="0"/>
                  </a:lnTo>
                  <a:cubicBezTo>
                    <a:pt x="10380472" y="0"/>
                    <a:pt x="10546334" y="165862"/>
                    <a:pt x="10546334" y="370332"/>
                  </a:cubicBezTo>
                  <a:lnTo>
                    <a:pt x="10546334" y="2658999"/>
                  </a:lnTo>
                  <a:cubicBezTo>
                    <a:pt x="10546334" y="2863469"/>
                    <a:pt x="10380472" y="3029331"/>
                    <a:pt x="10176001" y="3029331"/>
                  </a:cubicBezTo>
                  <a:lnTo>
                    <a:pt x="370332" y="3029331"/>
                  </a:lnTo>
                  <a:cubicBezTo>
                    <a:pt x="165862" y="3029331"/>
                    <a:pt x="0" y="2863596"/>
                    <a:pt x="0" y="2658999"/>
                  </a:cubicBezTo>
                  <a:close/>
                </a:path>
              </a:pathLst>
            </a:custGeom>
            <a:solidFill>
              <a:srgbClr val="E8F3E8"/>
            </a:solidFill>
          </p:spPr>
        </p:sp>
      </p:grpSp>
      <p:sp>
        <p:nvSpPr>
          <p:cNvPr id="21" name="TextBox 21"/>
          <p:cNvSpPr txBox="1"/>
          <p:nvPr/>
        </p:nvSpPr>
        <p:spPr>
          <a:xfrm>
            <a:off x="9606855" y="6803082"/>
            <a:ext cx="5187404" cy="523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9"/>
              </a:lnSpc>
            </a:pPr>
            <a:r>
              <a:rPr lang="en-US" sz="3000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Tai nạn do làm việc quá giờ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606855" y="7394228"/>
            <a:ext cx="7292728" cy="993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75"/>
              </a:lnSpc>
            </a:pPr>
            <a:r>
              <a:rPr lang="en-US" sz="2375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Một công nhân bị ngã từ trên cao do mệt mỏi sau nhiều giờ làm việc liên tục.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6EE4B9A-9DB8-6B7B-7F09-A68FE674EA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0" y="9030386"/>
            <a:ext cx="4245696" cy="13146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</p:spPr>
        </p:sp>
      </p:grpSp>
      <p:sp>
        <p:nvSpPr>
          <p:cNvPr id="6" name="Freeform 6" descr="preencoded.png"/>
          <p:cNvSpPr/>
          <p:nvPr/>
        </p:nvSpPr>
        <p:spPr>
          <a:xfrm>
            <a:off x="16049019" y="9686925"/>
            <a:ext cx="2153256" cy="514350"/>
          </a:xfrm>
          <a:custGeom>
            <a:avLst/>
            <a:gdLst/>
            <a:ahLst/>
            <a:cxnLst/>
            <a:rect l="l" t="t" r="r" b="b"/>
            <a:pathLst>
              <a:path w="2153256" h="514350">
                <a:moveTo>
                  <a:pt x="0" y="0"/>
                </a:moveTo>
                <a:lnTo>
                  <a:pt x="2153256" y="0"/>
                </a:lnTo>
                <a:lnTo>
                  <a:pt x="2153256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874788" y="539651"/>
            <a:ext cx="14538424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4750" b="1">
                <a:solidFill>
                  <a:srgbClr val="3B454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I. An toàn vệ sinh lao động trong gia công cơ khí</a:t>
            </a:r>
          </a:p>
        </p:txBody>
      </p:sp>
      <p:sp>
        <p:nvSpPr>
          <p:cNvPr id="8" name="Freeform 8" descr="preencoded.png"/>
          <p:cNvSpPr/>
          <p:nvPr/>
        </p:nvSpPr>
        <p:spPr>
          <a:xfrm>
            <a:off x="5483275" y="1923752"/>
            <a:ext cx="7321451" cy="4880967"/>
          </a:xfrm>
          <a:custGeom>
            <a:avLst/>
            <a:gdLst/>
            <a:ahLst/>
            <a:cxnLst/>
            <a:rect l="l" t="t" r="r" b="b"/>
            <a:pathLst>
              <a:path w="7321451" h="4880967">
                <a:moveTo>
                  <a:pt x="0" y="0"/>
                </a:moveTo>
                <a:lnTo>
                  <a:pt x="7321451" y="0"/>
                </a:lnTo>
                <a:lnTo>
                  <a:pt x="7321451" y="4880968"/>
                </a:lnTo>
                <a:lnTo>
                  <a:pt x="0" y="48809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5" r="-65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854125" y="8255050"/>
            <a:ext cx="7992219" cy="773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1"/>
              </a:lnSpc>
            </a:pPr>
            <a:r>
              <a:rPr lang="en-US" sz="1875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Công việc gia công cơ khí đòi hỏi độ chính xác cao, </a:t>
            </a:r>
          </a:p>
          <a:p>
            <a:pPr algn="l">
              <a:lnSpc>
                <a:spcPts val="3062"/>
              </a:lnSpc>
            </a:pPr>
            <a:r>
              <a:rPr lang="en-US" sz="1874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sử dụng các công cụ cắt gọt và đúc khuôn.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464421" y="8255050"/>
            <a:ext cx="7992219" cy="773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1"/>
              </a:lnSpc>
            </a:pPr>
            <a:r>
              <a:rPr lang="en-US" sz="1875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Tai nạn phổ biến là do mảnh vụn kim loại bắn ra, tiếp xúc với </a:t>
            </a:r>
          </a:p>
          <a:p>
            <a:pPr algn="l">
              <a:lnSpc>
                <a:spcPts val="3062"/>
              </a:lnSpc>
            </a:pPr>
            <a:r>
              <a:rPr lang="en-US" sz="1874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nhiệt độ cao, và lỗi kỹ thuật khi vận hành máy CNC.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58471B6-F59F-73FC-7C63-09D848507D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4200" y="9200616"/>
            <a:ext cx="3507061" cy="108597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</p:spPr>
        </p:sp>
      </p:grpSp>
      <p:sp>
        <p:nvSpPr>
          <p:cNvPr id="6" name="Freeform 6" descr="preencoded.png"/>
          <p:cNvSpPr/>
          <p:nvPr/>
        </p:nvSpPr>
        <p:spPr>
          <a:xfrm>
            <a:off x="16049019" y="9686925"/>
            <a:ext cx="2153256" cy="514350"/>
          </a:xfrm>
          <a:custGeom>
            <a:avLst/>
            <a:gdLst/>
            <a:ahLst/>
            <a:cxnLst/>
            <a:rect l="l" t="t" r="r" b="b"/>
            <a:pathLst>
              <a:path w="2153256" h="514350">
                <a:moveTo>
                  <a:pt x="0" y="0"/>
                </a:moveTo>
                <a:lnTo>
                  <a:pt x="2153256" y="0"/>
                </a:lnTo>
                <a:lnTo>
                  <a:pt x="2153256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 descr="preencoded.png"/>
          <p:cNvSpPr/>
          <p:nvPr/>
        </p:nvSpPr>
        <p:spPr>
          <a:xfrm>
            <a:off x="1187574" y="3949824"/>
            <a:ext cx="4953000" cy="4916538"/>
          </a:xfrm>
          <a:custGeom>
            <a:avLst/>
            <a:gdLst/>
            <a:ahLst/>
            <a:cxnLst/>
            <a:rect l="l" t="t" r="r" b="b"/>
            <a:pathLst>
              <a:path w="4953000" h="4916538">
                <a:moveTo>
                  <a:pt x="0" y="0"/>
                </a:moveTo>
                <a:lnTo>
                  <a:pt x="4953000" y="0"/>
                </a:lnTo>
                <a:lnTo>
                  <a:pt x="4953000" y="4916538"/>
                </a:lnTo>
                <a:lnTo>
                  <a:pt x="0" y="49165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8490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7747695" y="762744"/>
            <a:ext cx="9650611" cy="1673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49"/>
              </a:lnSpc>
            </a:pPr>
            <a:r>
              <a:rPr lang="en-US" sz="4999" b="1">
                <a:solidFill>
                  <a:srgbClr val="3B454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Biện pháp phòng tránh tai nạn trong gia công cơ khí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7747695" y="3142655"/>
            <a:ext cx="9650610" cy="1249494"/>
            <a:chOff x="0" y="0"/>
            <a:chExt cx="12867480" cy="1665992"/>
          </a:xfrm>
        </p:grpSpPr>
        <p:sp>
          <p:nvSpPr>
            <p:cNvPr id="10" name="TextBox 10"/>
            <p:cNvSpPr txBox="1"/>
            <p:nvPr/>
          </p:nvSpPr>
          <p:spPr>
            <a:xfrm>
              <a:off x="932060" y="-66675"/>
              <a:ext cx="6064052" cy="566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24"/>
                </a:lnSpc>
              </a:pPr>
              <a:r>
                <a:rPr lang="en-US" sz="2499" b="1">
                  <a:solidFill>
                    <a:srgbClr val="405449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Huấn luyện an toàn lao động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32060" y="618330"/>
              <a:ext cx="11935420" cy="10476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87"/>
                </a:lnSpc>
              </a:pPr>
              <a:r>
                <a:rPr lang="en-US" sz="2000">
                  <a:solidFill>
                    <a:srgbClr val="405449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Huấn luyện an toàn lao động cho công nhân, đặc biệt về sử dụng các công cụ cắt gọt và đúc khuôn.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0" y="0"/>
              <a:ext cx="593130" cy="593130"/>
              <a:chOff x="0" y="0"/>
              <a:chExt cx="593130" cy="59313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593090" cy="593090"/>
              </a:xfrm>
              <a:custGeom>
                <a:avLst/>
                <a:gdLst/>
                <a:ahLst/>
                <a:cxnLst/>
                <a:rect l="l" t="t" r="r" b="b"/>
                <a:pathLst>
                  <a:path w="593090" h="593090">
                    <a:moveTo>
                      <a:pt x="0" y="296545"/>
                    </a:moveTo>
                    <a:cubicBezTo>
                      <a:pt x="0" y="132715"/>
                      <a:pt x="132715" y="0"/>
                      <a:pt x="296545" y="0"/>
                    </a:cubicBezTo>
                    <a:cubicBezTo>
                      <a:pt x="460375" y="0"/>
                      <a:pt x="593090" y="132715"/>
                      <a:pt x="593090" y="296545"/>
                    </a:cubicBezTo>
                    <a:cubicBezTo>
                      <a:pt x="593090" y="460375"/>
                      <a:pt x="460375" y="593090"/>
                      <a:pt x="296545" y="593090"/>
                    </a:cubicBezTo>
                    <a:cubicBezTo>
                      <a:pt x="132715" y="593090"/>
                      <a:pt x="0" y="460375"/>
                      <a:pt x="0" y="296545"/>
                    </a:cubicBezTo>
                    <a:close/>
                  </a:path>
                </a:pathLst>
              </a:custGeom>
              <a:solidFill>
                <a:srgbClr val="E8F3E8"/>
              </a:solidFill>
            </p:spPr>
          </p:sp>
        </p:grpSp>
        <p:sp>
          <p:nvSpPr>
            <p:cNvPr id="14" name="TextBox 14"/>
            <p:cNvSpPr txBox="1"/>
            <p:nvPr/>
          </p:nvSpPr>
          <p:spPr>
            <a:xfrm>
              <a:off x="136573" y="46889"/>
              <a:ext cx="319984" cy="4471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8"/>
                </a:lnSpc>
              </a:pPr>
              <a:r>
                <a:rPr lang="en-US" sz="1926" b="1">
                  <a:solidFill>
                    <a:srgbClr val="405449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1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747695" y="5045422"/>
            <a:ext cx="9650610" cy="1249495"/>
            <a:chOff x="0" y="0"/>
            <a:chExt cx="12867480" cy="1665993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593130" cy="593130"/>
              <a:chOff x="0" y="0"/>
              <a:chExt cx="593130" cy="59313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593090" cy="593090"/>
              </a:xfrm>
              <a:custGeom>
                <a:avLst/>
                <a:gdLst/>
                <a:ahLst/>
                <a:cxnLst/>
                <a:rect l="l" t="t" r="r" b="b"/>
                <a:pathLst>
                  <a:path w="593090" h="593090">
                    <a:moveTo>
                      <a:pt x="0" y="296545"/>
                    </a:moveTo>
                    <a:cubicBezTo>
                      <a:pt x="0" y="132715"/>
                      <a:pt x="132715" y="0"/>
                      <a:pt x="296545" y="0"/>
                    </a:cubicBezTo>
                    <a:cubicBezTo>
                      <a:pt x="460375" y="0"/>
                      <a:pt x="593090" y="132715"/>
                      <a:pt x="593090" y="296545"/>
                    </a:cubicBezTo>
                    <a:cubicBezTo>
                      <a:pt x="593090" y="460375"/>
                      <a:pt x="460375" y="593090"/>
                      <a:pt x="296545" y="593090"/>
                    </a:cubicBezTo>
                    <a:cubicBezTo>
                      <a:pt x="132715" y="593090"/>
                      <a:pt x="0" y="460375"/>
                      <a:pt x="0" y="296545"/>
                    </a:cubicBezTo>
                    <a:close/>
                  </a:path>
                </a:pathLst>
              </a:custGeom>
              <a:solidFill>
                <a:srgbClr val="E8F3E8"/>
              </a:solidFill>
            </p:spPr>
          </p:sp>
        </p:grpSp>
        <p:sp>
          <p:nvSpPr>
            <p:cNvPr id="18" name="TextBox 18"/>
            <p:cNvSpPr txBox="1"/>
            <p:nvPr/>
          </p:nvSpPr>
          <p:spPr>
            <a:xfrm>
              <a:off x="932060" y="-66675"/>
              <a:ext cx="6482160" cy="566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24"/>
                </a:lnSpc>
              </a:pPr>
              <a:r>
                <a:rPr lang="en-US" sz="2499" b="1">
                  <a:solidFill>
                    <a:srgbClr val="405449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Kiểm tra và bảo dưỡng định kỳ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32060" y="618332"/>
              <a:ext cx="11935420" cy="10476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87"/>
                </a:lnSpc>
              </a:pPr>
              <a:r>
                <a:rPr lang="en-US" sz="2000">
                  <a:solidFill>
                    <a:srgbClr val="405449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Kiểm tra và bảo dưỡng định kỳ các thiết bị, máy móc để đảm bảo hoạt động an toàn.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36573" y="82239"/>
              <a:ext cx="319984" cy="4471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8"/>
                </a:lnSpc>
              </a:pPr>
              <a:r>
                <a:rPr lang="en-US" sz="1926" b="1">
                  <a:solidFill>
                    <a:srgbClr val="405449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2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747695" y="6948190"/>
            <a:ext cx="9650610" cy="849478"/>
            <a:chOff x="0" y="0"/>
            <a:chExt cx="12867480" cy="1132638"/>
          </a:xfrm>
        </p:grpSpPr>
        <p:grpSp>
          <p:nvGrpSpPr>
            <p:cNvPr id="22" name="Group 22"/>
            <p:cNvGrpSpPr/>
            <p:nvPr/>
          </p:nvGrpSpPr>
          <p:grpSpPr>
            <a:xfrm>
              <a:off x="0" y="0"/>
              <a:ext cx="593130" cy="593130"/>
              <a:chOff x="0" y="0"/>
              <a:chExt cx="593130" cy="59313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593090" cy="593090"/>
              </a:xfrm>
              <a:custGeom>
                <a:avLst/>
                <a:gdLst/>
                <a:ahLst/>
                <a:cxnLst/>
                <a:rect l="l" t="t" r="r" b="b"/>
                <a:pathLst>
                  <a:path w="593090" h="593090">
                    <a:moveTo>
                      <a:pt x="0" y="296545"/>
                    </a:moveTo>
                    <a:cubicBezTo>
                      <a:pt x="0" y="132715"/>
                      <a:pt x="132715" y="0"/>
                      <a:pt x="296545" y="0"/>
                    </a:cubicBezTo>
                    <a:cubicBezTo>
                      <a:pt x="460375" y="0"/>
                      <a:pt x="593090" y="132715"/>
                      <a:pt x="593090" y="296545"/>
                    </a:cubicBezTo>
                    <a:cubicBezTo>
                      <a:pt x="593090" y="460375"/>
                      <a:pt x="460375" y="593090"/>
                      <a:pt x="296545" y="593090"/>
                    </a:cubicBezTo>
                    <a:cubicBezTo>
                      <a:pt x="132715" y="593090"/>
                      <a:pt x="0" y="460375"/>
                      <a:pt x="0" y="296545"/>
                    </a:cubicBezTo>
                    <a:close/>
                  </a:path>
                </a:pathLst>
              </a:custGeom>
              <a:solidFill>
                <a:srgbClr val="E8F3E8"/>
              </a:solidFill>
            </p:spPr>
          </p:sp>
        </p:grpSp>
        <p:sp>
          <p:nvSpPr>
            <p:cNvPr id="24" name="TextBox 24"/>
            <p:cNvSpPr txBox="1"/>
            <p:nvPr/>
          </p:nvSpPr>
          <p:spPr>
            <a:xfrm>
              <a:off x="932060" y="-66675"/>
              <a:ext cx="6261497" cy="566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24"/>
                </a:lnSpc>
              </a:pPr>
              <a:r>
                <a:rPr lang="en-US" sz="2499" b="1">
                  <a:solidFill>
                    <a:srgbClr val="405449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Môi trường làm việc gọn gàng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932060" y="618332"/>
              <a:ext cx="11935420" cy="5143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87"/>
                </a:lnSpc>
              </a:pPr>
              <a:r>
                <a:rPr lang="en-US" sz="2000">
                  <a:solidFill>
                    <a:srgbClr val="405449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Duy trì môi trường làm việc gọn gàng, sạch sẽ và đủ ánh sáng.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36573" y="82239"/>
              <a:ext cx="319984" cy="4471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8"/>
                </a:lnSpc>
              </a:pPr>
              <a:r>
                <a:rPr lang="en-US" sz="1926" b="1">
                  <a:solidFill>
                    <a:srgbClr val="405449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3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747695" y="8444359"/>
            <a:ext cx="9650610" cy="849478"/>
            <a:chOff x="0" y="0"/>
            <a:chExt cx="12867480" cy="1132638"/>
          </a:xfrm>
        </p:grpSpPr>
        <p:grpSp>
          <p:nvGrpSpPr>
            <p:cNvPr id="28" name="Group 28"/>
            <p:cNvGrpSpPr/>
            <p:nvPr/>
          </p:nvGrpSpPr>
          <p:grpSpPr>
            <a:xfrm>
              <a:off x="0" y="0"/>
              <a:ext cx="593130" cy="593130"/>
              <a:chOff x="0" y="0"/>
              <a:chExt cx="593130" cy="59313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593090" cy="593090"/>
              </a:xfrm>
              <a:custGeom>
                <a:avLst/>
                <a:gdLst/>
                <a:ahLst/>
                <a:cxnLst/>
                <a:rect l="l" t="t" r="r" b="b"/>
                <a:pathLst>
                  <a:path w="593090" h="593090">
                    <a:moveTo>
                      <a:pt x="0" y="296545"/>
                    </a:moveTo>
                    <a:cubicBezTo>
                      <a:pt x="0" y="132715"/>
                      <a:pt x="132715" y="0"/>
                      <a:pt x="296545" y="0"/>
                    </a:cubicBezTo>
                    <a:cubicBezTo>
                      <a:pt x="460375" y="0"/>
                      <a:pt x="593090" y="132715"/>
                      <a:pt x="593090" y="296545"/>
                    </a:cubicBezTo>
                    <a:cubicBezTo>
                      <a:pt x="593090" y="460375"/>
                      <a:pt x="460375" y="593090"/>
                      <a:pt x="296545" y="593090"/>
                    </a:cubicBezTo>
                    <a:cubicBezTo>
                      <a:pt x="132715" y="593090"/>
                      <a:pt x="0" y="460375"/>
                      <a:pt x="0" y="296545"/>
                    </a:cubicBezTo>
                    <a:close/>
                  </a:path>
                </a:pathLst>
              </a:custGeom>
              <a:solidFill>
                <a:srgbClr val="E8F3E8"/>
              </a:solidFill>
            </p:spPr>
          </p:sp>
        </p:grpSp>
        <p:sp>
          <p:nvSpPr>
            <p:cNvPr id="30" name="TextBox 30"/>
            <p:cNvSpPr txBox="1"/>
            <p:nvPr/>
          </p:nvSpPr>
          <p:spPr>
            <a:xfrm>
              <a:off x="932060" y="-66675"/>
              <a:ext cx="4815483" cy="566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24"/>
                </a:lnSpc>
              </a:pPr>
              <a:r>
                <a:rPr lang="en-US" sz="2499" b="1">
                  <a:solidFill>
                    <a:srgbClr val="405449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Trang bị đầy đủ bảo hộ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932060" y="618332"/>
              <a:ext cx="11935420" cy="5143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87"/>
                </a:lnSpc>
              </a:pPr>
              <a:r>
                <a:rPr lang="en-US" sz="2000">
                  <a:solidFill>
                    <a:srgbClr val="405449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Trang bị đầy đủ các thiết bị bảo hộ cá nhân cho công nhân.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36573" y="44393"/>
              <a:ext cx="319984" cy="4471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8"/>
                </a:lnSpc>
              </a:pPr>
              <a:r>
                <a:rPr lang="en-US" sz="1926" b="1">
                  <a:solidFill>
                    <a:srgbClr val="405449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4</a:t>
              </a:r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D04E3CAC-0B09-5921-312D-FC9E26C3EF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4200" y="9200616"/>
            <a:ext cx="3507061" cy="10859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</p:spPr>
        </p:sp>
      </p:grpSp>
      <p:sp>
        <p:nvSpPr>
          <p:cNvPr id="6" name="Freeform 6" descr="preencoded.png"/>
          <p:cNvSpPr/>
          <p:nvPr/>
        </p:nvSpPr>
        <p:spPr>
          <a:xfrm>
            <a:off x="16049019" y="9686925"/>
            <a:ext cx="2153256" cy="514350"/>
          </a:xfrm>
          <a:custGeom>
            <a:avLst/>
            <a:gdLst/>
            <a:ahLst/>
            <a:cxnLst/>
            <a:rect l="l" t="t" r="r" b="b"/>
            <a:pathLst>
              <a:path w="2153256" h="514350">
                <a:moveTo>
                  <a:pt x="0" y="0"/>
                </a:moveTo>
                <a:lnTo>
                  <a:pt x="2153256" y="0"/>
                </a:lnTo>
                <a:lnTo>
                  <a:pt x="2153256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 descr="preencoded.png"/>
          <p:cNvSpPr/>
          <p:nvPr/>
        </p:nvSpPr>
        <p:spPr>
          <a:xfrm>
            <a:off x="11577451" y="4207196"/>
            <a:ext cx="6086326" cy="4063604"/>
          </a:xfrm>
          <a:custGeom>
            <a:avLst/>
            <a:gdLst/>
            <a:ahLst/>
            <a:cxnLst/>
            <a:rect l="l" t="t" r="r" b="b"/>
            <a:pathLst>
              <a:path w="6086326" h="4063604">
                <a:moveTo>
                  <a:pt x="0" y="0"/>
                </a:moveTo>
                <a:lnTo>
                  <a:pt x="6086326" y="0"/>
                </a:lnTo>
                <a:lnTo>
                  <a:pt x="6086326" y="4063604"/>
                </a:lnTo>
                <a:lnTo>
                  <a:pt x="0" y="40636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" r="-1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516499" y="594654"/>
            <a:ext cx="13255003" cy="201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</a:pPr>
            <a:r>
              <a:rPr lang="en-US" sz="6062" b="1">
                <a:solidFill>
                  <a:srgbClr val="3B454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II. An toàn vệ sinh lao động </a:t>
            </a:r>
          </a:p>
          <a:p>
            <a:pPr algn="ctr">
              <a:lnSpc>
                <a:spcPts val="7562"/>
              </a:lnSpc>
            </a:pPr>
            <a:r>
              <a:rPr lang="en-US" sz="6062" b="1">
                <a:solidFill>
                  <a:srgbClr val="3B454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trong chế tạo linh kiện điện tử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12441" y="4364867"/>
            <a:ext cx="9269909" cy="993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58180" lvl="1" indent="-179090" algn="l">
              <a:lnSpc>
                <a:spcPts val="3875"/>
              </a:lnSpc>
              <a:buFont typeface="Arial"/>
              <a:buChar char="•"/>
            </a:pPr>
            <a:r>
              <a:rPr lang="en-US" sz="2375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Công việc chế tạo linh kiện điện tử đòi hỏi độ chính xác cao và tiếp xúc với hóa chất, nguy cơ điện giật.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2441" y="5460391"/>
            <a:ext cx="9269909" cy="993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58180" lvl="1" indent="-179090" algn="l">
              <a:lnSpc>
                <a:spcPts val="3875"/>
              </a:lnSpc>
              <a:buFont typeface="Arial"/>
              <a:buChar char="•"/>
            </a:pPr>
            <a:r>
              <a:rPr lang="en-US" sz="2375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Tai nạn phổ biến là do tiếp xúc với hóa chất, điện giật, và lỗi kỹ thuật khi vận hành máy móc.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12441" y="6555915"/>
            <a:ext cx="9269909" cy="993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58180" lvl="1" indent="-179090" algn="l">
              <a:lnSpc>
                <a:spcPts val="3875"/>
              </a:lnSpc>
              <a:buFont typeface="Arial"/>
              <a:buChar char="•"/>
            </a:pPr>
            <a:r>
              <a:rPr lang="en-US" sz="2375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Cần tuân thủ các quy định an toàn lao động nghiêm ngặt, đặc biệt về sử dụng thiết bị bảo hộ cá nhân.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66E0857-4858-807A-9656-0A7F6B592A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4200" y="9200616"/>
            <a:ext cx="3507061" cy="108597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</p:spPr>
        </p:sp>
      </p:grpSp>
      <p:sp>
        <p:nvSpPr>
          <p:cNvPr id="6" name="Freeform 6" descr="preencoded.png"/>
          <p:cNvSpPr/>
          <p:nvPr/>
        </p:nvSpPr>
        <p:spPr>
          <a:xfrm>
            <a:off x="16049019" y="9686925"/>
            <a:ext cx="2153256" cy="514350"/>
          </a:xfrm>
          <a:custGeom>
            <a:avLst/>
            <a:gdLst/>
            <a:ahLst/>
            <a:cxnLst/>
            <a:rect l="l" t="t" r="r" b="b"/>
            <a:pathLst>
              <a:path w="2153256" h="514350">
                <a:moveTo>
                  <a:pt x="0" y="0"/>
                </a:moveTo>
                <a:lnTo>
                  <a:pt x="2153256" y="0"/>
                </a:lnTo>
                <a:lnTo>
                  <a:pt x="2153256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 descr="preencoded.png"/>
          <p:cNvSpPr/>
          <p:nvPr/>
        </p:nvSpPr>
        <p:spPr>
          <a:xfrm>
            <a:off x="915343" y="5070127"/>
            <a:ext cx="6086326" cy="3433316"/>
          </a:xfrm>
          <a:custGeom>
            <a:avLst/>
            <a:gdLst/>
            <a:ahLst/>
            <a:cxnLst/>
            <a:rect l="l" t="t" r="r" b="b"/>
            <a:pathLst>
              <a:path w="6086326" h="3433316">
                <a:moveTo>
                  <a:pt x="0" y="0"/>
                </a:moveTo>
                <a:lnTo>
                  <a:pt x="6086326" y="0"/>
                </a:lnTo>
                <a:lnTo>
                  <a:pt x="6086326" y="3433317"/>
                </a:lnTo>
                <a:lnTo>
                  <a:pt x="0" y="34333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072975" y="2034034"/>
            <a:ext cx="14142050" cy="2011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62"/>
              </a:lnSpc>
            </a:pPr>
            <a:r>
              <a:rPr lang="en-US" sz="6062" b="1">
                <a:solidFill>
                  <a:srgbClr val="3B454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Biện pháp phòng tránh tai nạn trong chế tạo linh kiện điện tử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938046" y="5380584"/>
            <a:ext cx="9269909" cy="993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58180" lvl="1" indent="-179090" algn="l">
              <a:lnSpc>
                <a:spcPts val="3875"/>
              </a:lnSpc>
              <a:buFont typeface="Arial"/>
              <a:buChar char="•"/>
            </a:pPr>
            <a:r>
              <a:rPr lang="en-US" sz="2375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Đào tạo và huấn luyện định kỳ</a:t>
            </a:r>
            <a:r>
              <a:rPr lang="en-US" sz="2375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cho công nhân về an toàn lao động, đặc biệt khi sử dụng các công cụ và hóa chất.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938046" y="6969919"/>
            <a:ext cx="9269909" cy="993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58180" lvl="1" indent="-179090" algn="l">
              <a:lnSpc>
                <a:spcPts val="3875"/>
              </a:lnSpc>
              <a:buFont typeface="Arial"/>
              <a:buChar char="•"/>
            </a:pPr>
            <a:r>
              <a:rPr lang="en-US" sz="2375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Xây dựng và tuân thủ nghiêm ngặt</a:t>
            </a:r>
            <a:r>
              <a:rPr lang="en-US" sz="2375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các quy định an toàn lao động, </a:t>
            </a:r>
            <a:r>
              <a:rPr lang="en-US" sz="2375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trang bị đầy đủ thiết bị bảo hộ cá nhân</a:t>
            </a:r>
            <a:r>
              <a:rPr lang="en-US" sz="2375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E5107C5-8782-BC46-2CD7-027C65CBB0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4200" y="9200616"/>
            <a:ext cx="3507061" cy="108597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</p:spPr>
        </p:sp>
      </p:grpSp>
      <p:sp>
        <p:nvSpPr>
          <p:cNvPr id="6" name="Freeform 6" descr="preencoded.png"/>
          <p:cNvSpPr/>
          <p:nvPr/>
        </p:nvSpPr>
        <p:spPr>
          <a:xfrm>
            <a:off x="16049019" y="9686925"/>
            <a:ext cx="2153256" cy="514350"/>
          </a:xfrm>
          <a:custGeom>
            <a:avLst/>
            <a:gdLst/>
            <a:ahLst/>
            <a:cxnLst/>
            <a:rect l="l" t="t" r="r" b="b"/>
            <a:pathLst>
              <a:path w="2153256" h="514350">
                <a:moveTo>
                  <a:pt x="0" y="0"/>
                </a:moveTo>
                <a:lnTo>
                  <a:pt x="2153256" y="0"/>
                </a:lnTo>
                <a:lnTo>
                  <a:pt x="2153256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 descr="preencoded.png"/>
          <p:cNvSpPr/>
          <p:nvPr/>
        </p:nvSpPr>
        <p:spPr>
          <a:xfrm>
            <a:off x="11566823" y="2944443"/>
            <a:ext cx="5692477" cy="5573884"/>
          </a:xfrm>
          <a:custGeom>
            <a:avLst/>
            <a:gdLst/>
            <a:ahLst/>
            <a:cxnLst/>
            <a:rect l="l" t="t" r="r" b="b"/>
            <a:pathLst>
              <a:path w="5692477" h="5573884">
                <a:moveTo>
                  <a:pt x="0" y="0"/>
                </a:moveTo>
                <a:lnTo>
                  <a:pt x="5692477" y="0"/>
                </a:lnTo>
                <a:lnTo>
                  <a:pt x="5692477" y="5573883"/>
                </a:lnTo>
                <a:lnTo>
                  <a:pt x="0" y="55738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678507" y="879128"/>
            <a:ext cx="11211516" cy="792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22"/>
              </a:lnSpc>
            </a:pPr>
            <a:r>
              <a:rPr lang="en-US" sz="4512" b="1">
                <a:solidFill>
                  <a:srgbClr val="3B454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III. An toàn lao động khi lắp ráp cơ khí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13431" y="2276821"/>
            <a:ext cx="32936" cy="7924454"/>
            <a:chOff x="0" y="0"/>
            <a:chExt cx="38100" cy="916701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8100" cy="9166987"/>
            </a:xfrm>
            <a:custGeom>
              <a:avLst/>
              <a:gdLst/>
              <a:ahLst/>
              <a:cxnLst/>
              <a:rect l="l" t="t" r="r" b="b"/>
              <a:pathLst>
                <a:path w="38100" h="9166987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cubicBezTo>
                    <a:pt x="29591" y="0"/>
                    <a:pt x="38100" y="8509"/>
                    <a:pt x="38100" y="19050"/>
                  </a:cubicBezTo>
                  <a:lnTo>
                    <a:pt x="38100" y="9147937"/>
                  </a:lnTo>
                  <a:cubicBezTo>
                    <a:pt x="38100" y="9158478"/>
                    <a:pt x="29591" y="9166987"/>
                    <a:pt x="19050" y="9166987"/>
                  </a:cubicBezTo>
                  <a:cubicBezTo>
                    <a:pt x="8509" y="9166987"/>
                    <a:pt x="0" y="9158478"/>
                    <a:pt x="0" y="9147937"/>
                  </a:cubicBezTo>
                  <a:close/>
                </a:path>
              </a:pathLst>
            </a:custGeom>
            <a:solidFill>
              <a:srgbClr val="CED9CE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678508" y="2528126"/>
            <a:ext cx="502783" cy="502783"/>
            <a:chOff x="0" y="0"/>
            <a:chExt cx="581620" cy="5816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81660" cy="581660"/>
            </a:xfrm>
            <a:custGeom>
              <a:avLst/>
              <a:gdLst/>
              <a:ahLst/>
              <a:cxnLst/>
              <a:rect l="l" t="t" r="r" b="b"/>
              <a:pathLst>
                <a:path w="581660" h="581660">
                  <a:moveTo>
                    <a:pt x="0" y="232664"/>
                  </a:moveTo>
                  <a:cubicBezTo>
                    <a:pt x="0" y="104140"/>
                    <a:pt x="104140" y="0"/>
                    <a:pt x="232664" y="0"/>
                  </a:cubicBezTo>
                  <a:lnTo>
                    <a:pt x="348996" y="0"/>
                  </a:lnTo>
                  <a:cubicBezTo>
                    <a:pt x="477393" y="0"/>
                    <a:pt x="581660" y="104140"/>
                    <a:pt x="581660" y="232664"/>
                  </a:cubicBezTo>
                  <a:lnTo>
                    <a:pt x="581660" y="348996"/>
                  </a:lnTo>
                  <a:cubicBezTo>
                    <a:pt x="581660" y="477520"/>
                    <a:pt x="477520" y="581660"/>
                    <a:pt x="348996" y="581660"/>
                  </a:cubicBezTo>
                  <a:lnTo>
                    <a:pt x="232664" y="581660"/>
                  </a:lnTo>
                  <a:cubicBezTo>
                    <a:pt x="104140" y="581660"/>
                    <a:pt x="0" y="477393"/>
                    <a:pt x="0" y="348996"/>
                  </a:cubicBezTo>
                  <a:close/>
                </a:path>
              </a:pathLst>
            </a:custGeom>
            <a:solidFill>
              <a:srgbClr val="E8F3E8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846273" y="2611838"/>
            <a:ext cx="167251" cy="384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3"/>
              </a:lnSpc>
            </a:pPr>
            <a:r>
              <a:rPr lang="en-US" sz="2593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76761" y="2433490"/>
            <a:ext cx="3352060" cy="456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1"/>
              </a:lnSpc>
            </a:pPr>
            <a:r>
              <a:rPr lang="en-US" sz="2593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Đặc điểm công việc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76761" y="2938738"/>
            <a:ext cx="10828109" cy="372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9"/>
              </a:lnSpc>
            </a:pPr>
            <a:r>
              <a:rPr lang="en-US" sz="1728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Lắp ráp khung và vỏ máy, kết nối các bộ phận cơ khí để tạo thành cấu trúc bền vững cho máy in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678508" y="4108523"/>
            <a:ext cx="502783" cy="502783"/>
            <a:chOff x="0" y="0"/>
            <a:chExt cx="581620" cy="58162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81660" cy="581660"/>
            </a:xfrm>
            <a:custGeom>
              <a:avLst/>
              <a:gdLst/>
              <a:ahLst/>
              <a:cxnLst/>
              <a:rect l="l" t="t" r="r" b="b"/>
              <a:pathLst>
                <a:path w="581660" h="581660">
                  <a:moveTo>
                    <a:pt x="0" y="232664"/>
                  </a:moveTo>
                  <a:cubicBezTo>
                    <a:pt x="0" y="104140"/>
                    <a:pt x="104140" y="0"/>
                    <a:pt x="232664" y="0"/>
                  </a:cubicBezTo>
                  <a:lnTo>
                    <a:pt x="348996" y="0"/>
                  </a:lnTo>
                  <a:cubicBezTo>
                    <a:pt x="477393" y="0"/>
                    <a:pt x="581660" y="104140"/>
                    <a:pt x="581660" y="232664"/>
                  </a:cubicBezTo>
                  <a:lnTo>
                    <a:pt x="581660" y="348996"/>
                  </a:lnTo>
                  <a:cubicBezTo>
                    <a:pt x="581660" y="477520"/>
                    <a:pt x="477520" y="581660"/>
                    <a:pt x="348996" y="581660"/>
                  </a:cubicBezTo>
                  <a:lnTo>
                    <a:pt x="232664" y="581660"/>
                  </a:lnTo>
                  <a:cubicBezTo>
                    <a:pt x="104140" y="581660"/>
                    <a:pt x="0" y="477393"/>
                    <a:pt x="0" y="348996"/>
                  </a:cubicBezTo>
                  <a:close/>
                </a:path>
              </a:pathLst>
            </a:custGeom>
            <a:solidFill>
              <a:srgbClr val="E8F3E8"/>
            </a:solidFill>
          </p:spPr>
        </p:sp>
      </p:grpSp>
      <p:sp>
        <p:nvSpPr>
          <p:cNvPr id="18" name="TextBox 18"/>
          <p:cNvSpPr txBox="1"/>
          <p:nvPr/>
        </p:nvSpPr>
        <p:spPr>
          <a:xfrm>
            <a:off x="820371" y="4192234"/>
            <a:ext cx="219057" cy="384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3"/>
              </a:lnSpc>
            </a:pPr>
            <a:r>
              <a:rPr lang="en-US" sz="2593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76761" y="4023412"/>
            <a:ext cx="3523772" cy="3792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7"/>
              </a:lnSpc>
            </a:pPr>
            <a:r>
              <a:rPr lang="en-US" sz="2161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Các dạng tai nạn lao động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76761" y="4449318"/>
            <a:ext cx="10828109" cy="372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9"/>
              </a:lnSpc>
            </a:pPr>
            <a:r>
              <a:rPr lang="en-US" sz="1728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Chấn thương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76761" y="4940780"/>
            <a:ext cx="10828109" cy="372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9"/>
              </a:lnSpc>
            </a:pPr>
            <a:r>
              <a:rPr lang="en-US" sz="1728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Mắc các bệnh về xương khớp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678508" y="6110564"/>
            <a:ext cx="502783" cy="502783"/>
            <a:chOff x="0" y="0"/>
            <a:chExt cx="581620" cy="58162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81660" cy="581660"/>
            </a:xfrm>
            <a:custGeom>
              <a:avLst/>
              <a:gdLst/>
              <a:ahLst/>
              <a:cxnLst/>
              <a:rect l="l" t="t" r="r" b="b"/>
              <a:pathLst>
                <a:path w="581660" h="581660">
                  <a:moveTo>
                    <a:pt x="0" y="232664"/>
                  </a:moveTo>
                  <a:cubicBezTo>
                    <a:pt x="0" y="104140"/>
                    <a:pt x="104140" y="0"/>
                    <a:pt x="232664" y="0"/>
                  </a:cubicBezTo>
                  <a:lnTo>
                    <a:pt x="348996" y="0"/>
                  </a:lnTo>
                  <a:cubicBezTo>
                    <a:pt x="477393" y="0"/>
                    <a:pt x="581660" y="104140"/>
                    <a:pt x="581660" y="232664"/>
                  </a:cubicBezTo>
                  <a:lnTo>
                    <a:pt x="581660" y="348996"/>
                  </a:lnTo>
                  <a:cubicBezTo>
                    <a:pt x="581660" y="477520"/>
                    <a:pt x="477520" y="581660"/>
                    <a:pt x="348996" y="581660"/>
                  </a:cubicBezTo>
                  <a:lnTo>
                    <a:pt x="232664" y="581660"/>
                  </a:lnTo>
                  <a:cubicBezTo>
                    <a:pt x="104140" y="581660"/>
                    <a:pt x="0" y="477393"/>
                    <a:pt x="0" y="348996"/>
                  </a:cubicBezTo>
                  <a:close/>
                </a:path>
              </a:pathLst>
            </a:custGeom>
            <a:solidFill>
              <a:srgbClr val="E8F3E8"/>
            </a:solidFill>
          </p:spPr>
        </p:sp>
      </p:grpSp>
      <p:sp>
        <p:nvSpPr>
          <p:cNvPr id="24" name="TextBox 24"/>
          <p:cNvSpPr txBox="1"/>
          <p:nvPr/>
        </p:nvSpPr>
        <p:spPr>
          <a:xfrm>
            <a:off x="828605" y="6194276"/>
            <a:ext cx="202417" cy="384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3"/>
              </a:lnSpc>
            </a:pPr>
            <a:r>
              <a:rPr lang="en-US" sz="2593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76761" y="6015928"/>
            <a:ext cx="3352060" cy="456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1"/>
              </a:lnSpc>
            </a:pPr>
            <a:r>
              <a:rPr lang="en-US" sz="2593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Nguyên nhân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76761" y="6521177"/>
            <a:ext cx="10828109" cy="372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9"/>
              </a:lnSpc>
            </a:pPr>
            <a:r>
              <a:rPr lang="en-US" sz="1728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Không sử dụng đồ bảo hộ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376761" y="7012638"/>
            <a:ext cx="10828109" cy="372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9"/>
              </a:lnSpc>
            </a:pPr>
            <a:r>
              <a:rPr lang="en-US" sz="1728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Thiếu kỹ năng hoặc kiến thức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76761" y="7504100"/>
            <a:ext cx="10828109" cy="372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9"/>
              </a:lnSpc>
            </a:pPr>
            <a:r>
              <a:rPr lang="en-US" sz="1728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Sai tư thế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678508" y="8673884"/>
            <a:ext cx="502783" cy="502783"/>
            <a:chOff x="0" y="0"/>
            <a:chExt cx="581620" cy="58162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81660" cy="581660"/>
            </a:xfrm>
            <a:custGeom>
              <a:avLst/>
              <a:gdLst/>
              <a:ahLst/>
              <a:cxnLst/>
              <a:rect l="l" t="t" r="r" b="b"/>
              <a:pathLst>
                <a:path w="581660" h="581660">
                  <a:moveTo>
                    <a:pt x="0" y="232664"/>
                  </a:moveTo>
                  <a:cubicBezTo>
                    <a:pt x="0" y="104140"/>
                    <a:pt x="104140" y="0"/>
                    <a:pt x="232664" y="0"/>
                  </a:cubicBezTo>
                  <a:lnTo>
                    <a:pt x="348996" y="0"/>
                  </a:lnTo>
                  <a:cubicBezTo>
                    <a:pt x="477393" y="0"/>
                    <a:pt x="581660" y="104140"/>
                    <a:pt x="581660" y="232664"/>
                  </a:cubicBezTo>
                  <a:lnTo>
                    <a:pt x="581660" y="348996"/>
                  </a:lnTo>
                  <a:cubicBezTo>
                    <a:pt x="581660" y="477520"/>
                    <a:pt x="477520" y="581660"/>
                    <a:pt x="348996" y="581660"/>
                  </a:cubicBezTo>
                  <a:lnTo>
                    <a:pt x="232664" y="581660"/>
                  </a:lnTo>
                  <a:cubicBezTo>
                    <a:pt x="104140" y="581660"/>
                    <a:pt x="0" y="477393"/>
                    <a:pt x="0" y="348996"/>
                  </a:cubicBezTo>
                  <a:close/>
                </a:path>
              </a:pathLst>
            </a:custGeom>
            <a:solidFill>
              <a:srgbClr val="E8F3E8"/>
            </a:solidFill>
          </p:spPr>
        </p:sp>
      </p:grpSp>
      <p:sp>
        <p:nvSpPr>
          <p:cNvPr id="31" name="TextBox 31"/>
          <p:cNvSpPr txBox="1"/>
          <p:nvPr/>
        </p:nvSpPr>
        <p:spPr>
          <a:xfrm>
            <a:off x="815911" y="8757596"/>
            <a:ext cx="227805" cy="384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3"/>
              </a:lnSpc>
            </a:pPr>
            <a:r>
              <a:rPr lang="en-US" sz="2593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4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376761" y="8588773"/>
            <a:ext cx="3194929" cy="3792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7"/>
              </a:lnSpc>
            </a:pPr>
            <a:r>
              <a:rPr lang="en-US" sz="2161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Biện pháp phòng tránh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376761" y="9014679"/>
            <a:ext cx="10828109" cy="372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9"/>
              </a:lnSpc>
            </a:pPr>
            <a:r>
              <a:rPr lang="en-US" sz="1728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Tuân thủ các biện pháp an toàn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376761" y="9506141"/>
            <a:ext cx="10828109" cy="372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9"/>
              </a:lnSpc>
            </a:pPr>
            <a:r>
              <a:rPr lang="en-US" sz="1728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Đào tạo nhân viên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D1416725-FC33-B0B0-0A54-E55A85D932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4200" y="9200616"/>
            <a:ext cx="3507061" cy="108597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</p:spPr>
        </p:sp>
      </p:grpSp>
      <p:sp>
        <p:nvSpPr>
          <p:cNvPr id="6" name="Freeform 6" descr="preencoded.png"/>
          <p:cNvSpPr/>
          <p:nvPr/>
        </p:nvSpPr>
        <p:spPr>
          <a:xfrm>
            <a:off x="16049019" y="9686925"/>
            <a:ext cx="2153256" cy="514350"/>
          </a:xfrm>
          <a:custGeom>
            <a:avLst/>
            <a:gdLst/>
            <a:ahLst/>
            <a:cxnLst/>
            <a:rect l="l" t="t" r="r" b="b"/>
            <a:pathLst>
              <a:path w="2153256" h="514350">
                <a:moveTo>
                  <a:pt x="0" y="0"/>
                </a:moveTo>
                <a:lnTo>
                  <a:pt x="2153256" y="0"/>
                </a:lnTo>
                <a:lnTo>
                  <a:pt x="2153256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08732" y="569862"/>
            <a:ext cx="10266015" cy="46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687" b="1">
                <a:solidFill>
                  <a:srgbClr val="3B454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IV. An toàn vệ sinh lao động đối với nhân viên lắp ráp điện tử</a:t>
            </a:r>
          </a:p>
        </p:txBody>
      </p:sp>
      <p:sp>
        <p:nvSpPr>
          <p:cNvPr id="8" name="Freeform 8" descr="preencoded.png"/>
          <p:cNvSpPr/>
          <p:nvPr/>
        </p:nvSpPr>
        <p:spPr>
          <a:xfrm>
            <a:off x="4811465" y="1531887"/>
            <a:ext cx="8665071" cy="4534644"/>
          </a:xfrm>
          <a:custGeom>
            <a:avLst/>
            <a:gdLst/>
            <a:ahLst/>
            <a:cxnLst/>
            <a:rect l="l" t="t" r="r" b="b"/>
            <a:pathLst>
              <a:path w="8665071" h="4534644">
                <a:moveTo>
                  <a:pt x="0" y="0"/>
                </a:moveTo>
                <a:lnTo>
                  <a:pt x="8665071" y="0"/>
                </a:lnTo>
                <a:lnTo>
                  <a:pt x="8665071" y="4534644"/>
                </a:lnTo>
                <a:lnTo>
                  <a:pt x="0" y="45346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3" r="-23"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808733" y="7506073"/>
            <a:ext cx="5325815" cy="1280947"/>
            <a:chOff x="0" y="0"/>
            <a:chExt cx="7101087" cy="1707929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57150"/>
              <a:ext cx="3851077" cy="5079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12"/>
                </a:lnSpc>
              </a:pPr>
              <a:r>
                <a:rPr lang="en-US" sz="2249" b="1">
                  <a:solidFill>
                    <a:srgbClr val="405449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Các dạng TNLD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561380"/>
              <a:ext cx="7101087" cy="4688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75"/>
                </a:lnSpc>
              </a:pPr>
              <a:r>
                <a:rPr lang="en-US" sz="1812">
                  <a:solidFill>
                    <a:srgbClr val="405449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Điện giật hoặc bỏng hàn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239043"/>
              <a:ext cx="7101087" cy="4688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75"/>
                </a:lnSpc>
              </a:pPr>
              <a:r>
                <a:rPr lang="en-US" sz="1812">
                  <a:solidFill>
                    <a:srgbClr val="405449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vết cắt hoặc chấn thương tay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056938" y="7506073"/>
            <a:ext cx="5325815" cy="1280947"/>
            <a:chOff x="0" y="0"/>
            <a:chExt cx="7101087" cy="1707929"/>
          </a:xfrm>
        </p:grpSpPr>
        <p:sp>
          <p:nvSpPr>
            <p:cNvPr id="14" name="TextBox 14"/>
            <p:cNvSpPr txBox="1"/>
            <p:nvPr/>
          </p:nvSpPr>
          <p:spPr>
            <a:xfrm>
              <a:off x="0" y="-57150"/>
              <a:ext cx="3851077" cy="5079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812"/>
                </a:lnSpc>
              </a:pPr>
              <a:r>
                <a:rPr lang="en-US" sz="2249" b="1">
                  <a:solidFill>
                    <a:srgbClr val="405449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Nguyên nhân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561380"/>
              <a:ext cx="7101087" cy="4688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875"/>
                </a:lnSpc>
              </a:pPr>
              <a:r>
                <a:rPr lang="en-US" sz="1812">
                  <a:solidFill>
                    <a:srgbClr val="405449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Thiếu đồ bảo hộ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1239043"/>
              <a:ext cx="7101087" cy="4688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875"/>
                </a:lnSpc>
              </a:pPr>
              <a:r>
                <a:rPr lang="en-US" sz="1812">
                  <a:solidFill>
                    <a:srgbClr val="405449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Môi trường làm việc chưa đảm bảo và tối ưu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305143" y="7506073"/>
            <a:ext cx="5325815" cy="1789194"/>
            <a:chOff x="0" y="0"/>
            <a:chExt cx="7101087" cy="2385592"/>
          </a:xfrm>
        </p:grpSpPr>
        <p:sp>
          <p:nvSpPr>
            <p:cNvPr id="18" name="TextBox 18"/>
            <p:cNvSpPr txBox="1"/>
            <p:nvPr/>
          </p:nvSpPr>
          <p:spPr>
            <a:xfrm>
              <a:off x="0" y="-57150"/>
              <a:ext cx="3851077" cy="5079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812"/>
                </a:lnSpc>
              </a:pPr>
              <a:r>
                <a:rPr lang="en-US" sz="2249" b="1">
                  <a:solidFill>
                    <a:srgbClr val="405449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Biện pháp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561380"/>
              <a:ext cx="7101087" cy="4688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875"/>
                </a:lnSpc>
              </a:pPr>
              <a:r>
                <a:rPr lang="en-US" sz="1812">
                  <a:solidFill>
                    <a:srgbClr val="405449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Đào tạo nhân viên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1239043"/>
              <a:ext cx="7101087" cy="4688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875"/>
                </a:lnSpc>
              </a:pPr>
              <a:r>
                <a:rPr lang="en-US" sz="1812">
                  <a:solidFill>
                    <a:srgbClr val="405449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Thiết bị bảo hộ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1916707"/>
              <a:ext cx="7101087" cy="4688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875"/>
                </a:lnSpc>
              </a:pPr>
              <a:r>
                <a:rPr lang="en-US" sz="1812">
                  <a:solidFill>
                    <a:srgbClr val="405449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Cải thiện môi trường</a:t>
              </a: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BD9A990-CCF0-F420-FC48-113FCC5136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4200" y="9200616"/>
            <a:ext cx="3507061" cy="108597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</p:spPr>
        </p:sp>
      </p:grpSp>
      <p:sp>
        <p:nvSpPr>
          <p:cNvPr id="6" name="Freeform 6" descr="preencoded.png"/>
          <p:cNvSpPr/>
          <p:nvPr/>
        </p:nvSpPr>
        <p:spPr>
          <a:xfrm>
            <a:off x="16049019" y="9686925"/>
            <a:ext cx="2153256" cy="514350"/>
          </a:xfrm>
          <a:custGeom>
            <a:avLst/>
            <a:gdLst/>
            <a:ahLst/>
            <a:cxnLst/>
            <a:rect l="l" t="t" r="r" b="b"/>
            <a:pathLst>
              <a:path w="2153256" h="514350">
                <a:moveTo>
                  <a:pt x="0" y="0"/>
                </a:moveTo>
                <a:lnTo>
                  <a:pt x="2153256" y="0"/>
                </a:lnTo>
                <a:lnTo>
                  <a:pt x="2153256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 descr="preencoded.png"/>
          <p:cNvSpPr/>
          <p:nvPr/>
        </p:nvSpPr>
        <p:spPr>
          <a:xfrm>
            <a:off x="11634044" y="3859634"/>
            <a:ext cx="6262241" cy="4172247"/>
          </a:xfrm>
          <a:custGeom>
            <a:avLst/>
            <a:gdLst/>
            <a:ahLst/>
            <a:cxnLst/>
            <a:rect l="l" t="t" r="r" b="b"/>
            <a:pathLst>
              <a:path w="6262241" h="4172247">
                <a:moveTo>
                  <a:pt x="0" y="0"/>
                </a:moveTo>
                <a:lnTo>
                  <a:pt x="6262241" y="0"/>
                </a:lnTo>
                <a:lnTo>
                  <a:pt x="6262241" y="4172248"/>
                </a:lnTo>
                <a:lnTo>
                  <a:pt x="0" y="41722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834181" y="569714"/>
            <a:ext cx="15214837" cy="618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6"/>
              </a:lnSpc>
            </a:pPr>
            <a:r>
              <a:rPr lang="en-US" sz="3549" b="1">
                <a:solidFill>
                  <a:srgbClr val="3B454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V. An toàn vệ sinh lao động đối với nhân viên kiểm tra chất lượng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177379" y="1817042"/>
            <a:ext cx="28575" cy="7816602"/>
            <a:chOff x="0" y="0"/>
            <a:chExt cx="38100" cy="1042213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8100" cy="10422128"/>
            </a:xfrm>
            <a:custGeom>
              <a:avLst/>
              <a:gdLst/>
              <a:ahLst/>
              <a:cxnLst/>
              <a:rect l="l" t="t" r="r" b="b"/>
              <a:pathLst>
                <a:path w="38100" h="10422128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cubicBezTo>
                    <a:pt x="29591" y="0"/>
                    <a:pt x="38100" y="8509"/>
                    <a:pt x="38100" y="19050"/>
                  </a:cubicBezTo>
                  <a:lnTo>
                    <a:pt x="38100" y="10403078"/>
                  </a:lnTo>
                  <a:cubicBezTo>
                    <a:pt x="38100" y="10413619"/>
                    <a:pt x="29591" y="10422128"/>
                    <a:pt x="19050" y="10422128"/>
                  </a:cubicBezTo>
                  <a:cubicBezTo>
                    <a:pt x="8509" y="10422128"/>
                    <a:pt x="0" y="10413619"/>
                    <a:pt x="0" y="10403078"/>
                  </a:cubicBezTo>
                  <a:close/>
                </a:path>
              </a:pathLst>
            </a:custGeom>
            <a:solidFill>
              <a:srgbClr val="CED9CE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431206" y="2338834"/>
            <a:ext cx="834181" cy="28575"/>
            <a:chOff x="0" y="0"/>
            <a:chExt cx="1112242" cy="38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12266" cy="38100"/>
            </a:xfrm>
            <a:custGeom>
              <a:avLst/>
              <a:gdLst/>
              <a:ahLst/>
              <a:cxnLst/>
              <a:rect l="l" t="t" r="r" b="b"/>
              <a:pathLst>
                <a:path w="1112266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1093216" y="0"/>
                  </a:lnTo>
                  <a:cubicBezTo>
                    <a:pt x="1103757" y="0"/>
                    <a:pt x="1112266" y="8509"/>
                    <a:pt x="1112266" y="19050"/>
                  </a:cubicBezTo>
                  <a:cubicBezTo>
                    <a:pt x="1112266" y="29591"/>
                    <a:pt x="1103757" y="38100"/>
                    <a:pt x="1093216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CED9CE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923552" y="2085082"/>
            <a:ext cx="536227" cy="536227"/>
            <a:chOff x="0" y="0"/>
            <a:chExt cx="714970" cy="71497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15010" cy="715010"/>
            </a:xfrm>
            <a:custGeom>
              <a:avLst/>
              <a:gdLst/>
              <a:ahLst/>
              <a:cxnLst/>
              <a:rect l="l" t="t" r="r" b="b"/>
              <a:pathLst>
                <a:path w="715010" h="715010">
                  <a:moveTo>
                    <a:pt x="0" y="286004"/>
                  </a:moveTo>
                  <a:cubicBezTo>
                    <a:pt x="0" y="128016"/>
                    <a:pt x="128016" y="0"/>
                    <a:pt x="286004" y="0"/>
                  </a:cubicBezTo>
                  <a:lnTo>
                    <a:pt x="429006" y="0"/>
                  </a:lnTo>
                  <a:cubicBezTo>
                    <a:pt x="586867" y="0"/>
                    <a:pt x="715010" y="128016"/>
                    <a:pt x="715010" y="286004"/>
                  </a:cubicBezTo>
                  <a:lnTo>
                    <a:pt x="715010" y="429006"/>
                  </a:lnTo>
                  <a:cubicBezTo>
                    <a:pt x="715010" y="586994"/>
                    <a:pt x="586994" y="715010"/>
                    <a:pt x="429006" y="715010"/>
                  </a:cubicBezTo>
                  <a:lnTo>
                    <a:pt x="286004" y="715010"/>
                  </a:lnTo>
                  <a:cubicBezTo>
                    <a:pt x="128016" y="715010"/>
                    <a:pt x="0" y="586867"/>
                    <a:pt x="0" y="429006"/>
                  </a:cubicBezTo>
                  <a:close/>
                </a:path>
              </a:pathLst>
            </a:custGeom>
            <a:solidFill>
              <a:srgbClr val="E8F3E8"/>
            </a:solidFill>
          </p:spPr>
        </p:sp>
      </p:grpSp>
      <p:sp>
        <p:nvSpPr>
          <p:cNvPr id="15" name="TextBox 15"/>
          <p:cNvSpPr txBox="1"/>
          <p:nvPr/>
        </p:nvSpPr>
        <p:spPr>
          <a:xfrm>
            <a:off x="1102444" y="2174379"/>
            <a:ext cx="178445" cy="423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12"/>
              </a:lnSpc>
            </a:pPr>
            <a:r>
              <a:rPr lang="en-US" sz="2812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502545" y="1998166"/>
            <a:ext cx="2979390" cy="406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5"/>
              </a:lnSpc>
            </a:pPr>
            <a:r>
              <a:rPr lang="en-US" sz="2312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Các dạng tai nạn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02545" y="2456260"/>
            <a:ext cx="8093274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1874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Chấn thương nghiêm trọng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02545" y="2980581"/>
            <a:ext cx="8093274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1874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Điện giật hoặc bỏng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431206" y="4998987"/>
            <a:ext cx="834181" cy="28575"/>
            <a:chOff x="0" y="0"/>
            <a:chExt cx="1112242" cy="381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112266" cy="38100"/>
            </a:xfrm>
            <a:custGeom>
              <a:avLst/>
              <a:gdLst/>
              <a:ahLst/>
              <a:cxnLst/>
              <a:rect l="l" t="t" r="r" b="b"/>
              <a:pathLst>
                <a:path w="1112266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1093216" y="0"/>
                  </a:lnTo>
                  <a:cubicBezTo>
                    <a:pt x="1103757" y="0"/>
                    <a:pt x="1112266" y="8509"/>
                    <a:pt x="1112266" y="19050"/>
                  </a:cubicBezTo>
                  <a:cubicBezTo>
                    <a:pt x="1112266" y="29591"/>
                    <a:pt x="1103757" y="38100"/>
                    <a:pt x="1093216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CED9CE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923552" y="4745236"/>
            <a:ext cx="536227" cy="536228"/>
            <a:chOff x="0" y="0"/>
            <a:chExt cx="714970" cy="71497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15010" cy="715010"/>
            </a:xfrm>
            <a:custGeom>
              <a:avLst/>
              <a:gdLst/>
              <a:ahLst/>
              <a:cxnLst/>
              <a:rect l="l" t="t" r="r" b="b"/>
              <a:pathLst>
                <a:path w="715010" h="715010">
                  <a:moveTo>
                    <a:pt x="0" y="286004"/>
                  </a:moveTo>
                  <a:cubicBezTo>
                    <a:pt x="0" y="128016"/>
                    <a:pt x="128016" y="0"/>
                    <a:pt x="286004" y="0"/>
                  </a:cubicBezTo>
                  <a:lnTo>
                    <a:pt x="429006" y="0"/>
                  </a:lnTo>
                  <a:cubicBezTo>
                    <a:pt x="586867" y="0"/>
                    <a:pt x="715010" y="128016"/>
                    <a:pt x="715010" y="286004"/>
                  </a:cubicBezTo>
                  <a:lnTo>
                    <a:pt x="715010" y="429006"/>
                  </a:lnTo>
                  <a:cubicBezTo>
                    <a:pt x="715010" y="586994"/>
                    <a:pt x="586994" y="715010"/>
                    <a:pt x="429006" y="715010"/>
                  </a:cubicBezTo>
                  <a:lnTo>
                    <a:pt x="286004" y="715010"/>
                  </a:lnTo>
                  <a:cubicBezTo>
                    <a:pt x="128016" y="715010"/>
                    <a:pt x="0" y="586867"/>
                    <a:pt x="0" y="429006"/>
                  </a:cubicBezTo>
                  <a:close/>
                </a:path>
              </a:pathLst>
            </a:custGeom>
            <a:solidFill>
              <a:srgbClr val="E8F3E8"/>
            </a:solidFill>
          </p:spPr>
        </p:sp>
      </p:grpSp>
      <p:sp>
        <p:nvSpPr>
          <p:cNvPr id="23" name="TextBox 23"/>
          <p:cNvSpPr txBox="1"/>
          <p:nvPr/>
        </p:nvSpPr>
        <p:spPr>
          <a:xfrm>
            <a:off x="1074762" y="4834532"/>
            <a:ext cx="233660" cy="423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12"/>
              </a:lnSpc>
            </a:pPr>
            <a:r>
              <a:rPr lang="en-US" sz="2812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502545" y="4658320"/>
            <a:ext cx="2979390" cy="406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5"/>
              </a:lnSpc>
            </a:pPr>
            <a:r>
              <a:rPr lang="en-US" sz="2312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Nguyên nhân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502545" y="5116414"/>
            <a:ext cx="8093274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1874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tiếp xúc với các bề mặt sắc nhọn hoặc kỹ thuật cao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502545" y="5640735"/>
            <a:ext cx="8093274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1874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không tuân thủ đúng quy trình an toàn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502545" y="6165056"/>
            <a:ext cx="8093274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1874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Lỗi kỹ thuật hoặc sự cố bất ngờ trong quá trình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1431206" y="7659141"/>
            <a:ext cx="834181" cy="28575"/>
            <a:chOff x="0" y="0"/>
            <a:chExt cx="1112242" cy="381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112266" cy="38100"/>
            </a:xfrm>
            <a:custGeom>
              <a:avLst/>
              <a:gdLst/>
              <a:ahLst/>
              <a:cxnLst/>
              <a:rect l="l" t="t" r="r" b="b"/>
              <a:pathLst>
                <a:path w="1112266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1093216" y="0"/>
                  </a:lnTo>
                  <a:cubicBezTo>
                    <a:pt x="1103757" y="0"/>
                    <a:pt x="1112266" y="8509"/>
                    <a:pt x="1112266" y="19050"/>
                  </a:cubicBezTo>
                  <a:cubicBezTo>
                    <a:pt x="1112266" y="29591"/>
                    <a:pt x="1103757" y="38100"/>
                    <a:pt x="1093216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CED9CE"/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923552" y="7405390"/>
            <a:ext cx="536227" cy="536227"/>
            <a:chOff x="0" y="0"/>
            <a:chExt cx="714970" cy="71497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715010" cy="715010"/>
            </a:xfrm>
            <a:custGeom>
              <a:avLst/>
              <a:gdLst/>
              <a:ahLst/>
              <a:cxnLst/>
              <a:rect l="l" t="t" r="r" b="b"/>
              <a:pathLst>
                <a:path w="715010" h="715010">
                  <a:moveTo>
                    <a:pt x="0" y="286004"/>
                  </a:moveTo>
                  <a:cubicBezTo>
                    <a:pt x="0" y="128016"/>
                    <a:pt x="128016" y="0"/>
                    <a:pt x="286004" y="0"/>
                  </a:cubicBezTo>
                  <a:lnTo>
                    <a:pt x="429006" y="0"/>
                  </a:lnTo>
                  <a:cubicBezTo>
                    <a:pt x="586867" y="0"/>
                    <a:pt x="715010" y="128016"/>
                    <a:pt x="715010" y="286004"/>
                  </a:cubicBezTo>
                  <a:lnTo>
                    <a:pt x="715010" y="429006"/>
                  </a:lnTo>
                  <a:cubicBezTo>
                    <a:pt x="715010" y="586994"/>
                    <a:pt x="586994" y="715010"/>
                    <a:pt x="429006" y="715010"/>
                  </a:cubicBezTo>
                  <a:lnTo>
                    <a:pt x="286004" y="715010"/>
                  </a:lnTo>
                  <a:cubicBezTo>
                    <a:pt x="128016" y="715010"/>
                    <a:pt x="0" y="586867"/>
                    <a:pt x="0" y="429006"/>
                  </a:cubicBezTo>
                  <a:close/>
                </a:path>
              </a:pathLst>
            </a:custGeom>
            <a:solidFill>
              <a:srgbClr val="E8F3E8"/>
            </a:solidFill>
          </p:spPr>
        </p:sp>
      </p:grpSp>
      <p:sp>
        <p:nvSpPr>
          <p:cNvPr id="32" name="TextBox 32"/>
          <p:cNvSpPr txBox="1"/>
          <p:nvPr/>
        </p:nvSpPr>
        <p:spPr>
          <a:xfrm>
            <a:off x="1083692" y="7494686"/>
            <a:ext cx="215950" cy="423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12"/>
              </a:lnSpc>
            </a:pPr>
            <a:r>
              <a:rPr lang="en-US" sz="2812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3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502545" y="7318474"/>
            <a:ext cx="3575149" cy="479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812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Biện pháp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502545" y="7850981"/>
            <a:ext cx="8093274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1874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Tuân thủ các biện pháp an toàn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502545" y="8375302"/>
            <a:ext cx="8093274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1874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Sử dụng đúng công cụ và tuân thủ quy trình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502545" y="8899624"/>
            <a:ext cx="8093274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1874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Chú ý và chuẩn bị tâm lý cho trường hợp xảy ra sự cố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75378ED1-CC8C-DF53-48D3-84F91E16E37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4200" y="9200616"/>
            <a:ext cx="3507061" cy="108597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</p:spPr>
        </p:sp>
      </p:grpSp>
      <p:sp>
        <p:nvSpPr>
          <p:cNvPr id="6" name="Freeform 6" descr="preencoded.png"/>
          <p:cNvSpPr/>
          <p:nvPr/>
        </p:nvSpPr>
        <p:spPr>
          <a:xfrm>
            <a:off x="16049019" y="9686925"/>
            <a:ext cx="2153256" cy="514350"/>
          </a:xfrm>
          <a:custGeom>
            <a:avLst/>
            <a:gdLst/>
            <a:ahLst/>
            <a:cxnLst/>
            <a:rect l="l" t="t" r="r" b="b"/>
            <a:pathLst>
              <a:path w="2153256" h="514350">
                <a:moveTo>
                  <a:pt x="0" y="0"/>
                </a:moveTo>
                <a:lnTo>
                  <a:pt x="2153256" y="0"/>
                </a:lnTo>
                <a:lnTo>
                  <a:pt x="2153256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417180" y="439191"/>
            <a:ext cx="13453641" cy="588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3"/>
              </a:lnSpc>
            </a:pPr>
            <a:r>
              <a:rPr lang="en-US" sz="3323" b="1">
                <a:solidFill>
                  <a:srgbClr val="3B454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VI. An toàn vệ sinh lao động đối với nhân viên đóng gói sản phẩm</a:t>
            </a:r>
          </a:p>
        </p:txBody>
      </p:sp>
      <p:sp>
        <p:nvSpPr>
          <p:cNvPr id="8" name="Freeform 8" descr="preencoded.png"/>
          <p:cNvSpPr/>
          <p:nvPr/>
        </p:nvSpPr>
        <p:spPr>
          <a:xfrm>
            <a:off x="6207175" y="1405105"/>
            <a:ext cx="6679704" cy="4137717"/>
          </a:xfrm>
          <a:custGeom>
            <a:avLst/>
            <a:gdLst/>
            <a:ahLst/>
            <a:cxnLst/>
            <a:rect l="l" t="t" r="r" b="b"/>
            <a:pathLst>
              <a:path w="6679704" h="4137717">
                <a:moveTo>
                  <a:pt x="0" y="0"/>
                </a:moveTo>
                <a:lnTo>
                  <a:pt x="6679704" y="0"/>
                </a:lnTo>
                <a:lnTo>
                  <a:pt x="6679704" y="4137717"/>
                </a:lnTo>
                <a:lnTo>
                  <a:pt x="0" y="41377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3597" b="-27837"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715119" y="7306542"/>
            <a:ext cx="429517" cy="429517"/>
            <a:chOff x="0" y="0"/>
            <a:chExt cx="572690" cy="57269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72643" cy="572643"/>
            </a:xfrm>
            <a:custGeom>
              <a:avLst/>
              <a:gdLst/>
              <a:ahLst/>
              <a:cxnLst/>
              <a:rect l="l" t="t" r="r" b="b"/>
              <a:pathLst>
                <a:path w="572643" h="572643">
                  <a:moveTo>
                    <a:pt x="0" y="229108"/>
                  </a:moveTo>
                  <a:cubicBezTo>
                    <a:pt x="0" y="102616"/>
                    <a:pt x="102616" y="0"/>
                    <a:pt x="229108" y="0"/>
                  </a:cubicBezTo>
                  <a:lnTo>
                    <a:pt x="343535" y="0"/>
                  </a:lnTo>
                  <a:cubicBezTo>
                    <a:pt x="470027" y="0"/>
                    <a:pt x="572643" y="102616"/>
                    <a:pt x="572643" y="229108"/>
                  </a:cubicBezTo>
                  <a:lnTo>
                    <a:pt x="572643" y="343535"/>
                  </a:lnTo>
                  <a:cubicBezTo>
                    <a:pt x="572643" y="470027"/>
                    <a:pt x="470027" y="572643"/>
                    <a:pt x="343535" y="572643"/>
                  </a:cubicBezTo>
                  <a:lnTo>
                    <a:pt x="229108" y="572643"/>
                  </a:lnTo>
                  <a:cubicBezTo>
                    <a:pt x="102616" y="572643"/>
                    <a:pt x="0" y="470154"/>
                    <a:pt x="0" y="343535"/>
                  </a:cubicBezTo>
                  <a:close/>
                </a:path>
              </a:pathLst>
            </a:custGeom>
            <a:solidFill>
              <a:srgbClr val="E8F3E8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858441" y="7378129"/>
            <a:ext cx="142875" cy="333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9"/>
              </a:lnSpc>
            </a:pPr>
            <a:r>
              <a:rPr lang="en-US" sz="2249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35435" y="7258917"/>
            <a:ext cx="2386459" cy="325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2"/>
              </a:lnSpc>
            </a:pPr>
            <a:r>
              <a:rPr lang="en-US" sz="1874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Các dạng tai nạn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35435" y="7633667"/>
            <a:ext cx="4871740" cy="308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5"/>
              </a:lnSpc>
            </a:pPr>
            <a:r>
              <a:rPr lang="en-US" sz="1500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Chấn thương lưng và cơ bắp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35435" y="8053510"/>
            <a:ext cx="4871740" cy="308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5"/>
              </a:lnSpc>
            </a:pPr>
            <a:r>
              <a:rPr lang="en-US" sz="1500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Các bệnh về hô hấp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6397972" y="7306542"/>
            <a:ext cx="429517" cy="429517"/>
            <a:chOff x="0" y="0"/>
            <a:chExt cx="572690" cy="57269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72643" cy="572643"/>
            </a:xfrm>
            <a:custGeom>
              <a:avLst/>
              <a:gdLst/>
              <a:ahLst/>
              <a:cxnLst/>
              <a:rect l="l" t="t" r="r" b="b"/>
              <a:pathLst>
                <a:path w="572643" h="572643">
                  <a:moveTo>
                    <a:pt x="0" y="229108"/>
                  </a:moveTo>
                  <a:cubicBezTo>
                    <a:pt x="0" y="102616"/>
                    <a:pt x="102616" y="0"/>
                    <a:pt x="229108" y="0"/>
                  </a:cubicBezTo>
                  <a:lnTo>
                    <a:pt x="343535" y="0"/>
                  </a:lnTo>
                  <a:cubicBezTo>
                    <a:pt x="470027" y="0"/>
                    <a:pt x="572643" y="102616"/>
                    <a:pt x="572643" y="229108"/>
                  </a:cubicBezTo>
                  <a:lnTo>
                    <a:pt x="572643" y="343535"/>
                  </a:lnTo>
                  <a:cubicBezTo>
                    <a:pt x="572643" y="470027"/>
                    <a:pt x="470027" y="572643"/>
                    <a:pt x="343535" y="572643"/>
                  </a:cubicBezTo>
                  <a:lnTo>
                    <a:pt x="229108" y="572643"/>
                  </a:lnTo>
                  <a:cubicBezTo>
                    <a:pt x="102616" y="572643"/>
                    <a:pt x="0" y="470154"/>
                    <a:pt x="0" y="343535"/>
                  </a:cubicBezTo>
                  <a:close/>
                </a:path>
              </a:pathLst>
            </a:custGeom>
            <a:solidFill>
              <a:srgbClr val="E8F3E8"/>
            </a:solidFill>
          </p:spPr>
        </p:sp>
      </p:grpSp>
      <p:sp>
        <p:nvSpPr>
          <p:cNvPr id="17" name="TextBox 17"/>
          <p:cNvSpPr txBox="1"/>
          <p:nvPr/>
        </p:nvSpPr>
        <p:spPr>
          <a:xfrm>
            <a:off x="6519119" y="7378129"/>
            <a:ext cx="187078" cy="333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9"/>
              </a:lnSpc>
            </a:pPr>
            <a:r>
              <a:rPr lang="en-US" sz="2249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018287" y="7258917"/>
            <a:ext cx="2386459" cy="325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2"/>
              </a:lnSpc>
            </a:pPr>
            <a:r>
              <a:rPr lang="en-US" sz="1874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Nguyên nhân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018287" y="7633667"/>
            <a:ext cx="4871740" cy="308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5"/>
              </a:lnSpc>
            </a:pPr>
            <a:r>
              <a:rPr lang="en-US" sz="1500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Sai kỹ thuật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018287" y="8053510"/>
            <a:ext cx="4871740" cy="308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5"/>
              </a:lnSpc>
            </a:pPr>
            <a:r>
              <a:rPr lang="en-US" sz="1500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Không khí chứa nhiều bụi và keo dán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018287" y="8473354"/>
            <a:ext cx="4871740" cy="308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5"/>
              </a:lnSpc>
            </a:pPr>
            <a:r>
              <a:rPr lang="en-US" sz="1500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Môi trường không đảm bảo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2080825" y="7306542"/>
            <a:ext cx="429517" cy="429517"/>
            <a:chOff x="0" y="0"/>
            <a:chExt cx="572690" cy="57269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72643" cy="572643"/>
            </a:xfrm>
            <a:custGeom>
              <a:avLst/>
              <a:gdLst/>
              <a:ahLst/>
              <a:cxnLst/>
              <a:rect l="l" t="t" r="r" b="b"/>
              <a:pathLst>
                <a:path w="572643" h="572643">
                  <a:moveTo>
                    <a:pt x="0" y="229108"/>
                  </a:moveTo>
                  <a:cubicBezTo>
                    <a:pt x="0" y="102616"/>
                    <a:pt x="102616" y="0"/>
                    <a:pt x="229108" y="0"/>
                  </a:cubicBezTo>
                  <a:lnTo>
                    <a:pt x="343535" y="0"/>
                  </a:lnTo>
                  <a:cubicBezTo>
                    <a:pt x="470027" y="0"/>
                    <a:pt x="572643" y="102616"/>
                    <a:pt x="572643" y="229108"/>
                  </a:cubicBezTo>
                  <a:lnTo>
                    <a:pt x="572643" y="343535"/>
                  </a:lnTo>
                  <a:cubicBezTo>
                    <a:pt x="572643" y="470027"/>
                    <a:pt x="470027" y="572643"/>
                    <a:pt x="343535" y="572643"/>
                  </a:cubicBezTo>
                  <a:lnTo>
                    <a:pt x="229108" y="572643"/>
                  </a:lnTo>
                  <a:cubicBezTo>
                    <a:pt x="102616" y="572643"/>
                    <a:pt x="0" y="470154"/>
                    <a:pt x="0" y="343535"/>
                  </a:cubicBezTo>
                  <a:close/>
                </a:path>
              </a:pathLst>
            </a:custGeom>
            <a:solidFill>
              <a:srgbClr val="E8F3E8"/>
            </a:solidFill>
          </p:spPr>
        </p:sp>
      </p:grpSp>
      <p:sp>
        <p:nvSpPr>
          <p:cNvPr id="24" name="TextBox 24"/>
          <p:cNvSpPr txBox="1"/>
          <p:nvPr/>
        </p:nvSpPr>
        <p:spPr>
          <a:xfrm>
            <a:off x="12209115" y="7378129"/>
            <a:ext cx="172939" cy="333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9"/>
              </a:lnSpc>
            </a:pPr>
            <a:r>
              <a:rPr lang="en-US" sz="2249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701141" y="7258917"/>
            <a:ext cx="2386459" cy="325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2"/>
              </a:lnSpc>
            </a:pPr>
            <a:r>
              <a:rPr lang="en-US" sz="1874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Biện pháp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701141" y="7633667"/>
            <a:ext cx="4871740" cy="308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5"/>
              </a:lnSpc>
            </a:pPr>
            <a:r>
              <a:rPr lang="en-US" sz="1500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Tuân thủ các biện pháp an toàn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701141" y="8053510"/>
            <a:ext cx="4871740" cy="308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5"/>
              </a:lnSpc>
            </a:pPr>
            <a:r>
              <a:rPr lang="en-US" sz="1500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Tối ưu môi trường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701141" y="8473354"/>
            <a:ext cx="4871740" cy="308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5"/>
              </a:lnSpc>
            </a:pPr>
            <a:r>
              <a:rPr lang="en-US" sz="1500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Huấn luyện ATLD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80B9801-4EAE-E6A8-9954-412CC97D87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4200" y="9200616"/>
            <a:ext cx="3507061" cy="108597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</p:spPr>
        </p:sp>
      </p:grpSp>
      <p:sp>
        <p:nvSpPr>
          <p:cNvPr id="6" name="Freeform 6" descr="preencoded.png"/>
          <p:cNvSpPr/>
          <p:nvPr/>
        </p:nvSpPr>
        <p:spPr>
          <a:xfrm>
            <a:off x="16049019" y="9686925"/>
            <a:ext cx="2153256" cy="514350"/>
          </a:xfrm>
          <a:custGeom>
            <a:avLst/>
            <a:gdLst/>
            <a:ahLst/>
            <a:cxnLst/>
            <a:rect l="l" t="t" r="r" b="b"/>
            <a:pathLst>
              <a:path w="2153256" h="514350">
                <a:moveTo>
                  <a:pt x="0" y="0"/>
                </a:moveTo>
                <a:lnTo>
                  <a:pt x="2153256" y="0"/>
                </a:lnTo>
                <a:lnTo>
                  <a:pt x="2153256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076950" y="747712"/>
            <a:ext cx="6133951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4812" b="1">
                <a:solidFill>
                  <a:srgbClr val="3B454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Xử lý tình huống</a:t>
            </a:r>
          </a:p>
        </p:txBody>
      </p:sp>
      <p:sp>
        <p:nvSpPr>
          <p:cNvPr id="8" name="Freeform 8" descr="preencoded.png"/>
          <p:cNvSpPr/>
          <p:nvPr/>
        </p:nvSpPr>
        <p:spPr>
          <a:xfrm>
            <a:off x="6922145" y="2006204"/>
            <a:ext cx="4443710" cy="4443710"/>
          </a:xfrm>
          <a:custGeom>
            <a:avLst/>
            <a:gdLst/>
            <a:ahLst/>
            <a:cxnLst/>
            <a:rect l="l" t="t" r="r" b="b"/>
            <a:pathLst>
              <a:path w="4443710" h="4443710">
                <a:moveTo>
                  <a:pt x="0" y="0"/>
                </a:moveTo>
                <a:lnTo>
                  <a:pt x="4443710" y="0"/>
                </a:lnTo>
                <a:lnTo>
                  <a:pt x="4443710" y="4443710"/>
                </a:lnTo>
                <a:lnTo>
                  <a:pt x="0" y="44437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858739" y="7093744"/>
            <a:ext cx="16570524" cy="28575"/>
            <a:chOff x="0" y="0"/>
            <a:chExt cx="22094032" cy="381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094062" cy="38100"/>
            </a:xfrm>
            <a:custGeom>
              <a:avLst/>
              <a:gdLst/>
              <a:ahLst/>
              <a:cxnLst/>
              <a:rect l="l" t="t" r="r" b="b"/>
              <a:pathLst>
                <a:path w="22094062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22075012" y="0"/>
                  </a:lnTo>
                  <a:cubicBezTo>
                    <a:pt x="22085553" y="0"/>
                    <a:pt x="22094062" y="8509"/>
                    <a:pt x="22094062" y="19050"/>
                  </a:cubicBezTo>
                  <a:cubicBezTo>
                    <a:pt x="22094062" y="29591"/>
                    <a:pt x="22085553" y="38100"/>
                    <a:pt x="22075012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CED9CE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2561928" y="6817742"/>
            <a:ext cx="552004" cy="552004"/>
            <a:chOff x="0" y="0"/>
            <a:chExt cx="736005" cy="73600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35965" cy="735965"/>
            </a:xfrm>
            <a:custGeom>
              <a:avLst/>
              <a:gdLst/>
              <a:ahLst/>
              <a:cxnLst/>
              <a:rect l="l" t="t" r="r" b="b"/>
              <a:pathLst>
                <a:path w="735965" h="735965">
                  <a:moveTo>
                    <a:pt x="0" y="294386"/>
                  </a:moveTo>
                  <a:cubicBezTo>
                    <a:pt x="0" y="131826"/>
                    <a:pt x="131826" y="0"/>
                    <a:pt x="294386" y="0"/>
                  </a:cubicBezTo>
                  <a:lnTo>
                    <a:pt x="441579" y="0"/>
                  </a:lnTo>
                  <a:cubicBezTo>
                    <a:pt x="604139" y="0"/>
                    <a:pt x="735965" y="131826"/>
                    <a:pt x="735965" y="294386"/>
                  </a:cubicBezTo>
                  <a:lnTo>
                    <a:pt x="735965" y="441579"/>
                  </a:lnTo>
                  <a:cubicBezTo>
                    <a:pt x="735965" y="604139"/>
                    <a:pt x="604139" y="735965"/>
                    <a:pt x="441579" y="735965"/>
                  </a:cubicBezTo>
                  <a:lnTo>
                    <a:pt x="294386" y="735965"/>
                  </a:lnTo>
                  <a:cubicBezTo>
                    <a:pt x="131826" y="735965"/>
                    <a:pt x="0" y="604139"/>
                    <a:pt x="0" y="441579"/>
                  </a:cubicBezTo>
                  <a:close/>
                </a:path>
              </a:pathLst>
            </a:custGeom>
            <a:solidFill>
              <a:srgbClr val="E8F3E8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2746028" y="6909717"/>
            <a:ext cx="183654" cy="435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4"/>
              </a:lnSpc>
            </a:pPr>
            <a:r>
              <a:rPr lang="en-US" sz="2874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04627" y="7630865"/>
            <a:ext cx="3066901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375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Ngắt điện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04007" y="8123336"/>
            <a:ext cx="3468141" cy="773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2"/>
              </a:lnSpc>
            </a:pPr>
            <a:r>
              <a:rPr lang="en-US" sz="1874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Ngay lập tức ngắt nguồn điện khi xảy ra tai nạn liên quan đến điện.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6765875" y="6817742"/>
            <a:ext cx="552004" cy="552004"/>
            <a:chOff x="0" y="0"/>
            <a:chExt cx="736005" cy="73600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35965" cy="735965"/>
            </a:xfrm>
            <a:custGeom>
              <a:avLst/>
              <a:gdLst/>
              <a:ahLst/>
              <a:cxnLst/>
              <a:rect l="l" t="t" r="r" b="b"/>
              <a:pathLst>
                <a:path w="735965" h="735965">
                  <a:moveTo>
                    <a:pt x="0" y="294386"/>
                  </a:moveTo>
                  <a:cubicBezTo>
                    <a:pt x="0" y="131826"/>
                    <a:pt x="131826" y="0"/>
                    <a:pt x="294386" y="0"/>
                  </a:cubicBezTo>
                  <a:lnTo>
                    <a:pt x="441579" y="0"/>
                  </a:lnTo>
                  <a:cubicBezTo>
                    <a:pt x="604139" y="0"/>
                    <a:pt x="735965" y="131826"/>
                    <a:pt x="735965" y="294386"/>
                  </a:cubicBezTo>
                  <a:lnTo>
                    <a:pt x="735965" y="441579"/>
                  </a:lnTo>
                  <a:cubicBezTo>
                    <a:pt x="735965" y="604139"/>
                    <a:pt x="604139" y="735965"/>
                    <a:pt x="441579" y="735965"/>
                  </a:cubicBezTo>
                  <a:lnTo>
                    <a:pt x="294386" y="735965"/>
                  </a:lnTo>
                  <a:cubicBezTo>
                    <a:pt x="131826" y="735965"/>
                    <a:pt x="0" y="604139"/>
                    <a:pt x="0" y="441579"/>
                  </a:cubicBezTo>
                  <a:close/>
                </a:path>
              </a:pathLst>
            </a:custGeom>
            <a:solidFill>
              <a:srgbClr val="E8F3E8"/>
            </a:solidFill>
          </p:spPr>
        </p:sp>
      </p:grpSp>
      <p:sp>
        <p:nvSpPr>
          <p:cNvPr id="18" name="TextBox 18"/>
          <p:cNvSpPr txBox="1"/>
          <p:nvPr/>
        </p:nvSpPr>
        <p:spPr>
          <a:xfrm>
            <a:off x="6921550" y="6909717"/>
            <a:ext cx="240506" cy="435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4"/>
              </a:lnSpc>
            </a:pPr>
            <a:r>
              <a:rPr lang="en-US" sz="2874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508575" y="7630865"/>
            <a:ext cx="3066901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375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Sơ cứu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307955" y="8123336"/>
            <a:ext cx="3468141" cy="773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2"/>
              </a:lnSpc>
            </a:pPr>
            <a:r>
              <a:rPr lang="en-US" sz="1874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Tiến hành sơ cứu nhanh chóng và chính xác cho nạn nhân tại chỗ.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0969824" y="6817742"/>
            <a:ext cx="552004" cy="552004"/>
            <a:chOff x="0" y="0"/>
            <a:chExt cx="736005" cy="73600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35965" cy="735965"/>
            </a:xfrm>
            <a:custGeom>
              <a:avLst/>
              <a:gdLst/>
              <a:ahLst/>
              <a:cxnLst/>
              <a:rect l="l" t="t" r="r" b="b"/>
              <a:pathLst>
                <a:path w="735965" h="735965">
                  <a:moveTo>
                    <a:pt x="0" y="294386"/>
                  </a:moveTo>
                  <a:cubicBezTo>
                    <a:pt x="0" y="131826"/>
                    <a:pt x="131826" y="0"/>
                    <a:pt x="294386" y="0"/>
                  </a:cubicBezTo>
                  <a:lnTo>
                    <a:pt x="441579" y="0"/>
                  </a:lnTo>
                  <a:cubicBezTo>
                    <a:pt x="604139" y="0"/>
                    <a:pt x="735965" y="131826"/>
                    <a:pt x="735965" y="294386"/>
                  </a:cubicBezTo>
                  <a:lnTo>
                    <a:pt x="735965" y="441579"/>
                  </a:lnTo>
                  <a:cubicBezTo>
                    <a:pt x="735965" y="604139"/>
                    <a:pt x="604139" y="735965"/>
                    <a:pt x="441579" y="735965"/>
                  </a:cubicBezTo>
                  <a:lnTo>
                    <a:pt x="294386" y="735965"/>
                  </a:lnTo>
                  <a:cubicBezTo>
                    <a:pt x="131826" y="735965"/>
                    <a:pt x="0" y="604139"/>
                    <a:pt x="0" y="441579"/>
                  </a:cubicBezTo>
                  <a:close/>
                </a:path>
              </a:pathLst>
            </a:custGeom>
            <a:solidFill>
              <a:srgbClr val="E8F3E8"/>
            </a:solidFill>
          </p:spPr>
        </p:sp>
      </p:grpSp>
      <p:sp>
        <p:nvSpPr>
          <p:cNvPr id="23" name="TextBox 23"/>
          <p:cNvSpPr txBox="1"/>
          <p:nvPr/>
        </p:nvSpPr>
        <p:spPr>
          <a:xfrm>
            <a:off x="11134576" y="6909717"/>
            <a:ext cx="222349" cy="435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4"/>
              </a:lnSpc>
            </a:pPr>
            <a:r>
              <a:rPr lang="en-US" sz="2874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712524" y="7630865"/>
            <a:ext cx="3066901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375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Báo cáo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511904" y="8123336"/>
            <a:ext cx="3468141" cy="1154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2"/>
              </a:lnSpc>
            </a:pPr>
            <a:r>
              <a:rPr lang="en-US" sz="1874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Thông báo ngay cho quản lý và đội ngũ y tế để được hỗ trợ kịp thời.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15173771" y="6817742"/>
            <a:ext cx="552004" cy="552004"/>
            <a:chOff x="0" y="0"/>
            <a:chExt cx="736005" cy="736005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35965" cy="735965"/>
            </a:xfrm>
            <a:custGeom>
              <a:avLst/>
              <a:gdLst/>
              <a:ahLst/>
              <a:cxnLst/>
              <a:rect l="l" t="t" r="r" b="b"/>
              <a:pathLst>
                <a:path w="735965" h="735965">
                  <a:moveTo>
                    <a:pt x="0" y="294386"/>
                  </a:moveTo>
                  <a:cubicBezTo>
                    <a:pt x="0" y="131826"/>
                    <a:pt x="131826" y="0"/>
                    <a:pt x="294386" y="0"/>
                  </a:cubicBezTo>
                  <a:lnTo>
                    <a:pt x="441579" y="0"/>
                  </a:lnTo>
                  <a:cubicBezTo>
                    <a:pt x="604139" y="0"/>
                    <a:pt x="735965" y="131826"/>
                    <a:pt x="735965" y="294386"/>
                  </a:cubicBezTo>
                  <a:lnTo>
                    <a:pt x="735965" y="441579"/>
                  </a:lnTo>
                  <a:cubicBezTo>
                    <a:pt x="735965" y="604139"/>
                    <a:pt x="604139" y="735965"/>
                    <a:pt x="441579" y="735965"/>
                  </a:cubicBezTo>
                  <a:lnTo>
                    <a:pt x="294386" y="735965"/>
                  </a:lnTo>
                  <a:cubicBezTo>
                    <a:pt x="131826" y="735965"/>
                    <a:pt x="0" y="604139"/>
                    <a:pt x="0" y="441579"/>
                  </a:cubicBezTo>
                  <a:close/>
                </a:path>
              </a:pathLst>
            </a:custGeom>
            <a:solidFill>
              <a:srgbClr val="E8F3E8"/>
            </a:solidFill>
          </p:spPr>
        </p:sp>
      </p:grpSp>
      <p:sp>
        <p:nvSpPr>
          <p:cNvPr id="28" name="TextBox 28"/>
          <p:cNvSpPr txBox="1"/>
          <p:nvPr/>
        </p:nvSpPr>
        <p:spPr>
          <a:xfrm>
            <a:off x="15324684" y="6909717"/>
            <a:ext cx="250031" cy="435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4"/>
              </a:lnSpc>
            </a:pPr>
            <a:r>
              <a:rPr lang="en-US" sz="2874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4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916471" y="7630865"/>
            <a:ext cx="3066901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375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Điều tra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3715851" y="8123336"/>
            <a:ext cx="3468141" cy="1154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2"/>
              </a:lnSpc>
            </a:pPr>
            <a:r>
              <a:rPr lang="en-US" sz="1874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Tiến hành điều tra nguyên nhân và đề xuất biện pháp phòng ngừa trong 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1D41B36B-5CA3-A645-09B4-772982F51B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4200" y="9200616"/>
            <a:ext cx="3507061" cy="108597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</p:spPr>
        </p:sp>
      </p:grpSp>
      <p:sp>
        <p:nvSpPr>
          <p:cNvPr id="6" name="Freeform 6" descr="preencoded.png"/>
          <p:cNvSpPr/>
          <p:nvPr/>
        </p:nvSpPr>
        <p:spPr>
          <a:xfrm>
            <a:off x="16049019" y="9686925"/>
            <a:ext cx="2153256" cy="514350"/>
          </a:xfrm>
          <a:custGeom>
            <a:avLst/>
            <a:gdLst/>
            <a:ahLst/>
            <a:cxnLst/>
            <a:rect l="l" t="t" r="r" b="b"/>
            <a:pathLst>
              <a:path w="2153256" h="514350">
                <a:moveTo>
                  <a:pt x="0" y="0"/>
                </a:moveTo>
                <a:lnTo>
                  <a:pt x="2153256" y="0"/>
                </a:lnTo>
                <a:lnTo>
                  <a:pt x="2153256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877520" y="594717"/>
            <a:ext cx="6532960" cy="895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74"/>
              </a:lnSpc>
            </a:pPr>
            <a:r>
              <a:rPr lang="en-US" sz="5125" b="1">
                <a:solidFill>
                  <a:srgbClr val="3B454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Quy định chung</a:t>
            </a:r>
          </a:p>
        </p:txBody>
      </p:sp>
      <p:sp>
        <p:nvSpPr>
          <p:cNvPr id="8" name="Freeform 8" descr="preencoded.png"/>
          <p:cNvSpPr/>
          <p:nvPr/>
        </p:nvSpPr>
        <p:spPr>
          <a:xfrm>
            <a:off x="7714060" y="2057697"/>
            <a:ext cx="2859881" cy="1902024"/>
          </a:xfrm>
          <a:custGeom>
            <a:avLst/>
            <a:gdLst/>
            <a:ahLst/>
            <a:cxnLst/>
            <a:rect l="l" t="t" r="r" b="b"/>
            <a:pathLst>
              <a:path w="2859881" h="1902024">
                <a:moveTo>
                  <a:pt x="0" y="0"/>
                </a:moveTo>
                <a:lnTo>
                  <a:pt x="2859881" y="0"/>
                </a:lnTo>
                <a:lnTo>
                  <a:pt x="2859881" y="1902024"/>
                </a:lnTo>
                <a:lnTo>
                  <a:pt x="0" y="19020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19" b="-119"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914549" y="6912322"/>
            <a:ext cx="16458902" cy="28575"/>
            <a:chOff x="0" y="0"/>
            <a:chExt cx="21945203" cy="381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945219" cy="38100"/>
            </a:xfrm>
            <a:custGeom>
              <a:avLst/>
              <a:gdLst/>
              <a:ahLst/>
              <a:cxnLst/>
              <a:rect l="l" t="t" r="r" b="b"/>
              <a:pathLst>
                <a:path w="21945219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21926169" y="0"/>
                  </a:lnTo>
                  <a:cubicBezTo>
                    <a:pt x="21936709" y="0"/>
                    <a:pt x="21945219" y="8509"/>
                    <a:pt x="21945219" y="19050"/>
                  </a:cubicBezTo>
                  <a:cubicBezTo>
                    <a:pt x="21945219" y="29591"/>
                    <a:pt x="21936709" y="38100"/>
                    <a:pt x="21926169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CED9CE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4113609" y="5997774"/>
            <a:ext cx="28575" cy="914549"/>
            <a:chOff x="0" y="0"/>
            <a:chExt cx="38100" cy="121939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8100" cy="1219454"/>
            </a:xfrm>
            <a:custGeom>
              <a:avLst/>
              <a:gdLst/>
              <a:ahLst/>
              <a:cxnLst/>
              <a:rect l="l" t="t" r="r" b="b"/>
              <a:pathLst>
                <a:path w="38100" h="1219454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cubicBezTo>
                    <a:pt x="29591" y="0"/>
                    <a:pt x="38100" y="8509"/>
                    <a:pt x="38100" y="19050"/>
                  </a:cubicBezTo>
                  <a:lnTo>
                    <a:pt x="38100" y="1200404"/>
                  </a:lnTo>
                  <a:cubicBezTo>
                    <a:pt x="38100" y="1210945"/>
                    <a:pt x="29591" y="1219454"/>
                    <a:pt x="19050" y="1219454"/>
                  </a:cubicBezTo>
                  <a:cubicBezTo>
                    <a:pt x="8509" y="1219454"/>
                    <a:pt x="0" y="1210818"/>
                    <a:pt x="0" y="1200404"/>
                  </a:cubicBezTo>
                  <a:close/>
                </a:path>
              </a:pathLst>
            </a:custGeom>
            <a:solidFill>
              <a:srgbClr val="CED9CE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3899296" y="6683722"/>
            <a:ext cx="457200" cy="457200"/>
            <a:chOff x="0" y="0"/>
            <a:chExt cx="609600" cy="6096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cubicBezTo>
                    <a:pt x="473075" y="0"/>
                    <a:pt x="609600" y="136525"/>
                    <a:pt x="609600" y="304800"/>
                  </a:cubicBezTo>
                  <a:cubicBezTo>
                    <a:pt x="609600" y="473075"/>
                    <a:pt x="473075" y="609600"/>
                    <a:pt x="304800" y="609600"/>
                  </a:cubicBezTo>
                  <a:cubicBezTo>
                    <a:pt x="136525" y="609600"/>
                    <a:pt x="0" y="473075"/>
                    <a:pt x="0" y="304800"/>
                  </a:cubicBezTo>
                  <a:close/>
                </a:path>
              </a:pathLst>
            </a:custGeom>
            <a:solidFill>
              <a:srgbClr val="E8F3E8"/>
            </a:solidFill>
          </p:spPr>
        </p:sp>
      </p:grpSp>
      <p:sp>
        <p:nvSpPr>
          <p:cNvPr id="15" name="TextBox 15"/>
          <p:cNvSpPr txBox="1"/>
          <p:nvPr/>
        </p:nvSpPr>
        <p:spPr>
          <a:xfrm>
            <a:off x="1323529" y="4167931"/>
            <a:ext cx="5608885" cy="544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12"/>
              </a:lnSpc>
            </a:pPr>
            <a:r>
              <a:rPr lang="en-US" sz="3062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Huấn luyện an toàn lao động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75742" y="4776490"/>
            <a:ext cx="5904459" cy="835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sz="2000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Tổ chức các khóa huấn luyện an toàn lao động định kỳ cho công nhân.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7457629" y="6912322"/>
            <a:ext cx="28575" cy="914549"/>
            <a:chOff x="0" y="0"/>
            <a:chExt cx="38100" cy="121939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8100" cy="1219454"/>
            </a:xfrm>
            <a:custGeom>
              <a:avLst/>
              <a:gdLst/>
              <a:ahLst/>
              <a:cxnLst/>
              <a:rect l="l" t="t" r="r" b="b"/>
              <a:pathLst>
                <a:path w="38100" h="1219454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cubicBezTo>
                    <a:pt x="29591" y="0"/>
                    <a:pt x="38100" y="8509"/>
                    <a:pt x="38100" y="19050"/>
                  </a:cubicBezTo>
                  <a:lnTo>
                    <a:pt x="38100" y="1200404"/>
                  </a:lnTo>
                  <a:cubicBezTo>
                    <a:pt x="38100" y="1210945"/>
                    <a:pt x="29591" y="1219454"/>
                    <a:pt x="19050" y="1219454"/>
                  </a:cubicBezTo>
                  <a:cubicBezTo>
                    <a:pt x="8509" y="1219454"/>
                    <a:pt x="0" y="1210818"/>
                    <a:pt x="0" y="1200404"/>
                  </a:cubicBezTo>
                  <a:close/>
                </a:path>
              </a:pathLst>
            </a:custGeom>
            <a:solidFill>
              <a:srgbClr val="CED9CE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7243316" y="6683722"/>
            <a:ext cx="457200" cy="457200"/>
            <a:chOff x="0" y="0"/>
            <a:chExt cx="609600" cy="6096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cubicBezTo>
                    <a:pt x="473075" y="0"/>
                    <a:pt x="609600" y="136525"/>
                    <a:pt x="609600" y="304800"/>
                  </a:cubicBezTo>
                  <a:cubicBezTo>
                    <a:pt x="609600" y="473075"/>
                    <a:pt x="473075" y="609600"/>
                    <a:pt x="304800" y="609600"/>
                  </a:cubicBezTo>
                  <a:cubicBezTo>
                    <a:pt x="136525" y="609600"/>
                    <a:pt x="0" y="473075"/>
                    <a:pt x="0" y="304800"/>
                  </a:cubicBezTo>
                  <a:close/>
                </a:path>
              </a:pathLst>
            </a:custGeom>
            <a:solidFill>
              <a:srgbClr val="E8F3E8"/>
            </a:solidFill>
          </p:spPr>
        </p:sp>
      </p:grpSp>
      <p:sp>
        <p:nvSpPr>
          <p:cNvPr id="21" name="TextBox 21"/>
          <p:cNvSpPr txBox="1"/>
          <p:nvPr/>
        </p:nvSpPr>
        <p:spPr>
          <a:xfrm>
            <a:off x="5512147" y="8002489"/>
            <a:ext cx="3919686" cy="544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12"/>
              </a:lnSpc>
            </a:pPr>
            <a:r>
              <a:rPr lang="en-US" sz="3062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Bảo trì thiết bị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19761" y="8611046"/>
            <a:ext cx="5904459" cy="835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sz="2000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Thường xuyên kiểm tra và bảo dưỡng máy móc, thiết bị sản xuất.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0801647" y="5997774"/>
            <a:ext cx="28575" cy="914549"/>
            <a:chOff x="0" y="0"/>
            <a:chExt cx="38100" cy="121939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8100" cy="1219454"/>
            </a:xfrm>
            <a:custGeom>
              <a:avLst/>
              <a:gdLst/>
              <a:ahLst/>
              <a:cxnLst/>
              <a:rect l="l" t="t" r="r" b="b"/>
              <a:pathLst>
                <a:path w="38100" h="1219454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cubicBezTo>
                    <a:pt x="29591" y="0"/>
                    <a:pt x="38100" y="8509"/>
                    <a:pt x="38100" y="19050"/>
                  </a:cubicBezTo>
                  <a:lnTo>
                    <a:pt x="38100" y="1200404"/>
                  </a:lnTo>
                  <a:cubicBezTo>
                    <a:pt x="38100" y="1210945"/>
                    <a:pt x="29591" y="1219454"/>
                    <a:pt x="19050" y="1219454"/>
                  </a:cubicBezTo>
                  <a:cubicBezTo>
                    <a:pt x="8509" y="1219454"/>
                    <a:pt x="0" y="1210818"/>
                    <a:pt x="0" y="1200404"/>
                  </a:cubicBezTo>
                  <a:close/>
                </a:path>
              </a:pathLst>
            </a:custGeom>
            <a:solidFill>
              <a:srgbClr val="CED9CE"/>
            </a:solidFill>
          </p:spPr>
        </p:sp>
      </p:grpSp>
      <p:grpSp>
        <p:nvGrpSpPr>
          <p:cNvPr id="25" name="Group 25"/>
          <p:cNvGrpSpPr/>
          <p:nvPr/>
        </p:nvGrpSpPr>
        <p:grpSpPr>
          <a:xfrm>
            <a:off x="10587335" y="6683722"/>
            <a:ext cx="457200" cy="457200"/>
            <a:chOff x="0" y="0"/>
            <a:chExt cx="609600" cy="6096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cubicBezTo>
                    <a:pt x="473075" y="0"/>
                    <a:pt x="609600" y="136525"/>
                    <a:pt x="609600" y="304800"/>
                  </a:cubicBezTo>
                  <a:cubicBezTo>
                    <a:pt x="609600" y="473075"/>
                    <a:pt x="473075" y="609600"/>
                    <a:pt x="304800" y="609600"/>
                  </a:cubicBezTo>
                  <a:cubicBezTo>
                    <a:pt x="136525" y="609600"/>
                    <a:pt x="0" y="473075"/>
                    <a:pt x="0" y="304800"/>
                  </a:cubicBezTo>
                  <a:close/>
                </a:path>
              </a:pathLst>
            </a:custGeom>
            <a:solidFill>
              <a:srgbClr val="E8F3E8"/>
            </a:solidFill>
          </p:spPr>
        </p:sp>
      </p:grpSp>
      <p:sp>
        <p:nvSpPr>
          <p:cNvPr id="27" name="TextBox 27"/>
          <p:cNvSpPr txBox="1"/>
          <p:nvPr/>
        </p:nvSpPr>
        <p:spPr>
          <a:xfrm>
            <a:off x="8856166" y="4167931"/>
            <a:ext cx="3919686" cy="544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12"/>
              </a:lnSpc>
            </a:pPr>
            <a:r>
              <a:rPr lang="en-US" sz="3062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Thiết bị bảo hộ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863780" y="4776490"/>
            <a:ext cx="5904459" cy="835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sz="2000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Cung cấp và đảm bảo sử dụng đúng các thiết bị bảo hộ cá nhân.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4145666" y="6912322"/>
            <a:ext cx="28575" cy="914549"/>
            <a:chOff x="0" y="0"/>
            <a:chExt cx="38100" cy="121939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38100" cy="1219454"/>
            </a:xfrm>
            <a:custGeom>
              <a:avLst/>
              <a:gdLst/>
              <a:ahLst/>
              <a:cxnLst/>
              <a:rect l="l" t="t" r="r" b="b"/>
              <a:pathLst>
                <a:path w="38100" h="1219454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cubicBezTo>
                    <a:pt x="29591" y="0"/>
                    <a:pt x="38100" y="8509"/>
                    <a:pt x="38100" y="19050"/>
                  </a:cubicBezTo>
                  <a:lnTo>
                    <a:pt x="38100" y="1200404"/>
                  </a:lnTo>
                  <a:cubicBezTo>
                    <a:pt x="38100" y="1210945"/>
                    <a:pt x="29591" y="1219454"/>
                    <a:pt x="19050" y="1219454"/>
                  </a:cubicBezTo>
                  <a:cubicBezTo>
                    <a:pt x="8509" y="1219454"/>
                    <a:pt x="0" y="1210818"/>
                    <a:pt x="0" y="1200404"/>
                  </a:cubicBezTo>
                  <a:close/>
                </a:path>
              </a:pathLst>
            </a:custGeom>
            <a:solidFill>
              <a:srgbClr val="CED9CE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3931354" y="6683722"/>
            <a:ext cx="457200" cy="457200"/>
            <a:chOff x="0" y="0"/>
            <a:chExt cx="609600" cy="6096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cubicBezTo>
                    <a:pt x="473075" y="0"/>
                    <a:pt x="609600" y="136525"/>
                    <a:pt x="609600" y="304800"/>
                  </a:cubicBezTo>
                  <a:cubicBezTo>
                    <a:pt x="609600" y="473075"/>
                    <a:pt x="473075" y="609600"/>
                    <a:pt x="304800" y="609600"/>
                  </a:cubicBezTo>
                  <a:cubicBezTo>
                    <a:pt x="136525" y="609600"/>
                    <a:pt x="0" y="473075"/>
                    <a:pt x="0" y="304800"/>
                  </a:cubicBezTo>
                  <a:close/>
                </a:path>
              </a:pathLst>
            </a:custGeom>
            <a:solidFill>
              <a:srgbClr val="E8F3E8"/>
            </a:solidFill>
          </p:spPr>
        </p:sp>
      </p:grpSp>
      <p:sp>
        <p:nvSpPr>
          <p:cNvPr id="33" name="TextBox 33"/>
          <p:cNvSpPr txBox="1"/>
          <p:nvPr/>
        </p:nvSpPr>
        <p:spPr>
          <a:xfrm>
            <a:off x="12200185" y="8002489"/>
            <a:ext cx="3919686" cy="544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12"/>
              </a:lnSpc>
            </a:pPr>
            <a:r>
              <a:rPr lang="en-US" sz="3062" b="1">
                <a:solidFill>
                  <a:srgbClr val="40544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Môi trường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1207800" y="8611046"/>
            <a:ext cx="5904459" cy="835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sz="2000">
                <a:solidFill>
                  <a:srgbClr val="4054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Duy trì không gian làm việc sạch sẽ, thoáng mát và đủ ánh sáng.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BADD7AE6-78BA-B8C6-FA65-2FD2F645C2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4200" y="9200616"/>
            <a:ext cx="3507061" cy="108597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</p:spPr>
        </p:sp>
      </p:grpSp>
      <p:sp>
        <p:nvSpPr>
          <p:cNvPr id="6" name="Freeform 6" descr="preencoded.png"/>
          <p:cNvSpPr/>
          <p:nvPr/>
        </p:nvSpPr>
        <p:spPr>
          <a:xfrm>
            <a:off x="16049019" y="9686925"/>
            <a:ext cx="2153256" cy="514350"/>
          </a:xfrm>
          <a:custGeom>
            <a:avLst/>
            <a:gdLst/>
            <a:ahLst/>
            <a:cxnLst/>
            <a:rect l="l" t="t" r="r" b="b"/>
            <a:pathLst>
              <a:path w="2153256" h="514350">
                <a:moveTo>
                  <a:pt x="0" y="0"/>
                </a:moveTo>
                <a:lnTo>
                  <a:pt x="2153256" y="0"/>
                </a:lnTo>
                <a:lnTo>
                  <a:pt x="2153256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80046" y="1162794"/>
            <a:ext cx="7715250" cy="10588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2"/>
              </a:lnSpc>
            </a:pPr>
            <a:r>
              <a:rPr lang="en-US" sz="6062" b="1">
                <a:solidFill>
                  <a:srgbClr val="3B454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Tài liệu tham khảo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80046" y="2955726"/>
            <a:ext cx="8362652" cy="628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3625" b="1">
                <a:solidFill>
                  <a:srgbClr val="3B454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Bài kiểm tra an toàn lao động nhóm 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80046" y="4354562"/>
            <a:ext cx="8362652" cy="508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58180" lvl="1" indent="-179090" algn="l">
              <a:lnSpc>
                <a:spcPts val="3875"/>
              </a:lnSpc>
              <a:buFont typeface="Arial"/>
              <a:buChar char="•"/>
            </a:pPr>
            <a:r>
              <a:rPr lang="en-US" sz="2375" b="1" u="sng">
                <a:solidFill>
                  <a:srgbClr val="438951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4" tooltip="https://antoannamviet.com/bai-kiem-tra-an-toan-lao-dong-nhom-3/"/>
              </a:rPr>
              <a:t>Trắc nghiệm an toàn lao động nhóm 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80046" y="5223570"/>
            <a:ext cx="7032129" cy="628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3625" b="1">
                <a:solidFill>
                  <a:srgbClr val="3B454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Bảng báo giá huấn luyện ATLD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80046" y="6043910"/>
            <a:ext cx="8362652" cy="508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58180" lvl="1" indent="-179090" algn="l">
              <a:lnSpc>
                <a:spcPts val="3875"/>
              </a:lnSpc>
              <a:buFont typeface="Arial"/>
              <a:buChar char="•"/>
            </a:pPr>
            <a:r>
              <a:rPr lang="en-US" sz="2375" b="1" u="sng">
                <a:solidFill>
                  <a:srgbClr val="438951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5" tooltip="https://antoannamviet.com/bao-gia-huan-luyen-an-toan-lao-dong/"/>
              </a:rPr>
              <a:t>Xem chi tiết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0046" y="6912917"/>
            <a:ext cx="5747742" cy="628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3625" b="1">
                <a:solidFill>
                  <a:srgbClr val="3B454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Tải về tài liệu (download)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80046" y="7733259"/>
            <a:ext cx="8978354" cy="4464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58180" lvl="1" indent="-179090" algn="l">
              <a:lnSpc>
                <a:spcPts val="3875"/>
              </a:lnSpc>
              <a:buFont typeface="Arial"/>
              <a:buChar char="•"/>
            </a:pPr>
            <a:r>
              <a:rPr lang="en-US" sz="2375" b="1" u="sng" dirty="0">
                <a:solidFill>
                  <a:srgbClr val="438951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6" tooltip="https://antoannamviet.com/tai-lieu-an-toan-lao-dong-san-xuat-may-in/"/>
              </a:rPr>
              <a:t>Download </a:t>
            </a:r>
            <a:r>
              <a:rPr lang="en-US" sz="2375" b="1" u="sng" dirty="0" err="1">
                <a:solidFill>
                  <a:srgbClr val="438951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6" tooltip="https://antoannamviet.com/tai-lieu-an-toan-lao-dong-san-xuat-may-in/"/>
              </a:rPr>
              <a:t>tài</a:t>
            </a:r>
            <a:r>
              <a:rPr lang="en-US" sz="2375" b="1" u="sng" dirty="0">
                <a:solidFill>
                  <a:srgbClr val="438951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6" tooltip="https://antoannamviet.com/tai-lieu-an-toan-lao-dong-san-xuat-may-in/"/>
              </a:rPr>
              <a:t> </a:t>
            </a:r>
            <a:r>
              <a:rPr lang="en-US" sz="2375" b="1" u="sng" dirty="0" err="1">
                <a:solidFill>
                  <a:srgbClr val="438951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6" tooltip="https://antoannamviet.com/tai-lieu-an-toan-lao-dong-san-xuat-may-in/"/>
              </a:rPr>
              <a:t>liệu</a:t>
            </a:r>
            <a:r>
              <a:rPr lang="en-US" sz="2375" b="1" u="sng" dirty="0">
                <a:solidFill>
                  <a:srgbClr val="438951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6" tooltip="https://antoannamviet.com/tai-lieu-an-toan-lao-dong-san-xuat-may-in/"/>
              </a:rPr>
              <a:t> </a:t>
            </a:r>
            <a:r>
              <a:rPr lang="en-US" sz="2375" b="1" u="sng" dirty="0" err="1">
                <a:solidFill>
                  <a:srgbClr val="438951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6" tooltip="https://antoannamviet.com/tai-lieu-an-toan-lao-dong-san-xuat-may-in/"/>
              </a:rPr>
              <a:t>huấn</a:t>
            </a:r>
            <a:r>
              <a:rPr lang="en-US" sz="2375" b="1" u="sng" dirty="0">
                <a:solidFill>
                  <a:srgbClr val="438951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6" tooltip="https://antoannamviet.com/tai-lieu-an-toan-lao-dong-san-xuat-may-in/"/>
              </a:rPr>
              <a:t> </a:t>
            </a:r>
            <a:r>
              <a:rPr lang="en-US" sz="2375" b="1" u="sng" dirty="0" err="1">
                <a:solidFill>
                  <a:srgbClr val="438951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6" tooltip="https://antoannamviet.com/tai-lieu-an-toan-lao-dong-san-xuat-may-in/"/>
              </a:rPr>
              <a:t>luyện</a:t>
            </a:r>
            <a:r>
              <a:rPr lang="en-US" sz="2375" b="1" u="sng" dirty="0">
                <a:solidFill>
                  <a:srgbClr val="438951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6" tooltip="https://antoannamviet.com/tai-lieu-an-toan-lao-dong-san-xuat-may-in/"/>
              </a:rPr>
              <a:t> an </a:t>
            </a:r>
            <a:r>
              <a:rPr lang="en-US" sz="2375" b="1" u="sng" dirty="0" err="1">
                <a:solidFill>
                  <a:srgbClr val="438951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6" tooltip="https://antoannamviet.com/tai-lieu-an-toan-lao-dong-san-xuat-may-in/"/>
              </a:rPr>
              <a:t>toàn</a:t>
            </a:r>
            <a:r>
              <a:rPr lang="en-US" sz="2375" b="1" u="sng" dirty="0">
                <a:solidFill>
                  <a:srgbClr val="438951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6" tooltip="https://antoannamviet.com/tai-lieu-an-toan-lao-dong-san-xuat-may-in/"/>
              </a:rPr>
              <a:t> </a:t>
            </a:r>
            <a:r>
              <a:rPr lang="en-US" sz="2375" b="1" u="sng" dirty="0" err="1">
                <a:solidFill>
                  <a:srgbClr val="438951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6" tooltip="https://antoannamviet.com/tai-lieu-an-toan-lao-dong-san-xuat-may-in/"/>
              </a:rPr>
              <a:t>lao</a:t>
            </a:r>
            <a:r>
              <a:rPr lang="en-US" sz="2375" b="1" u="sng" dirty="0">
                <a:solidFill>
                  <a:srgbClr val="438951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6" tooltip="https://antoannamviet.com/tai-lieu-an-toan-lao-dong-san-xuat-may-in/"/>
              </a:rPr>
              <a:t> </a:t>
            </a:r>
            <a:r>
              <a:rPr lang="en-US" sz="2375" b="1" u="sng" dirty="0" err="1">
                <a:solidFill>
                  <a:srgbClr val="438951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6" tooltip="https://antoannamviet.com/tai-lieu-an-toan-lao-dong-san-xuat-may-in/"/>
              </a:rPr>
              <a:t>động</a:t>
            </a:r>
            <a:r>
              <a:rPr lang="en-US" sz="2375" b="1" u="sng" dirty="0">
                <a:solidFill>
                  <a:srgbClr val="438951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6" tooltip="https://antoannamviet.com/tai-lieu-an-toan-lao-dong-san-xuat-may-in/"/>
              </a:rPr>
              <a:t> </a:t>
            </a:r>
            <a:r>
              <a:rPr lang="en-US" sz="2375" b="1" u="sng" dirty="0" err="1">
                <a:solidFill>
                  <a:srgbClr val="438951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6" tooltip="https://antoannamviet.com/tai-lieu-an-toan-lao-dong-san-xuat-may-in/"/>
              </a:rPr>
              <a:t>sản</a:t>
            </a:r>
            <a:r>
              <a:rPr lang="en-US" sz="2375" b="1" u="sng" dirty="0">
                <a:solidFill>
                  <a:srgbClr val="438951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6" tooltip="https://antoannamviet.com/tai-lieu-an-toan-lao-dong-san-xuat-may-in/"/>
              </a:rPr>
              <a:t> </a:t>
            </a:r>
            <a:r>
              <a:rPr lang="en-US" sz="2375" b="1" u="sng" dirty="0" err="1">
                <a:solidFill>
                  <a:srgbClr val="438951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6" tooltip="https://antoannamviet.com/tai-lieu-an-toan-lao-dong-san-xuat-may-in/"/>
              </a:rPr>
              <a:t>xuất</a:t>
            </a:r>
            <a:r>
              <a:rPr lang="en-US" sz="2375" b="1" u="sng" dirty="0">
                <a:solidFill>
                  <a:srgbClr val="438951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6" tooltip="https://antoannamviet.com/tai-lieu-an-toan-lao-dong-san-xuat-may-in/"/>
              </a:rPr>
              <a:t> </a:t>
            </a:r>
            <a:r>
              <a:rPr lang="en-US" sz="2375" b="1" u="sng" dirty="0" err="1">
                <a:solidFill>
                  <a:srgbClr val="438951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6" tooltip="https://antoannamviet.com/tai-lieu-an-toan-lao-dong-san-xuat-may-in/"/>
              </a:rPr>
              <a:t>máy</a:t>
            </a:r>
            <a:r>
              <a:rPr lang="en-US" sz="2375" b="1" u="sng" dirty="0">
                <a:solidFill>
                  <a:srgbClr val="438951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6" tooltip="https://antoannamviet.com/tai-lieu-an-toan-lao-dong-san-xuat-may-in/"/>
              </a:rPr>
              <a:t> in</a:t>
            </a:r>
          </a:p>
        </p:txBody>
      </p:sp>
      <p:sp>
        <p:nvSpPr>
          <p:cNvPr id="14" name="Freeform 14" descr="preencoded.png"/>
          <p:cNvSpPr/>
          <p:nvPr/>
        </p:nvSpPr>
        <p:spPr>
          <a:xfrm>
            <a:off x="10522744" y="4058394"/>
            <a:ext cx="7012335" cy="2170211"/>
          </a:xfrm>
          <a:custGeom>
            <a:avLst/>
            <a:gdLst/>
            <a:ahLst/>
            <a:cxnLst/>
            <a:rect l="l" t="t" r="r" b="b"/>
            <a:pathLst>
              <a:path w="7012335" h="2170211">
                <a:moveTo>
                  <a:pt x="0" y="0"/>
                </a:moveTo>
                <a:lnTo>
                  <a:pt x="7012335" y="0"/>
                </a:lnTo>
                <a:lnTo>
                  <a:pt x="7012335" y="2170212"/>
                </a:lnTo>
                <a:lnTo>
                  <a:pt x="0" y="217021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48" b="-48"/>
            </a:stretch>
          </a:blipFill>
        </p:spPr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71EEB70-9EA8-6C7F-79C6-B7DA574974D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4200" y="9200616"/>
            <a:ext cx="3507061" cy="108597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1126</Words>
  <Application>Microsoft Office PowerPoint</Application>
  <PresentationFormat>Custom</PresentationFormat>
  <Paragraphs>171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Times New Roman</vt:lpstr>
      <vt:lpstr>Arial</vt:lpstr>
      <vt:lpstr>Calibri</vt:lpstr>
      <vt:lpstr>Times New Roman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Giáo trình huấn luyện an toàn lao động sản xuất máy in.pptx</dc:title>
  <cp:lastModifiedBy>Nhan Van</cp:lastModifiedBy>
  <cp:revision>2</cp:revision>
  <dcterms:created xsi:type="dcterms:W3CDTF">2006-08-16T00:00:00Z</dcterms:created>
  <dcterms:modified xsi:type="dcterms:W3CDTF">2024-11-04T07:10:04Z</dcterms:modified>
  <dc:identifier>DAGVfmev3ew</dc:identifier>
</cp:coreProperties>
</file>