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Fraunces Extra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894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hyperlink" Target="https://antoannamviet.com/tai-lieu-an-toan-lao-dong-san-xuat-may-lanh/"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02140" y="1996679"/>
            <a:ext cx="4770120" cy="4770120"/>
          </a:xfrm>
          <a:prstGeom prst="rect">
            <a:avLst/>
          </a:prstGeom>
        </p:spPr>
      </p:pic>
      <p:sp>
        <p:nvSpPr>
          <p:cNvPr id="4" name="Text 0"/>
          <p:cNvSpPr/>
          <p:nvPr/>
        </p:nvSpPr>
        <p:spPr>
          <a:xfrm>
            <a:off x="864037" y="1187768"/>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An toàn lao động trong sản </a:t>
            </a:r>
            <a:r>
              <a:rPr lang="en-US" sz="6700" b="1" dirty="0" err="1">
                <a:solidFill>
                  <a:srgbClr val="3B4540"/>
                </a:solidFill>
                <a:latin typeface="Fraunces Extra Bold" pitchFamily="34" charset="0"/>
                <a:ea typeface="Fraunces Extra Bold" pitchFamily="34" charset="-122"/>
                <a:cs typeface="Fraunces Extra Bold" pitchFamily="34" charset="-120"/>
              </a:rPr>
              <a:t>xuất</a:t>
            </a:r>
            <a:r>
              <a:rPr lang="en-US" sz="670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8350"/>
              </a:lnSpc>
              <a:buNone/>
            </a:pPr>
            <a:r>
              <a:rPr lang="en-US" sz="6700" b="1" dirty="0" err="1">
                <a:solidFill>
                  <a:srgbClr val="3B4540"/>
                </a:solidFill>
                <a:latin typeface="Fraunces Extra Bold" pitchFamily="34" charset="0"/>
                <a:ea typeface="Fraunces Extra Bold" pitchFamily="34" charset="-122"/>
                <a:cs typeface="Fraunces Extra Bold" pitchFamily="34" charset="-120"/>
              </a:rPr>
              <a:t>Máy</a:t>
            </a:r>
            <a:r>
              <a:rPr lang="en-US" sz="6700" b="1" dirty="0">
                <a:solidFill>
                  <a:srgbClr val="3B4540"/>
                </a:solidFill>
                <a:latin typeface="Fraunces Extra Bold" pitchFamily="34" charset="0"/>
                <a:ea typeface="Fraunces Extra Bold" pitchFamily="34" charset="-122"/>
                <a:cs typeface="Fraunces Extra Bold" pitchFamily="34" charset="-120"/>
              </a:rPr>
              <a:t> </a:t>
            </a:r>
            <a:r>
              <a:rPr lang="en-US" sz="6700" b="1" dirty="0" err="1">
                <a:solidFill>
                  <a:srgbClr val="3B4540"/>
                </a:solidFill>
                <a:latin typeface="Fraunces Extra Bold" pitchFamily="34" charset="0"/>
                <a:ea typeface="Fraunces Extra Bold" pitchFamily="34" charset="-122"/>
                <a:cs typeface="Fraunces Extra Bold" pitchFamily="34" charset="-120"/>
              </a:rPr>
              <a:t>Lạnh</a:t>
            </a:r>
            <a:endParaRPr lang="en-US" sz="6700" dirty="0"/>
          </a:p>
        </p:txBody>
      </p:sp>
      <p:sp>
        <p:nvSpPr>
          <p:cNvPr id="5" name="Text 1"/>
          <p:cNvSpPr/>
          <p:nvPr/>
        </p:nvSpPr>
        <p:spPr>
          <a:xfrm>
            <a:off x="864037" y="4752023"/>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An toàn lao động là yếu tố quan trọng hàng đầu trong sản xuất máy lạnh. Báo cáo cho thấy số vụ tai nạn lao động đã giảm nhưng vẫn còn nhiều rủi ro tiềm ẩn. Cần thực hiện các biện pháp phòng ngừa để bảo vệ người lao động.</a:t>
            </a:r>
            <a:endParaRPr lang="en-US" sz="1900" dirty="0"/>
          </a:p>
        </p:txBody>
      </p:sp>
      <p:sp>
        <p:nvSpPr>
          <p:cNvPr id="6" name="Shape 2"/>
          <p:cNvSpPr/>
          <p:nvPr/>
        </p:nvSpPr>
        <p:spPr>
          <a:xfrm>
            <a:off x="864037" y="6628328"/>
            <a:ext cx="394930" cy="394930"/>
          </a:xfrm>
          <a:prstGeom prst="roundRect">
            <a:avLst>
              <a:gd name="adj" fmla="val 23151155"/>
            </a:avLst>
          </a:prstGeom>
          <a:noFill/>
          <a:ln w="7620">
            <a:solidFill>
              <a:srgbClr val="FFFFFF"/>
            </a:solidFill>
            <a:prstDash val="solid"/>
          </a:ln>
        </p:spPr>
      </p:sp>
      <p:pic>
        <p:nvPicPr>
          <p:cNvPr id="7" name="Image 2" descr="preencoded.png"/>
          <p:cNvPicPr>
            <a:picLocks noChangeAspect="1"/>
          </p:cNvPicPr>
          <p:nvPr/>
        </p:nvPicPr>
        <p:blipFill>
          <a:blip r:embed="rId4"/>
          <a:stretch>
            <a:fillRect/>
          </a:stretch>
        </p:blipFill>
        <p:spPr>
          <a:xfrm>
            <a:off x="871657" y="6635948"/>
            <a:ext cx="379690" cy="379690"/>
          </a:xfrm>
          <a:prstGeom prst="rect">
            <a:avLst/>
          </a:prstGeom>
        </p:spPr>
      </p:pic>
      <p:sp>
        <p:nvSpPr>
          <p:cNvPr id="8" name="Text 3"/>
          <p:cNvSpPr/>
          <p:nvPr/>
        </p:nvSpPr>
        <p:spPr>
          <a:xfrm>
            <a:off x="1382316" y="6609874"/>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Toàn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Nam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Việt</a:t>
            </a:r>
            <a:endParaRPr lang="en-US" sz="2400" dirty="0"/>
          </a:p>
        </p:txBody>
      </p:sp>
      <p:pic>
        <p:nvPicPr>
          <p:cNvPr id="9" name="Picture 8">
            <a:extLst>
              <a:ext uri="{FF2B5EF4-FFF2-40B4-BE49-F238E27FC236}">
                <a16:creationId xmlns:a16="http://schemas.microsoft.com/office/drawing/2014/main" id="{F25FF0B3-CF29-4FEB-D30B-F5EF5FB32FE0}"/>
              </a:ext>
            </a:extLst>
          </p:cNvPr>
          <p:cNvPicPr>
            <a:picLocks noChangeAspect="1"/>
          </p:cNvPicPr>
          <p:nvPr/>
        </p:nvPicPr>
        <p:blipFill>
          <a:blip r:embed="rId5"/>
          <a:stretch>
            <a:fillRect/>
          </a:stretch>
        </p:blipFill>
        <p:spPr>
          <a:xfrm>
            <a:off x="12119661" y="7385538"/>
            <a:ext cx="2317986" cy="8440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06861" y="1957447"/>
            <a:ext cx="4833104" cy="4833104"/>
          </a:xfrm>
          <a:prstGeom prst="rect">
            <a:avLst/>
          </a:prstGeom>
        </p:spPr>
      </p:pic>
      <p:sp>
        <p:nvSpPr>
          <p:cNvPr id="3" name="Text 0"/>
          <p:cNvSpPr/>
          <p:nvPr/>
        </p:nvSpPr>
        <p:spPr>
          <a:xfrm>
            <a:off x="829508" y="653296"/>
            <a:ext cx="7484983" cy="1481376"/>
          </a:xfrm>
          <a:prstGeom prst="rect">
            <a:avLst/>
          </a:prstGeom>
          <a:noFill/>
          <a:ln/>
        </p:spPr>
        <p:txBody>
          <a:bodyPr wrap="square" lIns="0" tIns="0" rIns="0" bIns="0" rtlCol="0" anchor="t"/>
          <a:lstStyle/>
          <a:p>
            <a:pPr marL="0" indent="0">
              <a:lnSpc>
                <a:spcPts val="5800"/>
              </a:lnSpc>
              <a:buNone/>
            </a:pPr>
            <a:r>
              <a:rPr lang="en-US" sz="4650" b="1" dirty="0">
                <a:solidFill>
                  <a:srgbClr val="3B4540"/>
                </a:solidFill>
                <a:latin typeface="Fraunces Extra Bold" pitchFamily="34" charset="0"/>
                <a:ea typeface="Fraunces Extra Bold" pitchFamily="34" charset="-122"/>
                <a:cs typeface="Fraunces Extra Bold" pitchFamily="34" charset="-120"/>
              </a:rPr>
              <a:t>Tình hình tai nạn lao động</a:t>
            </a:r>
            <a:endParaRPr lang="en-US" sz="4650" dirty="0"/>
          </a:p>
        </p:txBody>
      </p:sp>
      <p:sp>
        <p:nvSpPr>
          <p:cNvPr id="4" name="Shape 1"/>
          <p:cNvSpPr/>
          <p:nvPr/>
        </p:nvSpPr>
        <p:spPr>
          <a:xfrm>
            <a:off x="829507" y="2333030"/>
            <a:ext cx="533162" cy="533162"/>
          </a:xfrm>
          <a:prstGeom prst="roundRect">
            <a:avLst>
              <a:gd name="adj" fmla="val 40009"/>
            </a:avLst>
          </a:prstGeom>
          <a:solidFill>
            <a:srgbClr val="E8F3E8"/>
          </a:solidFill>
          <a:ln/>
        </p:spPr>
      </p:sp>
      <p:sp>
        <p:nvSpPr>
          <p:cNvPr id="5" name="Text 2"/>
          <p:cNvSpPr/>
          <p:nvPr/>
        </p:nvSpPr>
        <p:spPr>
          <a:xfrm>
            <a:off x="1007387" y="2421851"/>
            <a:ext cx="177403"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1</a:t>
            </a:r>
            <a:endParaRPr lang="en-US" sz="2750" dirty="0"/>
          </a:p>
        </p:txBody>
      </p:sp>
      <p:sp>
        <p:nvSpPr>
          <p:cNvPr id="6" name="Text 3"/>
          <p:cNvSpPr/>
          <p:nvPr/>
        </p:nvSpPr>
        <p:spPr>
          <a:xfrm>
            <a:off x="1599604" y="2333030"/>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Giảm số vụ</a:t>
            </a:r>
            <a:endParaRPr lang="en-US" sz="2300" dirty="0"/>
          </a:p>
        </p:txBody>
      </p:sp>
      <p:sp>
        <p:nvSpPr>
          <p:cNvPr id="7" name="Text 4"/>
          <p:cNvSpPr/>
          <p:nvPr/>
        </p:nvSpPr>
        <p:spPr>
          <a:xfrm>
            <a:off x="1599604" y="2845475"/>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6 tháng đầu năm 2024 xảy ra 3.201 vụ tai nạn lao động, giảm 7,09% so với cùng kỳ năm 2023.</a:t>
            </a:r>
            <a:endParaRPr lang="en-US" sz="1850" dirty="0"/>
          </a:p>
        </p:txBody>
      </p:sp>
      <p:sp>
        <p:nvSpPr>
          <p:cNvPr id="8" name="Shape 5"/>
          <p:cNvSpPr/>
          <p:nvPr/>
        </p:nvSpPr>
        <p:spPr>
          <a:xfrm>
            <a:off x="829507" y="4107419"/>
            <a:ext cx="533162" cy="533162"/>
          </a:xfrm>
          <a:prstGeom prst="roundRect">
            <a:avLst>
              <a:gd name="adj" fmla="val 40009"/>
            </a:avLst>
          </a:prstGeom>
          <a:solidFill>
            <a:srgbClr val="E8F3E8"/>
          </a:solidFill>
          <a:ln/>
        </p:spPr>
      </p:sp>
      <p:sp>
        <p:nvSpPr>
          <p:cNvPr id="9" name="Text 6"/>
          <p:cNvSpPr/>
          <p:nvPr/>
        </p:nvSpPr>
        <p:spPr>
          <a:xfrm>
            <a:off x="979883" y="4196239"/>
            <a:ext cx="232291"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2</a:t>
            </a:r>
            <a:endParaRPr lang="en-US" sz="2750" dirty="0"/>
          </a:p>
        </p:txBody>
      </p:sp>
      <p:sp>
        <p:nvSpPr>
          <p:cNvPr id="10" name="Text 7"/>
          <p:cNvSpPr/>
          <p:nvPr/>
        </p:nvSpPr>
        <p:spPr>
          <a:xfrm>
            <a:off x="1599604" y="4107419"/>
            <a:ext cx="2962632"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Giảm số người chết</a:t>
            </a:r>
            <a:endParaRPr lang="en-US" sz="2300" dirty="0"/>
          </a:p>
        </p:txBody>
      </p:sp>
      <p:sp>
        <p:nvSpPr>
          <p:cNvPr id="11" name="Text 8"/>
          <p:cNvSpPr/>
          <p:nvPr/>
        </p:nvSpPr>
        <p:spPr>
          <a:xfrm>
            <a:off x="1599604" y="4619864"/>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Số người chết vì tai nạn lao động là 346 người, giảm 1,98% so với cùng kỳ năm 2023.</a:t>
            </a:r>
            <a:endParaRPr lang="en-US" sz="1850" dirty="0"/>
          </a:p>
        </p:txBody>
      </p:sp>
      <p:sp>
        <p:nvSpPr>
          <p:cNvPr id="12" name="Shape 9"/>
          <p:cNvSpPr/>
          <p:nvPr/>
        </p:nvSpPr>
        <p:spPr>
          <a:xfrm>
            <a:off x="829507" y="5881807"/>
            <a:ext cx="533162" cy="533162"/>
          </a:xfrm>
          <a:prstGeom prst="roundRect">
            <a:avLst>
              <a:gd name="adj" fmla="val 40009"/>
            </a:avLst>
          </a:prstGeom>
          <a:solidFill>
            <a:srgbClr val="E8F3E8"/>
          </a:solidFill>
          <a:ln/>
        </p:spPr>
      </p:sp>
      <p:sp>
        <p:nvSpPr>
          <p:cNvPr id="13" name="Text 10"/>
          <p:cNvSpPr/>
          <p:nvPr/>
        </p:nvSpPr>
        <p:spPr>
          <a:xfrm>
            <a:off x="988694" y="5970628"/>
            <a:ext cx="214670" cy="355521"/>
          </a:xfrm>
          <a:prstGeom prst="rect">
            <a:avLst/>
          </a:prstGeom>
          <a:noFill/>
          <a:ln/>
        </p:spPr>
        <p:txBody>
          <a:bodyPr wrap="none" lIns="0" tIns="0" rIns="0" bIns="0" rtlCol="0" anchor="t"/>
          <a:lstStyle/>
          <a:p>
            <a:pPr marL="0" indent="0" algn="ctr">
              <a:lnSpc>
                <a:spcPts val="2750"/>
              </a:lnSpc>
              <a:buNone/>
            </a:pPr>
            <a:r>
              <a:rPr lang="en-US" sz="2750" b="1" dirty="0">
                <a:solidFill>
                  <a:srgbClr val="405449"/>
                </a:solidFill>
                <a:latin typeface="Fraunces Extra Bold" pitchFamily="34" charset="0"/>
                <a:ea typeface="Fraunces Extra Bold" pitchFamily="34" charset="-122"/>
                <a:cs typeface="Fraunces Extra Bold" pitchFamily="34" charset="-120"/>
              </a:rPr>
              <a:t>3</a:t>
            </a:r>
            <a:endParaRPr lang="en-US" sz="2750" dirty="0"/>
          </a:p>
        </p:txBody>
      </p:sp>
      <p:sp>
        <p:nvSpPr>
          <p:cNvPr id="14" name="Text 11"/>
          <p:cNvSpPr/>
          <p:nvPr/>
        </p:nvSpPr>
        <p:spPr>
          <a:xfrm>
            <a:off x="1599604" y="5881807"/>
            <a:ext cx="3572589" cy="370284"/>
          </a:xfrm>
          <a:prstGeom prst="rect">
            <a:avLst/>
          </a:prstGeom>
          <a:noFill/>
          <a:ln/>
        </p:spPr>
        <p:txBody>
          <a:bodyPr wrap="none" lIns="0" tIns="0" rIns="0" bIns="0" rtlCol="0" anchor="t"/>
          <a:lstStyle/>
          <a:p>
            <a:pPr marL="0" indent="0">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Tăng số người bị thương</a:t>
            </a:r>
            <a:endParaRPr lang="en-US" sz="2300" dirty="0"/>
          </a:p>
        </p:txBody>
      </p:sp>
      <p:sp>
        <p:nvSpPr>
          <p:cNvPr id="15" name="Text 12"/>
          <p:cNvSpPr/>
          <p:nvPr/>
        </p:nvSpPr>
        <p:spPr>
          <a:xfrm>
            <a:off x="1599604" y="6394252"/>
            <a:ext cx="6714887" cy="758428"/>
          </a:xfrm>
          <a:prstGeom prst="rect">
            <a:avLst/>
          </a:prstGeom>
          <a:noFill/>
          <a:ln/>
        </p:spPr>
        <p:txBody>
          <a:bodyPr wrap="square" lIns="0" tIns="0" rIns="0" bIns="0" rtlCol="0" anchor="t"/>
          <a:lstStyle/>
          <a:p>
            <a:pPr marL="0" indent="0">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Số người bị thương nặng là 810 người, tăng 3,32% so với cùng kỳ năm 2023.</a:t>
            </a:r>
            <a:endParaRPr lang="en-US" sz="1850" dirty="0"/>
          </a:p>
        </p:txBody>
      </p:sp>
      <p:pic>
        <p:nvPicPr>
          <p:cNvPr id="16" name="Picture 15">
            <a:extLst>
              <a:ext uri="{FF2B5EF4-FFF2-40B4-BE49-F238E27FC236}">
                <a16:creationId xmlns:a16="http://schemas.microsoft.com/office/drawing/2014/main" id="{53374FF9-D4D8-0F5A-0C28-456DCA17E9E3}"/>
              </a:ext>
            </a:extLst>
          </p:cNvPr>
          <p:cNvPicPr>
            <a:picLocks noChangeAspect="1"/>
          </p:cNvPicPr>
          <p:nvPr/>
        </p:nvPicPr>
        <p:blipFill>
          <a:blip r:embed="rId4"/>
          <a:stretch>
            <a:fillRect/>
          </a:stretch>
        </p:blipFill>
        <p:spPr>
          <a:xfrm>
            <a:off x="12119661" y="7385538"/>
            <a:ext cx="2317986" cy="8440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397448" y="85246"/>
            <a:ext cx="4246031" cy="2827258"/>
          </a:xfrm>
          <a:prstGeom prst="rect">
            <a:avLst/>
          </a:prstGeom>
        </p:spPr>
      </p:pic>
      <p:sp>
        <p:nvSpPr>
          <p:cNvPr id="4" name="Text 0"/>
          <p:cNvSpPr/>
          <p:nvPr/>
        </p:nvSpPr>
        <p:spPr>
          <a:xfrm>
            <a:off x="3887629" y="2986921"/>
            <a:ext cx="7311390" cy="633651"/>
          </a:xfrm>
          <a:prstGeom prst="rect">
            <a:avLst/>
          </a:prstGeom>
          <a:noFill/>
          <a:ln/>
        </p:spPr>
        <p:txBody>
          <a:bodyPr wrap="none" lIns="0" tIns="0" rIns="0" bIns="0" rtlCol="0" anchor="t"/>
          <a:lstStyle/>
          <a:p>
            <a:pPr marL="0" indent="0">
              <a:lnSpc>
                <a:spcPts val="4950"/>
              </a:lnSpc>
              <a:buNone/>
            </a:pPr>
            <a:r>
              <a:rPr lang="en-US" sz="3950" b="1" dirty="0">
                <a:solidFill>
                  <a:srgbClr val="3B4540"/>
                </a:solidFill>
                <a:latin typeface="Fraunces Extra Bold" pitchFamily="34" charset="0"/>
                <a:ea typeface="Fraunces Extra Bold" pitchFamily="34" charset="-122"/>
                <a:cs typeface="Fraunces Extra Bold" pitchFamily="34" charset="-120"/>
              </a:rPr>
              <a:t>Tai nạn trong gia công cơ khí</a:t>
            </a:r>
            <a:endParaRPr lang="en-US" sz="3950" dirty="0"/>
          </a:p>
        </p:txBody>
      </p:sp>
      <p:sp>
        <p:nvSpPr>
          <p:cNvPr id="5" name="Shape 1"/>
          <p:cNvSpPr/>
          <p:nvPr/>
        </p:nvSpPr>
        <p:spPr>
          <a:xfrm>
            <a:off x="7303770" y="4076819"/>
            <a:ext cx="22860" cy="3548896"/>
          </a:xfrm>
          <a:prstGeom prst="roundRect">
            <a:avLst>
              <a:gd name="adj" fmla="val 798456"/>
            </a:avLst>
          </a:prstGeom>
          <a:solidFill>
            <a:srgbClr val="CED9CE"/>
          </a:solidFill>
          <a:ln/>
        </p:spPr>
      </p:sp>
      <p:sp>
        <p:nvSpPr>
          <p:cNvPr id="6" name="Shape 2"/>
          <p:cNvSpPr/>
          <p:nvPr/>
        </p:nvSpPr>
        <p:spPr>
          <a:xfrm>
            <a:off x="6400205" y="4521637"/>
            <a:ext cx="709732" cy="22860"/>
          </a:xfrm>
          <a:prstGeom prst="roundRect">
            <a:avLst>
              <a:gd name="adj" fmla="val 798456"/>
            </a:avLst>
          </a:prstGeom>
          <a:solidFill>
            <a:srgbClr val="CED9CE"/>
          </a:solidFill>
          <a:ln/>
        </p:spPr>
      </p:sp>
      <p:sp>
        <p:nvSpPr>
          <p:cNvPr id="7" name="Shape 3"/>
          <p:cNvSpPr/>
          <p:nvPr/>
        </p:nvSpPr>
        <p:spPr>
          <a:xfrm>
            <a:off x="7087076" y="4304943"/>
            <a:ext cx="456248" cy="456248"/>
          </a:xfrm>
          <a:prstGeom prst="roundRect">
            <a:avLst>
              <a:gd name="adj" fmla="val 40006"/>
            </a:avLst>
          </a:prstGeom>
          <a:solidFill>
            <a:srgbClr val="E8F3E8"/>
          </a:solidFill>
          <a:ln/>
        </p:spPr>
      </p:sp>
      <p:sp>
        <p:nvSpPr>
          <p:cNvPr id="8" name="Text 4"/>
          <p:cNvSpPr/>
          <p:nvPr/>
        </p:nvSpPr>
        <p:spPr>
          <a:xfrm>
            <a:off x="7239238" y="4380905"/>
            <a:ext cx="151805"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1</a:t>
            </a:r>
            <a:endParaRPr lang="en-US" sz="2350" dirty="0"/>
          </a:p>
        </p:txBody>
      </p:sp>
      <p:sp>
        <p:nvSpPr>
          <p:cNvPr id="9" name="Text 5"/>
          <p:cNvSpPr/>
          <p:nvPr/>
        </p:nvSpPr>
        <p:spPr>
          <a:xfrm>
            <a:off x="3664744" y="4279583"/>
            <a:ext cx="2535079" cy="316825"/>
          </a:xfrm>
          <a:prstGeom prst="rect">
            <a:avLst/>
          </a:prstGeom>
          <a:noFill/>
          <a:ln/>
        </p:spPr>
        <p:txBody>
          <a:bodyPr wrap="none" lIns="0" tIns="0" rIns="0" bIns="0" rtlCol="0" anchor="t"/>
          <a:lstStyle/>
          <a:p>
            <a:pPr marL="0" indent="0" algn="r">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Cắt, dập, uốn</a:t>
            </a:r>
            <a:endParaRPr lang="en-US" sz="1950" dirty="0"/>
          </a:p>
        </p:txBody>
      </p:sp>
      <p:sp>
        <p:nvSpPr>
          <p:cNvPr id="10" name="Text 6"/>
          <p:cNvSpPr/>
          <p:nvPr/>
        </p:nvSpPr>
        <p:spPr>
          <a:xfrm>
            <a:off x="709732" y="4718090"/>
            <a:ext cx="5490091" cy="648653"/>
          </a:xfrm>
          <a:prstGeom prst="rect">
            <a:avLst/>
          </a:prstGeom>
          <a:noFill/>
          <a:ln/>
        </p:spPr>
        <p:txBody>
          <a:bodyPr wrap="square" lIns="0" tIns="0" rIns="0" bIns="0" rtlCol="0" anchor="t"/>
          <a:lstStyle/>
          <a:p>
            <a:pPr marL="0" indent="0" algn="r">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Nguy cơ chấn thương do máy cắt CNC, máy dập và máy uốn nếu không tuân thủ quy trình an toàn.</a:t>
            </a:r>
            <a:endParaRPr lang="en-US" sz="1550" dirty="0"/>
          </a:p>
        </p:txBody>
      </p:sp>
      <p:sp>
        <p:nvSpPr>
          <p:cNvPr id="11" name="Shape 7"/>
          <p:cNvSpPr/>
          <p:nvPr/>
        </p:nvSpPr>
        <p:spPr>
          <a:xfrm>
            <a:off x="7520464" y="5535573"/>
            <a:ext cx="709732" cy="22860"/>
          </a:xfrm>
          <a:prstGeom prst="roundRect">
            <a:avLst>
              <a:gd name="adj" fmla="val 798456"/>
            </a:avLst>
          </a:prstGeom>
          <a:solidFill>
            <a:srgbClr val="CED9CE"/>
          </a:solidFill>
          <a:ln/>
        </p:spPr>
      </p:sp>
      <p:sp>
        <p:nvSpPr>
          <p:cNvPr id="12" name="Shape 8"/>
          <p:cNvSpPr/>
          <p:nvPr/>
        </p:nvSpPr>
        <p:spPr>
          <a:xfrm>
            <a:off x="7087076" y="5318879"/>
            <a:ext cx="456248" cy="456248"/>
          </a:xfrm>
          <a:prstGeom prst="roundRect">
            <a:avLst>
              <a:gd name="adj" fmla="val 40006"/>
            </a:avLst>
          </a:prstGeom>
          <a:solidFill>
            <a:srgbClr val="E8F3E8"/>
          </a:solidFill>
          <a:ln/>
        </p:spPr>
      </p:sp>
      <p:sp>
        <p:nvSpPr>
          <p:cNvPr id="13" name="Text 9"/>
          <p:cNvSpPr/>
          <p:nvPr/>
        </p:nvSpPr>
        <p:spPr>
          <a:xfrm>
            <a:off x="7215783" y="5394841"/>
            <a:ext cx="198834"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2</a:t>
            </a:r>
            <a:endParaRPr lang="en-US" sz="2350" dirty="0"/>
          </a:p>
        </p:txBody>
      </p:sp>
      <p:sp>
        <p:nvSpPr>
          <p:cNvPr id="14" name="Text 10"/>
          <p:cNvSpPr/>
          <p:nvPr/>
        </p:nvSpPr>
        <p:spPr>
          <a:xfrm>
            <a:off x="8430578" y="5293519"/>
            <a:ext cx="2535079" cy="316825"/>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Hàn</a:t>
            </a:r>
            <a:endParaRPr lang="en-US" sz="1950" dirty="0"/>
          </a:p>
        </p:txBody>
      </p:sp>
      <p:sp>
        <p:nvSpPr>
          <p:cNvPr id="15" name="Text 11"/>
          <p:cNvSpPr/>
          <p:nvPr/>
        </p:nvSpPr>
        <p:spPr>
          <a:xfrm>
            <a:off x="8430578" y="5732026"/>
            <a:ext cx="5490091" cy="648653"/>
          </a:xfrm>
          <a:prstGeom prst="rect">
            <a:avLst/>
          </a:prstGeom>
          <a:noFill/>
          <a:ln/>
        </p:spPr>
        <p:txBody>
          <a:bodyPr wrap="square" lIns="0" tIns="0" rIns="0" bIns="0" rtlCol="0" anchor="t"/>
          <a:lstStyle/>
          <a:p>
            <a:pPr marL="0" indent="0" algn="l">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Nguy cơ bỏng do tia lửa hàn và hít phải khói hàn độc hại nếu không có trang bị bảo hộ.</a:t>
            </a:r>
            <a:endParaRPr lang="en-US" sz="1550" dirty="0"/>
          </a:p>
        </p:txBody>
      </p:sp>
      <p:sp>
        <p:nvSpPr>
          <p:cNvPr id="16" name="Shape 12"/>
          <p:cNvSpPr/>
          <p:nvPr/>
        </p:nvSpPr>
        <p:spPr>
          <a:xfrm>
            <a:off x="6400205" y="6448068"/>
            <a:ext cx="709732" cy="22860"/>
          </a:xfrm>
          <a:prstGeom prst="roundRect">
            <a:avLst>
              <a:gd name="adj" fmla="val 798456"/>
            </a:avLst>
          </a:prstGeom>
          <a:solidFill>
            <a:srgbClr val="CED9CE"/>
          </a:solidFill>
          <a:ln/>
        </p:spPr>
      </p:sp>
      <p:sp>
        <p:nvSpPr>
          <p:cNvPr id="17" name="Shape 13"/>
          <p:cNvSpPr/>
          <p:nvPr/>
        </p:nvSpPr>
        <p:spPr>
          <a:xfrm>
            <a:off x="7087076" y="6231374"/>
            <a:ext cx="456248" cy="456248"/>
          </a:xfrm>
          <a:prstGeom prst="roundRect">
            <a:avLst>
              <a:gd name="adj" fmla="val 40006"/>
            </a:avLst>
          </a:prstGeom>
          <a:solidFill>
            <a:srgbClr val="E8F3E8"/>
          </a:solidFill>
          <a:ln/>
        </p:spPr>
      </p:sp>
      <p:sp>
        <p:nvSpPr>
          <p:cNvPr id="18" name="Text 14"/>
          <p:cNvSpPr/>
          <p:nvPr/>
        </p:nvSpPr>
        <p:spPr>
          <a:xfrm>
            <a:off x="7223284" y="6307336"/>
            <a:ext cx="183713" cy="304205"/>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3</a:t>
            </a:r>
            <a:endParaRPr lang="en-US" sz="2350" dirty="0"/>
          </a:p>
        </p:txBody>
      </p:sp>
      <p:sp>
        <p:nvSpPr>
          <p:cNvPr id="19" name="Text 15"/>
          <p:cNvSpPr/>
          <p:nvPr/>
        </p:nvSpPr>
        <p:spPr>
          <a:xfrm>
            <a:off x="3664744" y="6206014"/>
            <a:ext cx="2535079" cy="316825"/>
          </a:xfrm>
          <a:prstGeom prst="rect">
            <a:avLst/>
          </a:prstGeom>
          <a:noFill/>
          <a:ln/>
        </p:spPr>
        <p:txBody>
          <a:bodyPr wrap="none" lIns="0" tIns="0" rIns="0" bIns="0" rtlCol="0" anchor="t"/>
          <a:lstStyle/>
          <a:p>
            <a:pPr marL="0" indent="0" algn="r">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Sử dụng dụng cụ</a:t>
            </a:r>
            <a:endParaRPr lang="en-US" sz="1950" dirty="0"/>
          </a:p>
        </p:txBody>
      </p:sp>
      <p:sp>
        <p:nvSpPr>
          <p:cNvPr id="20" name="Text 16"/>
          <p:cNvSpPr/>
          <p:nvPr/>
        </p:nvSpPr>
        <p:spPr>
          <a:xfrm>
            <a:off x="709732" y="6644521"/>
            <a:ext cx="5490091" cy="648653"/>
          </a:xfrm>
          <a:prstGeom prst="rect">
            <a:avLst/>
          </a:prstGeom>
          <a:noFill/>
          <a:ln/>
        </p:spPr>
        <p:txBody>
          <a:bodyPr wrap="square" lIns="0" tIns="0" rIns="0" bIns="0" rtlCol="0" anchor="t"/>
          <a:lstStyle/>
          <a:p>
            <a:pPr marL="0" indent="0" algn="r">
              <a:lnSpc>
                <a:spcPts val="255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Nguy cơ chấn thương do sử dụng không đúng cách các dụng cụ cầm tay như tua vít, kìm.</a:t>
            </a:r>
            <a:endParaRPr lang="en-US" sz="1550" dirty="0"/>
          </a:p>
        </p:txBody>
      </p:sp>
      <p:pic>
        <p:nvPicPr>
          <p:cNvPr id="21" name="Picture 20">
            <a:extLst>
              <a:ext uri="{FF2B5EF4-FFF2-40B4-BE49-F238E27FC236}">
                <a16:creationId xmlns:a16="http://schemas.microsoft.com/office/drawing/2014/main" id="{0B6365EE-8E96-B5BB-D5B8-6B0C1B3011E5}"/>
              </a:ext>
            </a:extLst>
          </p:cNvPr>
          <p:cNvPicPr>
            <a:picLocks noChangeAspect="1"/>
          </p:cNvPicPr>
          <p:nvPr/>
        </p:nvPicPr>
        <p:blipFill>
          <a:blip r:embed="rId4"/>
          <a:stretch>
            <a:fillRect/>
          </a:stretch>
        </p:blipFill>
        <p:spPr>
          <a:xfrm>
            <a:off x="12119661" y="7385538"/>
            <a:ext cx="2317986" cy="84406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722483" y="538043"/>
            <a:ext cx="9185315" cy="611505"/>
          </a:xfrm>
          <a:prstGeom prst="rect">
            <a:avLst/>
          </a:prstGeom>
          <a:noFill/>
          <a:ln/>
        </p:spPr>
        <p:txBody>
          <a:bodyPr wrap="none" lIns="0" tIns="0" rIns="0" bIns="0" rtlCol="0" anchor="t"/>
          <a:lstStyle/>
          <a:p>
            <a:pPr marL="0" indent="0" algn="ctr">
              <a:lnSpc>
                <a:spcPts val="4800"/>
              </a:lnSpc>
              <a:buNone/>
            </a:pPr>
            <a:r>
              <a:rPr lang="en-US" sz="3850" b="1" dirty="0">
                <a:solidFill>
                  <a:srgbClr val="3B4540"/>
                </a:solidFill>
                <a:latin typeface="Fraunces Extra Bold" pitchFamily="34" charset="0"/>
                <a:ea typeface="Fraunces Extra Bold" pitchFamily="34" charset="-122"/>
                <a:cs typeface="Fraunces Extra Bold" pitchFamily="34" charset="-120"/>
              </a:rPr>
              <a:t>An toàn khi sản xuất bộ trao đổi nhiệt</a:t>
            </a:r>
            <a:endParaRPr lang="en-US" sz="3850" dirty="0"/>
          </a:p>
        </p:txBody>
      </p:sp>
      <p:pic>
        <p:nvPicPr>
          <p:cNvPr id="3" name="Image 0" descr="preencoded.png"/>
          <p:cNvPicPr>
            <a:picLocks noChangeAspect="1"/>
          </p:cNvPicPr>
          <p:nvPr/>
        </p:nvPicPr>
        <p:blipFill>
          <a:blip r:embed="rId3"/>
          <a:srcRect r="3133" b="14204"/>
          <a:stretch/>
        </p:blipFill>
        <p:spPr>
          <a:xfrm>
            <a:off x="4227790" y="1345168"/>
            <a:ext cx="5981335" cy="3533511"/>
          </a:xfrm>
          <a:prstGeom prst="rect">
            <a:avLst/>
          </a:prstGeom>
        </p:spPr>
      </p:pic>
      <p:sp>
        <p:nvSpPr>
          <p:cNvPr id="4" name="Text 1"/>
          <p:cNvSpPr/>
          <p:nvPr/>
        </p:nvSpPr>
        <p:spPr>
          <a:xfrm>
            <a:off x="684848" y="5426578"/>
            <a:ext cx="2446020" cy="305633"/>
          </a:xfrm>
          <a:prstGeom prst="rect">
            <a:avLst/>
          </a:prstGeom>
          <a:noFill/>
          <a:ln/>
        </p:spPr>
        <p:txBody>
          <a:bodyPr wrap="none" lIns="0" tIns="0" rIns="0" bIns="0" rtlCol="0" anchor="t"/>
          <a:lstStyle/>
          <a:p>
            <a:pPr marL="0" indent="0">
              <a:lnSpc>
                <a:spcPts val="2400"/>
              </a:lnSpc>
              <a:buNone/>
            </a:pPr>
            <a:r>
              <a:rPr lang="en-US" sz="1900" b="1" dirty="0">
                <a:solidFill>
                  <a:srgbClr val="3B4540"/>
                </a:solidFill>
                <a:latin typeface="Fraunces Extra Bold" pitchFamily="34" charset="0"/>
                <a:ea typeface="Fraunces Extra Bold" pitchFamily="34" charset="-122"/>
                <a:cs typeface="Fraunces Extra Bold" pitchFamily="34" charset="-120"/>
              </a:rPr>
              <a:t>Tạo hình ống đồng</a:t>
            </a:r>
            <a:endParaRPr lang="en-US" sz="1900" dirty="0"/>
          </a:p>
        </p:txBody>
      </p:sp>
      <p:sp>
        <p:nvSpPr>
          <p:cNvPr id="5" name="Text 2"/>
          <p:cNvSpPr/>
          <p:nvPr/>
        </p:nvSpPr>
        <p:spPr>
          <a:xfrm>
            <a:off x="684848" y="5927831"/>
            <a:ext cx="4101465" cy="626269"/>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Cẩn thận khi sử dụng máy uốn ống để tránh kẹp tay. Đeo găng tay bảo hộ.</a:t>
            </a:r>
            <a:endParaRPr lang="en-US" sz="1500" dirty="0"/>
          </a:p>
        </p:txBody>
      </p:sp>
      <p:sp>
        <p:nvSpPr>
          <p:cNvPr id="6" name="Text 3"/>
          <p:cNvSpPr/>
          <p:nvPr/>
        </p:nvSpPr>
        <p:spPr>
          <a:xfrm>
            <a:off x="5271373" y="5426578"/>
            <a:ext cx="2446020" cy="305633"/>
          </a:xfrm>
          <a:prstGeom prst="rect">
            <a:avLst/>
          </a:prstGeom>
          <a:noFill/>
          <a:ln/>
        </p:spPr>
        <p:txBody>
          <a:bodyPr wrap="none" lIns="0" tIns="0" rIns="0" bIns="0" rtlCol="0" anchor="t"/>
          <a:lstStyle/>
          <a:p>
            <a:pPr marL="0" indent="0">
              <a:lnSpc>
                <a:spcPts val="2400"/>
              </a:lnSpc>
              <a:buNone/>
            </a:pPr>
            <a:r>
              <a:rPr lang="en-US" sz="1900" b="1" dirty="0">
                <a:solidFill>
                  <a:srgbClr val="3B4540"/>
                </a:solidFill>
                <a:latin typeface="Fraunces Extra Bold" pitchFamily="34" charset="0"/>
                <a:ea typeface="Fraunces Extra Bold" pitchFamily="34" charset="-122"/>
                <a:cs typeface="Fraunces Extra Bold" pitchFamily="34" charset="-120"/>
              </a:rPr>
              <a:t>Gắn cánh tản nhiệt</a:t>
            </a:r>
            <a:endParaRPr lang="en-US" sz="1900" dirty="0"/>
          </a:p>
        </p:txBody>
      </p:sp>
      <p:sp>
        <p:nvSpPr>
          <p:cNvPr id="7" name="Text 4"/>
          <p:cNvSpPr/>
          <p:nvPr/>
        </p:nvSpPr>
        <p:spPr>
          <a:xfrm>
            <a:off x="5264407" y="5927365"/>
            <a:ext cx="4101465" cy="939403"/>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Thận trọng khi sử dụng máy ép để tránh chấn thương. Kiểm tra máy trước khi vận hành.</a:t>
            </a:r>
            <a:endParaRPr lang="en-US" sz="1500" dirty="0"/>
          </a:p>
        </p:txBody>
      </p:sp>
      <p:sp>
        <p:nvSpPr>
          <p:cNvPr id="8" name="Text 5"/>
          <p:cNvSpPr/>
          <p:nvPr/>
        </p:nvSpPr>
        <p:spPr>
          <a:xfrm>
            <a:off x="9857899" y="5426578"/>
            <a:ext cx="2446020" cy="305633"/>
          </a:xfrm>
          <a:prstGeom prst="rect">
            <a:avLst/>
          </a:prstGeom>
          <a:noFill/>
          <a:ln/>
        </p:spPr>
        <p:txBody>
          <a:bodyPr wrap="none" lIns="0" tIns="0" rIns="0" bIns="0" rtlCol="0" anchor="t"/>
          <a:lstStyle/>
          <a:p>
            <a:pPr marL="0" indent="0">
              <a:lnSpc>
                <a:spcPts val="2400"/>
              </a:lnSpc>
              <a:buNone/>
            </a:pPr>
            <a:r>
              <a:rPr lang="en-US" sz="1900" b="1" dirty="0">
                <a:solidFill>
                  <a:srgbClr val="3B4540"/>
                </a:solidFill>
                <a:latin typeface="Fraunces Extra Bold" pitchFamily="34" charset="0"/>
                <a:ea typeface="Fraunces Extra Bold" pitchFamily="34" charset="-122"/>
                <a:cs typeface="Fraunces Extra Bold" pitchFamily="34" charset="-120"/>
              </a:rPr>
              <a:t>Hàn các mối nối</a:t>
            </a:r>
            <a:endParaRPr lang="en-US" sz="1900" dirty="0"/>
          </a:p>
        </p:txBody>
      </p:sp>
      <p:sp>
        <p:nvSpPr>
          <p:cNvPr id="9" name="Text 6"/>
          <p:cNvSpPr/>
          <p:nvPr/>
        </p:nvSpPr>
        <p:spPr>
          <a:xfrm>
            <a:off x="9857899" y="5927831"/>
            <a:ext cx="4101465" cy="626269"/>
          </a:xfrm>
          <a:prstGeom prst="rect">
            <a:avLst/>
          </a:prstGeom>
          <a:noFill/>
          <a:ln/>
        </p:spPr>
        <p:txBody>
          <a:bodyPr wrap="square" lIns="0" tIns="0" rIns="0" bIns="0" rtlCol="0" anchor="t"/>
          <a:lstStyle/>
          <a:p>
            <a:pPr marL="0" indent="0">
              <a:lnSpc>
                <a:spcPts val="2450"/>
              </a:lnSpc>
              <a:buNone/>
            </a:pPr>
            <a:r>
              <a:rPr lang="en-US" sz="1500" dirty="0">
                <a:solidFill>
                  <a:srgbClr val="405449"/>
                </a:solidFill>
                <a:latin typeface="Times New Roman" panose="02020603050405020304" pitchFamily="18" charset="0"/>
                <a:ea typeface="Nobile" pitchFamily="34" charset="-122"/>
                <a:cs typeface="Times New Roman" panose="02020603050405020304" pitchFamily="18" charset="0"/>
              </a:rPr>
              <a:t>Đeo kính bảo hộ và mặt nạ chống khói hàn. Đảm bảo thông gió tốt khi hàn.</a:t>
            </a:r>
            <a:endParaRPr lang="en-US" sz="1500" dirty="0"/>
          </a:p>
        </p:txBody>
      </p:sp>
      <p:pic>
        <p:nvPicPr>
          <p:cNvPr id="10" name="Picture 9">
            <a:extLst>
              <a:ext uri="{FF2B5EF4-FFF2-40B4-BE49-F238E27FC236}">
                <a16:creationId xmlns:a16="http://schemas.microsoft.com/office/drawing/2014/main" id="{44762D10-F6D9-C1FF-D348-3F049E451773}"/>
              </a:ext>
            </a:extLst>
          </p:cNvPr>
          <p:cNvPicPr>
            <a:picLocks noChangeAspect="1"/>
          </p:cNvPicPr>
          <p:nvPr/>
        </p:nvPicPr>
        <p:blipFill>
          <a:blip r:embed="rId4"/>
          <a:stretch>
            <a:fillRect/>
          </a:stretch>
        </p:blipFill>
        <p:spPr>
          <a:xfrm>
            <a:off x="12119661" y="7385538"/>
            <a:ext cx="2317986" cy="8440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9878" y="3469363"/>
            <a:ext cx="4969788" cy="3314819"/>
          </a:xfrm>
          <a:prstGeom prst="rect">
            <a:avLst/>
          </a:prstGeom>
        </p:spPr>
      </p:pic>
      <p:sp>
        <p:nvSpPr>
          <p:cNvPr id="4" name="Text 0"/>
          <p:cNvSpPr/>
          <p:nvPr/>
        </p:nvSpPr>
        <p:spPr>
          <a:xfrm>
            <a:off x="6209705" y="622816"/>
            <a:ext cx="7697391" cy="1291828"/>
          </a:xfrm>
          <a:prstGeom prst="rect">
            <a:avLst/>
          </a:prstGeom>
          <a:noFill/>
          <a:ln/>
        </p:spPr>
        <p:txBody>
          <a:bodyPr wrap="square" lIns="0" tIns="0" rIns="0" bIns="0" rtlCol="0" anchor="t"/>
          <a:lstStyle/>
          <a:p>
            <a:pPr marL="0" indent="0">
              <a:lnSpc>
                <a:spcPts val="5050"/>
              </a:lnSpc>
              <a:buNone/>
            </a:pPr>
            <a:r>
              <a:rPr lang="en-US" sz="4050" b="1" dirty="0">
                <a:solidFill>
                  <a:srgbClr val="3B4540"/>
                </a:solidFill>
                <a:latin typeface="Fraunces Extra Bold" pitchFamily="34" charset="0"/>
                <a:ea typeface="Fraunces Extra Bold" pitchFamily="34" charset="-122"/>
                <a:cs typeface="Fraunces Extra Bold" pitchFamily="34" charset="-120"/>
              </a:rPr>
              <a:t>An toàn khi lắp ráp dàn lạnh và dàn nóng</a:t>
            </a:r>
            <a:endParaRPr lang="en-US" sz="4050" dirty="0"/>
          </a:p>
        </p:txBody>
      </p:sp>
      <p:sp>
        <p:nvSpPr>
          <p:cNvPr id="5" name="Shape 1"/>
          <p:cNvSpPr/>
          <p:nvPr/>
        </p:nvSpPr>
        <p:spPr>
          <a:xfrm>
            <a:off x="6209705" y="2224564"/>
            <a:ext cx="7697391" cy="1190625"/>
          </a:xfrm>
          <a:prstGeom prst="roundRect">
            <a:avLst>
              <a:gd name="adj" fmla="val 15624"/>
            </a:avLst>
          </a:prstGeom>
          <a:solidFill>
            <a:srgbClr val="E8F3E8"/>
          </a:solidFill>
          <a:ln/>
        </p:spPr>
      </p:sp>
      <p:sp>
        <p:nvSpPr>
          <p:cNvPr id="6" name="Text 2"/>
          <p:cNvSpPr/>
          <p:nvPr/>
        </p:nvSpPr>
        <p:spPr>
          <a:xfrm>
            <a:off x="6416278" y="2431137"/>
            <a:ext cx="2583537" cy="322898"/>
          </a:xfrm>
          <a:prstGeom prst="rect">
            <a:avLst/>
          </a:prstGeom>
          <a:noFill/>
          <a:ln/>
        </p:spPr>
        <p:txBody>
          <a:bodyPr wrap="non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122"/>
                <a:cs typeface="Fraunces Extra Bold" pitchFamily="34" charset="-120"/>
              </a:rPr>
              <a:t>Sử dụng dụng cụ</a:t>
            </a:r>
            <a:endParaRPr lang="en-US" sz="2000" dirty="0"/>
          </a:p>
        </p:txBody>
      </p:sp>
      <p:sp>
        <p:nvSpPr>
          <p:cNvPr id="7" name="Text 3"/>
          <p:cNvSpPr/>
          <p:nvPr/>
        </p:nvSpPr>
        <p:spPr>
          <a:xfrm>
            <a:off x="6416278" y="2877979"/>
            <a:ext cx="7284244" cy="330637"/>
          </a:xfrm>
          <a:prstGeom prst="rect">
            <a:avLst/>
          </a:prstGeom>
          <a:noFill/>
          <a:ln/>
        </p:spPr>
        <p:txBody>
          <a:bodyPr wrap="non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Cẩn thận khi sử dụng tua vít, cờ lê và kìm để tránh chấn thương.</a:t>
            </a:r>
            <a:endParaRPr lang="en-US" sz="1600" dirty="0"/>
          </a:p>
        </p:txBody>
      </p:sp>
      <p:sp>
        <p:nvSpPr>
          <p:cNvPr id="8" name="Shape 4"/>
          <p:cNvSpPr/>
          <p:nvPr/>
        </p:nvSpPr>
        <p:spPr>
          <a:xfrm>
            <a:off x="6209705" y="3621762"/>
            <a:ext cx="7697391" cy="1190625"/>
          </a:xfrm>
          <a:prstGeom prst="roundRect">
            <a:avLst>
              <a:gd name="adj" fmla="val 15624"/>
            </a:avLst>
          </a:prstGeom>
          <a:solidFill>
            <a:srgbClr val="E8F3E8"/>
          </a:solidFill>
          <a:ln/>
        </p:spPr>
      </p:sp>
      <p:sp>
        <p:nvSpPr>
          <p:cNvPr id="9" name="Text 5"/>
          <p:cNvSpPr/>
          <p:nvPr/>
        </p:nvSpPr>
        <p:spPr>
          <a:xfrm>
            <a:off x="6416278" y="3828336"/>
            <a:ext cx="2583537" cy="322898"/>
          </a:xfrm>
          <a:prstGeom prst="rect">
            <a:avLst/>
          </a:prstGeom>
          <a:noFill/>
          <a:ln/>
        </p:spPr>
        <p:txBody>
          <a:bodyPr wrap="non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122"/>
                <a:cs typeface="Fraunces Extra Bold" pitchFamily="34" charset="-120"/>
              </a:rPr>
              <a:t>Máy móc hỗ trợ</a:t>
            </a:r>
            <a:endParaRPr lang="en-US" sz="2000" dirty="0"/>
          </a:p>
        </p:txBody>
      </p:sp>
      <p:sp>
        <p:nvSpPr>
          <p:cNvPr id="10" name="Text 6"/>
          <p:cNvSpPr/>
          <p:nvPr/>
        </p:nvSpPr>
        <p:spPr>
          <a:xfrm>
            <a:off x="6416278" y="4275177"/>
            <a:ext cx="7284244" cy="330637"/>
          </a:xfrm>
          <a:prstGeom prst="rect">
            <a:avLst/>
          </a:prstGeom>
          <a:noFill/>
          <a:ln/>
        </p:spPr>
        <p:txBody>
          <a:bodyPr wrap="non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Tuân thủ quy trình an toàn khi sử dụng máy khoan và máy nén.</a:t>
            </a:r>
            <a:endParaRPr lang="en-US" sz="1600" dirty="0"/>
          </a:p>
        </p:txBody>
      </p:sp>
      <p:sp>
        <p:nvSpPr>
          <p:cNvPr id="11" name="Shape 7"/>
          <p:cNvSpPr/>
          <p:nvPr/>
        </p:nvSpPr>
        <p:spPr>
          <a:xfrm>
            <a:off x="6209705" y="5018961"/>
            <a:ext cx="7697391" cy="1190625"/>
          </a:xfrm>
          <a:prstGeom prst="roundRect">
            <a:avLst>
              <a:gd name="adj" fmla="val 15624"/>
            </a:avLst>
          </a:prstGeom>
          <a:solidFill>
            <a:srgbClr val="E8F3E8"/>
          </a:solidFill>
          <a:ln/>
        </p:spPr>
      </p:sp>
      <p:sp>
        <p:nvSpPr>
          <p:cNvPr id="12" name="Text 8"/>
          <p:cNvSpPr/>
          <p:nvPr/>
        </p:nvSpPr>
        <p:spPr>
          <a:xfrm>
            <a:off x="6416278" y="5225534"/>
            <a:ext cx="2583537" cy="322898"/>
          </a:xfrm>
          <a:prstGeom prst="rect">
            <a:avLst/>
          </a:prstGeom>
          <a:noFill/>
          <a:ln/>
        </p:spPr>
        <p:txBody>
          <a:bodyPr wrap="non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122"/>
                <a:cs typeface="Fraunces Extra Bold" pitchFamily="34" charset="-120"/>
              </a:rPr>
              <a:t>Xử lý điện</a:t>
            </a:r>
            <a:endParaRPr lang="en-US" sz="2000" dirty="0"/>
          </a:p>
        </p:txBody>
      </p:sp>
      <p:sp>
        <p:nvSpPr>
          <p:cNvPr id="13" name="Text 9"/>
          <p:cNvSpPr/>
          <p:nvPr/>
        </p:nvSpPr>
        <p:spPr>
          <a:xfrm>
            <a:off x="6416278" y="5672376"/>
            <a:ext cx="7284244" cy="330637"/>
          </a:xfrm>
          <a:prstGeom prst="rect">
            <a:avLst/>
          </a:prstGeom>
          <a:noFill/>
          <a:ln/>
        </p:spPr>
        <p:txBody>
          <a:bodyPr wrap="non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Cẩn trọng khi làm việc với các bộ phận điện để tránh điện giật.</a:t>
            </a:r>
            <a:endParaRPr lang="en-US" sz="1600" dirty="0"/>
          </a:p>
        </p:txBody>
      </p:sp>
      <p:sp>
        <p:nvSpPr>
          <p:cNvPr id="14" name="Shape 10"/>
          <p:cNvSpPr/>
          <p:nvPr/>
        </p:nvSpPr>
        <p:spPr>
          <a:xfrm>
            <a:off x="6209705" y="6416159"/>
            <a:ext cx="7697391" cy="1190625"/>
          </a:xfrm>
          <a:prstGeom prst="roundRect">
            <a:avLst>
              <a:gd name="adj" fmla="val 15624"/>
            </a:avLst>
          </a:prstGeom>
          <a:solidFill>
            <a:srgbClr val="E8F3E8"/>
          </a:solidFill>
          <a:ln/>
        </p:spPr>
      </p:sp>
      <p:sp>
        <p:nvSpPr>
          <p:cNvPr id="15" name="Text 11"/>
          <p:cNvSpPr/>
          <p:nvPr/>
        </p:nvSpPr>
        <p:spPr>
          <a:xfrm>
            <a:off x="6416278" y="6622733"/>
            <a:ext cx="2583537" cy="322898"/>
          </a:xfrm>
          <a:prstGeom prst="rect">
            <a:avLst/>
          </a:prstGeom>
          <a:noFill/>
          <a:ln/>
        </p:spPr>
        <p:txBody>
          <a:bodyPr wrap="none" lIns="0" tIns="0" rIns="0" bIns="0" rtlCol="0" anchor="t"/>
          <a:lstStyle/>
          <a:p>
            <a:pPr marL="0" indent="0">
              <a:lnSpc>
                <a:spcPts val="2500"/>
              </a:lnSpc>
              <a:buNone/>
            </a:pPr>
            <a:r>
              <a:rPr lang="en-US" sz="2000" b="1" dirty="0">
                <a:solidFill>
                  <a:srgbClr val="405449"/>
                </a:solidFill>
                <a:latin typeface="Fraunces Extra Bold" pitchFamily="34" charset="0"/>
                <a:ea typeface="Fraunces Extra Bold" pitchFamily="34" charset="-122"/>
                <a:cs typeface="Fraunces Extra Bold" pitchFamily="34" charset="-120"/>
              </a:rPr>
              <a:t>Môi trường làm việc</a:t>
            </a:r>
            <a:endParaRPr lang="en-US" sz="2000" dirty="0"/>
          </a:p>
        </p:txBody>
      </p:sp>
      <p:sp>
        <p:nvSpPr>
          <p:cNvPr id="16" name="Text 12"/>
          <p:cNvSpPr/>
          <p:nvPr/>
        </p:nvSpPr>
        <p:spPr>
          <a:xfrm>
            <a:off x="6416278" y="7069574"/>
            <a:ext cx="7284244" cy="330637"/>
          </a:xfrm>
          <a:prstGeom prst="rect">
            <a:avLst/>
          </a:prstGeom>
          <a:noFill/>
          <a:ln/>
        </p:spPr>
        <p:txBody>
          <a:bodyPr wrap="none" lIns="0" tIns="0" rIns="0" bIns="0" rtlCol="0" anchor="t"/>
          <a:lstStyle/>
          <a:p>
            <a:pPr marL="0" indent="0">
              <a:lnSpc>
                <a:spcPts val="260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Giữ khu vực làm việc sạch sẽ, gọn gàng để tránh trượt ngã.</a:t>
            </a:r>
            <a:endParaRPr lang="en-US" sz="1600" dirty="0"/>
          </a:p>
        </p:txBody>
      </p:sp>
      <p:pic>
        <p:nvPicPr>
          <p:cNvPr id="17" name="Picture 16">
            <a:extLst>
              <a:ext uri="{FF2B5EF4-FFF2-40B4-BE49-F238E27FC236}">
                <a16:creationId xmlns:a16="http://schemas.microsoft.com/office/drawing/2014/main" id="{3A1D7687-B291-47C7-F620-00E099E8235C}"/>
              </a:ext>
            </a:extLst>
          </p:cNvPr>
          <p:cNvPicPr>
            <a:picLocks noChangeAspect="1"/>
          </p:cNvPicPr>
          <p:nvPr/>
        </p:nvPicPr>
        <p:blipFill>
          <a:blip r:embed="rId4"/>
          <a:stretch>
            <a:fillRect/>
          </a:stretch>
        </p:blipFill>
        <p:spPr>
          <a:xfrm>
            <a:off x="12119661" y="7385538"/>
            <a:ext cx="2317986" cy="8440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71171" y="2437448"/>
            <a:ext cx="5032058" cy="3354705"/>
          </a:xfrm>
          <a:prstGeom prst="rect">
            <a:avLst/>
          </a:prstGeom>
        </p:spPr>
      </p:pic>
      <p:sp>
        <p:nvSpPr>
          <p:cNvPr id="4" name="Text 0"/>
          <p:cNvSpPr/>
          <p:nvPr/>
        </p:nvSpPr>
        <p:spPr>
          <a:xfrm>
            <a:off x="636389" y="785217"/>
            <a:ext cx="6914436" cy="568166"/>
          </a:xfrm>
          <a:prstGeom prst="rect">
            <a:avLst/>
          </a:prstGeom>
          <a:noFill/>
          <a:ln/>
        </p:spPr>
        <p:txBody>
          <a:bodyPr wrap="none" lIns="0" tIns="0" rIns="0" bIns="0" rtlCol="0" anchor="t"/>
          <a:lstStyle/>
          <a:p>
            <a:pPr marL="0" indent="0">
              <a:lnSpc>
                <a:spcPts val="4450"/>
              </a:lnSpc>
              <a:buNone/>
            </a:pPr>
            <a:r>
              <a:rPr lang="en-US" sz="3550" b="1" dirty="0">
                <a:solidFill>
                  <a:srgbClr val="3B4540"/>
                </a:solidFill>
                <a:latin typeface="Fraunces Extra Bold" pitchFamily="34" charset="0"/>
                <a:ea typeface="Fraunces Extra Bold" pitchFamily="34" charset="-122"/>
                <a:cs typeface="Fraunces Extra Bold" pitchFamily="34" charset="-120"/>
              </a:rPr>
              <a:t>An toàn khi lắp ráp hoàn thiện</a:t>
            </a:r>
            <a:endParaRPr lang="en-US" sz="3550" dirty="0"/>
          </a:p>
        </p:txBody>
      </p:sp>
      <p:pic>
        <p:nvPicPr>
          <p:cNvPr id="5" name="Image 2" descr="preencoded.png"/>
          <p:cNvPicPr>
            <a:picLocks noChangeAspect="1"/>
          </p:cNvPicPr>
          <p:nvPr/>
        </p:nvPicPr>
        <p:blipFill>
          <a:blip r:embed="rId4"/>
          <a:stretch>
            <a:fillRect/>
          </a:stretch>
        </p:blipFill>
        <p:spPr>
          <a:xfrm>
            <a:off x="636389" y="1626037"/>
            <a:ext cx="909042" cy="1454587"/>
          </a:xfrm>
          <a:prstGeom prst="rect">
            <a:avLst/>
          </a:prstGeom>
        </p:spPr>
      </p:pic>
      <p:sp>
        <p:nvSpPr>
          <p:cNvPr id="6" name="Text 1"/>
          <p:cNvSpPr/>
          <p:nvPr/>
        </p:nvSpPr>
        <p:spPr>
          <a:xfrm>
            <a:off x="1818084" y="1807845"/>
            <a:ext cx="2399228" cy="284083"/>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Kiểm tra kết nối điện</a:t>
            </a:r>
            <a:endParaRPr lang="en-US" sz="1750" dirty="0"/>
          </a:p>
        </p:txBody>
      </p:sp>
      <p:sp>
        <p:nvSpPr>
          <p:cNvPr id="7" name="Text 2"/>
          <p:cNvSpPr/>
          <p:nvPr/>
        </p:nvSpPr>
        <p:spPr>
          <a:xfrm>
            <a:off x="1818084" y="2200989"/>
            <a:ext cx="6689527" cy="290870"/>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Đảm bảo tất cả các linh kiện hoạt động tốt và không có lỗi kỹ thuật.</a:t>
            </a:r>
            <a:endParaRPr lang="en-US" sz="1400" dirty="0"/>
          </a:p>
        </p:txBody>
      </p:sp>
      <p:pic>
        <p:nvPicPr>
          <p:cNvPr id="8" name="Image 3" descr="preencoded.png"/>
          <p:cNvPicPr>
            <a:picLocks noChangeAspect="1"/>
          </p:cNvPicPr>
          <p:nvPr/>
        </p:nvPicPr>
        <p:blipFill>
          <a:blip r:embed="rId5"/>
          <a:stretch>
            <a:fillRect/>
          </a:stretch>
        </p:blipFill>
        <p:spPr>
          <a:xfrm>
            <a:off x="636389" y="3080623"/>
            <a:ext cx="909042" cy="1454587"/>
          </a:xfrm>
          <a:prstGeom prst="rect">
            <a:avLst/>
          </a:prstGeom>
        </p:spPr>
      </p:pic>
      <p:sp>
        <p:nvSpPr>
          <p:cNvPr id="9" name="Text 3"/>
          <p:cNvSpPr/>
          <p:nvPr/>
        </p:nvSpPr>
        <p:spPr>
          <a:xfrm>
            <a:off x="1818084" y="3262432"/>
            <a:ext cx="2328863" cy="284083"/>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Gắn bảng điều khiển</a:t>
            </a:r>
            <a:endParaRPr lang="en-US" sz="1750" dirty="0"/>
          </a:p>
        </p:txBody>
      </p:sp>
      <p:sp>
        <p:nvSpPr>
          <p:cNvPr id="10" name="Text 4"/>
          <p:cNvSpPr/>
          <p:nvPr/>
        </p:nvSpPr>
        <p:spPr>
          <a:xfrm>
            <a:off x="1818084" y="3655576"/>
            <a:ext cx="6689527" cy="290870"/>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Lắp ráp bảng điều khiển chính xác, đảm bảo các nút bấm hoạt động tốt.</a:t>
            </a:r>
            <a:endParaRPr lang="en-US" sz="1400" dirty="0"/>
          </a:p>
        </p:txBody>
      </p:sp>
      <p:pic>
        <p:nvPicPr>
          <p:cNvPr id="11" name="Image 4" descr="preencoded.png"/>
          <p:cNvPicPr>
            <a:picLocks noChangeAspect="1"/>
          </p:cNvPicPr>
          <p:nvPr/>
        </p:nvPicPr>
        <p:blipFill>
          <a:blip r:embed="rId6"/>
          <a:stretch>
            <a:fillRect/>
          </a:stretch>
        </p:blipFill>
        <p:spPr>
          <a:xfrm>
            <a:off x="636389" y="4535210"/>
            <a:ext cx="909042" cy="1454587"/>
          </a:xfrm>
          <a:prstGeom prst="rect">
            <a:avLst/>
          </a:prstGeom>
        </p:spPr>
      </p:pic>
      <p:sp>
        <p:nvSpPr>
          <p:cNvPr id="12" name="Text 5"/>
          <p:cNvSpPr/>
          <p:nvPr/>
        </p:nvSpPr>
        <p:spPr>
          <a:xfrm>
            <a:off x="1818084" y="4717018"/>
            <a:ext cx="2277547" cy="284083"/>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Gắn các chi tiết cuối</a:t>
            </a:r>
            <a:endParaRPr lang="en-US" sz="1750" dirty="0"/>
          </a:p>
        </p:txBody>
      </p:sp>
      <p:sp>
        <p:nvSpPr>
          <p:cNvPr id="13" name="Text 6"/>
          <p:cNvSpPr/>
          <p:nvPr/>
        </p:nvSpPr>
        <p:spPr>
          <a:xfrm>
            <a:off x="1818084" y="5110163"/>
            <a:ext cx="6689527" cy="290870"/>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Cẩn thận khi gắn tấm lưới lọc không khí và tấm che bảo vệ.</a:t>
            </a:r>
            <a:endParaRPr lang="en-US" sz="1400" dirty="0"/>
          </a:p>
        </p:txBody>
      </p:sp>
      <p:pic>
        <p:nvPicPr>
          <p:cNvPr id="14" name="Image 5" descr="preencoded.png"/>
          <p:cNvPicPr>
            <a:picLocks noChangeAspect="1"/>
          </p:cNvPicPr>
          <p:nvPr/>
        </p:nvPicPr>
        <p:blipFill>
          <a:blip r:embed="rId7"/>
          <a:stretch>
            <a:fillRect/>
          </a:stretch>
        </p:blipFill>
        <p:spPr>
          <a:xfrm>
            <a:off x="636389" y="5989796"/>
            <a:ext cx="909042" cy="1454587"/>
          </a:xfrm>
          <a:prstGeom prst="rect">
            <a:avLst/>
          </a:prstGeom>
        </p:spPr>
      </p:pic>
      <p:sp>
        <p:nvSpPr>
          <p:cNvPr id="15" name="Text 7"/>
          <p:cNvSpPr/>
          <p:nvPr/>
        </p:nvSpPr>
        <p:spPr>
          <a:xfrm>
            <a:off x="1818084" y="6171605"/>
            <a:ext cx="2437328" cy="284083"/>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Gắn logo thương hiệu</a:t>
            </a:r>
            <a:endParaRPr lang="en-US" sz="1750" dirty="0"/>
          </a:p>
        </p:txBody>
      </p:sp>
      <p:sp>
        <p:nvSpPr>
          <p:cNvPr id="16" name="Text 8"/>
          <p:cNvSpPr/>
          <p:nvPr/>
        </p:nvSpPr>
        <p:spPr>
          <a:xfrm>
            <a:off x="1818084" y="6564749"/>
            <a:ext cx="6689527" cy="290870"/>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Hoàn thiện sản phẩm bằng cách gắn logo thương hiệu chính xác.</a:t>
            </a:r>
            <a:endParaRPr lang="en-US" sz="1400" dirty="0"/>
          </a:p>
        </p:txBody>
      </p:sp>
      <p:pic>
        <p:nvPicPr>
          <p:cNvPr id="17" name="Picture 16">
            <a:extLst>
              <a:ext uri="{FF2B5EF4-FFF2-40B4-BE49-F238E27FC236}">
                <a16:creationId xmlns:a16="http://schemas.microsoft.com/office/drawing/2014/main" id="{591C1ADF-07CB-A275-BF5A-3986381523F7}"/>
              </a:ext>
            </a:extLst>
          </p:cNvPr>
          <p:cNvPicPr>
            <a:picLocks noChangeAspect="1"/>
          </p:cNvPicPr>
          <p:nvPr/>
        </p:nvPicPr>
        <p:blipFill>
          <a:blip r:embed="rId8"/>
          <a:stretch>
            <a:fillRect/>
          </a:stretch>
        </p:blipFill>
        <p:spPr>
          <a:xfrm>
            <a:off x="12119661" y="7385538"/>
            <a:ext cx="2317986" cy="84406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06283" y="3810740"/>
            <a:ext cx="4891326" cy="3260884"/>
          </a:xfrm>
          <a:prstGeom prst="rect">
            <a:avLst/>
          </a:prstGeom>
        </p:spPr>
      </p:pic>
      <p:sp>
        <p:nvSpPr>
          <p:cNvPr id="4" name="Text 0"/>
          <p:cNvSpPr/>
          <p:nvPr/>
        </p:nvSpPr>
        <p:spPr>
          <a:xfrm>
            <a:off x="833199" y="658654"/>
            <a:ext cx="8361043" cy="1487805"/>
          </a:xfrm>
          <a:prstGeom prst="rect">
            <a:avLst/>
          </a:prstGeom>
          <a:noFill/>
          <a:ln/>
        </p:spPr>
        <p:txBody>
          <a:bodyPr wrap="square" lIns="0" tIns="0" rIns="0" bIns="0" rtlCol="0" anchor="t"/>
          <a:lstStyle/>
          <a:p>
            <a:pPr marL="0" indent="0">
              <a:lnSpc>
                <a:spcPts val="5850"/>
              </a:lnSpc>
              <a:buNone/>
            </a:pPr>
            <a:r>
              <a:rPr lang="en-US" sz="4650" b="1" dirty="0">
                <a:solidFill>
                  <a:srgbClr val="3B4540"/>
                </a:solidFill>
                <a:latin typeface="Fraunces Extra Bold" pitchFamily="34" charset="0"/>
                <a:ea typeface="Fraunces Extra Bold" pitchFamily="34" charset="-122"/>
                <a:cs typeface="Fraunces Extra Bold" pitchFamily="34" charset="-120"/>
              </a:rPr>
              <a:t>An toàn khi kiểm tra chất lượng</a:t>
            </a:r>
            <a:endParaRPr lang="en-US" sz="4650" dirty="0"/>
          </a:p>
        </p:txBody>
      </p:sp>
      <p:pic>
        <p:nvPicPr>
          <p:cNvPr id="5" name="Image 2" descr="preencoded.png"/>
          <p:cNvPicPr>
            <a:picLocks noChangeAspect="1"/>
          </p:cNvPicPr>
          <p:nvPr/>
        </p:nvPicPr>
        <p:blipFill>
          <a:blip r:embed="rId4"/>
          <a:stretch>
            <a:fillRect/>
          </a:stretch>
        </p:blipFill>
        <p:spPr>
          <a:xfrm>
            <a:off x="833199" y="2503527"/>
            <a:ext cx="476131" cy="476131"/>
          </a:xfrm>
          <a:prstGeom prst="rect">
            <a:avLst/>
          </a:prstGeom>
        </p:spPr>
      </p:pic>
      <p:sp>
        <p:nvSpPr>
          <p:cNvPr id="6" name="Text 1"/>
          <p:cNvSpPr/>
          <p:nvPr/>
        </p:nvSpPr>
        <p:spPr>
          <a:xfrm>
            <a:off x="833199" y="3217664"/>
            <a:ext cx="3560207" cy="743664"/>
          </a:xfrm>
          <a:prstGeom prst="rect">
            <a:avLst/>
          </a:prstGeom>
          <a:noFill/>
          <a:ln/>
        </p:spPr>
        <p:txBody>
          <a:bodyPr wrap="square" lIns="0" tIns="0" rIns="0" bIns="0" rtlCol="0" anchor="t"/>
          <a:lstStyle/>
          <a:p>
            <a:pPr marL="0" indent="0" algn="l">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Kiểm tra hiệu suất làm lạnh</a:t>
            </a:r>
            <a:endParaRPr lang="en-US" sz="2300" dirty="0"/>
          </a:p>
        </p:txBody>
      </p:sp>
      <p:sp>
        <p:nvSpPr>
          <p:cNvPr id="7" name="Text 2"/>
          <p:cNvSpPr/>
          <p:nvPr/>
        </p:nvSpPr>
        <p:spPr>
          <a:xfrm>
            <a:off x="833199" y="4104084"/>
            <a:ext cx="3560207" cy="762000"/>
          </a:xfrm>
          <a:prstGeom prst="rect">
            <a:avLst/>
          </a:prstGeom>
          <a:noFill/>
          <a:ln/>
        </p:spPr>
        <p:txBody>
          <a:bodyPr wrap="square" lIns="0" tIns="0" rIns="0" bIns="0" rtlCol="0" anchor="t"/>
          <a:lstStyle/>
          <a:p>
            <a:pPr marL="0" indent="0" algn="l">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Đảm bảo máy lạnh đạt được khả năng làm lạnh tối ưu.</a:t>
            </a:r>
            <a:endParaRPr lang="en-US" sz="1850" dirty="0"/>
          </a:p>
        </p:txBody>
      </p:sp>
      <p:pic>
        <p:nvPicPr>
          <p:cNvPr id="8" name="Image 3" descr="preencoded.png"/>
          <p:cNvPicPr>
            <a:picLocks noChangeAspect="1"/>
          </p:cNvPicPr>
          <p:nvPr/>
        </p:nvPicPr>
        <p:blipFill>
          <a:blip r:embed="rId5"/>
          <a:stretch>
            <a:fillRect/>
          </a:stretch>
        </p:blipFill>
        <p:spPr>
          <a:xfrm>
            <a:off x="4750475" y="2503527"/>
            <a:ext cx="476131" cy="476131"/>
          </a:xfrm>
          <a:prstGeom prst="rect">
            <a:avLst/>
          </a:prstGeom>
        </p:spPr>
      </p:pic>
      <p:sp>
        <p:nvSpPr>
          <p:cNvPr id="9" name="Text 3"/>
          <p:cNvSpPr/>
          <p:nvPr/>
        </p:nvSpPr>
        <p:spPr>
          <a:xfrm>
            <a:off x="4750475" y="3217664"/>
            <a:ext cx="2975848" cy="371832"/>
          </a:xfrm>
          <a:prstGeom prst="rect">
            <a:avLst/>
          </a:prstGeom>
          <a:noFill/>
          <a:ln/>
        </p:spPr>
        <p:txBody>
          <a:bodyPr wrap="none" lIns="0" tIns="0" rIns="0" bIns="0" rtlCol="0" anchor="t"/>
          <a:lstStyle/>
          <a:p>
            <a:pPr marL="0" indent="0" algn="l">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Kiểm tra độ ồn</a:t>
            </a:r>
            <a:endParaRPr lang="en-US" sz="2300" dirty="0"/>
          </a:p>
        </p:txBody>
      </p:sp>
      <p:sp>
        <p:nvSpPr>
          <p:cNvPr id="10" name="Text 4"/>
          <p:cNvSpPr/>
          <p:nvPr/>
        </p:nvSpPr>
        <p:spPr>
          <a:xfrm>
            <a:off x="4750475" y="3732252"/>
            <a:ext cx="3560326" cy="762000"/>
          </a:xfrm>
          <a:prstGeom prst="rect">
            <a:avLst/>
          </a:prstGeom>
          <a:noFill/>
          <a:ln/>
        </p:spPr>
        <p:txBody>
          <a:bodyPr wrap="square" lIns="0" tIns="0" rIns="0" bIns="0" rtlCol="0" anchor="t"/>
          <a:lstStyle/>
          <a:p>
            <a:pPr marL="0" indent="0" algn="l">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Đảm bảo máy hoạt động êm ái, không gây tiếng ồn quá mức.</a:t>
            </a:r>
            <a:endParaRPr lang="en-US" sz="1850" dirty="0"/>
          </a:p>
        </p:txBody>
      </p:sp>
      <p:pic>
        <p:nvPicPr>
          <p:cNvPr id="11" name="Image 4" descr="preencoded.png"/>
          <p:cNvPicPr>
            <a:picLocks noChangeAspect="1"/>
          </p:cNvPicPr>
          <p:nvPr/>
        </p:nvPicPr>
        <p:blipFill>
          <a:blip r:embed="rId6"/>
          <a:stretch>
            <a:fillRect/>
          </a:stretch>
        </p:blipFill>
        <p:spPr>
          <a:xfrm>
            <a:off x="833199" y="5580221"/>
            <a:ext cx="476131" cy="476131"/>
          </a:xfrm>
          <a:prstGeom prst="rect">
            <a:avLst/>
          </a:prstGeom>
        </p:spPr>
      </p:pic>
      <p:sp>
        <p:nvSpPr>
          <p:cNvPr id="12" name="Text 5"/>
          <p:cNvSpPr/>
          <p:nvPr/>
        </p:nvSpPr>
        <p:spPr>
          <a:xfrm>
            <a:off x="833199" y="6294358"/>
            <a:ext cx="2975848" cy="371832"/>
          </a:xfrm>
          <a:prstGeom prst="rect">
            <a:avLst/>
          </a:prstGeom>
          <a:noFill/>
          <a:ln/>
        </p:spPr>
        <p:txBody>
          <a:bodyPr wrap="none" lIns="0" tIns="0" rIns="0" bIns="0" rtlCol="0" anchor="t"/>
          <a:lstStyle/>
          <a:p>
            <a:pPr marL="0" indent="0" algn="l">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Kiểm tra độ bền</a:t>
            </a:r>
            <a:endParaRPr lang="en-US" sz="2300" dirty="0"/>
          </a:p>
        </p:txBody>
      </p:sp>
      <p:sp>
        <p:nvSpPr>
          <p:cNvPr id="13" name="Text 6"/>
          <p:cNvSpPr/>
          <p:nvPr/>
        </p:nvSpPr>
        <p:spPr>
          <a:xfrm>
            <a:off x="833199" y="6808946"/>
            <a:ext cx="3560207" cy="762000"/>
          </a:xfrm>
          <a:prstGeom prst="rect">
            <a:avLst/>
          </a:prstGeom>
          <a:noFill/>
          <a:ln/>
        </p:spPr>
        <p:txBody>
          <a:bodyPr wrap="square" lIns="0" tIns="0" rIns="0" bIns="0" rtlCol="0" anchor="t"/>
          <a:lstStyle/>
          <a:p>
            <a:pPr marL="0" indent="0" algn="l">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Đảm bảo các bộ phận có thể chịu được sự sử dụng lâu dài.</a:t>
            </a:r>
            <a:endParaRPr lang="en-US" sz="1850" dirty="0"/>
          </a:p>
        </p:txBody>
      </p:sp>
      <p:pic>
        <p:nvPicPr>
          <p:cNvPr id="14" name="Image 5" descr="preencoded.png"/>
          <p:cNvPicPr>
            <a:picLocks noChangeAspect="1"/>
          </p:cNvPicPr>
          <p:nvPr/>
        </p:nvPicPr>
        <p:blipFill>
          <a:blip r:embed="rId7"/>
          <a:stretch>
            <a:fillRect/>
          </a:stretch>
        </p:blipFill>
        <p:spPr>
          <a:xfrm>
            <a:off x="4750475" y="5580221"/>
            <a:ext cx="476131" cy="476131"/>
          </a:xfrm>
          <a:prstGeom prst="rect">
            <a:avLst/>
          </a:prstGeom>
        </p:spPr>
      </p:pic>
      <p:sp>
        <p:nvSpPr>
          <p:cNvPr id="15" name="Text 7"/>
          <p:cNvSpPr/>
          <p:nvPr/>
        </p:nvSpPr>
        <p:spPr>
          <a:xfrm>
            <a:off x="4750475" y="6294358"/>
            <a:ext cx="3234333" cy="371832"/>
          </a:xfrm>
          <a:prstGeom prst="rect">
            <a:avLst/>
          </a:prstGeom>
          <a:noFill/>
          <a:ln/>
        </p:spPr>
        <p:txBody>
          <a:bodyPr wrap="none" lIns="0" tIns="0" rIns="0" bIns="0" rtlCol="0" anchor="t"/>
          <a:lstStyle/>
          <a:p>
            <a:pPr marL="0" indent="0" algn="l">
              <a:lnSpc>
                <a:spcPts val="2900"/>
              </a:lnSpc>
              <a:buNone/>
            </a:pPr>
            <a:r>
              <a:rPr lang="en-US" sz="2300" b="1" dirty="0">
                <a:solidFill>
                  <a:srgbClr val="405449"/>
                </a:solidFill>
                <a:latin typeface="Fraunces Extra Bold" pitchFamily="34" charset="0"/>
                <a:ea typeface="Fraunces Extra Bold" pitchFamily="34" charset="-122"/>
                <a:cs typeface="Fraunces Extra Bold" pitchFamily="34" charset="-120"/>
              </a:rPr>
              <a:t>Kiểm tra an toàn điện</a:t>
            </a:r>
            <a:endParaRPr lang="en-US" sz="2300" dirty="0"/>
          </a:p>
        </p:txBody>
      </p:sp>
      <p:sp>
        <p:nvSpPr>
          <p:cNvPr id="16" name="Text 8"/>
          <p:cNvSpPr/>
          <p:nvPr/>
        </p:nvSpPr>
        <p:spPr>
          <a:xfrm>
            <a:off x="4750475" y="6808946"/>
            <a:ext cx="3560326" cy="762000"/>
          </a:xfrm>
          <a:prstGeom prst="rect">
            <a:avLst/>
          </a:prstGeom>
          <a:noFill/>
          <a:ln/>
        </p:spPr>
        <p:txBody>
          <a:bodyPr wrap="square" lIns="0" tIns="0" rIns="0" bIns="0" rtlCol="0" anchor="t"/>
          <a:lstStyle/>
          <a:p>
            <a:pPr marL="0" indent="0" algn="l">
              <a:lnSpc>
                <a:spcPts val="2950"/>
              </a:lnSpc>
              <a:buNone/>
            </a:pPr>
            <a:r>
              <a:rPr lang="en-US" sz="1850" dirty="0">
                <a:solidFill>
                  <a:srgbClr val="405449"/>
                </a:solidFill>
                <a:latin typeface="Times New Roman" panose="02020603050405020304" pitchFamily="18" charset="0"/>
                <a:ea typeface="Nobile" pitchFamily="34" charset="-122"/>
                <a:cs typeface="Times New Roman" panose="02020603050405020304" pitchFamily="18" charset="0"/>
              </a:rPr>
              <a:t>Đảm bảo tất cả các kết nối điện đều an toàn.</a:t>
            </a:r>
            <a:endParaRPr lang="en-US" sz="1850" dirty="0"/>
          </a:p>
        </p:txBody>
      </p:sp>
      <p:pic>
        <p:nvPicPr>
          <p:cNvPr id="17" name="Picture 16">
            <a:extLst>
              <a:ext uri="{FF2B5EF4-FFF2-40B4-BE49-F238E27FC236}">
                <a16:creationId xmlns:a16="http://schemas.microsoft.com/office/drawing/2014/main" id="{F219D133-E916-EEDE-5674-662B1843739F}"/>
              </a:ext>
            </a:extLst>
          </p:cNvPr>
          <p:cNvPicPr>
            <a:picLocks noChangeAspect="1"/>
          </p:cNvPicPr>
          <p:nvPr/>
        </p:nvPicPr>
        <p:blipFill>
          <a:blip r:embed="rId8"/>
          <a:stretch>
            <a:fillRect/>
          </a:stretch>
        </p:blipFill>
        <p:spPr>
          <a:xfrm>
            <a:off x="12119661" y="7385538"/>
            <a:ext cx="2317986" cy="8440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77400" y="3214925"/>
            <a:ext cx="4419600" cy="4419600"/>
          </a:xfrm>
          <a:prstGeom prst="rect">
            <a:avLst/>
          </a:prstGeom>
        </p:spPr>
      </p:pic>
      <p:sp>
        <p:nvSpPr>
          <p:cNvPr id="3" name="Text 0"/>
          <p:cNvSpPr/>
          <p:nvPr/>
        </p:nvSpPr>
        <p:spPr>
          <a:xfrm>
            <a:off x="864037" y="939760"/>
            <a:ext cx="7415927"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Nguyên nhân gây tai nạn lao động</a:t>
            </a:r>
            <a:endParaRPr lang="en-US" sz="4850" dirty="0"/>
          </a:p>
        </p:txBody>
      </p:sp>
      <p:sp>
        <p:nvSpPr>
          <p:cNvPr id="4" name="Shape 1"/>
          <p:cNvSpPr/>
          <p:nvPr/>
        </p:nvSpPr>
        <p:spPr>
          <a:xfrm>
            <a:off x="864037" y="2853095"/>
            <a:ext cx="7415927" cy="4436745"/>
          </a:xfrm>
          <a:prstGeom prst="roundRect">
            <a:avLst>
              <a:gd name="adj" fmla="val 5008"/>
            </a:avLst>
          </a:prstGeom>
          <a:noFill/>
          <a:ln w="15240">
            <a:solidFill>
              <a:srgbClr val="000000">
                <a:alpha val="8000"/>
              </a:srgbClr>
            </a:solidFill>
            <a:prstDash val="solid"/>
          </a:ln>
        </p:spPr>
      </p:sp>
      <p:sp>
        <p:nvSpPr>
          <p:cNvPr id="5" name="Shape 2"/>
          <p:cNvSpPr/>
          <p:nvPr/>
        </p:nvSpPr>
        <p:spPr>
          <a:xfrm>
            <a:off x="879277" y="2868335"/>
            <a:ext cx="7385447" cy="1101566"/>
          </a:xfrm>
          <a:prstGeom prst="rect">
            <a:avLst/>
          </a:prstGeom>
          <a:solidFill>
            <a:srgbClr val="FFFFFF">
              <a:alpha val="4000"/>
            </a:srgbClr>
          </a:solidFill>
          <a:ln/>
        </p:spPr>
      </p:sp>
      <p:sp>
        <p:nvSpPr>
          <p:cNvPr id="6" name="Text 3"/>
          <p:cNvSpPr/>
          <p:nvPr/>
        </p:nvSpPr>
        <p:spPr>
          <a:xfrm>
            <a:off x="1126093" y="3024068"/>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Thiếu kiến thức và kỹ năng</a:t>
            </a:r>
            <a:endParaRPr lang="en-US" sz="1900" dirty="0"/>
          </a:p>
        </p:txBody>
      </p:sp>
      <p:sp>
        <p:nvSpPr>
          <p:cNvPr id="7" name="Text 4"/>
          <p:cNvSpPr/>
          <p:nvPr/>
        </p:nvSpPr>
        <p:spPr>
          <a:xfrm>
            <a:off x="4822627" y="3024068"/>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Không tuân thủ quy trình an toàn</a:t>
            </a:r>
            <a:endParaRPr lang="en-US" sz="1900" dirty="0"/>
          </a:p>
        </p:txBody>
      </p:sp>
      <p:sp>
        <p:nvSpPr>
          <p:cNvPr id="8" name="Shape 5"/>
          <p:cNvSpPr/>
          <p:nvPr/>
        </p:nvSpPr>
        <p:spPr>
          <a:xfrm>
            <a:off x="879277" y="3969901"/>
            <a:ext cx="7385447" cy="1101566"/>
          </a:xfrm>
          <a:prstGeom prst="rect">
            <a:avLst/>
          </a:prstGeom>
          <a:solidFill>
            <a:srgbClr val="000000">
              <a:alpha val="4000"/>
            </a:srgbClr>
          </a:solidFill>
          <a:ln/>
        </p:spPr>
      </p:sp>
      <p:sp>
        <p:nvSpPr>
          <p:cNvPr id="9" name="Text 6"/>
          <p:cNvSpPr/>
          <p:nvPr/>
        </p:nvSpPr>
        <p:spPr>
          <a:xfrm>
            <a:off x="1126093" y="4125635"/>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Thiết bị không được bảo trì</a:t>
            </a:r>
            <a:endParaRPr lang="en-US" sz="1900" dirty="0"/>
          </a:p>
        </p:txBody>
      </p:sp>
      <p:sp>
        <p:nvSpPr>
          <p:cNvPr id="10" name="Text 7"/>
          <p:cNvSpPr/>
          <p:nvPr/>
        </p:nvSpPr>
        <p:spPr>
          <a:xfrm>
            <a:off x="4822627" y="4125635"/>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Sự cố kỹ thuật của máy móc</a:t>
            </a:r>
            <a:endParaRPr lang="en-US" sz="1900" dirty="0"/>
          </a:p>
        </p:txBody>
      </p:sp>
      <p:sp>
        <p:nvSpPr>
          <p:cNvPr id="11" name="Shape 8"/>
          <p:cNvSpPr/>
          <p:nvPr/>
        </p:nvSpPr>
        <p:spPr>
          <a:xfrm>
            <a:off x="879277" y="5071467"/>
            <a:ext cx="7385447" cy="1101566"/>
          </a:xfrm>
          <a:prstGeom prst="rect">
            <a:avLst/>
          </a:prstGeom>
          <a:solidFill>
            <a:srgbClr val="FFFFFF">
              <a:alpha val="4000"/>
            </a:srgbClr>
          </a:solidFill>
          <a:ln/>
        </p:spPr>
      </p:sp>
      <p:sp>
        <p:nvSpPr>
          <p:cNvPr id="12" name="Text 9"/>
          <p:cNvSpPr/>
          <p:nvPr/>
        </p:nvSpPr>
        <p:spPr>
          <a:xfrm>
            <a:off x="1126093" y="522720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Mệt mỏi và mất tập trung</a:t>
            </a:r>
            <a:endParaRPr lang="en-US" sz="1900" dirty="0"/>
          </a:p>
        </p:txBody>
      </p:sp>
      <p:sp>
        <p:nvSpPr>
          <p:cNvPr id="13" name="Text 10"/>
          <p:cNvSpPr/>
          <p:nvPr/>
        </p:nvSpPr>
        <p:spPr>
          <a:xfrm>
            <a:off x="4822627" y="5227201"/>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Môi trường làm việc không an toàn</a:t>
            </a:r>
            <a:endParaRPr lang="en-US" sz="1900" dirty="0"/>
          </a:p>
        </p:txBody>
      </p:sp>
      <p:sp>
        <p:nvSpPr>
          <p:cNvPr id="14" name="Shape 11"/>
          <p:cNvSpPr/>
          <p:nvPr/>
        </p:nvSpPr>
        <p:spPr>
          <a:xfrm>
            <a:off x="879277" y="6173033"/>
            <a:ext cx="7385447" cy="1101566"/>
          </a:xfrm>
          <a:prstGeom prst="rect">
            <a:avLst/>
          </a:prstGeom>
          <a:solidFill>
            <a:srgbClr val="000000">
              <a:alpha val="4000"/>
            </a:srgbClr>
          </a:solidFill>
          <a:ln/>
        </p:spPr>
      </p:sp>
      <p:sp>
        <p:nvSpPr>
          <p:cNvPr id="15" name="Text 12"/>
          <p:cNvSpPr/>
          <p:nvPr/>
        </p:nvSpPr>
        <p:spPr>
          <a:xfrm>
            <a:off x="1126093" y="6328767"/>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Thiếu trang bị bảo hộ</a:t>
            </a:r>
            <a:endParaRPr lang="en-US" sz="1900" dirty="0"/>
          </a:p>
        </p:txBody>
      </p:sp>
      <p:sp>
        <p:nvSpPr>
          <p:cNvPr id="16" name="Text 13"/>
          <p:cNvSpPr/>
          <p:nvPr/>
        </p:nvSpPr>
        <p:spPr>
          <a:xfrm>
            <a:off x="4822627" y="6328767"/>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Sử dụng sai trang bị bảo hộ</a:t>
            </a:r>
            <a:endParaRPr lang="en-US" sz="1900" dirty="0"/>
          </a:p>
        </p:txBody>
      </p:sp>
      <p:pic>
        <p:nvPicPr>
          <p:cNvPr id="17" name="Picture 16">
            <a:extLst>
              <a:ext uri="{FF2B5EF4-FFF2-40B4-BE49-F238E27FC236}">
                <a16:creationId xmlns:a16="http://schemas.microsoft.com/office/drawing/2014/main" id="{383058C6-37F3-8973-C4BA-5924F4CA4D24}"/>
              </a:ext>
            </a:extLst>
          </p:cNvPr>
          <p:cNvPicPr>
            <a:picLocks noChangeAspect="1"/>
          </p:cNvPicPr>
          <p:nvPr/>
        </p:nvPicPr>
        <p:blipFill>
          <a:blip r:embed="rId4"/>
          <a:stretch>
            <a:fillRect/>
          </a:stretch>
        </p:blipFill>
        <p:spPr>
          <a:xfrm>
            <a:off x="12119661" y="7385538"/>
            <a:ext cx="2317986" cy="84406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57787" y="2541600"/>
            <a:ext cx="4419600" cy="4419600"/>
          </a:xfrm>
          <a:prstGeom prst="rect">
            <a:avLst/>
          </a:prstGeom>
        </p:spPr>
      </p:pic>
      <p:sp>
        <p:nvSpPr>
          <p:cNvPr id="3" name="Text 0"/>
          <p:cNvSpPr/>
          <p:nvPr/>
        </p:nvSpPr>
        <p:spPr>
          <a:xfrm>
            <a:off x="761048" y="646867"/>
            <a:ext cx="10985475" cy="1358979"/>
          </a:xfrm>
          <a:prstGeom prst="rect">
            <a:avLst/>
          </a:prstGeom>
          <a:noFill/>
          <a:ln/>
        </p:spPr>
        <p:txBody>
          <a:bodyPr wrap="square" lIns="0" tIns="0" rIns="0" bIns="0" rtlCol="0" anchor="t"/>
          <a:lstStyle/>
          <a:p>
            <a:pPr marL="0" indent="0">
              <a:lnSpc>
                <a:spcPts val="5350"/>
              </a:lnSpc>
              <a:buNone/>
            </a:pPr>
            <a:r>
              <a:rPr lang="en-US" sz="4000" b="1" dirty="0">
                <a:solidFill>
                  <a:srgbClr val="3B4540"/>
                </a:solidFill>
                <a:latin typeface="Fraunces Extra Bold" pitchFamily="34" charset="0"/>
                <a:ea typeface="Fraunces Extra Bold" pitchFamily="34" charset="-122"/>
                <a:cs typeface="Fraunces Extra Bold" pitchFamily="34" charset="-120"/>
              </a:rPr>
              <a:t>Biện pháp phòng tránh tai nạn lao động</a:t>
            </a:r>
            <a:endParaRPr lang="en-US" sz="4000" dirty="0"/>
          </a:p>
        </p:txBody>
      </p:sp>
      <p:sp>
        <p:nvSpPr>
          <p:cNvPr id="4" name="Shape 1"/>
          <p:cNvSpPr/>
          <p:nvPr/>
        </p:nvSpPr>
        <p:spPr>
          <a:xfrm>
            <a:off x="761048" y="2266846"/>
            <a:ext cx="489228" cy="489228"/>
          </a:xfrm>
          <a:prstGeom prst="roundRect">
            <a:avLst>
              <a:gd name="adj" fmla="val 40007"/>
            </a:avLst>
          </a:prstGeom>
          <a:solidFill>
            <a:srgbClr val="E8F3E8"/>
          </a:solidFill>
          <a:ln/>
        </p:spPr>
      </p:sp>
      <p:sp>
        <p:nvSpPr>
          <p:cNvPr id="5" name="Text 2"/>
          <p:cNvSpPr/>
          <p:nvPr/>
        </p:nvSpPr>
        <p:spPr>
          <a:xfrm>
            <a:off x="924282" y="2348284"/>
            <a:ext cx="162758" cy="326231"/>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Fraunces Extra Bold" pitchFamily="34" charset="0"/>
                <a:ea typeface="Fraunces Extra Bold" pitchFamily="34" charset="-122"/>
                <a:cs typeface="Fraunces Extra Bold" pitchFamily="34" charset="-120"/>
              </a:rPr>
              <a:t>1</a:t>
            </a:r>
            <a:endParaRPr lang="en-US" sz="2550" dirty="0"/>
          </a:p>
        </p:txBody>
      </p:sp>
      <p:sp>
        <p:nvSpPr>
          <p:cNvPr id="6" name="Text 3"/>
          <p:cNvSpPr/>
          <p:nvPr/>
        </p:nvSpPr>
        <p:spPr>
          <a:xfrm>
            <a:off x="1467683" y="2266846"/>
            <a:ext cx="2718316" cy="339685"/>
          </a:xfrm>
          <a:prstGeom prst="rect">
            <a:avLst/>
          </a:prstGeom>
          <a:noFill/>
          <a:ln/>
        </p:spPr>
        <p:txBody>
          <a:bodyPr wrap="none" lIns="0" tIns="0" rIns="0" bIns="0" rtlCol="0" anchor="t"/>
          <a:lstStyle/>
          <a:p>
            <a:pPr marL="0" indent="0">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Đào tạo an toàn</a:t>
            </a:r>
            <a:endParaRPr lang="en-US" sz="2100" dirty="0"/>
          </a:p>
        </p:txBody>
      </p:sp>
      <p:sp>
        <p:nvSpPr>
          <p:cNvPr id="7" name="Text 4"/>
          <p:cNvSpPr/>
          <p:nvPr/>
        </p:nvSpPr>
        <p:spPr>
          <a:xfrm>
            <a:off x="1497209" y="2697292"/>
            <a:ext cx="6915269" cy="696039"/>
          </a:xfrm>
          <a:prstGeom prst="rect">
            <a:avLst/>
          </a:prstGeom>
          <a:noFill/>
          <a:ln/>
        </p:spPr>
        <p:txBody>
          <a:bodyPr wrap="squar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Huấn luyện kỹ lưỡng về quy trình an toàn và cách sử dụng thiết bị.</a:t>
            </a:r>
            <a:endParaRPr lang="en-US" sz="1700" dirty="0"/>
          </a:p>
        </p:txBody>
      </p:sp>
      <p:sp>
        <p:nvSpPr>
          <p:cNvPr id="8" name="Shape 5"/>
          <p:cNvSpPr/>
          <p:nvPr/>
        </p:nvSpPr>
        <p:spPr>
          <a:xfrm>
            <a:off x="790575" y="3692262"/>
            <a:ext cx="489228" cy="489228"/>
          </a:xfrm>
          <a:prstGeom prst="roundRect">
            <a:avLst>
              <a:gd name="adj" fmla="val 40007"/>
            </a:avLst>
          </a:prstGeom>
          <a:solidFill>
            <a:srgbClr val="E8F3E8"/>
          </a:solidFill>
          <a:ln/>
        </p:spPr>
      </p:sp>
      <p:sp>
        <p:nvSpPr>
          <p:cNvPr id="9" name="Text 6"/>
          <p:cNvSpPr/>
          <p:nvPr/>
        </p:nvSpPr>
        <p:spPr>
          <a:xfrm>
            <a:off x="928568" y="3773701"/>
            <a:ext cx="213122" cy="326231"/>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Fraunces Extra Bold" pitchFamily="34" charset="0"/>
                <a:ea typeface="Fraunces Extra Bold" pitchFamily="34" charset="-122"/>
                <a:cs typeface="Fraunces Extra Bold" pitchFamily="34" charset="-120"/>
              </a:rPr>
              <a:t>2</a:t>
            </a:r>
            <a:endParaRPr lang="en-US" sz="2550" dirty="0"/>
          </a:p>
        </p:txBody>
      </p:sp>
      <p:sp>
        <p:nvSpPr>
          <p:cNvPr id="10" name="Text 7"/>
          <p:cNvSpPr/>
          <p:nvPr/>
        </p:nvSpPr>
        <p:spPr>
          <a:xfrm>
            <a:off x="1497210" y="3692262"/>
            <a:ext cx="2718316" cy="339685"/>
          </a:xfrm>
          <a:prstGeom prst="rect">
            <a:avLst/>
          </a:prstGeom>
          <a:noFill/>
          <a:ln/>
        </p:spPr>
        <p:txBody>
          <a:bodyPr wrap="none" lIns="0" tIns="0" rIns="0" bIns="0" rtlCol="0" anchor="t"/>
          <a:lstStyle/>
          <a:p>
            <a:pPr marL="0" indent="0">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Bảo trì thiết bị</a:t>
            </a:r>
            <a:endParaRPr lang="en-US" sz="2100" dirty="0"/>
          </a:p>
        </p:txBody>
      </p:sp>
      <p:sp>
        <p:nvSpPr>
          <p:cNvPr id="11" name="Text 8"/>
          <p:cNvSpPr/>
          <p:nvPr/>
        </p:nvSpPr>
        <p:spPr>
          <a:xfrm>
            <a:off x="1497210" y="4162321"/>
            <a:ext cx="6915269" cy="348020"/>
          </a:xfrm>
          <a:prstGeom prst="rect">
            <a:avLst/>
          </a:prstGeom>
          <a:noFill/>
          <a:ln/>
        </p:spPr>
        <p:txBody>
          <a:bodyPr wrap="non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Kiểm tra và bảo dưỡng định kỳ máy móc, thiết bị.</a:t>
            </a:r>
            <a:endParaRPr lang="en-US" sz="1700" dirty="0"/>
          </a:p>
        </p:txBody>
      </p:sp>
      <p:sp>
        <p:nvSpPr>
          <p:cNvPr id="12" name="Shape 9"/>
          <p:cNvSpPr/>
          <p:nvPr/>
        </p:nvSpPr>
        <p:spPr>
          <a:xfrm>
            <a:off x="790575" y="4972303"/>
            <a:ext cx="489228" cy="489228"/>
          </a:xfrm>
          <a:prstGeom prst="roundRect">
            <a:avLst>
              <a:gd name="adj" fmla="val 40007"/>
            </a:avLst>
          </a:prstGeom>
          <a:solidFill>
            <a:srgbClr val="E8F3E8"/>
          </a:solidFill>
          <a:ln/>
        </p:spPr>
      </p:sp>
      <p:sp>
        <p:nvSpPr>
          <p:cNvPr id="13" name="Text 10"/>
          <p:cNvSpPr/>
          <p:nvPr/>
        </p:nvSpPr>
        <p:spPr>
          <a:xfrm>
            <a:off x="936664" y="5053742"/>
            <a:ext cx="197048" cy="326231"/>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Fraunces Extra Bold" pitchFamily="34" charset="0"/>
                <a:ea typeface="Fraunces Extra Bold" pitchFamily="34" charset="-122"/>
                <a:cs typeface="Fraunces Extra Bold" pitchFamily="34" charset="-120"/>
              </a:rPr>
              <a:t>3</a:t>
            </a:r>
            <a:endParaRPr lang="en-US" sz="2550" dirty="0"/>
          </a:p>
        </p:txBody>
      </p:sp>
      <p:sp>
        <p:nvSpPr>
          <p:cNvPr id="14" name="Text 11"/>
          <p:cNvSpPr/>
          <p:nvPr/>
        </p:nvSpPr>
        <p:spPr>
          <a:xfrm>
            <a:off x="1497210" y="4972303"/>
            <a:ext cx="2718316" cy="339685"/>
          </a:xfrm>
          <a:prstGeom prst="rect">
            <a:avLst/>
          </a:prstGeom>
          <a:noFill/>
          <a:ln/>
        </p:spPr>
        <p:txBody>
          <a:bodyPr wrap="none" lIns="0" tIns="0" rIns="0" bIns="0" rtlCol="0" anchor="t"/>
          <a:lstStyle/>
          <a:p>
            <a:pPr marL="0" indent="0">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Trang bị bảo hộ</a:t>
            </a:r>
            <a:endParaRPr lang="en-US" sz="2100" dirty="0"/>
          </a:p>
        </p:txBody>
      </p:sp>
      <p:sp>
        <p:nvSpPr>
          <p:cNvPr id="15" name="Text 12"/>
          <p:cNvSpPr/>
          <p:nvPr/>
        </p:nvSpPr>
        <p:spPr>
          <a:xfrm>
            <a:off x="1497210" y="5442362"/>
            <a:ext cx="6915269" cy="348020"/>
          </a:xfrm>
          <a:prstGeom prst="rect">
            <a:avLst/>
          </a:prstGeom>
          <a:noFill/>
          <a:ln/>
        </p:spPr>
        <p:txBody>
          <a:bodyPr wrap="non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đúng trang bị bảo hộ lao động.</a:t>
            </a:r>
            <a:endParaRPr lang="en-US" sz="1700" dirty="0"/>
          </a:p>
        </p:txBody>
      </p:sp>
      <p:sp>
        <p:nvSpPr>
          <p:cNvPr id="16" name="Shape 13"/>
          <p:cNvSpPr/>
          <p:nvPr/>
        </p:nvSpPr>
        <p:spPr>
          <a:xfrm>
            <a:off x="790575" y="6252344"/>
            <a:ext cx="489228" cy="489228"/>
          </a:xfrm>
          <a:prstGeom prst="roundRect">
            <a:avLst>
              <a:gd name="adj" fmla="val 40007"/>
            </a:avLst>
          </a:prstGeom>
          <a:solidFill>
            <a:srgbClr val="E8F3E8"/>
          </a:solidFill>
          <a:ln/>
        </p:spPr>
      </p:sp>
      <p:sp>
        <p:nvSpPr>
          <p:cNvPr id="17" name="Text 14"/>
          <p:cNvSpPr/>
          <p:nvPr/>
        </p:nvSpPr>
        <p:spPr>
          <a:xfrm>
            <a:off x="924282" y="6333783"/>
            <a:ext cx="221694" cy="326231"/>
          </a:xfrm>
          <a:prstGeom prst="rect">
            <a:avLst/>
          </a:prstGeom>
          <a:noFill/>
          <a:ln/>
        </p:spPr>
        <p:txBody>
          <a:bodyPr wrap="none" lIns="0" tIns="0" rIns="0" bIns="0" rtlCol="0" anchor="t"/>
          <a:lstStyle/>
          <a:p>
            <a:pPr marL="0" indent="0" algn="ctr">
              <a:lnSpc>
                <a:spcPts val="2550"/>
              </a:lnSpc>
              <a:buNone/>
            </a:pPr>
            <a:r>
              <a:rPr lang="en-US" sz="2550" b="1" dirty="0">
                <a:solidFill>
                  <a:srgbClr val="405449"/>
                </a:solidFill>
                <a:latin typeface="Fraunces Extra Bold" pitchFamily="34" charset="0"/>
                <a:ea typeface="Fraunces Extra Bold" pitchFamily="34" charset="-122"/>
                <a:cs typeface="Fraunces Extra Bold" pitchFamily="34" charset="-120"/>
              </a:rPr>
              <a:t>4</a:t>
            </a:r>
            <a:endParaRPr lang="en-US" sz="2550" dirty="0"/>
          </a:p>
        </p:txBody>
      </p:sp>
      <p:sp>
        <p:nvSpPr>
          <p:cNvPr id="18" name="Text 15"/>
          <p:cNvSpPr/>
          <p:nvPr/>
        </p:nvSpPr>
        <p:spPr>
          <a:xfrm>
            <a:off x="1497210" y="6252344"/>
            <a:ext cx="2718316" cy="339685"/>
          </a:xfrm>
          <a:prstGeom prst="rect">
            <a:avLst/>
          </a:prstGeom>
          <a:noFill/>
          <a:ln/>
        </p:spPr>
        <p:txBody>
          <a:bodyPr wrap="none" lIns="0" tIns="0" rIns="0" bIns="0" rtlCol="0" anchor="t"/>
          <a:lstStyle/>
          <a:p>
            <a:pPr marL="0" indent="0">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Môi trường làm việc</a:t>
            </a:r>
            <a:endParaRPr lang="en-US" sz="2100" dirty="0"/>
          </a:p>
        </p:txBody>
      </p:sp>
      <p:sp>
        <p:nvSpPr>
          <p:cNvPr id="19" name="Text 16"/>
          <p:cNvSpPr/>
          <p:nvPr/>
        </p:nvSpPr>
        <p:spPr>
          <a:xfrm>
            <a:off x="1497210" y="6722403"/>
            <a:ext cx="6915269" cy="348020"/>
          </a:xfrm>
          <a:prstGeom prst="rect">
            <a:avLst/>
          </a:prstGeom>
          <a:noFill/>
          <a:ln/>
        </p:spPr>
        <p:txBody>
          <a:bodyPr wrap="none" lIns="0" tIns="0" rIns="0" bIns="0" rtlCol="0" anchor="t"/>
          <a:lstStyle/>
          <a:p>
            <a:pPr marL="0" indent="0">
              <a:lnSpc>
                <a:spcPts val="270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Duy trì môi trường làm việc sạch sẽ, gọn gàng và an toàn.</a:t>
            </a:r>
            <a:endParaRPr lang="en-US" sz="1700" dirty="0"/>
          </a:p>
        </p:txBody>
      </p:sp>
      <p:pic>
        <p:nvPicPr>
          <p:cNvPr id="20" name="Picture 19">
            <a:extLst>
              <a:ext uri="{FF2B5EF4-FFF2-40B4-BE49-F238E27FC236}">
                <a16:creationId xmlns:a16="http://schemas.microsoft.com/office/drawing/2014/main" id="{A660B9FB-BF27-3FD2-6139-1933F100A390}"/>
              </a:ext>
            </a:extLst>
          </p:cNvPr>
          <p:cNvPicPr>
            <a:picLocks noChangeAspect="1"/>
          </p:cNvPicPr>
          <p:nvPr/>
        </p:nvPicPr>
        <p:blipFill>
          <a:blip r:embed="rId4"/>
          <a:stretch>
            <a:fillRect/>
          </a:stretch>
        </p:blipFill>
        <p:spPr>
          <a:xfrm>
            <a:off x="12119661" y="7385538"/>
            <a:ext cx="2317986" cy="84406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4" name="Text 0"/>
          <p:cNvSpPr/>
          <p:nvPr/>
        </p:nvSpPr>
        <p:spPr>
          <a:xfrm>
            <a:off x="6194465" y="850463"/>
            <a:ext cx="6616898" cy="632222"/>
          </a:xfrm>
          <a:prstGeom prst="rect">
            <a:avLst/>
          </a:prstGeom>
          <a:noFill/>
          <a:ln/>
        </p:spPr>
        <p:txBody>
          <a:bodyPr wrap="none" lIns="0" tIns="0" rIns="0" bIns="0" rtlCol="0" anchor="t"/>
          <a:lstStyle/>
          <a:p>
            <a:pPr marL="0" indent="0">
              <a:lnSpc>
                <a:spcPts val="4950"/>
              </a:lnSpc>
              <a:buNone/>
            </a:pPr>
            <a:r>
              <a:rPr lang="en-US" sz="3950" b="1" dirty="0">
                <a:solidFill>
                  <a:srgbClr val="3B4540"/>
                </a:solidFill>
                <a:latin typeface="Fraunces Extra Bold" pitchFamily="34" charset="0"/>
                <a:ea typeface="Fraunces Extra Bold" pitchFamily="34" charset="-122"/>
                <a:cs typeface="Fraunces Extra Bold" pitchFamily="34" charset="-120"/>
              </a:rPr>
              <a:t>Xử lý tình huống khẩn cấp</a:t>
            </a:r>
            <a:endParaRPr lang="en-US" sz="3950" dirty="0"/>
          </a:p>
        </p:txBody>
      </p:sp>
      <p:sp>
        <p:nvSpPr>
          <p:cNvPr id="5" name="Shape 1"/>
          <p:cNvSpPr/>
          <p:nvPr/>
        </p:nvSpPr>
        <p:spPr>
          <a:xfrm>
            <a:off x="6486406" y="1786057"/>
            <a:ext cx="22860" cy="5592961"/>
          </a:xfrm>
          <a:prstGeom prst="roundRect">
            <a:avLst>
              <a:gd name="adj" fmla="val 796544"/>
            </a:avLst>
          </a:prstGeom>
          <a:solidFill>
            <a:srgbClr val="CED9CE"/>
          </a:solidFill>
          <a:ln/>
        </p:spPr>
      </p:sp>
      <p:sp>
        <p:nvSpPr>
          <p:cNvPr id="6" name="Shape 2"/>
          <p:cNvSpPr/>
          <p:nvPr/>
        </p:nvSpPr>
        <p:spPr>
          <a:xfrm>
            <a:off x="6702564" y="2229683"/>
            <a:ext cx="708065" cy="22860"/>
          </a:xfrm>
          <a:prstGeom prst="roundRect">
            <a:avLst>
              <a:gd name="adj" fmla="val 796544"/>
            </a:avLst>
          </a:prstGeom>
          <a:solidFill>
            <a:srgbClr val="CED9CE"/>
          </a:solidFill>
          <a:ln/>
        </p:spPr>
      </p:sp>
      <p:sp>
        <p:nvSpPr>
          <p:cNvPr id="7" name="Shape 3"/>
          <p:cNvSpPr/>
          <p:nvPr/>
        </p:nvSpPr>
        <p:spPr>
          <a:xfrm>
            <a:off x="6270248" y="2013585"/>
            <a:ext cx="455176" cy="455176"/>
          </a:xfrm>
          <a:prstGeom prst="roundRect">
            <a:avLst>
              <a:gd name="adj" fmla="val 40004"/>
            </a:avLst>
          </a:prstGeom>
          <a:solidFill>
            <a:srgbClr val="E8F3E8"/>
          </a:solidFill>
          <a:ln/>
        </p:spPr>
      </p:sp>
      <p:sp>
        <p:nvSpPr>
          <p:cNvPr id="8" name="Text 4"/>
          <p:cNvSpPr/>
          <p:nvPr/>
        </p:nvSpPr>
        <p:spPr>
          <a:xfrm>
            <a:off x="6422053" y="2089428"/>
            <a:ext cx="151448"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1</a:t>
            </a:r>
            <a:endParaRPr lang="en-US" sz="2350" dirty="0"/>
          </a:p>
        </p:txBody>
      </p:sp>
      <p:sp>
        <p:nvSpPr>
          <p:cNvPr id="9" name="Text 5"/>
          <p:cNvSpPr/>
          <p:nvPr/>
        </p:nvSpPr>
        <p:spPr>
          <a:xfrm>
            <a:off x="7610594" y="1988344"/>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Ngừng hoạt động</a:t>
            </a:r>
            <a:endParaRPr lang="en-US" sz="1950" dirty="0"/>
          </a:p>
        </p:txBody>
      </p:sp>
      <p:sp>
        <p:nvSpPr>
          <p:cNvPr id="10" name="Text 6"/>
          <p:cNvSpPr/>
          <p:nvPr/>
        </p:nvSpPr>
        <p:spPr>
          <a:xfrm>
            <a:off x="7610594" y="2425779"/>
            <a:ext cx="6311741" cy="323612"/>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Dừng ngay lập tức tất cả máy móc và thiết bị khi xảy ra tai nạn.</a:t>
            </a:r>
            <a:endParaRPr lang="en-US" sz="1550" dirty="0"/>
          </a:p>
        </p:txBody>
      </p:sp>
      <p:sp>
        <p:nvSpPr>
          <p:cNvPr id="11" name="Shape 7"/>
          <p:cNvSpPr/>
          <p:nvPr/>
        </p:nvSpPr>
        <p:spPr>
          <a:xfrm>
            <a:off x="6702564" y="3597593"/>
            <a:ext cx="708065" cy="22860"/>
          </a:xfrm>
          <a:prstGeom prst="roundRect">
            <a:avLst>
              <a:gd name="adj" fmla="val 796544"/>
            </a:avLst>
          </a:prstGeom>
          <a:solidFill>
            <a:srgbClr val="CED9CE"/>
          </a:solidFill>
          <a:ln/>
        </p:spPr>
      </p:sp>
      <p:sp>
        <p:nvSpPr>
          <p:cNvPr id="12" name="Shape 8"/>
          <p:cNvSpPr/>
          <p:nvPr/>
        </p:nvSpPr>
        <p:spPr>
          <a:xfrm>
            <a:off x="6270248" y="3381494"/>
            <a:ext cx="455176" cy="455176"/>
          </a:xfrm>
          <a:prstGeom prst="roundRect">
            <a:avLst>
              <a:gd name="adj" fmla="val 40004"/>
            </a:avLst>
          </a:prstGeom>
          <a:solidFill>
            <a:srgbClr val="E8F3E8"/>
          </a:solidFill>
          <a:ln/>
        </p:spPr>
      </p:sp>
      <p:sp>
        <p:nvSpPr>
          <p:cNvPr id="13" name="Text 9"/>
          <p:cNvSpPr/>
          <p:nvPr/>
        </p:nvSpPr>
        <p:spPr>
          <a:xfrm>
            <a:off x="6398597" y="3457337"/>
            <a:ext cx="198358"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2</a:t>
            </a:r>
            <a:endParaRPr lang="en-US" sz="2350" dirty="0"/>
          </a:p>
        </p:txBody>
      </p:sp>
      <p:sp>
        <p:nvSpPr>
          <p:cNvPr id="14" name="Text 10"/>
          <p:cNvSpPr/>
          <p:nvPr/>
        </p:nvSpPr>
        <p:spPr>
          <a:xfrm>
            <a:off x="7610594" y="3356253"/>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Sơ cứu</a:t>
            </a:r>
            <a:endParaRPr lang="en-US" sz="1950" dirty="0"/>
          </a:p>
        </p:txBody>
      </p:sp>
      <p:sp>
        <p:nvSpPr>
          <p:cNvPr id="15" name="Text 11"/>
          <p:cNvSpPr/>
          <p:nvPr/>
        </p:nvSpPr>
        <p:spPr>
          <a:xfrm>
            <a:off x="7610594" y="3793688"/>
            <a:ext cx="6311741" cy="323612"/>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Thực hiện các biện pháp sơ cứu cơ bản cho nạn nhân.</a:t>
            </a:r>
            <a:endParaRPr lang="en-US" sz="1550" dirty="0"/>
          </a:p>
        </p:txBody>
      </p:sp>
      <p:sp>
        <p:nvSpPr>
          <p:cNvPr id="16" name="Shape 12"/>
          <p:cNvSpPr/>
          <p:nvPr/>
        </p:nvSpPr>
        <p:spPr>
          <a:xfrm>
            <a:off x="6702564" y="4965502"/>
            <a:ext cx="708065" cy="22860"/>
          </a:xfrm>
          <a:prstGeom prst="roundRect">
            <a:avLst>
              <a:gd name="adj" fmla="val 796544"/>
            </a:avLst>
          </a:prstGeom>
          <a:solidFill>
            <a:srgbClr val="CED9CE"/>
          </a:solidFill>
          <a:ln/>
        </p:spPr>
      </p:sp>
      <p:sp>
        <p:nvSpPr>
          <p:cNvPr id="17" name="Shape 13"/>
          <p:cNvSpPr/>
          <p:nvPr/>
        </p:nvSpPr>
        <p:spPr>
          <a:xfrm>
            <a:off x="6270248" y="4749403"/>
            <a:ext cx="455176" cy="455176"/>
          </a:xfrm>
          <a:prstGeom prst="roundRect">
            <a:avLst>
              <a:gd name="adj" fmla="val 40004"/>
            </a:avLst>
          </a:prstGeom>
          <a:solidFill>
            <a:srgbClr val="E8F3E8"/>
          </a:solidFill>
          <a:ln/>
        </p:spPr>
      </p:sp>
      <p:sp>
        <p:nvSpPr>
          <p:cNvPr id="18" name="Text 14"/>
          <p:cNvSpPr/>
          <p:nvPr/>
        </p:nvSpPr>
        <p:spPr>
          <a:xfrm>
            <a:off x="6406217" y="4825246"/>
            <a:ext cx="183237"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3</a:t>
            </a:r>
            <a:endParaRPr lang="en-US" sz="2350" dirty="0"/>
          </a:p>
        </p:txBody>
      </p:sp>
      <p:sp>
        <p:nvSpPr>
          <p:cNvPr id="19" name="Text 15"/>
          <p:cNvSpPr/>
          <p:nvPr/>
        </p:nvSpPr>
        <p:spPr>
          <a:xfrm>
            <a:off x="7610594" y="4724162"/>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Báo cáo</a:t>
            </a:r>
            <a:endParaRPr lang="en-US" sz="1950" dirty="0"/>
          </a:p>
        </p:txBody>
      </p:sp>
      <p:sp>
        <p:nvSpPr>
          <p:cNvPr id="20" name="Text 16"/>
          <p:cNvSpPr/>
          <p:nvPr/>
        </p:nvSpPr>
        <p:spPr>
          <a:xfrm>
            <a:off x="7610594" y="5161598"/>
            <a:ext cx="6311741" cy="323612"/>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Thông báo ngay cho quản lý hoặc bộ phận an toàn lao động.</a:t>
            </a:r>
            <a:endParaRPr lang="en-US" sz="1550" dirty="0"/>
          </a:p>
        </p:txBody>
      </p:sp>
      <p:sp>
        <p:nvSpPr>
          <p:cNvPr id="21" name="Shape 17"/>
          <p:cNvSpPr/>
          <p:nvPr/>
        </p:nvSpPr>
        <p:spPr>
          <a:xfrm>
            <a:off x="6702564" y="6333411"/>
            <a:ext cx="708065" cy="22860"/>
          </a:xfrm>
          <a:prstGeom prst="roundRect">
            <a:avLst>
              <a:gd name="adj" fmla="val 796544"/>
            </a:avLst>
          </a:prstGeom>
          <a:solidFill>
            <a:srgbClr val="CED9CE"/>
          </a:solidFill>
          <a:ln/>
        </p:spPr>
      </p:sp>
      <p:sp>
        <p:nvSpPr>
          <p:cNvPr id="22" name="Shape 18"/>
          <p:cNvSpPr/>
          <p:nvPr/>
        </p:nvSpPr>
        <p:spPr>
          <a:xfrm>
            <a:off x="6270248" y="6117312"/>
            <a:ext cx="455176" cy="455176"/>
          </a:xfrm>
          <a:prstGeom prst="roundRect">
            <a:avLst>
              <a:gd name="adj" fmla="val 40004"/>
            </a:avLst>
          </a:prstGeom>
          <a:solidFill>
            <a:srgbClr val="E8F3E8"/>
          </a:solidFill>
          <a:ln/>
        </p:spPr>
      </p:sp>
      <p:sp>
        <p:nvSpPr>
          <p:cNvPr id="23" name="Text 19"/>
          <p:cNvSpPr/>
          <p:nvPr/>
        </p:nvSpPr>
        <p:spPr>
          <a:xfrm>
            <a:off x="6394668" y="6193155"/>
            <a:ext cx="206216" cy="303490"/>
          </a:xfrm>
          <a:prstGeom prst="rect">
            <a:avLst/>
          </a:prstGeom>
          <a:noFill/>
          <a:ln/>
        </p:spPr>
        <p:txBody>
          <a:bodyPr wrap="none" lIns="0" tIns="0" rIns="0" bIns="0" rtlCol="0" anchor="t"/>
          <a:lstStyle/>
          <a:p>
            <a:pPr marL="0" indent="0" algn="ctr">
              <a:lnSpc>
                <a:spcPts val="2350"/>
              </a:lnSpc>
              <a:buNone/>
            </a:pPr>
            <a:r>
              <a:rPr lang="en-US" sz="2350" b="1" dirty="0">
                <a:solidFill>
                  <a:srgbClr val="405449"/>
                </a:solidFill>
                <a:latin typeface="Fraunces Extra Bold" pitchFamily="34" charset="0"/>
                <a:ea typeface="Fraunces Extra Bold" pitchFamily="34" charset="-122"/>
                <a:cs typeface="Fraunces Extra Bold" pitchFamily="34" charset="-120"/>
              </a:rPr>
              <a:t>4</a:t>
            </a:r>
            <a:endParaRPr lang="en-US" sz="2350" dirty="0"/>
          </a:p>
        </p:txBody>
      </p:sp>
      <p:sp>
        <p:nvSpPr>
          <p:cNvPr id="24" name="Text 20"/>
          <p:cNvSpPr/>
          <p:nvPr/>
        </p:nvSpPr>
        <p:spPr>
          <a:xfrm>
            <a:off x="7610594" y="6092071"/>
            <a:ext cx="2529007" cy="316111"/>
          </a:xfrm>
          <a:prstGeom prst="rect">
            <a:avLst/>
          </a:prstGeom>
          <a:noFill/>
          <a:ln/>
        </p:spPr>
        <p:txBody>
          <a:bodyPr wrap="none" lIns="0" tIns="0" rIns="0" bIns="0" rtlCol="0" anchor="t"/>
          <a:lstStyle/>
          <a:p>
            <a:pPr marL="0" indent="0" algn="l">
              <a:lnSpc>
                <a:spcPts val="2450"/>
              </a:lnSpc>
              <a:buNone/>
            </a:pPr>
            <a:r>
              <a:rPr lang="en-US" sz="1950" b="1" dirty="0">
                <a:solidFill>
                  <a:srgbClr val="405449"/>
                </a:solidFill>
                <a:latin typeface="Fraunces Extra Bold" pitchFamily="34" charset="0"/>
                <a:ea typeface="Fraunces Extra Bold" pitchFamily="34" charset="-122"/>
                <a:cs typeface="Fraunces Extra Bold" pitchFamily="34" charset="-120"/>
              </a:rPr>
              <a:t>Điều tra</a:t>
            </a:r>
            <a:endParaRPr lang="en-US" sz="1950" dirty="0"/>
          </a:p>
        </p:txBody>
      </p:sp>
      <p:sp>
        <p:nvSpPr>
          <p:cNvPr id="25" name="Text 21"/>
          <p:cNvSpPr/>
          <p:nvPr/>
        </p:nvSpPr>
        <p:spPr>
          <a:xfrm>
            <a:off x="7610594" y="6529507"/>
            <a:ext cx="6311741" cy="647224"/>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và đề xuất biện pháp phòng ngừa.</a:t>
            </a:r>
            <a:endParaRPr lang="en-US" sz="1550" dirty="0"/>
          </a:p>
        </p:txBody>
      </p:sp>
      <p:pic>
        <p:nvPicPr>
          <p:cNvPr id="26" name="Picture 25">
            <a:extLst>
              <a:ext uri="{FF2B5EF4-FFF2-40B4-BE49-F238E27FC236}">
                <a16:creationId xmlns:a16="http://schemas.microsoft.com/office/drawing/2014/main" id="{B1485080-8B56-526E-BD53-99270A4F0AF9}"/>
              </a:ext>
            </a:extLst>
          </p:cNvPr>
          <p:cNvPicPr>
            <a:picLocks noChangeAspect="1"/>
          </p:cNvPicPr>
          <p:nvPr/>
        </p:nvPicPr>
        <p:blipFill>
          <a:blip r:embed="rId3"/>
          <a:stretch>
            <a:fillRect/>
          </a:stretch>
        </p:blipFill>
        <p:spPr>
          <a:xfrm>
            <a:off x="12119661" y="7385538"/>
            <a:ext cx="2317986" cy="844062"/>
          </a:xfrm>
          <a:prstGeom prst="rect">
            <a:avLst/>
          </a:prstGeom>
        </p:spPr>
      </p:pic>
      <p:pic>
        <p:nvPicPr>
          <p:cNvPr id="1026" name="Picture 2">
            <a:extLst>
              <a:ext uri="{FF2B5EF4-FFF2-40B4-BE49-F238E27FC236}">
                <a16:creationId xmlns:a16="http://schemas.microsoft.com/office/drawing/2014/main" id="{DB98921B-5969-A58E-B6BF-8AC70664E2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98782"/>
            <a:ext cx="5524500" cy="5524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64037" y="813197"/>
            <a:ext cx="6172200" cy="771525"/>
          </a:xfrm>
          <a:prstGeom prst="rect">
            <a:avLst/>
          </a:prstGeom>
          <a:noFill/>
          <a:ln/>
        </p:spPr>
        <p:txBody>
          <a:bodyPr wrap="none" lIns="0" tIns="0" rIns="0" bIns="0" rtlCol="0" anchor="t"/>
          <a:lstStyle/>
          <a:p>
            <a:pPr marL="0" indent="0">
              <a:lnSpc>
                <a:spcPts val="6050"/>
              </a:lnSpc>
              <a:buNone/>
            </a:pPr>
            <a:r>
              <a:rPr lang="en-US" sz="6600" b="1" dirty="0">
                <a:solidFill>
                  <a:srgbClr val="3B4540"/>
                </a:solidFill>
                <a:latin typeface="Fraunces Extra Bold" pitchFamily="34" charset="0"/>
                <a:ea typeface="Fraunces Extra Bold" pitchFamily="34" charset="-122"/>
                <a:cs typeface="Fraunces Extra Bold" pitchFamily="34" charset="-120"/>
              </a:rPr>
              <a:t>Tham khảo thêm</a:t>
            </a:r>
            <a:endParaRPr lang="en-US" sz="6600" dirty="0"/>
          </a:p>
        </p:txBody>
      </p:sp>
      <p:sp>
        <p:nvSpPr>
          <p:cNvPr id="3" name="Text 1"/>
          <p:cNvSpPr/>
          <p:nvPr/>
        </p:nvSpPr>
        <p:spPr>
          <a:xfrm>
            <a:off x="864037" y="2201823"/>
            <a:ext cx="6150054"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Fraunces Extra Bold" pitchFamily="34" charset="0"/>
                <a:ea typeface="Fraunces Extra Bold" pitchFamily="34" charset="-122"/>
                <a:cs typeface="Fraunces Extra Bold" pitchFamily="34" charset="-120"/>
              </a:rPr>
              <a:t>Bài kiểm tra an toàn lao động nhóm 3</a:t>
            </a:r>
            <a:endParaRPr lang="en-US" sz="2900" dirty="0"/>
          </a:p>
        </p:txBody>
      </p:sp>
      <p:sp>
        <p:nvSpPr>
          <p:cNvPr id="4" name="Text 2"/>
          <p:cNvSpPr/>
          <p:nvPr/>
        </p:nvSpPr>
        <p:spPr>
          <a:xfrm>
            <a:off x="864037" y="2671824"/>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16097"/>
            <a:ext cx="6652130"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Fraunces Extra Bold" pitchFamily="34" charset="0"/>
                <a:ea typeface="Fraunces Extra Bold" pitchFamily="34" charset="-122"/>
                <a:cs typeface="Fraunces Extra Bold" pitchFamily="34" charset="-120"/>
              </a:rPr>
              <a:t>Bảng báo giá dịch vụ huấn </a:t>
            </a:r>
            <a:r>
              <a:rPr lang="en-US" sz="2900" b="1" dirty="0" err="1">
                <a:solidFill>
                  <a:srgbClr val="3B4540"/>
                </a:solidFill>
                <a:latin typeface="Fraunces Extra Bold" pitchFamily="34" charset="0"/>
                <a:ea typeface="Fraunces Extra Bold" pitchFamily="34" charset="-122"/>
                <a:cs typeface="Fraunces Extra Bold" pitchFamily="34" charset="-120"/>
              </a:rPr>
              <a:t>luyện</a:t>
            </a:r>
            <a:r>
              <a:rPr lang="en-US" sz="2900" b="1" dirty="0">
                <a:solidFill>
                  <a:srgbClr val="3B4540"/>
                </a:solidFill>
                <a:latin typeface="Fraunces Extra Bold" pitchFamily="34" charset="0"/>
                <a:ea typeface="Fraunces Extra Bold" pitchFamily="34" charset="-122"/>
                <a:cs typeface="Fraunces Extra Bold" pitchFamily="34" charset="-120"/>
              </a:rPr>
              <a:t> ATLĐ</a:t>
            </a:r>
            <a:endParaRPr lang="en-US" sz="2900" dirty="0"/>
          </a:p>
        </p:txBody>
      </p:sp>
      <p:sp>
        <p:nvSpPr>
          <p:cNvPr id="6" name="Text 4"/>
          <p:cNvSpPr/>
          <p:nvPr/>
        </p:nvSpPr>
        <p:spPr>
          <a:xfrm>
            <a:off x="875110" y="4528185"/>
            <a:ext cx="6150054"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830372"/>
            <a:ext cx="4598194"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Fraunces Extra Bold" pitchFamily="34" charset="0"/>
                <a:ea typeface="Fraunces Extra Bold" pitchFamily="34" charset="-122"/>
                <a:cs typeface="Fraunces Extra Bold" pitchFamily="34" charset="-120"/>
              </a:rPr>
              <a:t>Tải về tài liệu (download)</a:t>
            </a:r>
            <a:endParaRPr lang="en-US" sz="2900" dirty="0"/>
          </a:p>
        </p:txBody>
      </p:sp>
      <p:sp>
        <p:nvSpPr>
          <p:cNvPr id="8" name="Text 6"/>
          <p:cNvSpPr/>
          <p:nvPr/>
        </p:nvSpPr>
        <p:spPr>
          <a:xfrm>
            <a:off x="864037" y="6298003"/>
            <a:ext cx="6150054"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Download tài liệu huấn luyện an toàn lao động sản xuất máy lạnh</a:t>
            </a:r>
            <a:endParaRPr lang="en-US" sz="1900" dirty="0"/>
          </a:p>
        </p:txBody>
      </p:sp>
      <p:pic>
        <p:nvPicPr>
          <p:cNvPr id="9" name="Image 0" descr="preencoded.png"/>
          <p:cNvPicPr>
            <a:picLocks noChangeAspect="1"/>
          </p:cNvPicPr>
          <p:nvPr/>
        </p:nvPicPr>
        <p:blipFill>
          <a:blip r:embed="rId6"/>
          <a:stretch>
            <a:fillRect/>
          </a:stretch>
        </p:blipFill>
        <p:spPr>
          <a:xfrm>
            <a:off x="7865089" y="3163133"/>
            <a:ext cx="6150054" cy="1903333"/>
          </a:xfrm>
          <a:prstGeom prst="rect">
            <a:avLst/>
          </a:prstGeom>
        </p:spPr>
      </p:pic>
      <p:pic>
        <p:nvPicPr>
          <p:cNvPr id="11" name="Picture 10">
            <a:extLst>
              <a:ext uri="{FF2B5EF4-FFF2-40B4-BE49-F238E27FC236}">
                <a16:creationId xmlns:a16="http://schemas.microsoft.com/office/drawing/2014/main" id="{13222A98-195B-F8ED-A4EE-C5A463E5CF83}"/>
              </a:ext>
            </a:extLst>
          </p:cNvPr>
          <p:cNvPicPr>
            <a:picLocks noChangeAspect="1"/>
          </p:cNvPicPr>
          <p:nvPr/>
        </p:nvPicPr>
        <p:blipFill>
          <a:blip r:embed="rId7"/>
          <a:stretch>
            <a:fillRect/>
          </a:stretch>
        </p:blipFill>
        <p:spPr>
          <a:xfrm>
            <a:off x="12119661" y="7385538"/>
            <a:ext cx="2317986" cy="84406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859</Words>
  <Application>Microsoft Office PowerPoint</Application>
  <PresentationFormat>Custom</PresentationFormat>
  <Paragraphs>111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Fraunces Extra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2024-11-01T04:43:50Z</dcterms:created>
  <dcterms:modified xsi:type="dcterms:W3CDTF">2024-11-01T07:55:54Z</dcterms:modified>
</cp:coreProperties>
</file>