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9824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4.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png"/><Relationship Id="rId7" Type="http://schemas.openxmlformats.org/officeDocument/2006/relationships/hyperlink" Target="https://antoannamviet.com/bao-gia-huan-luyen-an-toan-lao-dong/"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hyperlink" Target="https://antoannamviet.com/bai-kiem-tra-an-toan-lao-dong-nhom-3/" TargetMode="External"/><Relationship Id="rId4" Type="http://schemas.openxmlformats.org/officeDocument/2006/relationships/image" Target="../media/image20.png"/><Relationship Id="rId9" Type="http://schemas.openxmlformats.org/officeDocument/2006/relationships/hyperlink" Target="https://antoannamviet.com/tai-lieu-an-toan-lao-dong-san-xuat-may-loc-khong-khi/"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flipH="1">
            <a:off x="9013371" y="1968588"/>
            <a:ext cx="4749514" cy="4749514"/>
          </a:xfrm>
          <a:prstGeom prst="rect">
            <a:avLst/>
          </a:prstGeom>
        </p:spPr>
      </p:pic>
      <p:sp>
        <p:nvSpPr>
          <p:cNvPr id="3" name="Text 0"/>
          <p:cNvSpPr/>
          <p:nvPr/>
        </p:nvSpPr>
        <p:spPr>
          <a:xfrm>
            <a:off x="804389" y="1327069"/>
            <a:ext cx="7876866" cy="3917633"/>
          </a:xfrm>
          <a:prstGeom prst="rect">
            <a:avLst/>
          </a:prstGeom>
          <a:noFill/>
          <a:ln/>
        </p:spPr>
        <p:txBody>
          <a:bodyPr wrap="square" lIns="0" tIns="0" rIns="0" bIns="0" rtlCol="0" anchor="t"/>
          <a:lstStyle/>
          <a:p>
            <a:pPr marL="0" indent="0">
              <a:lnSpc>
                <a:spcPts val="7700"/>
              </a:lnSpc>
              <a:buNone/>
            </a:pPr>
            <a:r>
              <a:rPr lang="en-US" sz="61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Động Trong Ngành Sản Xuất Máy Lọc Không Khí</a:t>
            </a:r>
            <a:endParaRPr lang="en-US" sz="6150" dirty="0"/>
          </a:p>
        </p:txBody>
      </p:sp>
      <p:sp>
        <p:nvSpPr>
          <p:cNvPr id="4" name="Text 1"/>
          <p:cNvSpPr/>
          <p:nvPr/>
        </p:nvSpPr>
        <p:spPr>
          <a:xfrm>
            <a:off x="794861" y="5372457"/>
            <a:ext cx="7554278" cy="1090136"/>
          </a:xfrm>
          <a:prstGeom prst="rect">
            <a:avLst/>
          </a:prstGeom>
          <a:noFill/>
          <a:ln/>
        </p:spPr>
        <p:txBody>
          <a:bodyPr wrap="square" lIns="0" tIns="0" rIns="0" bIns="0" rtlCol="0" anchor="t"/>
          <a:lstStyle/>
          <a:p>
            <a:pPr marL="0" indent="0">
              <a:lnSpc>
                <a:spcPts val="2850"/>
              </a:lnSpc>
              <a:buNone/>
            </a:pPr>
            <a:r>
              <a:rPr lang="en-US" sz="1750" dirty="0" err="1">
                <a:solidFill>
                  <a:srgbClr val="405449"/>
                </a:solidFill>
                <a:latin typeface="Times New Roman" panose="02020603050405020304" pitchFamily="18" charset="0"/>
                <a:ea typeface="Nobile" pitchFamily="34" charset="-122"/>
                <a:cs typeface="Times New Roman" panose="02020603050405020304" pitchFamily="18" charset="0"/>
              </a:rPr>
              <a:t>Bài</a:t>
            </a: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750" dirty="0" err="1">
                <a:solidFill>
                  <a:srgbClr val="405449"/>
                </a:solidFill>
                <a:latin typeface="Times New Roman" panose="02020603050405020304" pitchFamily="18" charset="0"/>
                <a:ea typeface="Nobile" pitchFamily="34" charset="-122"/>
                <a:cs typeface="Times New Roman" panose="02020603050405020304" pitchFamily="18" charset="0"/>
              </a:rPr>
              <a:t>giảng</a:t>
            </a: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 này cung cấp thông tin về an toàn lao động trong ngành sản xuất máy lọc không khí, bao gồm thực trạng tai nạn lao động, các nguy cơ tiềm ẩn và biện pháp phòng ngừa.</a:t>
            </a:r>
            <a:endParaRPr lang="en-US" sz="1750" dirty="0"/>
          </a:p>
        </p:txBody>
      </p:sp>
      <p:sp>
        <p:nvSpPr>
          <p:cNvPr id="5" name="Shape 2"/>
          <p:cNvSpPr/>
          <p:nvPr/>
        </p:nvSpPr>
        <p:spPr>
          <a:xfrm>
            <a:off x="794861" y="6735008"/>
            <a:ext cx="363379" cy="363379"/>
          </a:xfrm>
          <a:prstGeom prst="roundRect">
            <a:avLst>
              <a:gd name="adj" fmla="val 25161293"/>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2481" y="6742628"/>
            <a:ext cx="348139" cy="348139"/>
          </a:xfrm>
          <a:prstGeom prst="rect">
            <a:avLst/>
          </a:prstGeom>
        </p:spPr>
      </p:pic>
      <p:sp>
        <p:nvSpPr>
          <p:cNvPr id="7" name="Text 3"/>
          <p:cNvSpPr/>
          <p:nvPr/>
        </p:nvSpPr>
        <p:spPr>
          <a:xfrm>
            <a:off x="1271707" y="6718102"/>
            <a:ext cx="3034189" cy="397312"/>
          </a:xfrm>
          <a:prstGeom prst="rect">
            <a:avLst/>
          </a:prstGeom>
          <a:noFill/>
          <a:ln/>
        </p:spPr>
        <p:txBody>
          <a:bodyPr wrap="none" lIns="0" tIns="0" rIns="0" bIns="0" rtlCol="0" anchor="t"/>
          <a:lstStyle/>
          <a:p>
            <a:pPr marL="0" indent="0" algn="l">
              <a:lnSpc>
                <a:spcPts val="3100"/>
              </a:lnSpc>
              <a:buNone/>
            </a:pPr>
            <a:r>
              <a:rPr lang="en-US" sz="22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2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2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2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2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200" b="1" dirty="0">
                <a:solidFill>
                  <a:srgbClr val="405449"/>
                </a:solidFill>
                <a:latin typeface="Times New Roman" panose="02020603050405020304" pitchFamily="18" charset="0"/>
                <a:ea typeface="Nobile Bold" pitchFamily="34" charset="-122"/>
                <a:cs typeface="Times New Roman" panose="02020603050405020304" pitchFamily="18" charset="0"/>
              </a:rPr>
              <a:t> An Toàn Nam Việt</a:t>
            </a:r>
            <a:endParaRPr lang="en-US" sz="2200" dirty="0"/>
          </a:p>
        </p:txBody>
      </p:sp>
      <p:pic>
        <p:nvPicPr>
          <p:cNvPr id="8" name="Image 0" descr="preencoded.png">
            <a:extLst>
              <a:ext uri="{FF2B5EF4-FFF2-40B4-BE49-F238E27FC236}">
                <a16:creationId xmlns:a16="http://schemas.microsoft.com/office/drawing/2014/main" id="{187B2DBB-A817-A408-76EE-AB05485CF949}"/>
              </a:ext>
            </a:extLst>
          </p:cNvPr>
          <p:cNvPicPr>
            <a:picLocks noChangeAspect="1"/>
          </p:cNvPicPr>
          <p:nvPr/>
        </p:nvPicPr>
        <p:blipFill>
          <a:blip r:embed="rId5"/>
          <a:stretch>
            <a:fillRect/>
          </a:stretch>
        </p:blipFill>
        <p:spPr>
          <a:xfrm>
            <a:off x="12017637" y="7412235"/>
            <a:ext cx="2523305" cy="78095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6480" y="3303330"/>
            <a:ext cx="3901440" cy="3268980"/>
          </a:xfrm>
          <a:prstGeom prst="rect">
            <a:avLst/>
          </a:prstGeom>
        </p:spPr>
      </p:pic>
      <p:sp>
        <p:nvSpPr>
          <p:cNvPr id="3" name="Text 0"/>
          <p:cNvSpPr/>
          <p:nvPr/>
        </p:nvSpPr>
        <p:spPr>
          <a:xfrm>
            <a:off x="805814" y="818555"/>
            <a:ext cx="10769887" cy="1438989"/>
          </a:xfrm>
          <a:prstGeom prst="rect">
            <a:avLst/>
          </a:prstGeom>
          <a:noFill/>
          <a:ln/>
        </p:spPr>
        <p:txBody>
          <a:bodyPr wrap="square" lIns="0" tIns="0" rIns="0" bIns="0" rtlCol="0" anchor="t"/>
          <a:lstStyle/>
          <a:p>
            <a:pPr marL="0" indent="0">
              <a:lnSpc>
                <a:spcPts val="565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Thực Trạng Tai Nạn Lao Động</a:t>
            </a:r>
            <a:endParaRPr lang="en-US" sz="6000" dirty="0"/>
          </a:p>
        </p:txBody>
      </p:sp>
      <p:sp>
        <p:nvSpPr>
          <p:cNvPr id="4" name="Shape 1"/>
          <p:cNvSpPr/>
          <p:nvPr/>
        </p:nvSpPr>
        <p:spPr>
          <a:xfrm>
            <a:off x="805815" y="2602825"/>
            <a:ext cx="7532370" cy="1694855"/>
          </a:xfrm>
          <a:prstGeom prst="roundRect">
            <a:avLst>
              <a:gd name="adj" fmla="val 12227"/>
            </a:avLst>
          </a:prstGeom>
          <a:solidFill>
            <a:srgbClr val="E8F3E8"/>
          </a:solidFill>
          <a:ln/>
        </p:spPr>
      </p:sp>
      <p:sp>
        <p:nvSpPr>
          <p:cNvPr id="5" name="Text 2"/>
          <p:cNvSpPr/>
          <p:nvPr/>
        </p:nvSpPr>
        <p:spPr>
          <a:xfrm>
            <a:off x="1035963" y="2832973"/>
            <a:ext cx="2878217" cy="359688"/>
          </a:xfrm>
          <a:prstGeom prst="rect">
            <a:avLst/>
          </a:prstGeom>
          <a:noFill/>
          <a:ln/>
        </p:spPr>
        <p:txBody>
          <a:bodyPr wrap="none" lIns="0" tIns="0" rIns="0" bIns="0" rtlCol="0" anchor="t"/>
          <a:lstStyle/>
          <a:p>
            <a:pPr marL="0" indent="0">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Giảm Số Vụ</a:t>
            </a:r>
            <a:endParaRPr lang="en-US" sz="2250" dirty="0"/>
          </a:p>
        </p:txBody>
      </p:sp>
      <p:sp>
        <p:nvSpPr>
          <p:cNvPr id="6" name="Text 3"/>
          <p:cNvSpPr/>
          <p:nvPr/>
        </p:nvSpPr>
        <p:spPr>
          <a:xfrm>
            <a:off x="1035963" y="3330773"/>
            <a:ext cx="7072074" cy="736759"/>
          </a:xfrm>
          <a:prstGeom prst="rect">
            <a:avLst/>
          </a:prstGeom>
          <a:noFill/>
          <a:ln/>
        </p:spPr>
        <p:txBody>
          <a:bodyPr wrap="squar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6 tháng đầu năm 2024, số vụ tai nạn lao động giảm 7,09% so với cùng kỳ năm 2023.</a:t>
            </a:r>
            <a:endParaRPr lang="en-US" sz="1800" dirty="0"/>
          </a:p>
        </p:txBody>
      </p:sp>
      <p:sp>
        <p:nvSpPr>
          <p:cNvPr id="7" name="Shape 4"/>
          <p:cNvSpPr/>
          <p:nvPr/>
        </p:nvSpPr>
        <p:spPr>
          <a:xfrm>
            <a:off x="805815" y="4527828"/>
            <a:ext cx="7532370" cy="1326475"/>
          </a:xfrm>
          <a:prstGeom prst="roundRect">
            <a:avLst>
              <a:gd name="adj" fmla="val 15623"/>
            </a:avLst>
          </a:prstGeom>
          <a:solidFill>
            <a:srgbClr val="E8F3E8"/>
          </a:solidFill>
          <a:ln/>
        </p:spPr>
      </p:sp>
      <p:sp>
        <p:nvSpPr>
          <p:cNvPr id="8" name="Text 5"/>
          <p:cNvSpPr/>
          <p:nvPr/>
        </p:nvSpPr>
        <p:spPr>
          <a:xfrm>
            <a:off x="1035963" y="4757976"/>
            <a:ext cx="3142417" cy="359688"/>
          </a:xfrm>
          <a:prstGeom prst="rect">
            <a:avLst/>
          </a:prstGeom>
          <a:noFill/>
          <a:ln/>
        </p:spPr>
        <p:txBody>
          <a:bodyPr wrap="none" lIns="0" tIns="0" rIns="0" bIns="0" rtlCol="0" anchor="t"/>
          <a:lstStyle/>
          <a:p>
            <a:pPr marL="0" indent="0">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Giảm Số Người Bị Nạn</a:t>
            </a:r>
            <a:endParaRPr lang="en-US" sz="2250" dirty="0"/>
          </a:p>
        </p:txBody>
      </p:sp>
      <p:sp>
        <p:nvSpPr>
          <p:cNvPr id="9" name="Text 6"/>
          <p:cNvSpPr/>
          <p:nvPr/>
        </p:nvSpPr>
        <p:spPr>
          <a:xfrm>
            <a:off x="1035963" y="5255776"/>
            <a:ext cx="7072074" cy="368379"/>
          </a:xfrm>
          <a:prstGeom prst="rect">
            <a:avLst/>
          </a:prstGeom>
          <a:noFill/>
          <a:ln/>
        </p:spPr>
        <p:txBody>
          <a:bodyPr wrap="non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Số người bị nạn giảm 6,04% so với 6 tháng đầu năm 2023.</a:t>
            </a:r>
            <a:endParaRPr lang="en-US" sz="1800" dirty="0"/>
          </a:p>
        </p:txBody>
      </p:sp>
      <p:sp>
        <p:nvSpPr>
          <p:cNvPr id="10" name="Shape 7"/>
          <p:cNvSpPr/>
          <p:nvPr/>
        </p:nvSpPr>
        <p:spPr>
          <a:xfrm>
            <a:off x="805815" y="6084451"/>
            <a:ext cx="7532370" cy="1326475"/>
          </a:xfrm>
          <a:prstGeom prst="roundRect">
            <a:avLst>
              <a:gd name="adj" fmla="val 15623"/>
            </a:avLst>
          </a:prstGeom>
          <a:solidFill>
            <a:srgbClr val="E8F3E8"/>
          </a:solidFill>
          <a:ln/>
        </p:spPr>
      </p:sp>
      <p:sp>
        <p:nvSpPr>
          <p:cNvPr id="11" name="Text 8"/>
          <p:cNvSpPr/>
          <p:nvPr/>
        </p:nvSpPr>
        <p:spPr>
          <a:xfrm>
            <a:off x="1035963" y="6314599"/>
            <a:ext cx="2878217" cy="359688"/>
          </a:xfrm>
          <a:prstGeom prst="rect">
            <a:avLst/>
          </a:prstGeom>
          <a:noFill/>
          <a:ln/>
        </p:spPr>
        <p:txBody>
          <a:bodyPr wrap="none" lIns="0" tIns="0" rIns="0" bIns="0" rtlCol="0" anchor="t"/>
          <a:lstStyle/>
          <a:p>
            <a:pPr marL="0" indent="0">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Tai Nạn Chết Người</a:t>
            </a:r>
            <a:endParaRPr lang="en-US" sz="2250" dirty="0"/>
          </a:p>
        </p:txBody>
      </p:sp>
      <p:sp>
        <p:nvSpPr>
          <p:cNvPr id="12" name="Text 9"/>
          <p:cNvSpPr/>
          <p:nvPr/>
        </p:nvSpPr>
        <p:spPr>
          <a:xfrm>
            <a:off x="1035963" y="6812399"/>
            <a:ext cx="7072074" cy="368379"/>
          </a:xfrm>
          <a:prstGeom prst="rect">
            <a:avLst/>
          </a:prstGeom>
          <a:noFill/>
          <a:ln/>
        </p:spPr>
        <p:txBody>
          <a:bodyPr wrap="non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Số vụ tai nạn chết người giảm 7,25% so với cùng kỳ năm 2023.</a:t>
            </a:r>
            <a:endParaRPr lang="en-US" sz="1800" dirty="0"/>
          </a:p>
        </p:txBody>
      </p:sp>
      <p:pic>
        <p:nvPicPr>
          <p:cNvPr id="13" name="Image 0" descr="preencoded.png">
            <a:extLst>
              <a:ext uri="{FF2B5EF4-FFF2-40B4-BE49-F238E27FC236}">
                <a16:creationId xmlns:a16="http://schemas.microsoft.com/office/drawing/2014/main" id="{463E06F7-0E78-D1A1-31A0-E0A892B7BB1B}"/>
              </a:ext>
            </a:extLst>
          </p:cNvPr>
          <p:cNvPicPr>
            <a:picLocks noChangeAspect="1"/>
          </p:cNvPicPr>
          <p:nvPr/>
        </p:nvPicPr>
        <p:blipFill>
          <a:blip r:embed="rId4"/>
          <a:stretch>
            <a:fillRect/>
          </a:stretch>
        </p:blipFill>
        <p:spPr>
          <a:xfrm>
            <a:off x="12017637" y="7412235"/>
            <a:ext cx="2523305" cy="78095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18171" y="2716173"/>
            <a:ext cx="4876800" cy="4297680"/>
          </a:xfrm>
          <a:prstGeom prst="rect">
            <a:avLst/>
          </a:prstGeom>
        </p:spPr>
      </p:pic>
      <p:sp>
        <p:nvSpPr>
          <p:cNvPr id="3" name="Text 0"/>
          <p:cNvSpPr/>
          <p:nvPr/>
        </p:nvSpPr>
        <p:spPr>
          <a:xfrm>
            <a:off x="682704" y="536377"/>
            <a:ext cx="8079459" cy="1219200"/>
          </a:xfrm>
          <a:prstGeom prst="rect">
            <a:avLst/>
          </a:prstGeom>
          <a:noFill/>
          <a:ln/>
        </p:spPr>
        <p:txBody>
          <a:bodyPr wrap="square" lIns="0" tIns="0" rIns="0" bIns="0" rtlCol="0" anchor="t"/>
          <a:lstStyle/>
          <a:p>
            <a:pPr marL="0" indent="0">
              <a:lnSpc>
                <a:spcPts val="4800"/>
              </a:lnSpc>
              <a:buNone/>
            </a:pP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Nguy Cơ Tai Nạn Trong Sản </a:t>
            </a: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Xuất</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nSpc>
                <a:spcPts val="4800"/>
              </a:lnSpc>
              <a:buNone/>
            </a:pP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Máy</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Lọc Không Khí</a:t>
            </a:r>
            <a:endParaRPr lang="en-US" sz="4400" dirty="0"/>
          </a:p>
        </p:txBody>
      </p:sp>
      <p:sp>
        <p:nvSpPr>
          <p:cNvPr id="4" name="Shape 1"/>
          <p:cNvSpPr/>
          <p:nvPr/>
        </p:nvSpPr>
        <p:spPr>
          <a:xfrm>
            <a:off x="682704" y="2597896"/>
            <a:ext cx="438864" cy="438864"/>
          </a:xfrm>
          <a:prstGeom prst="roundRect">
            <a:avLst>
              <a:gd name="adj" fmla="val 40005"/>
            </a:avLst>
          </a:prstGeom>
          <a:solidFill>
            <a:srgbClr val="E8F3E8"/>
          </a:solidFill>
          <a:ln/>
        </p:spPr>
      </p:sp>
      <p:sp>
        <p:nvSpPr>
          <p:cNvPr id="5" name="Text 2"/>
          <p:cNvSpPr/>
          <p:nvPr/>
        </p:nvSpPr>
        <p:spPr>
          <a:xfrm>
            <a:off x="829032" y="2671001"/>
            <a:ext cx="146090" cy="292656"/>
          </a:xfrm>
          <a:prstGeom prst="rect">
            <a:avLst/>
          </a:prstGeom>
          <a:noFill/>
          <a:ln/>
        </p:spPr>
        <p:txBody>
          <a:bodyPr wrap="none" lIns="0" tIns="0" rIns="0" bIns="0" rtlCol="0" anchor="t"/>
          <a:lstStyle/>
          <a:p>
            <a:pPr marL="0" indent="0" algn="ctr">
              <a:lnSpc>
                <a:spcPts val="230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300" dirty="0"/>
          </a:p>
        </p:txBody>
      </p:sp>
      <p:sp>
        <p:nvSpPr>
          <p:cNvPr id="6" name="Text 3"/>
          <p:cNvSpPr/>
          <p:nvPr/>
        </p:nvSpPr>
        <p:spPr>
          <a:xfrm>
            <a:off x="1316593" y="2597896"/>
            <a:ext cx="2438400" cy="304800"/>
          </a:xfrm>
          <a:prstGeom prst="rect">
            <a:avLst/>
          </a:prstGeom>
          <a:noFill/>
          <a:ln/>
        </p:spPr>
        <p:txBody>
          <a:bodyPr wrap="none" lIns="0" tIns="0" rIns="0" bIns="0" rtlCol="0" anchor="t"/>
          <a:lstStyle/>
          <a:p>
            <a:pPr marL="0" indent="0">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Thiết Bị</a:t>
            </a:r>
            <a:endParaRPr lang="en-US" sz="1900" dirty="0"/>
          </a:p>
        </p:txBody>
      </p:sp>
      <p:sp>
        <p:nvSpPr>
          <p:cNvPr id="7" name="Text 4"/>
          <p:cNvSpPr/>
          <p:nvPr/>
        </p:nvSpPr>
        <p:spPr>
          <a:xfrm>
            <a:off x="1316592" y="2856500"/>
            <a:ext cx="8079459" cy="623887"/>
          </a:xfrm>
          <a:prstGeom prst="rect">
            <a:avLst/>
          </a:prstGeom>
          <a:noFill/>
          <a:ln/>
        </p:spPr>
        <p:txBody>
          <a:bodyPr wrap="square" lIns="0" tIns="0" rIns="0" bIns="0" rtlCol="0" anchor="t"/>
          <a:lstStyle/>
          <a:p>
            <a:pPr marL="0" indent="0">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Bị kẹt tay vào các bộ phận cơ khí, hoặc bị thương do sự cố trong quá trình vận hành máy móc.</a:t>
            </a:r>
            <a:endParaRPr lang="en-US" sz="1500" dirty="0"/>
          </a:p>
        </p:txBody>
      </p:sp>
      <p:sp>
        <p:nvSpPr>
          <p:cNvPr id="8" name="Shape 5"/>
          <p:cNvSpPr/>
          <p:nvPr/>
        </p:nvSpPr>
        <p:spPr>
          <a:xfrm>
            <a:off x="682704" y="3727728"/>
            <a:ext cx="438864" cy="438864"/>
          </a:xfrm>
          <a:prstGeom prst="roundRect">
            <a:avLst>
              <a:gd name="adj" fmla="val 40005"/>
            </a:avLst>
          </a:prstGeom>
          <a:solidFill>
            <a:srgbClr val="E8F3E8"/>
          </a:solidFill>
          <a:ln/>
        </p:spPr>
      </p:sp>
      <p:sp>
        <p:nvSpPr>
          <p:cNvPr id="9" name="Text 6"/>
          <p:cNvSpPr/>
          <p:nvPr/>
        </p:nvSpPr>
        <p:spPr>
          <a:xfrm>
            <a:off x="806529" y="3800832"/>
            <a:ext cx="191214" cy="292656"/>
          </a:xfrm>
          <a:prstGeom prst="rect">
            <a:avLst/>
          </a:prstGeom>
          <a:noFill/>
          <a:ln/>
        </p:spPr>
        <p:txBody>
          <a:bodyPr wrap="none" lIns="0" tIns="0" rIns="0" bIns="0" rtlCol="0" anchor="t"/>
          <a:lstStyle/>
          <a:p>
            <a:pPr marL="0" indent="0" algn="ctr">
              <a:lnSpc>
                <a:spcPts val="230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300" dirty="0"/>
          </a:p>
        </p:txBody>
      </p:sp>
      <p:sp>
        <p:nvSpPr>
          <p:cNvPr id="10" name="Text 7"/>
          <p:cNvSpPr/>
          <p:nvPr/>
        </p:nvSpPr>
        <p:spPr>
          <a:xfrm>
            <a:off x="1316593" y="3727728"/>
            <a:ext cx="2438400" cy="304800"/>
          </a:xfrm>
          <a:prstGeom prst="rect">
            <a:avLst/>
          </a:prstGeom>
          <a:noFill/>
          <a:ln/>
        </p:spPr>
        <p:txBody>
          <a:bodyPr wrap="none" lIns="0" tIns="0" rIns="0" bIns="0" rtlCol="0" anchor="t"/>
          <a:lstStyle/>
          <a:p>
            <a:pPr marL="0" indent="0">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Hóa Chất Và Bụi</a:t>
            </a:r>
            <a:endParaRPr lang="en-US" sz="1900" dirty="0"/>
          </a:p>
        </p:txBody>
      </p:sp>
      <p:sp>
        <p:nvSpPr>
          <p:cNvPr id="11" name="Text 8"/>
          <p:cNvSpPr/>
          <p:nvPr/>
        </p:nvSpPr>
        <p:spPr>
          <a:xfrm>
            <a:off x="1316593" y="3986332"/>
            <a:ext cx="8259486" cy="623887"/>
          </a:xfrm>
          <a:prstGeom prst="rect">
            <a:avLst/>
          </a:prstGeom>
          <a:noFill/>
          <a:ln/>
        </p:spPr>
        <p:txBody>
          <a:bodyPr wrap="square" lIns="0" tIns="0" rIns="0" bIns="0" rtlCol="0" anchor="t"/>
          <a:lstStyle/>
          <a:p>
            <a:pPr marL="0" indent="0">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Tiếp xúc với hóa chất độc hại hoặc bụi từ các linh kiện có thể gây ra các vấn đề sức khỏe nghiêm trọng.</a:t>
            </a:r>
            <a:endParaRPr lang="en-US" sz="1500" dirty="0"/>
          </a:p>
        </p:txBody>
      </p:sp>
      <p:sp>
        <p:nvSpPr>
          <p:cNvPr id="12" name="Shape 9"/>
          <p:cNvSpPr/>
          <p:nvPr/>
        </p:nvSpPr>
        <p:spPr>
          <a:xfrm>
            <a:off x="682704" y="4916339"/>
            <a:ext cx="438864" cy="438864"/>
          </a:xfrm>
          <a:prstGeom prst="roundRect">
            <a:avLst>
              <a:gd name="adj" fmla="val 40005"/>
            </a:avLst>
          </a:prstGeom>
          <a:solidFill>
            <a:srgbClr val="E8F3E8"/>
          </a:solidFill>
          <a:ln/>
        </p:spPr>
      </p:sp>
      <p:sp>
        <p:nvSpPr>
          <p:cNvPr id="13" name="Text 10"/>
          <p:cNvSpPr/>
          <p:nvPr/>
        </p:nvSpPr>
        <p:spPr>
          <a:xfrm>
            <a:off x="813673" y="4989444"/>
            <a:ext cx="176808" cy="292656"/>
          </a:xfrm>
          <a:prstGeom prst="rect">
            <a:avLst/>
          </a:prstGeom>
          <a:noFill/>
          <a:ln/>
        </p:spPr>
        <p:txBody>
          <a:bodyPr wrap="none" lIns="0" tIns="0" rIns="0" bIns="0" rtlCol="0" anchor="t"/>
          <a:lstStyle/>
          <a:p>
            <a:pPr marL="0" indent="0" algn="ctr">
              <a:lnSpc>
                <a:spcPts val="230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300" dirty="0"/>
          </a:p>
        </p:txBody>
      </p:sp>
      <p:sp>
        <p:nvSpPr>
          <p:cNvPr id="14" name="Text 11"/>
          <p:cNvSpPr/>
          <p:nvPr/>
        </p:nvSpPr>
        <p:spPr>
          <a:xfrm>
            <a:off x="1316593" y="4916339"/>
            <a:ext cx="3674507" cy="304800"/>
          </a:xfrm>
          <a:prstGeom prst="rect">
            <a:avLst/>
          </a:prstGeom>
          <a:noFill/>
          <a:ln/>
        </p:spPr>
        <p:txBody>
          <a:bodyPr wrap="none" lIns="0" tIns="0" rIns="0" bIns="0" rtlCol="0" anchor="t"/>
          <a:lstStyle/>
          <a:p>
            <a:pPr marL="0" indent="0">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Thiếu An Toàn Trong Lắp Ráp</a:t>
            </a:r>
            <a:endParaRPr lang="en-US" sz="1900" dirty="0"/>
          </a:p>
        </p:txBody>
      </p:sp>
      <p:sp>
        <p:nvSpPr>
          <p:cNvPr id="15" name="Text 12"/>
          <p:cNvSpPr/>
          <p:nvPr/>
        </p:nvSpPr>
        <p:spPr>
          <a:xfrm>
            <a:off x="1316593" y="5174943"/>
            <a:ext cx="8322709" cy="623887"/>
          </a:xfrm>
          <a:prstGeom prst="rect">
            <a:avLst/>
          </a:prstGeom>
          <a:noFill/>
          <a:ln/>
        </p:spPr>
        <p:txBody>
          <a:bodyPr wrap="square" lIns="0" tIns="0" rIns="0" bIns="0" rtlCol="0" anchor="t"/>
          <a:lstStyle/>
          <a:p>
            <a:pPr marL="0" indent="0">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Sự không tuân thủ quy trình lắp ráp đúng cách có thể dẫn đến tai nạn như ngã, trượt hoặc va chạm.</a:t>
            </a:r>
            <a:endParaRPr lang="en-US" sz="1500" dirty="0"/>
          </a:p>
        </p:txBody>
      </p:sp>
      <p:sp>
        <p:nvSpPr>
          <p:cNvPr id="16" name="Shape 13"/>
          <p:cNvSpPr/>
          <p:nvPr/>
        </p:nvSpPr>
        <p:spPr>
          <a:xfrm>
            <a:off x="682704" y="6150648"/>
            <a:ext cx="438864" cy="438864"/>
          </a:xfrm>
          <a:prstGeom prst="roundRect">
            <a:avLst>
              <a:gd name="adj" fmla="val 40005"/>
            </a:avLst>
          </a:prstGeom>
          <a:solidFill>
            <a:srgbClr val="E8F3E8"/>
          </a:solidFill>
          <a:ln/>
        </p:spPr>
      </p:sp>
      <p:sp>
        <p:nvSpPr>
          <p:cNvPr id="17" name="Text 14"/>
          <p:cNvSpPr/>
          <p:nvPr/>
        </p:nvSpPr>
        <p:spPr>
          <a:xfrm>
            <a:off x="802719" y="6223752"/>
            <a:ext cx="198834" cy="292656"/>
          </a:xfrm>
          <a:prstGeom prst="rect">
            <a:avLst/>
          </a:prstGeom>
          <a:noFill/>
          <a:ln/>
        </p:spPr>
        <p:txBody>
          <a:bodyPr wrap="none" lIns="0" tIns="0" rIns="0" bIns="0" rtlCol="0" anchor="t"/>
          <a:lstStyle/>
          <a:p>
            <a:pPr marL="0" indent="0" algn="ctr">
              <a:lnSpc>
                <a:spcPts val="230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4</a:t>
            </a:r>
            <a:endParaRPr lang="en-US" sz="2300" dirty="0"/>
          </a:p>
        </p:txBody>
      </p:sp>
      <p:sp>
        <p:nvSpPr>
          <p:cNvPr id="18" name="Text 15"/>
          <p:cNvSpPr/>
          <p:nvPr/>
        </p:nvSpPr>
        <p:spPr>
          <a:xfrm>
            <a:off x="1316593" y="6150648"/>
            <a:ext cx="2438400" cy="304800"/>
          </a:xfrm>
          <a:prstGeom prst="rect">
            <a:avLst/>
          </a:prstGeom>
          <a:noFill/>
          <a:ln/>
        </p:spPr>
        <p:txBody>
          <a:bodyPr wrap="none" lIns="0" tIns="0" rIns="0" bIns="0" rtlCol="0" anchor="t"/>
          <a:lstStyle/>
          <a:p>
            <a:pPr marL="0" indent="0">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Rủi Ro Điện</a:t>
            </a:r>
            <a:endParaRPr lang="en-US" sz="1900" dirty="0"/>
          </a:p>
        </p:txBody>
      </p:sp>
      <p:sp>
        <p:nvSpPr>
          <p:cNvPr id="19" name="Text 16"/>
          <p:cNvSpPr/>
          <p:nvPr/>
        </p:nvSpPr>
        <p:spPr>
          <a:xfrm>
            <a:off x="1316593" y="6409253"/>
            <a:ext cx="7445570" cy="623887"/>
          </a:xfrm>
          <a:prstGeom prst="rect">
            <a:avLst/>
          </a:prstGeom>
          <a:noFill/>
          <a:ln/>
        </p:spPr>
        <p:txBody>
          <a:bodyPr wrap="square" lIns="0" tIns="0" rIns="0" bIns="0" rtlCol="0" anchor="t"/>
          <a:lstStyle/>
          <a:p>
            <a:pPr marL="0" indent="0">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Vấn đề về điện như rò rỉ điện, điện giật cũng là nguyên nhân phổ biến gây tai nạn.</a:t>
            </a:r>
            <a:endParaRPr lang="en-US" sz="1500" dirty="0"/>
          </a:p>
        </p:txBody>
      </p:sp>
      <p:pic>
        <p:nvPicPr>
          <p:cNvPr id="20" name="Image 0" descr="preencoded.png">
            <a:extLst>
              <a:ext uri="{FF2B5EF4-FFF2-40B4-BE49-F238E27FC236}">
                <a16:creationId xmlns:a16="http://schemas.microsoft.com/office/drawing/2014/main" id="{BEFB4910-26D6-028A-7DDD-0505479AFDF8}"/>
              </a:ext>
            </a:extLst>
          </p:cNvPr>
          <p:cNvPicPr>
            <a:picLocks noChangeAspect="1"/>
          </p:cNvPicPr>
          <p:nvPr/>
        </p:nvPicPr>
        <p:blipFill>
          <a:blip r:embed="rId4"/>
          <a:stretch>
            <a:fillRect/>
          </a:stretch>
        </p:blipFill>
        <p:spPr>
          <a:xfrm>
            <a:off x="12017637" y="7412235"/>
            <a:ext cx="2523305" cy="78095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812554" y="401003"/>
            <a:ext cx="9005292" cy="454223"/>
          </a:xfrm>
          <a:prstGeom prst="rect">
            <a:avLst/>
          </a:prstGeom>
          <a:noFill/>
          <a:ln/>
        </p:spPr>
        <p:txBody>
          <a:bodyPr wrap="none" lIns="0" tIns="0" rIns="0" bIns="0" rtlCol="0" anchor="t"/>
          <a:lstStyle/>
          <a:p>
            <a:pPr marL="0" indent="0" algn="ctr">
              <a:lnSpc>
                <a:spcPts val="3550"/>
              </a:lnSpc>
              <a:buNone/>
            </a:pPr>
            <a:r>
              <a:rPr lang="en-US" sz="36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Vệ Sinh Lao Động Khi Lắp Ráp Linh Kiện</a:t>
            </a:r>
            <a:endParaRPr lang="en-US" sz="3600" dirty="0"/>
          </a:p>
        </p:txBody>
      </p:sp>
      <p:pic>
        <p:nvPicPr>
          <p:cNvPr id="3" name="Image 0" descr="preencoded.png"/>
          <p:cNvPicPr>
            <a:picLocks noChangeAspect="1"/>
          </p:cNvPicPr>
          <p:nvPr/>
        </p:nvPicPr>
        <p:blipFill>
          <a:blip r:embed="rId3"/>
          <a:stretch>
            <a:fillRect/>
          </a:stretch>
        </p:blipFill>
        <p:spPr>
          <a:xfrm>
            <a:off x="6342102" y="1145858"/>
            <a:ext cx="1946196" cy="1946196"/>
          </a:xfrm>
          <a:prstGeom prst="rect">
            <a:avLst/>
          </a:prstGeom>
        </p:spPr>
      </p:pic>
      <p:sp>
        <p:nvSpPr>
          <p:cNvPr id="4" name="Shape 1"/>
          <p:cNvSpPr/>
          <p:nvPr/>
        </p:nvSpPr>
        <p:spPr>
          <a:xfrm>
            <a:off x="7307580" y="3255526"/>
            <a:ext cx="15240" cy="4572953"/>
          </a:xfrm>
          <a:prstGeom prst="roundRect">
            <a:avLst>
              <a:gd name="adj" fmla="val 858468"/>
            </a:avLst>
          </a:prstGeom>
          <a:solidFill>
            <a:srgbClr val="CED9CE"/>
          </a:solidFill>
          <a:ln/>
        </p:spPr>
      </p:sp>
      <p:sp>
        <p:nvSpPr>
          <p:cNvPr id="5" name="Shape 2"/>
          <p:cNvSpPr/>
          <p:nvPr/>
        </p:nvSpPr>
        <p:spPr>
          <a:xfrm>
            <a:off x="6658154" y="3574852"/>
            <a:ext cx="508754" cy="15240"/>
          </a:xfrm>
          <a:prstGeom prst="roundRect">
            <a:avLst>
              <a:gd name="adj" fmla="val 858468"/>
            </a:avLst>
          </a:prstGeom>
          <a:solidFill>
            <a:srgbClr val="CED9CE"/>
          </a:solidFill>
          <a:ln/>
        </p:spPr>
      </p:sp>
      <p:sp>
        <p:nvSpPr>
          <p:cNvPr id="6" name="Shape 3"/>
          <p:cNvSpPr/>
          <p:nvPr/>
        </p:nvSpPr>
        <p:spPr>
          <a:xfrm>
            <a:off x="7151668" y="3418999"/>
            <a:ext cx="327065" cy="327065"/>
          </a:xfrm>
          <a:prstGeom prst="roundRect">
            <a:avLst>
              <a:gd name="adj" fmla="val 40001"/>
            </a:avLst>
          </a:prstGeom>
          <a:solidFill>
            <a:srgbClr val="E8F3E8"/>
          </a:solidFill>
          <a:ln/>
        </p:spPr>
      </p:sp>
      <p:sp>
        <p:nvSpPr>
          <p:cNvPr id="7" name="Text 4"/>
          <p:cNvSpPr/>
          <p:nvPr/>
        </p:nvSpPr>
        <p:spPr>
          <a:xfrm>
            <a:off x="7260729" y="3473529"/>
            <a:ext cx="108823" cy="218003"/>
          </a:xfrm>
          <a:prstGeom prst="rect">
            <a:avLst/>
          </a:prstGeom>
          <a:noFill/>
          <a:ln/>
        </p:spPr>
        <p:txBody>
          <a:bodyPr wrap="none" lIns="0" tIns="0" rIns="0" bIns="0" rtlCol="0" anchor="t"/>
          <a:lstStyle/>
          <a:p>
            <a:pPr marL="0" indent="0" algn="ctr">
              <a:lnSpc>
                <a:spcPts val="1700"/>
              </a:lnSpc>
              <a:buNone/>
            </a:pPr>
            <a:r>
              <a:rPr lang="en-US" sz="17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1700" dirty="0"/>
          </a:p>
        </p:txBody>
      </p:sp>
      <p:sp>
        <p:nvSpPr>
          <p:cNvPr id="8" name="Text 5"/>
          <p:cNvSpPr/>
          <p:nvPr/>
        </p:nvSpPr>
        <p:spPr>
          <a:xfrm>
            <a:off x="4692372" y="3400782"/>
            <a:ext cx="1823323" cy="227052"/>
          </a:xfrm>
          <a:prstGeom prst="rect">
            <a:avLst/>
          </a:prstGeom>
          <a:noFill/>
          <a:ln/>
        </p:spPr>
        <p:txBody>
          <a:bodyPr wrap="none" lIns="0" tIns="0" rIns="0" bIns="0" rtlCol="0" anchor="t"/>
          <a:lstStyle/>
          <a:p>
            <a:pPr marL="0" indent="0" algn="r">
              <a:lnSpc>
                <a:spcPts val="17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Đặc Điểm Công Việc</a:t>
            </a:r>
            <a:endParaRPr lang="en-US" dirty="0"/>
          </a:p>
        </p:txBody>
      </p:sp>
      <p:sp>
        <p:nvSpPr>
          <p:cNvPr id="9" name="Text 6"/>
          <p:cNvSpPr/>
          <p:nvPr/>
        </p:nvSpPr>
        <p:spPr>
          <a:xfrm>
            <a:off x="572095" y="3714988"/>
            <a:ext cx="5943600" cy="697587"/>
          </a:xfrm>
          <a:prstGeom prst="rect">
            <a:avLst/>
          </a:prstGeom>
          <a:noFill/>
          <a:ln/>
        </p:spPr>
        <p:txBody>
          <a:bodyPr wrap="square" lIns="0" tIns="0" rIns="0" bIns="0" rtlCol="0" anchor="t"/>
          <a:lstStyle/>
          <a:p>
            <a:pPr marL="0" indent="0" algn="r">
              <a:lnSpc>
                <a:spcPts val="1800"/>
              </a:lnSpc>
              <a:buNone/>
            </a:pP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Lắp ráp linh kiện là một công đoạn trọng yếu trong quy trình sản xuất máy lọc không </a:t>
            </a:r>
            <a:r>
              <a:rPr lang="en-US" sz="1200" dirty="0" err="1">
                <a:solidFill>
                  <a:srgbClr val="405449"/>
                </a:solidFill>
                <a:latin typeface="Times New Roman" panose="02020603050405020304" pitchFamily="18" charset="0"/>
                <a:ea typeface="Nobile" pitchFamily="34" charset="-122"/>
                <a:cs typeface="Times New Roman" panose="02020603050405020304" pitchFamily="18" charset="0"/>
              </a:rPr>
              <a:t>khí</a:t>
            </a: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200" dirty="0" err="1">
                <a:solidFill>
                  <a:srgbClr val="405449"/>
                </a:solidFill>
                <a:latin typeface="Times New Roman" panose="02020603050405020304" pitchFamily="18" charset="0"/>
                <a:ea typeface="Nobile" pitchFamily="34" charset="-122"/>
                <a:cs typeface="Times New Roman" panose="02020603050405020304" pitchFamily="18" charset="0"/>
              </a:rPr>
              <a:t>đảm</a:t>
            </a: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 bảo rằng mọi bộ phận được kết hợp chính xác để tạo ra sản phẩm chất lượng cao.</a:t>
            </a:r>
            <a:endParaRPr lang="en-US" sz="1200" dirty="0"/>
          </a:p>
        </p:txBody>
      </p:sp>
      <p:sp>
        <p:nvSpPr>
          <p:cNvPr id="10" name="Shape 7"/>
          <p:cNvSpPr/>
          <p:nvPr/>
        </p:nvSpPr>
        <p:spPr>
          <a:xfrm>
            <a:off x="7463492" y="4301490"/>
            <a:ext cx="508754" cy="15240"/>
          </a:xfrm>
          <a:prstGeom prst="roundRect">
            <a:avLst>
              <a:gd name="adj" fmla="val 858468"/>
            </a:avLst>
          </a:prstGeom>
          <a:solidFill>
            <a:srgbClr val="CED9CE"/>
          </a:solidFill>
          <a:ln/>
        </p:spPr>
      </p:sp>
      <p:sp>
        <p:nvSpPr>
          <p:cNvPr id="11" name="Shape 8"/>
          <p:cNvSpPr/>
          <p:nvPr/>
        </p:nvSpPr>
        <p:spPr>
          <a:xfrm>
            <a:off x="7151668" y="4145637"/>
            <a:ext cx="327065" cy="327065"/>
          </a:xfrm>
          <a:prstGeom prst="roundRect">
            <a:avLst>
              <a:gd name="adj" fmla="val 40001"/>
            </a:avLst>
          </a:prstGeom>
          <a:solidFill>
            <a:srgbClr val="E8F3E8"/>
          </a:solidFill>
          <a:ln/>
        </p:spPr>
      </p:sp>
      <p:sp>
        <p:nvSpPr>
          <p:cNvPr id="12" name="Text 9"/>
          <p:cNvSpPr/>
          <p:nvPr/>
        </p:nvSpPr>
        <p:spPr>
          <a:xfrm>
            <a:off x="7243941" y="4200168"/>
            <a:ext cx="142518" cy="218003"/>
          </a:xfrm>
          <a:prstGeom prst="rect">
            <a:avLst/>
          </a:prstGeom>
          <a:noFill/>
          <a:ln/>
        </p:spPr>
        <p:txBody>
          <a:bodyPr wrap="none" lIns="0" tIns="0" rIns="0" bIns="0" rtlCol="0" anchor="t"/>
          <a:lstStyle/>
          <a:p>
            <a:pPr marL="0" indent="0" algn="ctr">
              <a:lnSpc>
                <a:spcPts val="1700"/>
              </a:lnSpc>
              <a:buNone/>
            </a:pPr>
            <a:r>
              <a:rPr lang="en-US" sz="17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1700" dirty="0"/>
          </a:p>
        </p:txBody>
      </p:sp>
      <p:sp>
        <p:nvSpPr>
          <p:cNvPr id="13" name="Text 10"/>
          <p:cNvSpPr/>
          <p:nvPr/>
        </p:nvSpPr>
        <p:spPr>
          <a:xfrm>
            <a:off x="8114705" y="4127421"/>
            <a:ext cx="1817013" cy="227052"/>
          </a:xfrm>
          <a:prstGeom prst="rect">
            <a:avLst/>
          </a:prstGeom>
          <a:noFill/>
          <a:ln/>
        </p:spPr>
        <p:txBody>
          <a:bodyPr wrap="none" lIns="0" tIns="0" rIns="0" bIns="0" rtlCol="0" anchor="t"/>
          <a:lstStyle/>
          <a:p>
            <a:pPr marL="0" indent="0" algn="l">
              <a:lnSpc>
                <a:spcPts val="17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Nguy Cơ Tai Nạn</a:t>
            </a:r>
            <a:endParaRPr lang="en-US" dirty="0"/>
          </a:p>
        </p:txBody>
      </p:sp>
      <p:sp>
        <p:nvSpPr>
          <p:cNvPr id="14" name="Text 11"/>
          <p:cNvSpPr/>
          <p:nvPr/>
        </p:nvSpPr>
        <p:spPr>
          <a:xfrm>
            <a:off x="8114705" y="4441627"/>
            <a:ext cx="5943600" cy="465058"/>
          </a:xfrm>
          <a:prstGeom prst="rect">
            <a:avLst/>
          </a:prstGeom>
          <a:noFill/>
          <a:ln/>
        </p:spPr>
        <p:txBody>
          <a:bodyPr wrap="square" lIns="0" tIns="0" rIns="0" bIns="0" rtlCol="0" anchor="t"/>
          <a:lstStyle/>
          <a:p>
            <a:pPr marL="0" indent="0" algn="l">
              <a:lnSpc>
                <a:spcPts val="18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Bị thương do va chạm hoặc cắt phải các linh kiện sắc nhọn như các phần của bộ </a:t>
            </a: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lọc</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HEPA hoặc các linh kiện kim loại.</a:t>
            </a:r>
            <a:endParaRPr lang="en-US" sz="1400" dirty="0"/>
          </a:p>
        </p:txBody>
      </p:sp>
      <p:sp>
        <p:nvSpPr>
          <p:cNvPr id="15" name="Shape 12"/>
          <p:cNvSpPr/>
          <p:nvPr/>
        </p:nvSpPr>
        <p:spPr>
          <a:xfrm>
            <a:off x="6658154" y="5022413"/>
            <a:ext cx="508754" cy="15240"/>
          </a:xfrm>
          <a:prstGeom prst="roundRect">
            <a:avLst>
              <a:gd name="adj" fmla="val 858468"/>
            </a:avLst>
          </a:prstGeom>
          <a:solidFill>
            <a:srgbClr val="CED9CE"/>
          </a:solidFill>
          <a:ln/>
        </p:spPr>
      </p:sp>
      <p:sp>
        <p:nvSpPr>
          <p:cNvPr id="16" name="Shape 13"/>
          <p:cNvSpPr/>
          <p:nvPr/>
        </p:nvSpPr>
        <p:spPr>
          <a:xfrm>
            <a:off x="7151668" y="4866561"/>
            <a:ext cx="327065" cy="327065"/>
          </a:xfrm>
          <a:prstGeom prst="roundRect">
            <a:avLst>
              <a:gd name="adj" fmla="val 40001"/>
            </a:avLst>
          </a:prstGeom>
          <a:solidFill>
            <a:srgbClr val="E8F3E8"/>
          </a:solidFill>
          <a:ln/>
        </p:spPr>
      </p:sp>
      <p:sp>
        <p:nvSpPr>
          <p:cNvPr id="17" name="Text 14"/>
          <p:cNvSpPr/>
          <p:nvPr/>
        </p:nvSpPr>
        <p:spPr>
          <a:xfrm>
            <a:off x="7249299" y="4921091"/>
            <a:ext cx="131683" cy="218003"/>
          </a:xfrm>
          <a:prstGeom prst="rect">
            <a:avLst/>
          </a:prstGeom>
          <a:noFill/>
          <a:ln/>
        </p:spPr>
        <p:txBody>
          <a:bodyPr wrap="none" lIns="0" tIns="0" rIns="0" bIns="0" rtlCol="0" anchor="t"/>
          <a:lstStyle/>
          <a:p>
            <a:pPr marL="0" indent="0" algn="ctr">
              <a:lnSpc>
                <a:spcPts val="1700"/>
              </a:lnSpc>
              <a:buNone/>
            </a:pPr>
            <a:r>
              <a:rPr lang="en-US" sz="17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1700" dirty="0"/>
          </a:p>
        </p:txBody>
      </p:sp>
      <p:sp>
        <p:nvSpPr>
          <p:cNvPr id="18" name="Text 15"/>
          <p:cNvSpPr/>
          <p:nvPr/>
        </p:nvSpPr>
        <p:spPr>
          <a:xfrm>
            <a:off x="4549735" y="4848344"/>
            <a:ext cx="1965960" cy="227052"/>
          </a:xfrm>
          <a:prstGeom prst="rect">
            <a:avLst/>
          </a:prstGeom>
          <a:noFill/>
          <a:ln/>
        </p:spPr>
        <p:txBody>
          <a:bodyPr wrap="none" lIns="0" tIns="0" rIns="0" bIns="0" rtlCol="0" anchor="t"/>
          <a:lstStyle/>
          <a:p>
            <a:pPr marL="0" indent="0" algn="r">
              <a:lnSpc>
                <a:spcPts val="17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Nguyên Nhân Tai Nạn</a:t>
            </a:r>
            <a:endParaRPr lang="en-US" dirty="0"/>
          </a:p>
        </p:txBody>
      </p:sp>
      <p:sp>
        <p:nvSpPr>
          <p:cNvPr id="19" name="Text 16"/>
          <p:cNvSpPr/>
          <p:nvPr/>
        </p:nvSpPr>
        <p:spPr>
          <a:xfrm>
            <a:off x="572095" y="5162550"/>
            <a:ext cx="5943600" cy="232529"/>
          </a:xfrm>
          <a:prstGeom prst="rect">
            <a:avLst/>
          </a:prstGeom>
          <a:noFill/>
          <a:ln/>
        </p:spPr>
        <p:txBody>
          <a:bodyPr wrap="none" lIns="0" tIns="0" rIns="0" bIns="0" rtlCol="0" anchor="t"/>
          <a:lstStyle/>
          <a:p>
            <a:pPr marL="0" indent="0" algn="r">
              <a:lnSpc>
                <a:spcPts val="18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Sử dụng công cụ và thiết bị không đúng cách hoặc không được bảo trì định kỳ.</a:t>
            </a:r>
            <a:endParaRPr lang="en-US" sz="1400" dirty="0"/>
          </a:p>
        </p:txBody>
      </p:sp>
      <p:sp>
        <p:nvSpPr>
          <p:cNvPr id="20" name="Shape 17"/>
          <p:cNvSpPr/>
          <p:nvPr/>
        </p:nvSpPr>
        <p:spPr>
          <a:xfrm>
            <a:off x="7463492" y="5676543"/>
            <a:ext cx="508754" cy="15240"/>
          </a:xfrm>
          <a:prstGeom prst="roundRect">
            <a:avLst>
              <a:gd name="adj" fmla="val 858468"/>
            </a:avLst>
          </a:prstGeom>
          <a:solidFill>
            <a:srgbClr val="CED9CE"/>
          </a:solidFill>
          <a:ln/>
        </p:spPr>
      </p:sp>
      <p:sp>
        <p:nvSpPr>
          <p:cNvPr id="21" name="Shape 18"/>
          <p:cNvSpPr/>
          <p:nvPr/>
        </p:nvSpPr>
        <p:spPr>
          <a:xfrm>
            <a:off x="7151668" y="5520690"/>
            <a:ext cx="327065" cy="327065"/>
          </a:xfrm>
          <a:prstGeom prst="roundRect">
            <a:avLst>
              <a:gd name="adj" fmla="val 40001"/>
            </a:avLst>
          </a:prstGeom>
          <a:solidFill>
            <a:srgbClr val="E8F3E8"/>
          </a:solidFill>
          <a:ln/>
        </p:spPr>
      </p:sp>
      <p:sp>
        <p:nvSpPr>
          <p:cNvPr id="22" name="Text 19"/>
          <p:cNvSpPr/>
          <p:nvPr/>
        </p:nvSpPr>
        <p:spPr>
          <a:xfrm>
            <a:off x="7241084" y="5575221"/>
            <a:ext cx="148233" cy="218003"/>
          </a:xfrm>
          <a:prstGeom prst="rect">
            <a:avLst/>
          </a:prstGeom>
          <a:noFill/>
          <a:ln/>
        </p:spPr>
        <p:txBody>
          <a:bodyPr wrap="none" lIns="0" tIns="0" rIns="0" bIns="0" rtlCol="0" anchor="t"/>
          <a:lstStyle/>
          <a:p>
            <a:pPr marL="0" indent="0" algn="ctr">
              <a:lnSpc>
                <a:spcPts val="1700"/>
              </a:lnSpc>
              <a:buNone/>
            </a:pPr>
            <a:r>
              <a:rPr lang="en-US" sz="1700" b="1" dirty="0">
                <a:solidFill>
                  <a:srgbClr val="405449"/>
                </a:solidFill>
                <a:latin typeface="Times New Roman" panose="02020603050405020304" pitchFamily="18" charset="0"/>
                <a:ea typeface="Fraunces Extra Bold" pitchFamily="34" charset="-122"/>
                <a:cs typeface="Times New Roman" panose="02020603050405020304" pitchFamily="18" charset="0"/>
              </a:rPr>
              <a:t>4</a:t>
            </a:r>
            <a:endParaRPr lang="en-US" sz="1700" dirty="0"/>
          </a:p>
        </p:txBody>
      </p:sp>
      <p:sp>
        <p:nvSpPr>
          <p:cNvPr id="23" name="Text 20"/>
          <p:cNvSpPr/>
          <p:nvPr/>
        </p:nvSpPr>
        <p:spPr>
          <a:xfrm>
            <a:off x="8114705" y="5502473"/>
            <a:ext cx="2193488" cy="227052"/>
          </a:xfrm>
          <a:prstGeom prst="rect">
            <a:avLst/>
          </a:prstGeom>
          <a:noFill/>
          <a:ln/>
        </p:spPr>
        <p:txBody>
          <a:bodyPr wrap="none" lIns="0" tIns="0" rIns="0" bIns="0" rtlCol="0" anchor="t"/>
          <a:lstStyle/>
          <a:p>
            <a:pPr marL="0" indent="0" algn="l">
              <a:lnSpc>
                <a:spcPts val="17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Biện Pháp Phòng Tránh</a:t>
            </a:r>
            <a:endParaRPr lang="en-US" dirty="0"/>
          </a:p>
        </p:txBody>
      </p:sp>
      <p:sp>
        <p:nvSpPr>
          <p:cNvPr id="24" name="Text 21"/>
          <p:cNvSpPr/>
          <p:nvPr/>
        </p:nvSpPr>
        <p:spPr>
          <a:xfrm>
            <a:off x="8114705" y="5816679"/>
            <a:ext cx="5943600" cy="232529"/>
          </a:xfrm>
          <a:prstGeom prst="rect">
            <a:avLst/>
          </a:prstGeom>
          <a:noFill/>
          <a:ln/>
        </p:spPr>
        <p:txBody>
          <a:bodyPr wrap="none" lIns="0" tIns="0" rIns="0" bIns="0" rtlCol="0" anchor="t"/>
          <a:lstStyle/>
          <a:p>
            <a:pPr marL="0" indent="0" algn="l">
              <a:lnSpc>
                <a:spcPts val="18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Công nhân cần được đào tạo bài bản về quy trình lắp ráp và sử dụng công cụ.</a:t>
            </a:r>
            <a:endParaRPr lang="en-US" sz="1400" dirty="0"/>
          </a:p>
        </p:txBody>
      </p:sp>
      <p:sp>
        <p:nvSpPr>
          <p:cNvPr id="25" name="Shape 22"/>
          <p:cNvSpPr/>
          <p:nvPr/>
        </p:nvSpPr>
        <p:spPr>
          <a:xfrm>
            <a:off x="6658154" y="6330672"/>
            <a:ext cx="508754" cy="15240"/>
          </a:xfrm>
          <a:prstGeom prst="roundRect">
            <a:avLst>
              <a:gd name="adj" fmla="val 858468"/>
            </a:avLst>
          </a:prstGeom>
          <a:solidFill>
            <a:srgbClr val="CED9CE"/>
          </a:solidFill>
          <a:ln/>
        </p:spPr>
      </p:sp>
      <p:sp>
        <p:nvSpPr>
          <p:cNvPr id="26" name="Shape 23"/>
          <p:cNvSpPr/>
          <p:nvPr/>
        </p:nvSpPr>
        <p:spPr>
          <a:xfrm>
            <a:off x="7151668" y="6174819"/>
            <a:ext cx="327065" cy="327065"/>
          </a:xfrm>
          <a:prstGeom prst="roundRect">
            <a:avLst>
              <a:gd name="adj" fmla="val 40001"/>
            </a:avLst>
          </a:prstGeom>
          <a:solidFill>
            <a:srgbClr val="E8F3E8"/>
          </a:solidFill>
          <a:ln/>
        </p:spPr>
      </p:sp>
      <p:sp>
        <p:nvSpPr>
          <p:cNvPr id="27" name="Text 24"/>
          <p:cNvSpPr/>
          <p:nvPr/>
        </p:nvSpPr>
        <p:spPr>
          <a:xfrm>
            <a:off x="7247513" y="6229350"/>
            <a:ext cx="135374" cy="218003"/>
          </a:xfrm>
          <a:prstGeom prst="rect">
            <a:avLst/>
          </a:prstGeom>
          <a:noFill/>
          <a:ln/>
        </p:spPr>
        <p:txBody>
          <a:bodyPr wrap="none" lIns="0" tIns="0" rIns="0" bIns="0" rtlCol="0" anchor="t"/>
          <a:lstStyle/>
          <a:p>
            <a:pPr marL="0" indent="0" algn="ctr">
              <a:lnSpc>
                <a:spcPts val="1700"/>
              </a:lnSpc>
              <a:buNone/>
            </a:pPr>
            <a:r>
              <a:rPr lang="en-US" sz="1700" b="1" dirty="0">
                <a:solidFill>
                  <a:srgbClr val="405449"/>
                </a:solidFill>
                <a:latin typeface="Times New Roman" panose="02020603050405020304" pitchFamily="18" charset="0"/>
                <a:ea typeface="Fraunces Extra Bold" pitchFamily="34" charset="-122"/>
                <a:cs typeface="Times New Roman" panose="02020603050405020304" pitchFamily="18" charset="0"/>
              </a:rPr>
              <a:t>5</a:t>
            </a:r>
            <a:endParaRPr lang="en-US" sz="1700" dirty="0"/>
          </a:p>
        </p:txBody>
      </p:sp>
      <p:sp>
        <p:nvSpPr>
          <p:cNvPr id="28" name="Text 25"/>
          <p:cNvSpPr/>
          <p:nvPr/>
        </p:nvSpPr>
        <p:spPr>
          <a:xfrm>
            <a:off x="4698682" y="6156603"/>
            <a:ext cx="1817013" cy="227052"/>
          </a:xfrm>
          <a:prstGeom prst="rect">
            <a:avLst/>
          </a:prstGeom>
          <a:noFill/>
          <a:ln/>
        </p:spPr>
        <p:txBody>
          <a:bodyPr wrap="none" lIns="0" tIns="0" rIns="0" bIns="0" rtlCol="0" anchor="t"/>
          <a:lstStyle/>
          <a:p>
            <a:pPr marL="0" indent="0" algn="r">
              <a:lnSpc>
                <a:spcPts val="17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Quy Định An Toàn</a:t>
            </a:r>
            <a:endParaRPr lang="en-US" dirty="0"/>
          </a:p>
        </p:txBody>
      </p:sp>
      <p:sp>
        <p:nvSpPr>
          <p:cNvPr id="29" name="Text 26"/>
          <p:cNvSpPr/>
          <p:nvPr/>
        </p:nvSpPr>
        <p:spPr>
          <a:xfrm>
            <a:off x="572095" y="6470809"/>
            <a:ext cx="5943600" cy="465058"/>
          </a:xfrm>
          <a:prstGeom prst="rect">
            <a:avLst/>
          </a:prstGeom>
          <a:noFill/>
          <a:ln/>
        </p:spPr>
        <p:txBody>
          <a:bodyPr wrap="square" lIns="0" tIns="0" rIns="0" bIns="0" rtlCol="0" anchor="t"/>
          <a:lstStyle/>
          <a:p>
            <a:pPr marL="0" indent="0" algn="r">
              <a:lnSpc>
                <a:spcPts val="18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Công nhân phải được đào tạo kỹ lưỡng về các quy trình lắp ráp và an </a:t>
            </a: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toàn</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a:t>
            </a:r>
          </a:p>
          <a:p>
            <a:pPr marL="0" indent="0" algn="r">
              <a:lnSpc>
                <a:spcPts val="18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bao gồm việc sử dụng đúng công cụ và thiết bị.</a:t>
            </a:r>
            <a:endParaRPr lang="en-US" sz="1400" dirty="0"/>
          </a:p>
        </p:txBody>
      </p:sp>
      <p:sp>
        <p:nvSpPr>
          <p:cNvPr id="30" name="Shape 27"/>
          <p:cNvSpPr/>
          <p:nvPr/>
        </p:nvSpPr>
        <p:spPr>
          <a:xfrm>
            <a:off x="7463492" y="6984802"/>
            <a:ext cx="508754" cy="15240"/>
          </a:xfrm>
          <a:prstGeom prst="roundRect">
            <a:avLst>
              <a:gd name="adj" fmla="val 858468"/>
            </a:avLst>
          </a:prstGeom>
          <a:solidFill>
            <a:srgbClr val="CED9CE"/>
          </a:solidFill>
          <a:ln/>
        </p:spPr>
      </p:sp>
      <p:sp>
        <p:nvSpPr>
          <p:cNvPr id="31" name="Shape 28"/>
          <p:cNvSpPr/>
          <p:nvPr/>
        </p:nvSpPr>
        <p:spPr>
          <a:xfrm>
            <a:off x="7151668" y="6828949"/>
            <a:ext cx="327065" cy="327065"/>
          </a:xfrm>
          <a:prstGeom prst="roundRect">
            <a:avLst>
              <a:gd name="adj" fmla="val 40001"/>
            </a:avLst>
          </a:prstGeom>
          <a:solidFill>
            <a:srgbClr val="E8F3E8"/>
          </a:solidFill>
          <a:ln/>
        </p:spPr>
      </p:sp>
      <p:sp>
        <p:nvSpPr>
          <p:cNvPr id="32" name="Text 29"/>
          <p:cNvSpPr/>
          <p:nvPr/>
        </p:nvSpPr>
        <p:spPr>
          <a:xfrm>
            <a:off x="7243346" y="6883479"/>
            <a:ext cx="143708" cy="218003"/>
          </a:xfrm>
          <a:prstGeom prst="rect">
            <a:avLst/>
          </a:prstGeom>
          <a:noFill/>
          <a:ln/>
        </p:spPr>
        <p:txBody>
          <a:bodyPr wrap="none" lIns="0" tIns="0" rIns="0" bIns="0" rtlCol="0" anchor="t"/>
          <a:lstStyle/>
          <a:p>
            <a:pPr marL="0" indent="0" algn="ctr">
              <a:lnSpc>
                <a:spcPts val="1700"/>
              </a:lnSpc>
              <a:buNone/>
            </a:pPr>
            <a:r>
              <a:rPr lang="en-US" sz="1700" b="1" dirty="0">
                <a:solidFill>
                  <a:srgbClr val="405449"/>
                </a:solidFill>
                <a:latin typeface="Times New Roman" panose="02020603050405020304" pitchFamily="18" charset="0"/>
                <a:ea typeface="Fraunces Extra Bold" pitchFamily="34" charset="-122"/>
                <a:cs typeface="Times New Roman" panose="02020603050405020304" pitchFamily="18" charset="0"/>
              </a:rPr>
              <a:t>6</a:t>
            </a:r>
            <a:endParaRPr lang="en-US" sz="1700" dirty="0"/>
          </a:p>
        </p:txBody>
      </p:sp>
      <p:sp>
        <p:nvSpPr>
          <p:cNvPr id="33" name="Text 30"/>
          <p:cNvSpPr/>
          <p:nvPr/>
        </p:nvSpPr>
        <p:spPr>
          <a:xfrm>
            <a:off x="8114705" y="6810732"/>
            <a:ext cx="1817013" cy="227052"/>
          </a:xfrm>
          <a:prstGeom prst="rect">
            <a:avLst/>
          </a:prstGeom>
          <a:noFill/>
          <a:ln/>
        </p:spPr>
        <p:txBody>
          <a:bodyPr wrap="none" lIns="0" tIns="0" rIns="0" bIns="0" rtlCol="0" anchor="t"/>
          <a:lstStyle/>
          <a:p>
            <a:pPr marL="0" indent="0" algn="l">
              <a:lnSpc>
                <a:spcPts val="17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Xử Lý Khẩn Cấp</a:t>
            </a:r>
            <a:endParaRPr lang="en-US" dirty="0"/>
          </a:p>
        </p:txBody>
      </p:sp>
      <p:sp>
        <p:nvSpPr>
          <p:cNvPr id="34" name="Text 31"/>
          <p:cNvSpPr/>
          <p:nvPr/>
        </p:nvSpPr>
        <p:spPr>
          <a:xfrm>
            <a:off x="8114705" y="7124938"/>
            <a:ext cx="5943600" cy="465058"/>
          </a:xfrm>
          <a:prstGeom prst="rect">
            <a:avLst/>
          </a:prstGeom>
          <a:noFill/>
          <a:ln/>
        </p:spPr>
        <p:txBody>
          <a:bodyPr wrap="square" lIns="0" tIns="0" rIns="0" bIns="0" rtlCol="0" anchor="t"/>
          <a:lstStyle/>
          <a:p>
            <a:pPr marL="0" indent="0" algn="l">
              <a:lnSpc>
                <a:spcPts val="18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Công nhân cần ngay lập tức thông báo cho đội ngũ y tế </a:t>
            </a: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hoặc</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người</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phụ </a:t>
            </a: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trách</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gn="l">
              <a:lnSpc>
                <a:spcPts val="18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an toàn lao động để nhận sự hỗ trợ khẩn cấp.</a:t>
            </a:r>
            <a:endParaRPr lang="en-US" sz="1400" dirty="0"/>
          </a:p>
        </p:txBody>
      </p:sp>
      <p:pic>
        <p:nvPicPr>
          <p:cNvPr id="35" name="Image 0" descr="preencoded.png">
            <a:extLst>
              <a:ext uri="{FF2B5EF4-FFF2-40B4-BE49-F238E27FC236}">
                <a16:creationId xmlns:a16="http://schemas.microsoft.com/office/drawing/2014/main" id="{1D1BA9EA-3E26-B7EA-37B8-8CDCD50A0A46}"/>
              </a:ext>
            </a:extLst>
          </p:cNvPr>
          <p:cNvPicPr>
            <a:picLocks noChangeAspect="1"/>
          </p:cNvPicPr>
          <p:nvPr/>
        </p:nvPicPr>
        <p:blipFill>
          <a:blip r:embed="rId4"/>
          <a:stretch>
            <a:fillRect/>
          </a:stretch>
        </p:blipFill>
        <p:spPr>
          <a:xfrm>
            <a:off x="12017637" y="7412235"/>
            <a:ext cx="2523305" cy="78095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009710" y="811054"/>
            <a:ext cx="12610981" cy="661154"/>
          </a:xfrm>
          <a:prstGeom prst="rect">
            <a:avLst/>
          </a:prstGeom>
          <a:noFill/>
          <a:ln/>
        </p:spPr>
        <p:txBody>
          <a:bodyPr wrap="none" lIns="0" tIns="0" rIns="0" bIns="0" rtlCol="0" anchor="t"/>
          <a:lstStyle/>
          <a:p>
            <a:pPr marL="0" indent="0">
              <a:lnSpc>
                <a:spcPts val="5200"/>
              </a:lnSpc>
              <a:buNone/>
            </a:pP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Vệ Sinh Lao Động Khi Gia Công Vỏ Máy</a:t>
            </a:r>
            <a:endParaRPr lang="en-US" sz="4400" dirty="0"/>
          </a:p>
        </p:txBody>
      </p:sp>
      <p:pic>
        <p:nvPicPr>
          <p:cNvPr id="3" name="Image 0" descr="preencoded.png"/>
          <p:cNvPicPr>
            <a:picLocks noChangeAspect="1"/>
          </p:cNvPicPr>
          <p:nvPr/>
        </p:nvPicPr>
        <p:blipFill>
          <a:blip r:embed="rId3"/>
          <a:stretch>
            <a:fillRect/>
          </a:stretch>
        </p:blipFill>
        <p:spPr>
          <a:xfrm>
            <a:off x="4671060" y="1895356"/>
            <a:ext cx="5288280" cy="2987040"/>
          </a:xfrm>
          <a:prstGeom prst="rect">
            <a:avLst/>
          </a:prstGeom>
        </p:spPr>
      </p:pic>
      <p:sp>
        <p:nvSpPr>
          <p:cNvPr id="4" name="Text 1"/>
          <p:cNvSpPr/>
          <p:nvPr/>
        </p:nvSpPr>
        <p:spPr>
          <a:xfrm>
            <a:off x="740569" y="5331976"/>
            <a:ext cx="2655451" cy="330637"/>
          </a:xfrm>
          <a:prstGeom prst="rect">
            <a:avLst/>
          </a:prstGeom>
          <a:noFill/>
          <a:ln/>
        </p:spPr>
        <p:txBody>
          <a:bodyPr wrap="none" lIns="0" tIns="0" rIns="0" bIns="0" rtlCol="0" anchor="t"/>
          <a:lstStyle/>
          <a:p>
            <a:pPr marL="0" indent="0">
              <a:lnSpc>
                <a:spcPts val="2600"/>
              </a:lnSpc>
              <a:buNone/>
            </a:pPr>
            <a:r>
              <a:rPr lang="en-US" sz="2050" b="1" dirty="0">
                <a:solidFill>
                  <a:srgbClr val="3B4540"/>
                </a:solidFill>
                <a:latin typeface="Times New Roman" panose="02020603050405020304" pitchFamily="18" charset="0"/>
                <a:ea typeface="Fraunces Extra Bold" pitchFamily="34" charset="-122"/>
                <a:cs typeface="Times New Roman" panose="02020603050405020304" pitchFamily="18" charset="0"/>
              </a:rPr>
              <a:t>Đặc Điểm Công Việc</a:t>
            </a:r>
            <a:endParaRPr lang="en-US" sz="2050" dirty="0"/>
          </a:p>
        </p:txBody>
      </p:sp>
      <p:sp>
        <p:nvSpPr>
          <p:cNvPr id="5" name="Text 2"/>
          <p:cNvSpPr/>
          <p:nvPr/>
        </p:nvSpPr>
        <p:spPr>
          <a:xfrm>
            <a:off x="740569" y="5874187"/>
            <a:ext cx="4038362" cy="1353979"/>
          </a:xfrm>
          <a:prstGeom prst="rect">
            <a:avLst/>
          </a:prstGeom>
          <a:noFill/>
          <a:ln/>
        </p:spPr>
        <p:txBody>
          <a:bodyPr wrap="square" lIns="0" tIns="0" rIns="0" bIns="0" rtlCol="0" anchor="t"/>
          <a:lstStyle/>
          <a:p>
            <a:pPr marL="0" indent="0">
              <a:lnSpc>
                <a:spcPts val="2650"/>
              </a:lnSpc>
              <a:buNone/>
            </a:pPr>
            <a:r>
              <a:rPr lang="en-US" sz="1600" b="0" i="0" dirty="0">
                <a:solidFill>
                  <a:srgbClr val="4C4F5A"/>
                </a:solidFill>
                <a:effectLst/>
                <a:latin typeface="Times New Roman" panose="02020603050405020304" pitchFamily="18" charset="0"/>
              </a:rPr>
              <a:t>C</a:t>
            </a:r>
            <a:r>
              <a:rPr lang="vi-VN" sz="1600" b="0" i="0" dirty="0">
                <a:solidFill>
                  <a:srgbClr val="4C4F5A"/>
                </a:solidFill>
                <a:effectLst/>
                <a:latin typeface="Times New Roman" panose="02020603050405020304" pitchFamily="18" charset="0"/>
              </a:rPr>
              <a:t>ắt và uốn các tấm vật liệu theo kích thước và hình dạng yêu cầu.</a:t>
            </a:r>
            <a:endParaRPr lang="en-US" sz="1650" dirty="0"/>
          </a:p>
        </p:txBody>
      </p:sp>
      <p:sp>
        <p:nvSpPr>
          <p:cNvPr id="6" name="Text 3"/>
          <p:cNvSpPr/>
          <p:nvPr/>
        </p:nvSpPr>
        <p:spPr>
          <a:xfrm>
            <a:off x="5302806" y="5331976"/>
            <a:ext cx="2645093" cy="330637"/>
          </a:xfrm>
          <a:prstGeom prst="rect">
            <a:avLst/>
          </a:prstGeom>
          <a:noFill/>
          <a:ln/>
        </p:spPr>
        <p:txBody>
          <a:bodyPr wrap="none" lIns="0" tIns="0" rIns="0" bIns="0" rtlCol="0" anchor="t"/>
          <a:lstStyle/>
          <a:p>
            <a:pPr marL="0" indent="0">
              <a:lnSpc>
                <a:spcPts val="2600"/>
              </a:lnSpc>
              <a:buNone/>
            </a:pPr>
            <a:r>
              <a:rPr lang="en-US" sz="2050" b="1" dirty="0">
                <a:solidFill>
                  <a:srgbClr val="3B4540"/>
                </a:solidFill>
                <a:latin typeface="Times New Roman" panose="02020603050405020304" pitchFamily="18" charset="0"/>
                <a:ea typeface="Fraunces Extra Bold" pitchFamily="34" charset="-122"/>
                <a:cs typeface="Times New Roman" panose="02020603050405020304" pitchFamily="18" charset="0"/>
              </a:rPr>
              <a:t>Nguy Cơ Tai Nạn</a:t>
            </a:r>
            <a:endParaRPr lang="en-US" sz="2050" dirty="0"/>
          </a:p>
        </p:txBody>
      </p:sp>
      <p:sp>
        <p:nvSpPr>
          <p:cNvPr id="7" name="Text 4"/>
          <p:cNvSpPr/>
          <p:nvPr/>
        </p:nvSpPr>
        <p:spPr>
          <a:xfrm>
            <a:off x="5302806" y="5874187"/>
            <a:ext cx="4038362" cy="676989"/>
          </a:xfrm>
          <a:prstGeom prst="rect">
            <a:avLst/>
          </a:prstGeom>
          <a:noFill/>
          <a:ln/>
        </p:spPr>
        <p:txBody>
          <a:bodyPr wrap="square" lIns="0" tIns="0" rIns="0" bIns="0" rtlCol="0" anchor="t"/>
          <a:lstStyle/>
          <a:p>
            <a:pPr marL="0" indent="0">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Bị thương do tiếp xúc với các công cụ sắc nhọn hoặc thiết bị cắt.</a:t>
            </a:r>
            <a:endParaRPr lang="en-US" sz="1650" dirty="0"/>
          </a:p>
        </p:txBody>
      </p:sp>
      <p:sp>
        <p:nvSpPr>
          <p:cNvPr id="8" name="Text 5"/>
          <p:cNvSpPr/>
          <p:nvPr/>
        </p:nvSpPr>
        <p:spPr>
          <a:xfrm>
            <a:off x="9865043" y="5331976"/>
            <a:ext cx="2863215" cy="330637"/>
          </a:xfrm>
          <a:prstGeom prst="rect">
            <a:avLst/>
          </a:prstGeom>
          <a:noFill/>
          <a:ln/>
        </p:spPr>
        <p:txBody>
          <a:bodyPr wrap="none" lIns="0" tIns="0" rIns="0" bIns="0" rtlCol="0" anchor="t"/>
          <a:lstStyle/>
          <a:p>
            <a:pPr marL="0" indent="0">
              <a:lnSpc>
                <a:spcPts val="2600"/>
              </a:lnSpc>
              <a:buNone/>
            </a:pPr>
            <a:r>
              <a:rPr lang="en-US" sz="2050" b="1" dirty="0">
                <a:solidFill>
                  <a:srgbClr val="3B4540"/>
                </a:solidFill>
                <a:latin typeface="Times New Roman" panose="02020603050405020304" pitchFamily="18" charset="0"/>
                <a:ea typeface="Fraunces Extra Bold" pitchFamily="34" charset="-122"/>
                <a:cs typeface="Times New Roman" panose="02020603050405020304" pitchFamily="18" charset="0"/>
              </a:rPr>
              <a:t>Nguyên Nhân Tai Nạn</a:t>
            </a:r>
            <a:endParaRPr lang="en-US" sz="2050" dirty="0"/>
          </a:p>
        </p:txBody>
      </p:sp>
      <p:sp>
        <p:nvSpPr>
          <p:cNvPr id="9" name="Text 6"/>
          <p:cNvSpPr/>
          <p:nvPr/>
        </p:nvSpPr>
        <p:spPr>
          <a:xfrm>
            <a:off x="9865043" y="5874187"/>
            <a:ext cx="4038362" cy="1015484"/>
          </a:xfrm>
          <a:prstGeom prst="rect">
            <a:avLst/>
          </a:prstGeom>
          <a:noFill/>
          <a:ln/>
        </p:spPr>
        <p:txBody>
          <a:bodyPr wrap="square" lIns="0" tIns="0" rIns="0" bIns="0" rtlCol="0" anchor="t"/>
          <a:lstStyle/>
          <a:p>
            <a:pPr marL="0" indent="0">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và công cụ không đúng cách hoặc không được bảo trì định kỳ.</a:t>
            </a:r>
            <a:endParaRPr lang="en-US" sz="1650" dirty="0"/>
          </a:p>
        </p:txBody>
      </p:sp>
      <p:pic>
        <p:nvPicPr>
          <p:cNvPr id="10" name="Image 0" descr="preencoded.png">
            <a:extLst>
              <a:ext uri="{FF2B5EF4-FFF2-40B4-BE49-F238E27FC236}">
                <a16:creationId xmlns:a16="http://schemas.microsoft.com/office/drawing/2014/main" id="{E12E3377-BE9B-1843-09CB-1083B05BCEC9}"/>
              </a:ext>
            </a:extLst>
          </p:cNvPr>
          <p:cNvPicPr>
            <a:picLocks noChangeAspect="1"/>
          </p:cNvPicPr>
          <p:nvPr/>
        </p:nvPicPr>
        <p:blipFill>
          <a:blip r:embed="rId4"/>
          <a:stretch>
            <a:fillRect/>
          </a:stretch>
        </p:blipFill>
        <p:spPr>
          <a:xfrm>
            <a:off x="12017637" y="7412235"/>
            <a:ext cx="2523305" cy="78095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686169" y="339447"/>
            <a:ext cx="9258062" cy="385763"/>
          </a:xfrm>
          <a:prstGeom prst="rect">
            <a:avLst/>
          </a:prstGeom>
          <a:noFill/>
          <a:ln/>
        </p:spPr>
        <p:txBody>
          <a:bodyPr wrap="none" lIns="0" tIns="0" rIns="0" bIns="0" rtlCol="0" anchor="t"/>
          <a:lstStyle/>
          <a:p>
            <a:pPr marL="0" indent="0">
              <a:lnSpc>
                <a:spcPts val="3000"/>
              </a:lnSpc>
              <a:buNone/>
            </a:pPr>
            <a:r>
              <a:rPr lang="en-US" sz="28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Vệ Sinh Lao Động Khi Lắp Đặt Và Kết Nối Hệ Thống</a:t>
            </a:r>
            <a:endParaRPr lang="en-US" sz="2800" dirty="0"/>
          </a:p>
        </p:txBody>
      </p:sp>
      <p:pic>
        <p:nvPicPr>
          <p:cNvPr id="3" name="Image 0" descr="preencoded.png"/>
          <p:cNvPicPr>
            <a:picLocks noChangeAspect="1"/>
          </p:cNvPicPr>
          <p:nvPr/>
        </p:nvPicPr>
        <p:blipFill>
          <a:blip r:embed="rId3"/>
          <a:stretch>
            <a:fillRect/>
          </a:stretch>
        </p:blipFill>
        <p:spPr>
          <a:xfrm>
            <a:off x="5518428" y="972026"/>
            <a:ext cx="3593544" cy="2020372"/>
          </a:xfrm>
          <a:prstGeom prst="rect">
            <a:avLst/>
          </a:prstGeom>
        </p:spPr>
      </p:pic>
      <p:pic>
        <p:nvPicPr>
          <p:cNvPr id="4" name="Image 1" descr="preencoded.png"/>
          <p:cNvPicPr>
            <a:picLocks noChangeAspect="1"/>
          </p:cNvPicPr>
          <p:nvPr/>
        </p:nvPicPr>
        <p:blipFill>
          <a:blip r:embed="rId4"/>
          <a:stretch>
            <a:fillRect/>
          </a:stretch>
        </p:blipFill>
        <p:spPr>
          <a:xfrm>
            <a:off x="572095" y="4118729"/>
            <a:ext cx="617220" cy="987504"/>
          </a:xfrm>
          <a:prstGeom prst="rect">
            <a:avLst/>
          </a:prstGeom>
        </p:spPr>
      </p:pic>
      <p:sp>
        <p:nvSpPr>
          <p:cNvPr id="5" name="Text 1"/>
          <p:cNvSpPr/>
          <p:nvPr/>
        </p:nvSpPr>
        <p:spPr>
          <a:xfrm>
            <a:off x="1374458" y="4242077"/>
            <a:ext cx="1549479" cy="192881"/>
          </a:xfrm>
          <a:prstGeom prst="rect">
            <a:avLst/>
          </a:prstGeom>
          <a:noFill/>
          <a:ln/>
        </p:spPr>
        <p:txBody>
          <a:bodyPr wrap="none" lIns="0" tIns="0" rIns="0" bIns="0" rtlCol="0" anchor="t"/>
          <a:lstStyle/>
          <a:p>
            <a:pPr marL="0" indent="0" algn="l">
              <a:lnSpc>
                <a:spcPts val="1500"/>
              </a:lnSpc>
              <a:buNone/>
            </a:pPr>
            <a:r>
              <a:rPr lang="en-US" sz="1600" b="1" dirty="0">
                <a:solidFill>
                  <a:srgbClr val="405449"/>
                </a:solidFill>
                <a:latin typeface="Times New Roman" panose="02020603050405020304" pitchFamily="18" charset="0"/>
                <a:ea typeface="Fraunces Extra Bold" pitchFamily="34" charset="-122"/>
                <a:cs typeface="Times New Roman" panose="02020603050405020304" pitchFamily="18" charset="0"/>
              </a:rPr>
              <a:t>Đặc Điểm Công Việc</a:t>
            </a:r>
            <a:endParaRPr lang="en-US" sz="1600" dirty="0"/>
          </a:p>
        </p:txBody>
      </p:sp>
      <p:sp>
        <p:nvSpPr>
          <p:cNvPr id="6" name="Text 2"/>
          <p:cNvSpPr/>
          <p:nvPr/>
        </p:nvSpPr>
        <p:spPr>
          <a:xfrm>
            <a:off x="1374458" y="4509016"/>
            <a:ext cx="12683847" cy="197525"/>
          </a:xfrm>
          <a:prstGeom prst="rect">
            <a:avLst/>
          </a:prstGeom>
          <a:noFill/>
          <a:ln/>
        </p:spPr>
        <p:txBody>
          <a:bodyPr wrap="none" lIns="0" tIns="0" rIns="0" bIns="0" rtlCol="0" anchor="t"/>
          <a:lstStyle/>
          <a:p>
            <a:pPr marL="0" indent="0" algn="l">
              <a:lnSpc>
                <a:spcPts val="1550"/>
              </a:lnSpc>
              <a:buNone/>
            </a:pP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Lắp đặt và kết nối hệ thống là một công đoạn quan trọng trong quy trình sản xuất máy lọc không khí, </a:t>
            </a:r>
          </a:p>
          <a:p>
            <a:pPr marL="0" indent="0" algn="l">
              <a:lnSpc>
                <a:spcPts val="1550"/>
              </a:lnSpc>
              <a:buNone/>
            </a:pPr>
            <a:r>
              <a:rPr lang="en-US" sz="1100" dirty="0" err="1">
                <a:solidFill>
                  <a:srgbClr val="405449"/>
                </a:solidFill>
                <a:latin typeface="Times New Roman" panose="02020603050405020304" pitchFamily="18" charset="0"/>
                <a:ea typeface="Nobile" pitchFamily="34" charset="-122"/>
                <a:cs typeface="Times New Roman" panose="02020603050405020304" pitchFamily="18" charset="0"/>
              </a:rPr>
              <a:t>nơi</a:t>
            </a: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 các bộ phận bên trong như động cơ, bộ lọc, và các linh kiện điện tử được lắp ráp và kết nối với nhau.</a:t>
            </a:r>
            <a:endParaRPr lang="en-US" sz="1100" dirty="0"/>
          </a:p>
        </p:txBody>
      </p:sp>
      <p:pic>
        <p:nvPicPr>
          <p:cNvPr id="7" name="Image 2" descr="preencoded.png"/>
          <p:cNvPicPr>
            <a:picLocks noChangeAspect="1"/>
          </p:cNvPicPr>
          <p:nvPr/>
        </p:nvPicPr>
        <p:blipFill>
          <a:blip r:embed="rId5"/>
          <a:stretch>
            <a:fillRect/>
          </a:stretch>
        </p:blipFill>
        <p:spPr>
          <a:xfrm>
            <a:off x="572095" y="5106233"/>
            <a:ext cx="617220" cy="987504"/>
          </a:xfrm>
          <a:prstGeom prst="rect">
            <a:avLst/>
          </a:prstGeom>
        </p:spPr>
      </p:pic>
      <p:sp>
        <p:nvSpPr>
          <p:cNvPr id="8" name="Text 3"/>
          <p:cNvSpPr/>
          <p:nvPr/>
        </p:nvSpPr>
        <p:spPr>
          <a:xfrm>
            <a:off x="1374458" y="5229582"/>
            <a:ext cx="1543050" cy="192881"/>
          </a:xfrm>
          <a:prstGeom prst="rect">
            <a:avLst/>
          </a:prstGeom>
          <a:noFill/>
          <a:ln/>
        </p:spPr>
        <p:txBody>
          <a:bodyPr wrap="none" lIns="0" tIns="0" rIns="0" bIns="0" rtlCol="0" anchor="t"/>
          <a:lstStyle/>
          <a:p>
            <a:pPr marL="0" indent="0" algn="l">
              <a:lnSpc>
                <a:spcPts val="1500"/>
              </a:lnSpc>
              <a:buNone/>
            </a:pPr>
            <a:r>
              <a:rPr lang="en-US" sz="1600" b="1" dirty="0">
                <a:solidFill>
                  <a:srgbClr val="405449"/>
                </a:solidFill>
                <a:latin typeface="Times New Roman" panose="02020603050405020304" pitchFamily="18" charset="0"/>
                <a:ea typeface="Fraunces Extra Bold" pitchFamily="34" charset="-122"/>
                <a:cs typeface="Times New Roman" panose="02020603050405020304" pitchFamily="18" charset="0"/>
              </a:rPr>
              <a:t>Nguy Cơ Tai Nạn</a:t>
            </a:r>
            <a:endParaRPr lang="en-US" sz="1600" dirty="0"/>
          </a:p>
        </p:txBody>
      </p:sp>
      <p:sp>
        <p:nvSpPr>
          <p:cNvPr id="9" name="Text 4"/>
          <p:cNvSpPr/>
          <p:nvPr/>
        </p:nvSpPr>
        <p:spPr>
          <a:xfrm>
            <a:off x="1374458" y="5496520"/>
            <a:ext cx="12683847" cy="197525"/>
          </a:xfrm>
          <a:prstGeom prst="rect">
            <a:avLst/>
          </a:prstGeom>
          <a:noFill/>
          <a:ln/>
        </p:spPr>
        <p:txBody>
          <a:bodyPr wrap="none" lIns="0" tIns="0" rIns="0" bIns="0" rtlCol="0" anchor="t"/>
          <a:lstStyle/>
          <a:p>
            <a:pPr marL="0" indent="0" algn="l">
              <a:lnSpc>
                <a:spcPts val="1550"/>
              </a:lnSpc>
              <a:buNone/>
            </a:pP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Bị thương do tiếp xúc với các linh kiện sắc nhọn hoặc các phần cứng như các khớp nối và ốc vít.</a:t>
            </a:r>
            <a:endParaRPr lang="en-US" sz="1100" dirty="0"/>
          </a:p>
        </p:txBody>
      </p:sp>
      <p:pic>
        <p:nvPicPr>
          <p:cNvPr id="10" name="Image 3" descr="preencoded.png"/>
          <p:cNvPicPr>
            <a:picLocks noChangeAspect="1"/>
          </p:cNvPicPr>
          <p:nvPr/>
        </p:nvPicPr>
        <p:blipFill>
          <a:blip r:embed="rId6"/>
          <a:stretch>
            <a:fillRect/>
          </a:stretch>
        </p:blipFill>
        <p:spPr>
          <a:xfrm>
            <a:off x="572095" y="6093737"/>
            <a:ext cx="617220" cy="987504"/>
          </a:xfrm>
          <a:prstGeom prst="rect">
            <a:avLst/>
          </a:prstGeom>
        </p:spPr>
      </p:pic>
      <p:sp>
        <p:nvSpPr>
          <p:cNvPr id="11" name="Text 5"/>
          <p:cNvSpPr/>
          <p:nvPr/>
        </p:nvSpPr>
        <p:spPr>
          <a:xfrm>
            <a:off x="1374458" y="6217086"/>
            <a:ext cx="1670804" cy="192881"/>
          </a:xfrm>
          <a:prstGeom prst="rect">
            <a:avLst/>
          </a:prstGeom>
          <a:noFill/>
          <a:ln/>
        </p:spPr>
        <p:txBody>
          <a:bodyPr wrap="none" lIns="0" tIns="0" rIns="0" bIns="0" rtlCol="0" anchor="t"/>
          <a:lstStyle/>
          <a:p>
            <a:pPr marL="0" indent="0" algn="l">
              <a:lnSpc>
                <a:spcPts val="1500"/>
              </a:lnSpc>
              <a:buNone/>
            </a:pPr>
            <a:r>
              <a:rPr lang="en-US" sz="1600" b="1" dirty="0">
                <a:solidFill>
                  <a:srgbClr val="405449"/>
                </a:solidFill>
                <a:latin typeface="Times New Roman" panose="02020603050405020304" pitchFamily="18" charset="0"/>
                <a:ea typeface="Fraunces Extra Bold" pitchFamily="34" charset="-122"/>
                <a:cs typeface="Times New Roman" panose="02020603050405020304" pitchFamily="18" charset="0"/>
              </a:rPr>
              <a:t>Nguyên Nhân Tai Nạn</a:t>
            </a:r>
            <a:endParaRPr lang="en-US" sz="1600" dirty="0"/>
          </a:p>
        </p:txBody>
      </p:sp>
      <p:sp>
        <p:nvSpPr>
          <p:cNvPr id="12" name="Text 6"/>
          <p:cNvSpPr/>
          <p:nvPr/>
        </p:nvSpPr>
        <p:spPr>
          <a:xfrm>
            <a:off x="1374459" y="6509265"/>
            <a:ext cx="5478518" cy="172284"/>
          </a:xfrm>
          <a:prstGeom prst="rect">
            <a:avLst/>
          </a:prstGeom>
          <a:noFill/>
          <a:ln/>
        </p:spPr>
        <p:txBody>
          <a:bodyPr wrap="none" lIns="0" tIns="0" rIns="0" bIns="0" rtlCol="0" anchor="t"/>
          <a:lstStyle/>
          <a:p>
            <a:pPr marL="0" indent="0" algn="l">
              <a:lnSpc>
                <a:spcPts val="1550"/>
              </a:lnSpc>
              <a:buNone/>
            </a:pP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Sự thiếu chú ý trong việc xử lý các linh kiện sắc nhọn hoặc các bộ phận nhỏ, </a:t>
            </a:r>
          </a:p>
          <a:p>
            <a:pPr marL="0" indent="0" algn="l">
              <a:lnSpc>
                <a:spcPts val="1550"/>
              </a:lnSpc>
              <a:buNone/>
            </a:pPr>
            <a:r>
              <a:rPr lang="en-US" sz="1100" dirty="0" err="1">
                <a:solidFill>
                  <a:srgbClr val="405449"/>
                </a:solidFill>
                <a:latin typeface="Times New Roman" panose="02020603050405020304" pitchFamily="18" charset="0"/>
                <a:ea typeface="Nobile" pitchFamily="34" charset="-122"/>
                <a:cs typeface="Times New Roman" panose="02020603050405020304" pitchFamily="18" charset="0"/>
              </a:rPr>
              <a:t>dẫn</a:t>
            </a: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 đến việc bị cắt hoặc trầy xước.</a:t>
            </a:r>
            <a:endParaRPr lang="en-US" sz="1100" dirty="0"/>
          </a:p>
        </p:txBody>
      </p:sp>
      <p:pic>
        <p:nvPicPr>
          <p:cNvPr id="13" name="Image 4" descr="preencoded.png"/>
          <p:cNvPicPr>
            <a:picLocks noChangeAspect="1"/>
          </p:cNvPicPr>
          <p:nvPr/>
        </p:nvPicPr>
        <p:blipFill>
          <a:blip r:embed="rId7"/>
          <a:stretch>
            <a:fillRect/>
          </a:stretch>
        </p:blipFill>
        <p:spPr>
          <a:xfrm>
            <a:off x="7877247" y="4093511"/>
            <a:ext cx="617220" cy="987504"/>
          </a:xfrm>
          <a:prstGeom prst="rect">
            <a:avLst/>
          </a:prstGeom>
        </p:spPr>
      </p:pic>
      <p:sp>
        <p:nvSpPr>
          <p:cNvPr id="14" name="Text 7"/>
          <p:cNvSpPr/>
          <p:nvPr/>
        </p:nvSpPr>
        <p:spPr>
          <a:xfrm>
            <a:off x="8679610" y="4216860"/>
            <a:ext cx="1864162" cy="192881"/>
          </a:xfrm>
          <a:prstGeom prst="rect">
            <a:avLst/>
          </a:prstGeom>
          <a:noFill/>
          <a:ln/>
        </p:spPr>
        <p:txBody>
          <a:bodyPr wrap="none" lIns="0" tIns="0" rIns="0" bIns="0" rtlCol="0" anchor="t"/>
          <a:lstStyle/>
          <a:p>
            <a:pPr marL="0" indent="0" algn="l">
              <a:lnSpc>
                <a:spcPts val="1500"/>
              </a:lnSpc>
              <a:buNone/>
            </a:pPr>
            <a:r>
              <a:rPr lang="en-US" sz="1600" b="1" dirty="0">
                <a:solidFill>
                  <a:srgbClr val="405449"/>
                </a:solidFill>
                <a:latin typeface="Times New Roman" panose="02020603050405020304" pitchFamily="18" charset="0"/>
                <a:ea typeface="Fraunces Extra Bold" pitchFamily="34" charset="-122"/>
                <a:cs typeface="Times New Roman" panose="02020603050405020304" pitchFamily="18" charset="0"/>
              </a:rPr>
              <a:t>Biện Pháp Phòng Tránh</a:t>
            </a:r>
            <a:endParaRPr lang="en-US" sz="1600" dirty="0"/>
          </a:p>
        </p:txBody>
      </p:sp>
      <p:sp>
        <p:nvSpPr>
          <p:cNvPr id="15" name="Text 8"/>
          <p:cNvSpPr/>
          <p:nvPr/>
        </p:nvSpPr>
        <p:spPr>
          <a:xfrm>
            <a:off x="8679611" y="4483799"/>
            <a:ext cx="5457630" cy="192882"/>
          </a:xfrm>
          <a:prstGeom prst="rect">
            <a:avLst/>
          </a:prstGeom>
          <a:noFill/>
          <a:ln/>
        </p:spPr>
        <p:txBody>
          <a:bodyPr wrap="none" lIns="0" tIns="0" rIns="0" bIns="0" rtlCol="0" anchor="t"/>
          <a:lstStyle/>
          <a:p>
            <a:pPr marL="0" indent="0" algn="l">
              <a:lnSpc>
                <a:spcPts val="1550"/>
              </a:lnSpc>
              <a:buNone/>
            </a:pP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Công nhân nên được đào tạo bài bản về quy trình lắp đặt và kết nối, bao gồm cách sử </a:t>
            </a:r>
            <a:r>
              <a:rPr lang="en-US" sz="1100" dirty="0" err="1">
                <a:solidFill>
                  <a:srgbClr val="405449"/>
                </a:solidFill>
                <a:latin typeface="Times New Roman" panose="02020603050405020304" pitchFamily="18" charset="0"/>
                <a:ea typeface="Nobile" pitchFamily="34" charset="-122"/>
                <a:cs typeface="Times New Roman" panose="02020603050405020304" pitchFamily="18" charset="0"/>
              </a:rPr>
              <a:t>dụng</a:t>
            </a: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gn="l">
              <a:lnSpc>
                <a:spcPts val="1550"/>
              </a:lnSpc>
              <a:buNone/>
            </a:pPr>
            <a:r>
              <a:rPr lang="en-US" sz="1100" dirty="0" err="1">
                <a:solidFill>
                  <a:srgbClr val="405449"/>
                </a:solidFill>
                <a:latin typeface="Times New Roman" panose="02020603050405020304" pitchFamily="18" charset="0"/>
                <a:ea typeface="Nobile" pitchFamily="34" charset="-122"/>
                <a:cs typeface="Times New Roman" panose="02020603050405020304" pitchFamily="18" charset="0"/>
              </a:rPr>
              <a:t>công</a:t>
            </a: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 cụ và thiết bị một cách an toàn.</a:t>
            </a:r>
            <a:endParaRPr lang="en-US" sz="1100" dirty="0"/>
          </a:p>
        </p:txBody>
      </p:sp>
      <p:pic>
        <p:nvPicPr>
          <p:cNvPr id="16" name="Image 5" descr="preencoded.png"/>
          <p:cNvPicPr>
            <a:picLocks noChangeAspect="1"/>
          </p:cNvPicPr>
          <p:nvPr/>
        </p:nvPicPr>
        <p:blipFill>
          <a:blip r:embed="rId8"/>
          <a:stretch>
            <a:fillRect/>
          </a:stretch>
        </p:blipFill>
        <p:spPr>
          <a:xfrm>
            <a:off x="7877247" y="5081015"/>
            <a:ext cx="617220" cy="987504"/>
          </a:xfrm>
          <a:prstGeom prst="rect">
            <a:avLst/>
          </a:prstGeom>
        </p:spPr>
      </p:pic>
      <p:sp>
        <p:nvSpPr>
          <p:cNvPr id="17" name="Text 9"/>
          <p:cNvSpPr/>
          <p:nvPr/>
        </p:nvSpPr>
        <p:spPr>
          <a:xfrm>
            <a:off x="8679610" y="5204364"/>
            <a:ext cx="1543050" cy="192881"/>
          </a:xfrm>
          <a:prstGeom prst="rect">
            <a:avLst/>
          </a:prstGeom>
          <a:noFill/>
          <a:ln/>
        </p:spPr>
        <p:txBody>
          <a:bodyPr wrap="none" lIns="0" tIns="0" rIns="0" bIns="0" rtlCol="0" anchor="t"/>
          <a:lstStyle/>
          <a:p>
            <a:pPr marL="0" indent="0" algn="l">
              <a:lnSpc>
                <a:spcPts val="1500"/>
              </a:lnSpc>
              <a:buNone/>
            </a:pPr>
            <a:r>
              <a:rPr lang="en-US" sz="1600" b="1" dirty="0">
                <a:solidFill>
                  <a:srgbClr val="405449"/>
                </a:solidFill>
                <a:latin typeface="Times New Roman" panose="02020603050405020304" pitchFamily="18" charset="0"/>
                <a:ea typeface="Fraunces Extra Bold" pitchFamily="34" charset="-122"/>
                <a:cs typeface="Times New Roman" panose="02020603050405020304" pitchFamily="18" charset="0"/>
              </a:rPr>
              <a:t>Quy Định An Toàn</a:t>
            </a:r>
            <a:endParaRPr lang="en-US" sz="1600" dirty="0"/>
          </a:p>
        </p:txBody>
      </p:sp>
      <p:sp>
        <p:nvSpPr>
          <p:cNvPr id="18" name="Text 10"/>
          <p:cNvSpPr/>
          <p:nvPr/>
        </p:nvSpPr>
        <p:spPr>
          <a:xfrm>
            <a:off x="8679611" y="5471302"/>
            <a:ext cx="5563838" cy="222743"/>
          </a:xfrm>
          <a:prstGeom prst="rect">
            <a:avLst/>
          </a:prstGeom>
          <a:noFill/>
          <a:ln/>
        </p:spPr>
        <p:txBody>
          <a:bodyPr wrap="none" lIns="0" tIns="0" rIns="0" bIns="0" rtlCol="0" anchor="t"/>
          <a:lstStyle/>
          <a:p>
            <a:pPr marL="0" indent="0" algn="l">
              <a:lnSpc>
                <a:spcPts val="1550"/>
              </a:lnSpc>
              <a:buNone/>
            </a:pP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Công nhân cần phải được đào tạo đầy đủ về quy trình lắp đặt, </a:t>
            </a:r>
          </a:p>
          <a:p>
            <a:pPr marL="0" indent="0" algn="l">
              <a:lnSpc>
                <a:spcPts val="1550"/>
              </a:lnSpc>
              <a:buNone/>
            </a:pP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bao gồm cách sử dụng các công cụ và thiết bị an toàn.</a:t>
            </a:r>
            <a:endParaRPr lang="en-US" sz="1100" dirty="0"/>
          </a:p>
        </p:txBody>
      </p:sp>
      <p:pic>
        <p:nvPicPr>
          <p:cNvPr id="19" name="Image 6" descr="preencoded.png"/>
          <p:cNvPicPr>
            <a:picLocks noChangeAspect="1"/>
          </p:cNvPicPr>
          <p:nvPr/>
        </p:nvPicPr>
        <p:blipFill>
          <a:blip r:embed="rId9"/>
          <a:stretch>
            <a:fillRect/>
          </a:stretch>
        </p:blipFill>
        <p:spPr>
          <a:xfrm>
            <a:off x="7877247" y="6068520"/>
            <a:ext cx="617220" cy="987504"/>
          </a:xfrm>
          <a:prstGeom prst="rect">
            <a:avLst/>
          </a:prstGeom>
        </p:spPr>
      </p:pic>
      <p:sp>
        <p:nvSpPr>
          <p:cNvPr id="20" name="Text 11"/>
          <p:cNvSpPr/>
          <p:nvPr/>
        </p:nvSpPr>
        <p:spPr>
          <a:xfrm>
            <a:off x="8679610" y="6191868"/>
            <a:ext cx="1543050" cy="192881"/>
          </a:xfrm>
          <a:prstGeom prst="rect">
            <a:avLst/>
          </a:prstGeom>
          <a:noFill/>
          <a:ln/>
        </p:spPr>
        <p:txBody>
          <a:bodyPr wrap="none" lIns="0" tIns="0" rIns="0" bIns="0" rtlCol="0" anchor="t"/>
          <a:lstStyle/>
          <a:p>
            <a:pPr marL="0" indent="0" algn="l">
              <a:lnSpc>
                <a:spcPts val="1500"/>
              </a:lnSpc>
              <a:buNone/>
            </a:pPr>
            <a:r>
              <a:rPr lang="en-US" sz="1600" b="1" dirty="0">
                <a:solidFill>
                  <a:srgbClr val="405449"/>
                </a:solidFill>
                <a:latin typeface="Times New Roman" panose="02020603050405020304" pitchFamily="18" charset="0"/>
                <a:ea typeface="Fraunces Extra Bold" pitchFamily="34" charset="-122"/>
                <a:cs typeface="Times New Roman" panose="02020603050405020304" pitchFamily="18" charset="0"/>
              </a:rPr>
              <a:t>Xử Lý Khẩn Cấp</a:t>
            </a:r>
            <a:endParaRPr lang="en-US" sz="1600" dirty="0"/>
          </a:p>
        </p:txBody>
      </p:sp>
      <p:sp>
        <p:nvSpPr>
          <p:cNvPr id="21" name="Text 12"/>
          <p:cNvSpPr/>
          <p:nvPr/>
        </p:nvSpPr>
        <p:spPr>
          <a:xfrm>
            <a:off x="8679610" y="6458806"/>
            <a:ext cx="5563839" cy="222743"/>
          </a:xfrm>
          <a:prstGeom prst="rect">
            <a:avLst/>
          </a:prstGeom>
          <a:noFill/>
          <a:ln/>
        </p:spPr>
        <p:txBody>
          <a:bodyPr wrap="none" lIns="0" tIns="0" rIns="0" bIns="0" rtlCol="0" anchor="t"/>
          <a:lstStyle/>
          <a:p>
            <a:pPr marL="0" indent="0" algn="l">
              <a:lnSpc>
                <a:spcPts val="1550"/>
              </a:lnSpc>
              <a:buNone/>
            </a:pPr>
            <a:r>
              <a:rPr lang="en-US" sz="1100" dirty="0">
                <a:solidFill>
                  <a:srgbClr val="405449"/>
                </a:solidFill>
                <a:latin typeface="Times New Roman" panose="02020603050405020304" pitchFamily="18" charset="0"/>
                <a:ea typeface="Nobile" pitchFamily="34" charset="-122"/>
                <a:cs typeface="Times New Roman" panose="02020603050405020304" pitchFamily="18" charset="0"/>
              </a:rPr>
              <a:t>Cần nhanh chóng dừng mọi hoạt động liên quan đến tai nạn để ngăn ngừa tình trạng xấu hơn.</a:t>
            </a:r>
            <a:endParaRPr lang="en-US" sz="1100" dirty="0"/>
          </a:p>
        </p:txBody>
      </p:sp>
      <p:pic>
        <p:nvPicPr>
          <p:cNvPr id="22" name="Image 0" descr="preencoded.png">
            <a:extLst>
              <a:ext uri="{FF2B5EF4-FFF2-40B4-BE49-F238E27FC236}">
                <a16:creationId xmlns:a16="http://schemas.microsoft.com/office/drawing/2014/main" id="{2289B26A-0976-4E4A-9BB9-8F4381448A8D}"/>
              </a:ext>
            </a:extLst>
          </p:cNvPr>
          <p:cNvPicPr>
            <a:picLocks noChangeAspect="1"/>
          </p:cNvPicPr>
          <p:nvPr/>
        </p:nvPicPr>
        <p:blipFill>
          <a:blip r:embed="rId10"/>
          <a:stretch>
            <a:fillRect/>
          </a:stretch>
        </p:blipFill>
        <p:spPr>
          <a:xfrm>
            <a:off x="12017637" y="7412235"/>
            <a:ext cx="2523305" cy="78095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1264861" y="859036"/>
            <a:ext cx="12100679" cy="547688"/>
          </a:xfrm>
          <a:prstGeom prst="rect">
            <a:avLst/>
          </a:prstGeom>
          <a:noFill/>
          <a:ln/>
        </p:spPr>
        <p:txBody>
          <a:bodyPr wrap="none" lIns="0" tIns="0" rIns="0" bIns="0" rtlCol="0" anchor="t"/>
          <a:lstStyle/>
          <a:p>
            <a:pPr marL="0" indent="0">
              <a:lnSpc>
                <a:spcPts val="4300"/>
              </a:lnSpc>
              <a:buNone/>
            </a:pPr>
            <a:r>
              <a:rPr lang="en-US" sz="40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Vệ Sinh Lao Động Khi Kiểm Tra Và Hiệu Chỉnh</a:t>
            </a:r>
            <a:endParaRPr lang="en-US" sz="4000" dirty="0"/>
          </a:p>
        </p:txBody>
      </p:sp>
      <p:pic>
        <p:nvPicPr>
          <p:cNvPr id="3" name="Image 0" descr="preencoded.png"/>
          <p:cNvPicPr>
            <a:picLocks noChangeAspect="1"/>
          </p:cNvPicPr>
          <p:nvPr/>
        </p:nvPicPr>
        <p:blipFill>
          <a:blip r:embed="rId3"/>
          <a:stretch>
            <a:fillRect/>
          </a:stretch>
        </p:blipFill>
        <p:spPr>
          <a:xfrm>
            <a:off x="4671060" y="1757243"/>
            <a:ext cx="5288280" cy="2987040"/>
          </a:xfrm>
          <a:prstGeom prst="rect">
            <a:avLst/>
          </a:prstGeom>
        </p:spPr>
      </p:pic>
      <p:sp>
        <p:nvSpPr>
          <p:cNvPr id="4" name="Shape 1"/>
          <p:cNvSpPr/>
          <p:nvPr/>
        </p:nvSpPr>
        <p:spPr>
          <a:xfrm>
            <a:off x="613410" y="4941451"/>
            <a:ext cx="13403580" cy="2428994"/>
          </a:xfrm>
          <a:prstGeom prst="roundRect">
            <a:avLst>
              <a:gd name="adj" fmla="val 6494"/>
            </a:avLst>
          </a:prstGeom>
          <a:noFill/>
          <a:ln w="7620">
            <a:solidFill>
              <a:srgbClr val="000000">
                <a:alpha val="8000"/>
              </a:srgbClr>
            </a:solidFill>
            <a:prstDash val="solid"/>
          </a:ln>
        </p:spPr>
      </p:sp>
      <p:sp>
        <p:nvSpPr>
          <p:cNvPr id="5" name="Shape 2"/>
          <p:cNvSpPr/>
          <p:nvPr/>
        </p:nvSpPr>
        <p:spPr>
          <a:xfrm>
            <a:off x="621030" y="4949071"/>
            <a:ext cx="13390959" cy="786289"/>
          </a:xfrm>
          <a:prstGeom prst="rect">
            <a:avLst/>
          </a:prstGeom>
          <a:solidFill>
            <a:srgbClr val="FFFFFF">
              <a:alpha val="4000"/>
            </a:srgbClr>
          </a:solidFill>
          <a:ln/>
        </p:spPr>
      </p:sp>
      <p:sp>
        <p:nvSpPr>
          <p:cNvPr id="6" name="Text 3"/>
          <p:cNvSpPr/>
          <p:nvPr/>
        </p:nvSpPr>
        <p:spPr>
          <a:xfrm>
            <a:off x="796290" y="5061823"/>
            <a:ext cx="1877497" cy="280392"/>
          </a:xfrm>
          <a:prstGeom prst="rect">
            <a:avLst/>
          </a:prstGeom>
          <a:noFill/>
          <a:ln/>
        </p:spPr>
        <p:txBody>
          <a:bodyPr wrap="none" lIns="0" tIns="0" rIns="0" bIns="0" rtlCol="0" anchor="t"/>
          <a:lstStyle/>
          <a:p>
            <a:pPr marL="0" indent="0">
              <a:lnSpc>
                <a:spcPts val="2200"/>
              </a:lnSpc>
              <a:buNone/>
            </a:pPr>
            <a:r>
              <a:rPr lang="en-US" sz="1400" b="1" dirty="0">
                <a:solidFill>
                  <a:srgbClr val="405449"/>
                </a:solidFill>
                <a:latin typeface="Times New Roman" panose="02020603050405020304" pitchFamily="18" charset="0"/>
                <a:ea typeface="Nobile" pitchFamily="34" charset="-122"/>
                <a:cs typeface="Times New Roman" panose="02020603050405020304" pitchFamily="18" charset="0"/>
              </a:rPr>
              <a:t>Đặc Điểm Công Việc</a:t>
            </a:r>
            <a:endParaRPr lang="en-US" sz="1400" b="1" dirty="0"/>
          </a:p>
        </p:txBody>
      </p:sp>
      <p:sp>
        <p:nvSpPr>
          <p:cNvPr id="7" name="Text 4"/>
          <p:cNvSpPr/>
          <p:nvPr/>
        </p:nvSpPr>
        <p:spPr>
          <a:xfrm>
            <a:off x="3031927" y="5061823"/>
            <a:ext cx="1873687" cy="280392"/>
          </a:xfrm>
          <a:prstGeom prst="rect">
            <a:avLst/>
          </a:prstGeom>
          <a:noFill/>
          <a:ln/>
        </p:spPr>
        <p:txBody>
          <a:bodyPr wrap="none" lIns="0" tIns="0" rIns="0" bIns="0" rtlCol="0" anchor="t"/>
          <a:lstStyle/>
          <a:p>
            <a:pPr marL="0" indent="0">
              <a:lnSpc>
                <a:spcPts val="2200"/>
              </a:lnSpc>
              <a:buNone/>
            </a:pPr>
            <a:r>
              <a:rPr lang="en-US" sz="1400" b="1" dirty="0">
                <a:solidFill>
                  <a:srgbClr val="405449"/>
                </a:solidFill>
                <a:latin typeface="Times New Roman" panose="02020603050405020304" pitchFamily="18" charset="0"/>
                <a:ea typeface="Nobile" pitchFamily="34" charset="-122"/>
                <a:cs typeface="Times New Roman" panose="02020603050405020304" pitchFamily="18" charset="0"/>
              </a:rPr>
              <a:t>Nguy Cơ Tai Nạn</a:t>
            </a:r>
            <a:endParaRPr lang="en-US" sz="1400" b="1" dirty="0"/>
          </a:p>
        </p:txBody>
      </p:sp>
      <p:sp>
        <p:nvSpPr>
          <p:cNvPr id="8" name="Text 5"/>
          <p:cNvSpPr/>
          <p:nvPr/>
        </p:nvSpPr>
        <p:spPr>
          <a:xfrm>
            <a:off x="5263753" y="5061823"/>
            <a:ext cx="1873687" cy="280392"/>
          </a:xfrm>
          <a:prstGeom prst="rect">
            <a:avLst/>
          </a:prstGeom>
          <a:noFill/>
          <a:ln/>
        </p:spPr>
        <p:txBody>
          <a:bodyPr wrap="none" lIns="0" tIns="0" rIns="0" bIns="0" rtlCol="0" anchor="t"/>
          <a:lstStyle/>
          <a:p>
            <a:pPr marL="0" indent="0">
              <a:lnSpc>
                <a:spcPts val="2200"/>
              </a:lnSpc>
              <a:buNone/>
            </a:pPr>
            <a:r>
              <a:rPr lang="en-US" sz="1400" b="1" dirty="0">
                <a:solidFill>
                  <a:srgbClr val="405449"/>
                </a:solidFill>
                <a:latin typeface="Times New Roman" panose="02020603050405020304" pitchFamily="18" charset="0"/>
                <a:ea typeface="Nobile" pitchFamily="34" charset="-122"/>
                <a:cs typeface="Times New Roman" panose="02020603050405020304" pitchFamily="18" charset="0"/>
              </a:rPr>
              <a:t>Nguyên Nhân Tai Nạn</a:t>
            </a:r>
            <a:endParaRPr lang="en-US" sz="1400" b="1" dirty="0"/>
          </a:p>
        </p:txBody>
      </p:sp>
      <p:sp>
        <p:nvSpPr>
          <p:cNvPr id="9" name="Text 6"/>
          <p:cNvSpPr/>
          <p:nvPr/>
        </p:nvSpPr>
        <p:spPr>
          <a:xfrm>
            <a:off x="7495580" y="5061823"/>
            <a:ext cx="1873687" cy="560784"/>
          </a:xfrm>
          <a:prstGeom prst="rect">
            <a:avLst/>
          </a:prstGeom>
          <a:noFill/>
          <a:ln/>
        </p:spPr>
        <p:txBody>
          <a:bodyPr wrap="square" lIns="0" tIns="0" rIns="0" bIns="0" rtlCol="0" anchor="t"/>
          <a:lstStyle/>
          <a:p>
            <a:pPr marL="0" indent="0">
              <a:lnSpc>
                <a:spcPts val="2200"/>
              </a:lnSpc>
              <a:buNone/>
            </a:pPr>
            <a:r>
              <a:rPr lang="en-US" sz="1400" b="1" dirty="0">
                <a:solidFill>
                  <a:srgbClr val="405449"/>
                </a:solidFill>
                <a:latin typeface="Times New Roman" panose="02020603050405020304" pitchFamily="18" charset="0"/>
                <a:ea typeface="Nobile" pitchFamily="34" charset="-122"/>
                <a:cs typeface="Times New Roman" panose="02020603050405020304" pitchFamily="18" charset="0"/>
              </a:rPr>
              <a:t>Biện Pháp Phòng Tránh</a:t>
            </a:r>
            <a:endParaRPr lang="en-US" sz="1400" b="1" dirty="0"/>
          </a:p>
        </p:txBody>
      </p:sp>
      <p:sp>
        <p:nvSpPr>
          <p:cNvPr id="10" name="Text 7"/>
          <p:cNvSpPr/>
          <p:nvPr/>
        </p:nvSpPr>
        <p:spPr>
          <a:xfrm>
            <a:off x="9727406" y="5061823"/>
            <a:ext cx="1873687" cy="280392"/>
          </a:xfrm>
          <a:prstGeom prst="rect">
            <a:avLst/>
          </a:prstGeom>
          <a:noFill/>
          <a:ln/>
        </p:spPr>
        <p:txBody>
          <a:bodyPr wrap="none" lIns="0" tIns="0" rIns="0" bIns="0" rtlCol="0" anchor="t"/>
          <a:lstStyle/>
          <a:p>
            <a:pPr marL="0" indent="0">
              <a:lnSpc>
                <a:spcPts val="2200"/>
              </a:lnSpc>
              <a:buNone/>
            </a:pPr>
            <a:r>
              <a:rPr lang="en-US" sz="1400" b="1" dirty="0">
                <a:solidFill>
                  <a:srgbClr val="405449"/>
                </a:solidFill>
                <a:latin typeface="Times New Roman" panose="02020603050405020304" pitchFamily="18" charset="0"/>
                <a:ea typeface="Nobile" pitchFamily="34" charset="-122"/>
                <a:cs typeface="Times New Roman" panose="02020603050405020304" pitchFamily="18" charset="0"/>
              </a:rPr>
              <a:t>Quy Định An Toàn</a:t>
            </a:r>
            <a:endParaRPr lang="en-US" sz="1400" b="1" dirty="0"/>
          </a:p>
        </p:txBody>
      </p:sp>
      <p:sp>
        <p:nvSpPr>
          <p:cNvPr id="11" name="Text 8"/>
          <p:cNvSpPr/>
          <p:nvPr/>
        </p:nvSpPr>
        <p:spPr>
          <a:xfrm>
            <a:off x="11959233" y="5061823"/>
            <a:ext cx="1877497" cy="280392"/>
          </a:xfrm>
          <a:prstGeom prst="rect">
            <a:avLst/>
          </a:prstGeom>
          <a:noFill/>
          <a:ln/>
        </p:spPr>
        <p:txBody>
          <a:bodyPr wrap="none" lIns="0" tIns="0" rIns="0" bIns="0" rtlCol="0" anchor="t"/>
          <a:lstStyle/>
          <a:p>
            <a:pPr marL="0" indent="0">
              <a:lnSpc>
                <a:spcPts val="2200"/>
              </a:lnSpc>
              <a:buNone/>
            </a:pPr>
            <a:r>
              <a:rPr lang="en-US" sz="1400" b="1" dirty="0">
                <a:solidFill>
                  <a:srgbClr val="405449"/>
                </a:solidFill>
                <a:latin typeface="Times New Roman" panose="02020603050405020304" pitchFamily="18" charset="0"/>
                <a:ea typeface="Nobile" pitchFamily="34" charset="-122"/>
                <a:cs typeface="Times New Roman" panose="02020603050405020304" pitchFamily="18" charset="0"/>
              </a:rPr>
              <a:t>Xử Lý Khẩn Cấp</a:t>
            </a:r>
            <a:endParaRPr lang="en-US" sz="1400" b="1" dirty="0"/>
          </a:p>
        </p:txBody>
      </p:sp>
      <p:sp>
        <p:nvSpPr>
          <p:cNvPr id="12" name="Shape 9"/>
          <p:cNvSpPr/>
          <p:nvPr/>
        </p:nvSpPr>
        <p:spPr>
          <a:xfrm>
            <a:off x="621030" y="5735360"/>
            <a:ext cx="13390959" cy="1627465"/>
          </a:xfrm>
          <a:prstGeom prst="rect">
            <a:avLst/>
          </a:prstGeom>
          <a:solidFill>
            <a:srgbClr val="000000">
              <a:alpha val="4000"/>
            </a:srgbClr>
          </a:solidFill>
          <a:ln/>
        </p:spPr>
      </p:sp>
      <p:sp>
        <p:nvSpPr>
          <p:cNvPr id="13" name="Text 10"/>
          <p:cNvSpPr/>
          <p:nvPr/>
        </p:nvSpPr>
        <p:spPr>
          <a:xfrm>
            <a:off x="796290" y="5848112"/>
            <a:ext cx="1877497" cy="841177"/>
          </a:xfrm>
          <a:prstGeom prst="rect">
            <a:avLst/>
          </a:prstGeom>
          <a:noFill/>
          <a:ln/>
        </p:spPr>
        <p:txBody>
          <a:bodyPr wrap="square" lIns="0" tIns="0" rIns="0" bIns="0" rtlCol="0" anchor="t"/>
          <a:lstStyle/>
          <a:p>
            <a:pPr marL="0" indent="0">
              <a:lnSpc>
                <a:spcPts val="220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Kiểm tra lưu lượng không khí, hiệu suất lọc, độ ồn.</a:t>
            </a:r>
            <a:endParaRPr lang="en-US" sz="1350" dirty="0"/>
          </a:p>
        </p:txBody>
      </p:sp>
      <p:sp>
        <p:nvSpPr>
          <p:cNvPr id="14" name="Text 11"/>
          <p:cNvSpPr/>
          <p:nvPr/>
        </p:nvSpPr>
        <p:spPr>
          <a:xfrm>
            <a:off x="3031927" y="5848112"/>
            <a:ext cx="1873687" cy="1121569"/>
          </a:xfrm>
          <a:prstGeom prst="rect">
            <a:avLst/>
          </a:prstGeom>
          <a:noFill/>
          <a:ln/>
        </p:spPr>
        <p:txBody>
          <a:bodyPr wrap="square" lIns="0" tIns="0" rIns="0" bIns="0" rtlCol="0" anchor="t"/>
          <a:lstStyle/>
          <a:p>
            <a:pPr marL="0" indent="0">
              <a:lnSpc>
                <a:spcPts val="220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Bị điện giật, bị cắt hoặc trầy xước, tiếp xúc với bụi hoặc hóa chất.</a:t>
            </a:r>
            <a:endParaRPr lang="en-US" sz="1350" dirty="0"/>
          </a:p>
        </p:txBody>
      </p:sp>
      <p:sp>
        <p:nvSpPr>
          <p:cNvPr id="15" name="Text 12"/>
          <p:cNvSpPr/>
          <p:nvPr/>
        </p:nvSpPr>
        <p:spPr>
          <a:xfrm>
            <a:off x="5263753" y="5848112"/>
            <a:ext cx="1873687" cy="1401961"/>
          </a:xfrm>
          <a:prstGeom prst="rect">
            <a:avLst/>
          </a:prstGeom>
          <a:noFill/>
          <a:ln/>
        </p:spPr>
        <p:txBody>
          <a:bodyPr wrap="square" lIns="0" tIns="0" rIns="0" bIns="0" rtlCol="0" anchor="t"/>
          <a:lstStyle/>
          <a:p>
            <a:pPr marL="0" indent="0">
              <a:lnSpc>
                <a:spcPts val="220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Thiếu sót trong công tác an toàn điện, sử dụng công cụ và thiết bị không phù hợp.</a:t>
            </a:r>
            <a:endParaRPr lang="en-US" sz="1350" dirty="0"/>
          </a:p>
        </p:txBody>
      </p:sp>
      <p:sp>
        <p:nvSpPr>
          <p:cNvPr id="16" name="Text 13"/>
          <p:cNvSpPr/>
          <p:nvPr/>
        </p:nvSpPr>
        <p:spPr>
          <a:xfrm>
            <a:off x="7495580" y="5848112"/>
            <a:ext cx="1873687" cy="1401961"/>
          </a:xfrm>
          <a:prstGeom prst="rect">
            <a:avLst/>
          </a:prstGeom>
          <a:noFill/>
          <a:ln/>
        </p:spPr>
        <p:txBody>
          <a:bodyPr wrap="square" lIns="0" tIns="0" rIns="0" bIns="0" rtlCol="0" anchor="t"/>
          <a:lstStyle/>
          <a:p>
            <a:pPr marL="0" indent="0">
              <a:lnSpc>
                <a:spcPts val="220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Thực hiện quy trình ngắt nguồn điện đúng cách, sử dụng thiết bị bảo hộ cá nhân.</a:t>
            </a:r>
            <a:endParaRPr lang="en-US" sz="1350" dirty="0"/>
          </a:p>
        </p:txBody>
      </p:sp>
      <p:sp>
        <p:nvSpPr>
          <p:cNvPr id="17" name="Text 14"/>
          <p:cNvSpPr/>
          <p:nvPr/>
        </p:nvSpPr>
        <p:spPr>
          <a:xfrm>
            <a:off x="9727406" y="5848112"/>
            <a:ext cx="1873687" cy="1401961"/>
          </a:xfrm>
          <a:prstGeom prst="rect">
            <a:avLst/>
          </a:prstGeom>
          <a:noFill/>
          <a:ln/>
        </p:spPr>
        <p:txBody>
          <a:bodyPr wrap="square" lIns="0" tIns="0" rIns="0" bIns="0" rtlCol="0" anchor="t"/>
          <a:lstStyle/>
          <a:p>
            <a:pPr marL="0" indent="0">
              <a:lnSpc>
                <a:spcPts val="220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Quy trình làm việc cần phải được lập kế hoạch kỹ lưỡng, bao gồm việc xác định các bước kiểm tra cụ thể.</a:t>
            </a:r>
            <a:endParaRPr lang="en-US" sz="1350" dirty="0"/>
          </a:p>
        </p:txBody>
      </p:sp>
      <p:sp>
        <p:nvSpPr>
          <p:cNvPr id="18" name="Text 15"/>
          <p:cNvSpPr/>
          <p:nvPr/>
        </p:nvSpPr>
        <p:spPr>
          <a:xfrm>
            <a:off x="11959233" y="5848112"/>
            <a:ext cx="1877497" cy="1401961"/>
          </a:xfrm>
          <a:prstGeom prst="rect">
            <a:avLst/>
          </a:prstGeom>
          <a:noFill/>
          <a:ln/>
        </p:spPr>
        <p:txBody>
          <a:bodyPr wrap="square" lIns="0" tIns="0" rIns="0" bIns="0" rtlCol="0" anchor="t"/>
          <a:lstStyle/>
          <a:p>
            <a:pPr marL="0" indent="0">
              <a:lnSpc>
                <a:spcPts val="220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Cần nhanh chóng xác định và đánh giá tình huống để hiểu rõ mức độ nghiêm trọng của tai nạn.</a:t>
            </a:r>
            <a:endParaRPr lang="en-US" sz="1350" dirty="0"/>
          </a:p>
        </p:txBody>
      </p:sp>
      <p:pic>
        <p:nvPicPr>
          <p:cNvPr id="19" name="Image 0" descr="preencoded.png">
            <a:extLst>
              <a:ext uri="{FF2B5EF4-FFF2-40B4-BE49-F238E27FC236}">
                <a16:creationId xmlns:a16="http://schemas.microsoft.com/office/drawing/2014/main" id="{396ECDE2-8C91-F2CC-657E-EA6D3108DC33}"/>
              </a:ext>
            </a:extLst>
          </p:cNvPr>
          <p:cNvPicPr>
            <a:picLocks noChangeAspect="1"/>
          </p:cNvPicPr>
          <p:nvPr/>
        </p:nvPicPr>
        <p:blipFill>
          <a:blip r:embed="rId4"/>
          <a:stretch>
            <a:fillRect/>
          </a:stretch>
        </p:blipFill>
        <p:spPr>
          <a:xfrm>
            <a:off x="12017637" y="7412235"/>
            <a:ext cx="2523305" cy="78095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229100" y="738783"/>
            <a:ext cx="6172200" cy="771525"/>
          </a:xfrm>
          <a:prstGeom prst="rect">
            <a:avLst/>
          </a:prstGeom>
          <a:noFill/>
          <a:ln/>
        </p:spPr>
        <p:txBody>
          <a:bodyPr wrap="none" lIns="0" tIns="0" rIns="0" bIns="0" rtlCol="0" anchor="t"/>
          <a:lstStyle/>
          <a:p>
            <a:pPr marL="0" indent="0" algn="ctr">
              <a:lnSpc>
                <a:spcPts val="605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Quy định chung</a:t>
            </a:r>
            <a:endParaRPr lang="en-US" sz="6000" dirty="0"/>
          </a:p>
        </p:txBody>
      </p:sp>
      <p:sp>
        <p:nvSpPr>
          <p:cNvPr id="3" name="Shape 1"/>
          <p:cNvSpPr/>
          <p:nvPr/>
        </p:nvSpPr>
        <p:spPr>
          <a:xfrm>
            <a:off x="864037" y="4978837"/>
            <a:ext cx="12902327" cy="30480"/>
          </a:xfrm>
          <a:prstGeom prst="roundRect">
            <a:avLst>
              <a:gd name="adj" fmla="val 729000"/>
            </a:avLst>
          </a:prstGeom>
          <a:solidFill>
            <a:srgbClr val="CED9CE"/>
          </a:solidFill>
          <a:ln/>
        </p:spPr>
      </p:sp>
      <p:sp>
        <p:nvSpPr>
          <p:cNvPr id="4" name="Shape 2"/>
          <p:cNvSpPr/>
          <p:nvPr/>
        </p:nvSpPr>
        <p:spPr>
          <a:xfrm>
            <a:off x="3355181" y="4114800"/>
            <a:ext cx="30480" cy="864037"/>
          </a:xfrm>
          <a:prstGeom prst="roundRect">
            <a:avLst>
              <a:gd name="adj" fmla="val 729000"/>
            </a:avLst>
          </a:prstGeom>
          <a:solidFill>
            <a:srgbClr val="CED9CE"/>
          </a:solidFill>
          <a:ln/>
        </p:spPr>
      </p:sp>
      <p:sp>
        <p:nvSpPr>
          <p:cNvPr id="5" name="Shape 3"/>
          <p:cNvSpPr/>
          <p:nvPr/>
        </p:nvSpPr>
        <p:spPr>
          <a:xfrm>
            <a:off x="3154442" y="4762857"/>
            <a:ext cx="431959" cy="431959"/>
          </a:xfrm>
          <a:prstGeom prst="roundRect">
            <a:avLst>
              <a:gd name="adj" fmla="val 51440"/>
            </a:avLst>
          </a:prstGeom>
          <a:solidFill>
            <a:srgbClr val="E8F3E8"/>
          </a:solidFill>
          <a:ln/>
        </p:spPr>
      </p:sp>
      <p:sp>
        <p:nvSpPr>
          <p:cNvPr id="6" name="Text 4"/>
          <p:cNvSpPr/>
          <p:nvPr/>
        </p:nvSpPr>
        <p:spPr>
          <a:xfrm>
            <a:off x="740568" y="2466856"/>
            <a:ext cx="5259586" cy="925592"/>
          </a:xfrm>
          <a:prstGeom prst="rect">
            <a:avLst/>
          </a:prstGeom>
          <a:noFill/>
          <a:ln/>
        </p:spPr>
        <p:txBody>
          <a:bodyPr wrap="squar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Huấn luyện an toàn lao động</a:t>
            </a:r>
            <a:endParaRPr lang="en-US" sz="2900" dirty="0"/>
          </a:p>
        </p:txBody>
      </p:sp>
      <p:sp>
        <p:nvSpPr>
          <p:cNvPr id="7" name="Text 5"/>
          <p:cNvSpPr/>
          <p:nvPr/>
        </p:nvSpPr>
        <p:spPr>
          <a:xfrm>
            <a:off x="1110853" y="307776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Tổ chức các khóa huấn luyện an toàn lao động định kỳ cho công nhân.</a:t>
            </a:r>
            <a:endParaRPr lang="en-US" sz="1900" dirty="0"/>
          </a:p>
        </p:txBody>
      </p:sp>
      <p:sp>
        <p:nvSpPr>
          <p:cNvPr id="8" name="Shape 6"/>
          <p:cNvSpPr/>
          <p:nvPr/>
        </p:nvSpPr>
        <p:spPr>
          <a:xfrm>
            <a:off x="5984915" y="4978837"/>
            <a:ext cx="30480" cy="864037"/>
          </a:xfrm>
          <a:prstGeom prst="roundRect">
            <a:avLst>
              <a:gd name="adj" fmla="val 729000"/>
            </a:avLst>
          </a:prstGeom>
          <a:solidFill>
            <a:srgbClr val="CED9CE"/>
          </a:solidFill>
          <a:ln/>
        </p:spPr>
      </p:sp>
      <p:sp>
        <p:nvSpPr>
          <p:cNvPr id="9" name="Shape 7"/>
          <p:cNvSpPr/>
          <p:nvPr/>
        </p:nvSpPr>
        <p:spPr>
          <a:xfrm>
            <a:off x="5784175" y="4762857"/>
            <a:ext cx="431959" cy="431959"/>
          </a:xfrm>
          <a:prstGeom prst="roundRect">
            <a:avLst>
              <a:gd name="adj" fmla="val 51440"/>
            </a:avLst>
          </a:prstGeom>
          <a:solidFill>
            <a:srgbClr val="E8F3E8"/>
          </a:solidFill>
          <a:ln/>
        </p:spPr>
      </p:sp>
      <p:sp>
        <p:nvSpPr>
          <p:cNvPr id="10" name="Text 8"/>
          <p:cNvSpPr/>
          <p:nvPr/>
        </p:nvSpPr>
        <p:spPr>
          <a:xfrm>
            <a:off x="4148495"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Bảo trì thiết bị</a:t>
            </a:r>
            <a:endParaRPr lang="en-US" sz="2900" dirty="0"/>
          </a:p>
        </p:txBody>
      </p:sp>
      <p:sp>
        <p:nvSpPr>
          <p:cNvPr id="11" name="Text 9"/>
          <p:cNvSpPr/>
          <p:nvPr/>
        </p:nvSpPr>
        <p:spPr>
          <a:xfrm>
            <a:off x="3740587"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Thường xuyên kiểm tra và bảo dưỡng máy móc, thiết bị sản xuất.</a:t>
            </a:r>
            <a:endParaRPr lang="en-US" sz="1900" dirty="0"/>
          </a:p>
        </p:txBody>
      </p:sp>
      <p:sp>
        <p:nvSpPr>
          <p:cNvPr id="12" name="Shape 10"/>
          <p:cNvSpPr/>
          <p:nvPr/>
        </p:nvSpPr>
        <p:spPr>
          <a:xfrm>
            <a:off x="8614767" y="4114800"/>
            <a:ext cx="30480" cy="864037"/>
          </a:xfrm>
          <a:prstGeom prst="roundRect">
            <a:avLst>
              <a:gd name="adj" fmla="val 729000"/>
            </a:avLst>
          </a:prstGeom>
          <a:solidFill>
            <a:srgbClr val="CED9CE"/>
          </a:solidFill>
          <a:ln/>
        </p:spPr>
      </p:sp>
      <p:sp>
        <p:nvSpPr>
          <p:cNvPr id="13" name="Shape 11"/>
          <p:cNvSpPr/>
          <p:nvPr/>
        </p:nvSpPr>
        <p:spPr>
          <a:xfrm>
            <a:off x="8414028" y="4762857"/>
            <a:ext cx="431959" cy="431959"/>
          </a:xfrm>
          <a:prstGeom prst="roundRect">
            <a:avLst>
              <a:gd name="adj" fmla="val 51440"/>
            </a:avLst>
          </a:prstGeom>
          <a:solidFill>
            <a:srgbClr val="E8F3E8"/>
          </a:solidFill>
          <a:ln/>
        </p:spPr>
      </p:sp>
      <p:sp>
        <p:nvSpPr>
          <p:cNvPr id="14" name="Text 12"/>
          <p:cNvSpPr/>
          <p:nvPr/>
        </p:nvSpPr>
        <p:spPr>
          <a:xfrm>
            <a:off x="6778347" y="2466856"/>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Thiết bị bảo hộ</a:t>
            </a:r>
            <a:endParaRPr lang="en-US" sz="2900" dirty="0"/>
          </a:p>
        </p:txBody>
      </p:sp>
      <p:sp>
        <p:nvSpPr>
          <p:cNvPr id="15" name="Text 13"/>
          <p:cNvSpPr/>
          <p:nvPr/>
        </p:nvSpPr>
        <p:spPr>
          <a:xfrm>
            <a:off x="6370439" y="3077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Cung cấp và đảm bảo sử dụng đúng các thiết bị bảo hộ cá nhân.</a:t>
            </a:r>
            <a:endParaRPr lang="en-US" sz="1900" dirty="0"/>
          </a:p>
        </p:txBody>
      </p:sp>
      <p:sp>
        <p:nvSpPr>
          <p:cNvPr id="16" name="Shape 14"/>
          <p:cNvSpPr/>
          <p:nvPr/>
        </p:nvSpPr>
        <p:spPr>
          <a:xfrm>
            <a:off x="11244620" y="4978837"/>
            <a:ext cx="30480" cy="864037"/>
          </a:xfrm>
          <a:prstGeom prst="roundRect">
            <a:avLst>
              <a:gd name="adj" fmla="val 729000"/>
            </a:avLst>
          </a:prstGeom>
          <a:solidFill>
            <a:srgbClr val="CED9CE"/>
          </a:solidFill>
          <a:ln/>
        </p:spPr>
      </p:sp>
      <p:sp>
        <p:nvSpPr>
          <p:cNvPr id="17" name="Shape 15"/>
          <p:cNvSpPr/>
          <p:nvPr/>
        </p:nvSpPr>
        <p:spPr>
          <a:xfrm>
            <a:off x="11043880" y="4762857"/>
            <a:ext cx="431959" cy="431959"/>
          </a:xfrm>
          <a:prstGeom prst="roundRect">
            <a:avLst>
              <a:gd name="adj" fmla="val 51440"/>
            </a:avLst>
          </a:prstGeom>
          <a:solidFill>
            <a:srgbClr val="E8F3E8"/>
          </a:solidFill>
          <a:ln/>
        </p:spPr>
      </p:sp>
      <p:sp>
        <p:nvSpPr>
          <p:cNvPr id="18" name="Text 16"/>
          <p:cNvSpPr/>
          <p:nvPr/>
        </p:nvSpPr>
        <p:spPr>
          <a:xfrm>
            <a:off x="9408200"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Môi trường</a:t>
            </a:r>
            <a:endParaRPr lang="en-US" sz="2900" dirty="0"/>
          </a:p>
        </p:txBody>
      </p:sp>
      <p:sp>
        <p:nvSpPr>
          <p:cNvPr id="19" name="Text 17"/>
          <p:cNvSpPr/>
          <p:nvPr/>
        </p:nvSpPr>
        <p:spPr>
          <a:xfrm>
            <a:off x="9000292"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Duy trì không gian làm việc sạch sẽ, thoáng mát và đủ ánh sáng.</a:t>
            </a:r>
            <a:endParaRPr lang="en-US" sz="1900" dirty="0"/>
          </a:p>
        </p:txBody>
      </p:sp>
      <p:pic>
        <p:nvPicPr>
          <p:cNvPr id="20" name="Image 0" descr="preencoded.png">
            <a:extLst>
              <a:ext uri="{FF2B5EF4-FFF2-40B4-BE49-F238E27FC236}">
                <a16:creationId xmlns:a16="http://schemas.microsoft.com/office/drawing/2014/main" id="{49A72D14-B5D2-5245-213E-362F63E1CD28}"/>
              </a:ext>
            </a:extLst>
          </p:cNvPr>
          <p:cNvPicPr>
            <a:picLocks noChangeAspect="1"/>
          </p:cNvPicPr>
          <p:nvPr/>
        </p:nvPicPr>
        <p:blipFill>
          <a:blip r:embed="rId3"/>
          <a:stretch>
            <a:fillRect/>
          </a:stretch>
        </p:blipFill>
        <p:spPr>
          <a:xfrm>
            <a:off x="12017637" y="7412235"/>
            <a:ext cx="2523305" cy="78095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4036" y="1956554"/>
            <a:ext cx="4411980" cy="4411980"/>
          </a:xfrm>
          <a:prstGeom prst="rect">
            <a:avLst/>
          </a:prstGeom>
        </p:spPr>
      </p:pic>
      <p:sp>
        <p:nvSpPr>
          <p:cNvPr id="3" name="Text 0"/>
          <p:cNvSpPr/>
          <p:nvPr/>
        </p:nvSpPr>
        <p:spPr>
          <a:xfrm>
            <a:off x="3127415" y="576738"/>
            <a:ext cx="6816566" cy="771525"/>
          </a:xfrm>
          <a:prstGeom prst="rect">
            <a:avLst/>
          </a:prstGeom>
          <a:noFill/>
          <a:ln/>
        </p:spPr>
        <p:txBody>
          <a:bodyPr wrap="none" lIns="0" tIns="0" rIns="0" bIns="0" rtlCol="0" anchor="t"/>
          <a:lstStyle/>
          <a:p>
            <a:pPr marL="0" indent="0">
              <a:lnSpc>
                <a:spcPts val="605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Xử lý tai nạn khẩn cấp</a:t>
            </a:r>
            <a:endParaRPr lang="en-US" sz="6000" dirty="0"/>
          </a:p>
        </p:txBody>
      </p:sp>
      <p:sp>
        <p:nvSpPr>
          <p:cNvPr id="4" name="Shape 1"/>
          <p:cNvSpPr/>
          <p:nvPr/>
        </p:nvSpPr>
        <p:spPr>
          <a:xfrm>
            <a:off x="6350437" y="2314099"/>
            <a:ext cx="555427" cy="555427"/>
          </a:xfrm>
          <a:prstGeom prst="roundRect">
            <a:avLst>
              <a:gd name="adj" fmla="val 40005"/>
            </a:avLst>
          </a:prstGeom>
          <a:solidFill>
            <a:srgbClr val="E8F3E8"/>
          </a:solidFill>
          <a:ln/>
        </p:spPr>
      </p:sp>
      <p:sp>
        <p:nvSpPr>
          <p:cNvPr id="5" name="Text 2"/>
          <p:cNvSpPr/>
          <p:nvPr/>
        </p:nvSpPr>
        <p:spPr>
          <a:xfrm>
            <a:off x="6535698" y="2406610"/>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900" dirty="0"/>
          </a:p>
        </p:txBody>
      </p:sp>
      <p:sp>
        <p:nvSpPr>
          <p:cNvPr id="6" name="Text 3"/>
          <p:cNvSpPr/>
          <p:nvPr/>
        </p:nvSpPr>
        <p:spPr>
          <a:xfrm>
            <a:off x="7152680" y="231409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Dừng hoạt động</a:t>
            </a:r>
            <a:endParaRPr lang="en-US" sz="2400" dirty="0"/>
          </a:p>
        </p:txBody>
      </p:sp>
      <p:sp>
        <p:nvSpPr>
          <p:cNvPr id="7" name="Text 4"/>
          <p:cNvSpPr/>
          <p:nvPr/>
        </p:nvSpPr>
        <p:spPr>
          <a:xfrm>
            <a:off x="7152680" y="2847975"/>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Ngừng ngay lập tức hoạt động của máy móc khi xảy ra tai nạn</a:t>
            </a:r>
            <a:endParaRPr lang="en-US" sz="1900" dirty="0"/>
          </a:p>
        </p:txBody>
      </p:sp>
      <p:sp>
        <p:nvSpPr>
          <p:cNvPr id="8" name="Shape 5"/>
          <p:cNvSpPr/>
          <p:nvPr/>
        </p:nvSpPr>
        <p:spPr>
          <a:xfrm>
            <a:off x="6350437" y="4162544"/>
            <a:ext cx="555427" cy="555427"/>
          </a:xfrm>
          <a:prstGeom prst="roundRect">
            <a:avLst>
              <a:gd name="adj" fmla="val 40005"/>
            </a:avLst>
          </a:prstGeom>
          <a:solidFill>
            <a:srgbClr val="E8F3E8"/>
          </a:solidFill>
          <a:ln/>
        </p:spPr>
      </p:sp>
      <p:sp>
        <p:nvSpPr>
          <p:cNvPr id="9" name="Text 6"/>
          <p:cNvSpPr/>
          <p:nvPr/>
        </p:nvSpPr>
        <p:spPr>
          <a:xfrm>
            <a:off x="6507123" y="4255056"/>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900" dirty="0"/>
          </a:p>
        </p:txBody>
      </p:sp>
      <p:sp>
        <p:nvSpPr>
          <p:cNvPr id="10" name="Text 7"/>
          <p:cNvSpPr/>
          <p:nvPr/>
        </p:nvSpPr>
        <p:spPr>
          <a:xfrm>
            <a:off x="7152680" y="4162544"/>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Sơ cứu</a:t>
            </a:r>
            <a:endParaRPr lang="en-US" sz="2400" dirty="0"/>
          </a:p>
        </p:txBody>
      </p:sp>
      <p:sp>
        <p:nvSpPr>
          <p:cNvPr id="11" name="Text 8"/>
          <p:cNvSpPr/>
          <p:nvPr/>
        </p:nvSpPr>
        <p:spPr>
          <a:xfrm>
            <a:off x="7152680" y="4696420"/>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Thực hiện sơ cứu ban đầu và gọi cấp cứu nếu cần thiết</a:t>
            </a:r>
            <a:endParaRPr lang="en-US" sz="1900" dirty="0"/>
          </a:p>
        </p:txBody>
      </p:sp>
      <p:sp>
        <p:nvSpPr>
          <p:cNvPr id="12" name="Shape 9"/>
          <p:cNvSpPr/>
          <p:nvPr/>
        </p:nvSpPr>
        <p:spPr>
          <a:xfrm>
            <a:off x="6350437" y="6010989"/>
            <a:ext cx="555427" cy="555427"/>
          </a:xfrm>
          <a:prstGeom prst="roundRect">
            <a:avLst>
              <a:gd name="adj" fmla="val 40005"/>
            </a:avLst>
          </a:prstGeom>
          <a:solidFill>
            <a:srgbClr val="E8F3E8"/>
          </a:solidFill>
          <a:ln/>
        </p:spPr>
      </p:sp>
      <p:sp>
        <p:nvSpPr>
          <p:cNvPr id="13" name="Text 10"/>
          <p:cNvSpPr/>
          <p:nvPr/>
        </p:nvSpPr>
        <p:spPr>
          <a:xfrm>
            <a:off x="6516291" y="6103501"/>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900" dirty="0"/>
          </a:p>
        </p:txBody>
      </p:sp>
      <p:sp>
        <p:nvSpPr>
          <p:cNvPr id="14" name="Text 11"/>
          <p:cNvSpPr/>
          <p:nvPr/>
        </p:nvSpPr>
        <p:spPr>
          <a:xfrm>
            <a:off x="7152680" y="6010989"/>
            <a:ext cx="3363516"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Điều tra nguyên nhân</a:t>
            </a:r>
            <a:endParaRPr lang="en-US" sz="2400" dirty="0"/>
          </a:p>
        </p:txBody>
      </p:sp>
      <p:sp>
        <p:nvSpPr>
          <p:cNvPr id="15" name="Text 12"/>
          <p:cNvSpPr/>
          <p:nvPr/>
        </p:nvSpPr>
        <p:spPr>
          <a:xfrm>
            <a:off x="7152680" y="6544866"/>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Xác định nguyên nhân tai nạn để có biện pháp khắc phục và phòng ngừa</a:t>
            </a:r>
            <a:endParaRPr lang="en-US" sz="1900" dirty="0"/>
          </a:p>
        </p:txBody>
      </p:sp>
      <p:pic>
        <p:nvPicPr>
          <p:cNvPr id="16" name="Image 0" descr="preencoded.png">
            <a:extLst>
              <a:ext uri="{FF2B5EF4-FFF2-40B4-BE49-F238E27FC236}">
                <a16:creationId xmlns:a16="http://schemas.microsoft.com/office/drawing/2014/main" id="{60B41257-DDCE-752A-6B99-812EDA818354}"/>
              </a:ext>
            </a:extLst>
          </p:cNvPr>
          <p:cNvPicPr>
            <a:picLocks noChangeAspect="1"/>
          </p:cNvPicPr>
          <p:nvPr/>
        </p:nvPicPr>
        <p:blipFill>
          <a:blip r:embed="rId4"/>
          <a:stretch>
            <a:fillRect/>
          </a:stretch>
        </p:blipFill>
        <p:spPr>
          <a:xfrm>
            <a:off x="12017637" y="7412235"/>
            <a:ext cx="2523305" cy="78095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9850" y="3259336"/>
            <a:ext cx="3969186" cy="3969186"/>
          </a:xfrm>
          <a:prstGeom prst="rect">
            <a:avLst/>
          </a:prstGeom>
        </p:spPr>
      </p:pic>
      <p:sp>
        <p:nvSpPr>
          <p:cNvPr id="3" name="Text 0"/>
          <p:cNvSpPr/>
          <p:nvPr/>
        </p:nvSpPr>
        <p:spPr>
          <a:xfrm>
            <a:off x="-616531" y="593957"/>
            <a:ext cx="7724299" cy="1267539"/>
          </a:xfrm>
          <a:prstGeom prst="rect">
            <a:avLst/>
          </a:prstGeom>
          <a:noFill/>
          <a:ln/>
        </p:spPr>
        <p:txBody>
          <a:bodyPr wrap="square" lIns="0" tIns="0" rIns="0" bIns="0" rtlCol="0" anchor="t"/>
          <a:lstStyle/>
          <a:p>
            <a:pPr marL="0" indent="0" algn="ctr">
              <a:lnSpc>
                <a:spcPts val="4950"/>
              </a:lnSpc>
              <a:buNone/>
            </a:pP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Lợi Ích Của Huấn </a:t>
            </a: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Luyện</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gn="ctr">
              <a:lnSpc>
                <a:spcPts val="4950"/>
              </a:lnSpc>
              <a:buNone/>
            </a:pP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Động</a:t>
            </a:r>
            <a:endParaRPr lang="en-US" sz="4400" b="1" dirty="0"/>
          </a:p>
        </p:txBody>
      </p:sp>
      <p:sp>
        <p:nvSpPr>
          <p:cNvPr id="4" name="Shape 1"/>
          <p:cNvSpPr/>
          <p:nvPr/>
        </p:nvSpPr>
        <p:spPr>
          <a:xfrm>
            <a:off x="6196251" y="2357557"/>
            <a:ext cx="456248" cy="456248"/>
          </a:xfrm>
          <a:prstGeom prst="roundRect">
            <a:avLst>
              <a:gd name="adj" fmla="val 40009"/>
            </a:avLst>
          </a:prstGeom>
          <a:solidFill>
            <a:srgbClr val="E8F3E8"/>
          </a:solidFill>
          <a:ln/>
        </p:spPr>
      </p:sp>
      <p:sp>
        <p:nvSpPr>
          <p:cNvPr id="5" name="Text 2"/>
          <p:cNvSpPr/>
          <p:nvPr/>
        </p:nvSpPr>
        <p:spPr>
          <a:xfrm>
            <a:off x="6348413" y="2433518"/>
            <a:ext cx="151805" cy="304205"/>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350" dirty="0"/>
          </a:p>
        </p:txBody>
      </p:sp>
      <p:sp>
        <p:nvSpPr>
          <p:cNvPr id="6" name="Text 3"/>
          <p:cNvSpPr/>
          <p:nvPr/>
        </p:nvSpPr>
        <p:spPr>
          <a:xfrm>
            <a:off x="6855262" y="2357557"/>
            <a:ext cx="2663666" cy="316825"/>
          </a:xfrm>
          <a:prstGeom prst="rect">
            <a:avLst/>
          </a:prstGeom>
          <a:noFill/>
          <a:ln/>
        </p:spPr>
        <p:txBody>
          <a:bodyPr wrap="none" lIns="0" tIns="0" rIns="0" bIns="0" rtlCol="0" anchor="t"/>
          <a:lstStyle/>
          <a:p>
            <a:pPr marL="0" indent="0">
              <a:lnSpc>
                <a:spcPts val="2450"/>
              </a:lnSpc>
              <a:buNone/>
            </a:pPr>
            <a:r>
              <a:rPr lang="en-US" sz="1950" b="1" dirty="0">
                <a:solidFill>
                  <a:srgbClr val="405449"/>
                </a:solidFill>
                <a:latin typeface="Times New Roman" panose="02020603050405020304" pitchFamily="18" charset="0"/>
                <a:ea typeface="Fraunces Extra Bold" pitchFamily="34" charset="-122"/>
                <a:cs typeface="Times New Roman" panose="02020603050405020304" pitchFamily="18" charset="0"/>
              </a:rPr>
              <a:t>Nâng Cao Nhận Thức</a:t>
            </a:r>
            <a:endParaRPr lang="en-US" sz="1950" dirty="0"/>
          </a:p>
        </p:txBody>
      </p:sp>
      <p:sp>
        <p:nvSpPr>
          <p:cNvPr id="7" name="Text 4"/>
          <p:cNvSpPr/>
          <p:nvPr/>
        </p:nvSpPr>
        <p:spPr>
          <a:xfrm>
            <a:off x="6855262" y="2796064"/>
            <a:ext cx="7065288" cy="648653"/>
          </a:xfrm>
          <a:prstGeom prst="rect">
            <a:avLst/>
          </a:prstGeom>
          <a:noFill/>
          <a:ln/>
        </p:spPr>
        <p:txBody>
          <a:bodyPr wrap="square" lIns="0" tIns="0" rIns="0" bIns="0" rtlCol="0" anchor="t"/>
          <a:lstStyle/>
          <a:p>
            <a:pPr marL="0" indent="0">
              <a:lnSpc>
                <a:spcPts val="255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Giúp công nhân hiểu rõ các nguy cơ tiềm ẩn và các biện pháp phòng ngừa.</a:t>
            </a:r>
            <a:endParaRPr lang="en-US" sz="1550" dirty="0"/>
          </a:p>
        </p:txBody>
      </p:sp>
      <p:sp>
        <p:nvSpPr>
          <p:cNvPr id="8" name="Shape 5"/>
          <p:cNvSpPr/>
          <p:nvPr/>
        </p:nvSpPr>
        <p:spPr>
          <a:xfrm>
            <a:off x="6196251" y="3875603"/>
            <a:ext cx="456248" cy="456248"/>
          </a:xfrm>
          <a:prstGeom prst="roundRect">
            <a:avLst>
              <a:gd name="adj" fmla="val 40009"/>
            </a:avLst>
          </a:prstGeom>
          <a:solidFill>
            <a:srgbClr val="E8F3E8"/>
          </a:solidFill>
          <a:ln/>
        </p:spPr>
      </p:sp>
      <p:sp>
        <p:nvSpPr>
          <p:cNvPr id="9" name="Text 6"/>
          <p:cNvSpPr/>
          <p:nvPr/>
        </p:nvSpPr>
        <p:spPr>
          <a:xfrm>
            <a:off x="6324957" y="3951565"/>
            <a:ext cx="198834" cy="304205"/>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350" dirty="0"/>
          </a:p>
        </p:txBody>
      </p:sp>
      <p:sp>
        <p:nvSpPr>
          <p:cNvPr id="10" name="Text 7"/>
          <p:cNvSpPr/>
          <p:nvPr/>
        </p:nvSpPr>
        <p:spPr>
          <a:xfrm>
            <a:off x="6855262" y="3875603"/>
            <a:ext cx="2535198" cy="316825"/>
          </a:xfrm>
          <a:prstGeom prst="rect">
            <a:avLst/>
          </a:prstGeom>
          <a:noFill/>
          <a:ln/>
        </p:spPr>
        <p:txBody>
          <a:bodyPr wrap="none" lIns="0" tIns="0" rIns="0" bIns="0" rtlCol="0" anchor="t"/>
          <a:lstStyle/>
          <a:p>
            <a:pPr marL="0" indent="0">
              <a:lnSpc>
                <a:spcPts val="2450"/>
              </a:lnSpc>
              <a:buNone/>
            </a:pPr>
            <a:r>
              <a:rPr lang="en-US" sz="1950" b="1" dirty="0">
                <a:solidFill>
                  <a:srgbClr val="405449"/>
                </a:solidFill>
                <a:latin typeface="Times New Roman" panose="02020603050405020304" pitchFamily="18" charset="0"/>
                <a:ea typeface="Fraunces Extra Bold" pitchFamily="34" charset="-122"/>
                <a:cs typeface="Times New Roman" panose="02020603050405020304" pitchFamily="18" charset="0"/>
              </a:rPr>
              <a:t>Cải Thiện Kỹ Năng</a:t>
            </a:r>
            <a:endParaRPr lang="en-US" sz="1950" dirty="0"/>
          </a:p>
        </p:txBody>
      </p:sp>
      <p:sp>
        <p:nvSpPr>
          <p:cNvPr id="11" name="Text 8"/>
          <p:cNvSpPr/>
          <p:nvPr/>
        </p:nvSpPr>
        <p:spPr>
          <a:xfrm>
            <a:off x="6855262" y="4314111"/>
            <a:ext cx="7065288" cy="648653"/>
          </a:xfrm>
          <a:prstGeom prst="rect">
            <a:avLst/>
          </a:prstGeom>
          <a:noFill/>
          <a:ln/>
        </p:spPr>
        <p:txBody>
          <a:bodyPr wrap="square" lIns="0" tIns="0" rIns="0" bIns="0" rtlCol="0" anchor="t"/>
          <a:lstStyle/>
          <a:p>
            <a:pPr marL="0" indent="0">
              <a:lnSpc>
                <a:spcPts val="255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Trang bị cho công nhân kỹ năng xử lý tình huống khẩn cấp và sử dụng thiết bị bảo hộ.</a:t>
            </a:r>
            <a:endParaRPr lang="en-US" sz="1550" dirty="0"/>
          </a:p>
        </p:txBody>
      </p:sp>
      <p:sp>
        <p:nvSpPr>
          <p:cNvPr id="12" name="Shape 9"/>
          <p:cNvSpPr/>
          <p:nvPr/>
        </p:nvSpPr>
        <p:spPr>
          <a:xfrm>
            <a:off x="6196251" y="5393650"/>
            <a:ext cx="456248" cy="456248"/>
          </a:xfrm>
          <a:prstGeom prst="roundRect">
            <a:avLst>
              <a:gd name="adj" fmla="val 40009"/>
            </a:avLst>
          </a:prstGeom>
          <a:solidFill>
            <a:srgbClr val="E8F3E8"/>
          </a:solidFill>
          <a:ln/>
        </p:spPr>
      </p:sp>
      <p:sp>
        <p:nvSpPr>
          <p:cNvPr id="13" name="Text 10"/>
          <p:cNvSpPr/>
          <p:nvPr/>
        </p:nvSpPr>
        <p:spPr>
          <a:xfrm>
            <a:off x="6332458" y="5469612"/>
            <a:ext cx="183713" cy="304205"/>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350" dirty="0"/>
          </a:p>
        </p:txBody>
      </p:sp>
      <p:sp>
        <p:nvSpPr>
          <p:cNvPr id="14" name="Text 11"/>
          <p:cNvSpPr/>
          <p:nvPr/>
        </p:nvSpPr>
        <p:spPr>
          <a:xfrm>
            <a:off x="6855262" y="5393650"/>
            <a:ext cx="2535198" cy="316825"/>
          </a:xfrm>
          <a:prstGeom prst="rect">
            <a:avLst/>
          </a:prstGeom>
          <a:noFill/>
          <a:ln/>
        </p:spPr>
        <p:txBody>
          <a:bodyPr wrap="none" lIns="0" tIns="0" rIns="0" bIns="0" rtlCol="0" anchor="t"/>
          <a:lstStyle/>
          <a:p>
            <a:pPr marL="0" indent="0">
              <a:lnSpc>
                <a:spcPts val="2450"/>
              </a:lnSpc>
              <a:buNone/>
            </a:pPr>
            <a:r>
              <a:rPr lang="en-US" sz="1950" b="1" dirty="0">
                <a:solidFill>
                  <a:srgbClr val="405449"/>
                </a:solidFill>
                <a:latin typeface="Times New Roman" panose="02020603050405020304" pitchFamily="18" charset="0"/>
                <a:ea typeface="Fraunces Extra Bold" pitchFamily="34" charset="-122"/>
                <a:cs typeface="Times New Roman" panose="02020603050405020304" pitchFamily="18" charset="0"/>
              </a:rPr>
              <a:t>Giảm Thiểu Tai Nạn</a:t>
            </a:r>
            <a:endParaRPr lang="en-US" sz="1950" dirty="0"/>
          </a:p>
        </p:txBody>
      </p:sp>
      <p:sp>
        <p:nvSpPr>
          <p:cNvPr id="15" name="Text 12"/>
          <p:cNvSpPr/>
          <p:nvPr/>
        </p:nvSpPr>
        <p:spPr>
          <a:xfrm>
            <a:off x="6855262" y="5832158"/>
            <a:ext cx="7065288" cy="648653"/>
          </a:xfrm>
          <a:prstGeom prst="rect">
            <a:avLst/>
          </a:prstGeom>
          <a:noFill/>
          <a:ln/>
        </p:spPr>
        <p:txBody>
          <a:bodyPr wrap="square" lIns="0" tIns="0" rIns="0" bIns="0" rtlCol="0" anchor="t"/>
          <a:lstStyle/>
          <a:p>
            <a:pPr marL="0" indent="0">
              <a:lnSpc>
                <a:spcPts val="255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Giảm thiểu nguy cơ tai nạn lao động, bảo vệ sức khỏe và an toàn cho công nhân.</a:t>
            </a:r>
            <a:endParaRPr lang="en-US" sz="1550" dirty="0"/>
          </a:p>
        </p:txBody>
      </p:sp>
      <p:sp>
        <p:nvSpPr>
          <p:cNvPr id="16" name="Shape 13"/>
          <p:cNvSpPr/>
          <p:nvPr/>
        </p:nvSpPr>
        <p:spPr>
          <a:xfrm>
            <a:off x="6196251" y="6911697"/>
            <a:ext cx="456248" cy="456248"/>
          </a:xfrm>
          <a:prstGeom prst="roundRect">
            <a:avLst>
              <a:gd name="adj" fmla="val 40009"/>
            </a:avLst>
          </a:prstGeom>
          <a:solidFill>
            <a:srgbClr val="E8F3E8"/>
          </a:solidFill>
          <a:ln/>
        </p:spPr>
      </p:sp>
      <p:sp>
        <p:nvSpPr>
          <p:cNvPr id="17" name="Text 14"/>
          <p:cNvSpPr/>
          <p:nvPr/>
        </p:nvSpPr>
        <p:spPr>
          <a:xfrm>
            <a:off x="6321028" y="6987659"/>
            <a:ext cx="206693" cy="304205"/>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4</a:t>
            </a:r>
            <a:endParaRPr lang="en-US" sz="2350" dirty="0"/>
          </a:p>
        </p:txBody>
      </p:sp>
      <p:sp>
        <p:nvSpPr>
          <p:cNvPr id="18" name="Text 15"/>
          <p:cNvSpPr/>
          <p:nvPr/>
        </p:nvSpPr>
        <p:spPr>
          <a:xfrm>
            <a:off x="6855262" y="6911697"/>
            <a:ext cx="2535198" cy="316825"/>
          </a:xfrm>
          <a:prstGeom prst="rect">
            <a:avLst/>
          </a:prstGeom>
          <a:noFill/>
          <a:ln/>
        </p:spPr>
        <p:txBody>
          <a:bodyPr wrap="none" lIns="0" tIns="0" rIns="0" bIns="0" rtlCol="0" anchor="t"/>
          <a:lstStyle/>
          <a:p>
            <a:pPr marL="0" indent="0">
              <a:lnSpc>
                <a:spcPts val="2450"/>
              </a:lnSpc>
              <a:buNone/>
            </a:pPr>
            <a:r>
              <a:rPr lang="en-US" sz="1950" b="1" dirty="0">
                <a:solidFill>
                  <a:srgbClr val="405449"/>
                </a:solidFill>
                <a:latin typeface="Times New Roman" panose="02020603050405020304" pitchFamily="18" charset="0"/>
                <a:ea typeface="Fraunces Extra Bold" pitchFamily="34" charset="-122"/>
                <a:cs typeface="Times New Roman" panose="02020603050405020304" pitchFamily="18" charset="0"/>
              </a:rPr>
              <a:t>Nâng Cao Hiệu Quả</a:t>
            </a:r>
            <a:endParaRPr lang="en-US" sz="1950" dirty="0"/>
          </a:p>
        </p:txBody>
      </p:sp>
      <p:sp>
        <p:nvSpPr>
          <p:cNvPr id="19" name="Text 16"/>
          <p:cNvSpPr/>
          <p:nvPr/>
        </p:nvSpPr>
        <p:spPr>
          <a:xfrm>
            <a:off x="6855262" y="7350204"/>
            <a:ext cx="7065288" cy="324326"/>
          </a:xfrm>
          <a:prstGeom prst="rect">
            <a:avLst/>
          </a:prstGeom>
          <a:noFill/>
          <a:ln/>
        </p:spPr>
        <p:txBody>
          <a:bodyPr wrap="none" lIns="0" tIns="0" rIns="0" bIns="0" rtlCol="0" anchor="t"/>
          <a:lstStyle/>
          <a:p>
            <a:pPr marL="0" indent="0">
              <a:lnSpc>
                <a:spcPts val="255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Giúp doanh nghiệp duy trì hoạt động sản xuất hiệu quả và ổn định.</a:t>
            </a:r>
            <a:endParaRPr lang="en-US" sz="1550" dirty="0"/>
          </a:p>
        </p:txBody>
      </p:sp>
      <p:pic>
        <p:nvPicPr>
          <p:cNvPr id="20" name="Image 0" descr="preencoded.png">
            <a:extLst>
              <a:ext uri="{FF2B5EF4-FFF2-40B4-BE49-F238E27FC236}">
                <a16:creationId xmlns:a16="http://schemas.microsoft.com/office/drawing/2014/main" id="{C351173E-3FDF-57EC-65C2-08F4D8DCCE44}"/>
              </a:ext>
            </a:extLst>
          </p:cNvPr>
          <p:cNvPicPr>
            <a:picLocks noChangeAspect="1"/>
          </p:cNvPicPr>
          <p:nvPr/>
        </p:nvPicPr>
        <p:blipFill>
          <a:blip r:embed="rId4"/>
          <a:stretch>
            <a:fillRect/>
          </a:stretch>
        </p:blipFill>
        <p:spPr>
          <a:xfrm>
            <a:off x="12017637" y="7412235"/>
            <a:ext cx="2523305" cy="78095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3400" y="1905000"/>
            <a:ext cx="4419600" cy="4419600"/>
          </a:xfrm>
          <a:prstGeom prst="rect">
            <a:avLst/>
          </a:prstGeom>
        </p:spPr>
      </p:pic>
      <p:sp>
        <p:nvSpPr>
          <p:cNvPr id="3" name="Text 0"/>
          <p:cNvSpPr/>
          <p:nvPr/>
        </p:nvSpPr>
        <p:spPr>
          <a:xfrm>
            <a:off x="6350437" y="2556272"/>
            <a:ext cx="6172200" cy="771525"/>
          </a:xfrm>
          <a:prstGeom prst="rect">
            <a:avLst/>
          </a:prstGeom>
          <a:noFill/>
          <a:ln/>
        </p:spPr>
        <p:txBody>
          <a:bodyPr wrap="non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Kết Luận</a:t>
            </a:r>
            <a:endParaRPr lang="en-US" sz="4850" dirty="0"/>
          </a:p>
        </p:txBody>
      </p:sp>
      <p:sp>
        <p:nvSpPr>
          <p:cNvPr id="4" name="Text 1"/>
          <p:cNvSpPr/>
          <p:nvPr/>
        </p:nvSpPr>
        <p:spPr>
          <a:xfrm>
            <a:off x="6350437" y="3698081"/>
            <a:ext cx="7415927" cy="1975247"/>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An toàn lao động là yếu tố quan trọng trong ngành sản xuất máy lọc không khí. Việc nhận diện và phòng ngừa các nguy cơ tiềm ẩn, cùng với việc thực hiện các biện pháp an toàn, là điều cần thiết để bảo vệ sức khỏe và an toàn cho công nhân, đồng thời đảm bảo hiệu quả hoạt động sản xuất.</a:t>
            </a:r>
            <a:endParaRPr lang="en-US" sz="1900" dirty="0"/>
          </a:p>
        </p:txBody>
      </p:sp>
      <p:pic>
        <p:nvPicPr>
          <p:cNvPr id="5" name="Image 0" descr="preencoded.png">
            <a:extLst>
              <a:ext uri="{FF2B5EF4-FFF2-40B4-BE49-F238E27FC236}">
                <a16:creationId xmlns:a16="http://schemas.microsoft.com/office/drawing/2014/main" id="{B80309BE-9510-90A8-EC3C-BCCF96CF81CF}"/>
              </a:ext>
            </a:extLst>
          </p:cNvPr>
          <p:cNvPicPr>
            <a:picLocks noChangeAspect="1"/>
          </p:cNvPicPr>
          <p:nvPr/>
        </p:nvPicPr>
        <p:blipFill>
          <a:blip r:embed="rId4"/>
          <a:stretch>
            <a:fillRect/>
          </a:stretch>
        </p:blipFill>
        <p:spPr>
          <a:xfrm>
            <a:off x="12017637" y="7412235"/>
            <a:ext cx="2523305" cy="78095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82836" y="615077"/>
            <a:ext cx="5678805" cy="699016"/>
          </a:xfrm>
          <a:prstGeom prst="rect">
            <a:avLst/>
          </a:prstGeom>
          <a:noFill/>
          <a:ln/>
        </p:spPr>
        <p:txBody>
          <a:bodyPr wrap="none" lIns="0" tIns="0" rIns="0" bIns="0" rtlCol="0" anchor="t"/>
          <a:lstStyle/>
          <a:p>
            <a:pPr marL="0" indent="0">
              <a:lnSpc>
                <a:spcPts val="550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Tài Liệu Tham Khảo</a:t>
            </a:r>
            <a:endParaRPr lang="en-US" sz="5400" dirty="0"/>
          </a:p>
        </p:txBody>
      </p:sp>
      <p:pic>
        <p:nvPicPr>
          <p:cNvPr id="3" name="Image 0" descr="preencoded.png"/>
          <p:cNvPicPr>
            <a:picLocks noChangeAspect="1"/>
          </p:cNvPicPr>
          <p:nvPr/>
        </p:nvPicPr>
        <p:blipFill>
          <a:blip r:embed="rId3"/>
          <a:stretch>
            <a:fillRect/>
          </a:stretch>
        </p:blipFill>
        <p:spPr>
          <a:xfrm>
            <a:off x="782836" y="1761411"/>
            <a:ext cx="13064728" cy="4043482"/>
          </a:xfrm>
          <a:prstGeom prst="rect">
            <a:avLst/>
          </a:prstGeom>
        </p:spPr>
      </p:pic>
      <p:pic>
        <p:nvPicPr>
          <p:cNvPr id="4" name="Image 1" descr="preencoded.png"/>
          <p:cNvPicPr>
            <a:picLocks noChangeAspect="1"/>
          </p:cNvPicPr>
          <p:nvPr/>
        </p:nvPicPr>
        <p:blipFill>
          <a:blip r:embed="rId4"/>
          <a:stretch>
            <a:fillRect/>
          </a:stretch>
        </p:blipFill>
        <p:spPr>
          <a:xfrm>
            <a:off x="782836" y="6056471"/>
            <a:ext cx="559118" cy="559118"/>
          </a:xfrm>
          <a:prstGeom prst="rect">
            <a:avLst/>
          </a:prstGeom>
        </p:spPr>
      </p:pic>
      <p:sp>
        <p:nvSpPr>
          <p:cNvPr id="5" name="Text 1"/>
          <p:cNvSpPr/>
          <p:nvPr/>
        </p:nvSpPr>
        <p:spPr>
          <a:xfrm>
            <a:off x="782836" y="6839188"/>
            <a:ext cx="2796064" cy="349448"/>
          </a:xfrm>
          <a:prstGeom prst="rect">
            <a:avLst/>
          </a:prstGeom>
          <a:noFill/>
          <a:ln/>
        </p:spPr>
        <p:txBody>
          <a:bodyPr wrap="none" lIns="0" tIns="0" rIns="0" bIns="0" rtlCol="0" anchor="t"/>
          <a:lstStyle/>
          <a:p>
            <a:pPr marL="0" indent="0" algn="l">
              <a:lnSpc>
                <a:spcPts val="275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Bài Kiểm Tra ATLD</a:t>
            </a:r>
            <a:endParaRPr lang="en-US" sz="2200" dirty="0"/>
          </a:p>
        </p:txBody>
      </p:sp>
      <p:sp>
        <p:nvSpPr>
          <p:cNvPr id="6" name="Text 2"/>
          <p:cNvSpPr/>
          <p:nvPr/>
        </p:nvSpPr>
        <p:spPr>
          <a:xfrm>
            <a:off x="782836" y="7322820"/>
            <a:ext cx="4131231" cy="715804"/>
          </a:xfrm>
          <a:prstGeom prst="rect">
            <a:avLst/>
          </a:prstGeom>
          <a:noFill/>
          <a:ln/>
        </p:spPr>
        <p:txBody>
          <a:bodyPr wrap="square" lIns="0" tIns="0" rIns="0" bIns="0" rtlCol="0" anchor="t"/>
          <a:lstStyle/>
          <a:p>
            <a:pPr marL="0" indent="0" algn="l">
              <a:lnSpc>
                <a:spcPts val="2800"/>
              </a:lnSpc>
              <a:buNone/>
            </a:pPr>
            <a:r>
              <a:rPr lang="en-US" sz="1750"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Trắc nghiệm an toàn lao động nhóm 3.</a:t>
            </a:r>
            <a:endParaRPr lang="en-US" sz="1750" dirty="0"/>
          </a:p>
        </p:txBody>
      </p:sp>
      <p:pic>
        <p:nvPicPr>
          <p:cNvPr id="7" name="Image 2" descr="preencoded.png"/>
          <p:cNvPicPr>
            <a:picLocks noChangeAspect="1"/>
          </p:cNvPicPr>
          <p:nvPr/>
        </p:nvPicPr>
        <p:blipFill>
          <a:blip r:embed="rId6"/>
          <a:stretch>
            <a:fillRect/>
          </a:stretch>
        </p:blipFill>
        <p:spPr>
          <a:xfrm>
            <a:off x="5249585" y="6056471"/>
            <a:ext cx="559118" cy="559118"/>
          </a:xfrm>
          <a:prstGeom prst="rect">
            <a:avLst/>
          </a:prstGeom>
        </p:spPr>
      </p:pic>
      <p:sp>
        <p:nvSpPr>
          <p:cNvPr id="8" name="Text 3"/>
          <p:cNvSpPr/>
          <p:nvPr/>
        </p:nvSpPr>
        <p:spPr>
          <a:xfrm>
            <a:off x="5249585" y="6839188"/>
            <a:ext cx="2796064" cy="349448"/>
          </a:xfrm>
          <a:prstGeom prst="rect">
            <a:avLst/>
          </a:prstGeom>
          <a:noFill/>
          <a:ln/>
        </p:spPr>
        <p:txBody>
          <a:bodyPr wrap="none" lIns="0" tIns="0" rIns="0" bIns="0" rtlCol="0" anchor="t"/>
          <a:lstStyle/>
          <a:p>
            <a:pPr marL="0" indent="0" algn="l">
              <a:lnSpc>
                <a:spcPts val="275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Bảng Báo Giá</a:t>
            </a:r>
            <a:endParaRPr lang="en-US" sz="2200" dirty="0"/>
          </a:p>
        </p:txBody>
      </p:sp>
      <p:sp>
        <p:nvSpPr>
          <p:cNvPr id="9" name="Text 4"/>
          <p:cNvSpPr/>
          <p:nvPr/>
        </p:nvSpPr>
        <p:spPr>
          <a:xfrm>
            <a:off x="5249585" y="7322820"/>
            <a:ext cx="4131231" cy="357902"/>
          </a:xfrm>
          <a:prstGeom prst="rect">
            <a:avLst/>
          </a:prstGeom>
          <a:noFill/>
          <a:ln/>
        </p:spPr>
        <p:txBody>
          <a:bodyPr wrap="none" lIns="0" tIns="0" rIns="0" bIns="0" rtlCol="0" anchor="t"/>
          <a:lstStyle/>
          <a:p>
            <a:pPr marL="0" indent="0" algn="l">
              <a:lnSpc>
                <a:spcPts val="2800"/>
              </a:lnSpc>
              <a:buNone/>
            </a:pPr>
            <a:r>
              <a:rPr lang="en-US" sz="1750" u="sng" dirty="0">
                <a:solidFill>
                  <a:srgbClr val="438951"/>
                </a:solidFill>
                <a:latin typeface="Times New Roman" panose="02020603050405020304" pitchFamily="18" charset="0"/>
                <a:ea typeface="Nobile" pitchFamily="34" charset="-122"/>
                <a:cs typeface="Times New Roman" panose="02020603050405020304" pitchFamily="18" charset="0"/>
                <a:hlinkClick r:id="rId7">
                  <a:extLst>
                    <a:ext uri="{A12FA001-AC4F-418D-AE19-62706E023703}">
                      <ahyp:hlinkClr xmlns:ahyp="http://schemas.microsoft.com/office/drawing/2018/hyperlinkcolor" val="tx"/>
                    </a:ext>
                  </a:extLst>
                </a:hlinkClick>
              </a:rPr>
              <a:t>Xem chi tiết </a:t>
            </a:r>
            <a:endParaRPr lang="en-US" sz="1750" dirty="0"/>
          </a:p>
        </p:txBody>
      </p:sp>
      <p:pic>
        <p:nvPicPr>
          <p:cNvPr id="10" name="Image 3" descr="preencoded.png"/>
          <p:cNvPicPr>
            <a:picLocks noChangeAspect="1"/>
          </p:cNvPicPr>
          <p:nvPr/>
        </p:nvPicPr>
        <p:blipFill>
          <a:blip r:embed="rId8"/>
          <a:stretch>
            <a:fillRect/>
          </a:stretch>
        </p:blipFill>
        <p:spPr>
          <a:xfrm>
            <a:off x="9716333" y="6056471"/>
            <a:ext cx="559118" cy="559118"/>
          </a:xfrm>
          <a:prstGeom prst="rect">
            <a:avLst/>
          </a:prstGeom>
        </p:spPr>
      </p:pic>
      <p:sp>
        <p:nvSpPr>
          <p:cNvPr id="11" name="Text 5"/>
          <p:cNvSpPr/>
          <p:nvPr/>
        </p:nvSpPr>
        <p:spPr>
          <a:xfrm>
            <a:off x="9716333" y="6839188"/>
            <a:ext cx="2796064" cy="349448"/>
          </a:xfrm>
          <a:prstGeom prst="rect">
            <a:avLst/>
          </a:prstGeom>
          <a:noFill/>
          <a:ln/>
        </p:spPr>
        <p:txBody>
          <a:bodyPr wrap="none" lIns="0" tIns="0" rIns="0" bIns="0" rtlCol="0" anchor="t"/>
          <a:lstStyle/>
          <a:p>
            <a:pPr marL="0" indent="0" algn="l">
              <a:lnSpc>
                <a:spcPts val="275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Tải Về Tài Liệu</a:t>
            </a:r>
            <a:endParaRPr lang="en-US" sz="2200" dirty="0"/>
          </a:p>
        </p:txBody>
      </p:sp>
      <p:sp>
        <p:nvSpPr>
          <p:cNvPr id="12" name="Text 6"/>
          <p:cNvSpPr/>
          <p:nvPr/>
        </p:nvSpPr>
        <p:spPr>
          <a:xfrm>
            <a:off x="9716333" y="7322820"/>
            <a:ext cx="4131231" cy="357902"/>
          </a:xfrm>
          <a:prstGeom prst="rect">
            <a:avLst/>
          </a:prstGeom>
          <a:noFill/>
          <a:ln/>
        </p:spPr>
        <p:txBody>
          <a:bodyPr wrap="none" lIns="0" tIns="0" rIns="0" bIns="0" rtlCol="0" anchor="t"/>
          <a:lstStyle/>
          <a:p>
            <a:pPr marL="0" indent="0" algn="l">
              <a:lnSpc>
                <a:spcPts val="2800"/>
              </a:lnSpc>
              <a:buNone/>
            </a:pPr>
            <a:r>
              <a:rPr lang="en-US" sz="1750" u="sng" dirty="0">
                <a:solidFill>
                  <a:srgbClr val="438951"/>
                </a:solidFill>
                <a:latin typeface="Times New Roman" panose="02020603050405020304" pitchFamily="18" charset="0"/>
                <a:ea typeface="Nobile" pitchFamily="34" charset="-122"/>
                <a:cs typeface="Times New Roman" panose="02020603050405020304" pitchFamily="18" charset="0"/>
                <a:hlinkClick r:id="rId9">
                  <a:extLst>
                    <a:ext uri="{A12FA001-AC4F-418D-AE19-62706E023703}">
                      <ahyp:hlinkClr xmlns:ahyp="http://schemas.microsoft.com/office/drawing/2018/hyperlinkcolor" val="tx"/>
                    </a:ext>
                  </a:extLst>
                </a:hlinkClick>
              </a:rPr>
              <a:t>Download tài liệu </a:t>
            </a: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 </a:t>
            </a:r>
            <a:endParaRPr lang="en-US" sz="1750" dirty="0"/>
          </a:p>
        </p:txBody>
      </p:sp>
      <p:pic>
        <p:nvPicPr>
          <p:cNvPr id="13" name="Image 0" descr="preencoded.png">
            <a:extLst>
              <a:ext uri="{FF2B5EF4-FFF2-40B4-BE49-F238E27FC236}">
                <a16:creationId xmlns:a16="http://schemas.microsoft.com/office/drawing/2014/main" id="{76AC6462-6405-640E-5202-724230BB59CA}"/>
              </a:ext>
            </a:extLst>
          </p:cNvPr>
          <p:cNvPicPr>
            <a:picLocks noChangeAspect="1"/>
          </p:cNvPicPr>
          <p:nvPr/>
        </p:nvPicPr>
        <p:blipFill>
          <a:blip r:embed="rId3"/>
          <a:stretch>
            <a:fillRect/>
          </a:stretch>
        </p:blipFill>
        <p:spPr>
          <a:xfrm>
            <a:off x="12017637" y="7412235"/>
            <a:ext cx="2523305" cy="78095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1263</Words>
  <Application>Microsoft Office PowerPoint</Application>
  <PresentationFormat>Custom</PresentationFormat>
  <Paragraphs>136</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2024-11-09T03:19:21Z</dcterms:created>
  <dcterms:modified xsi:type="dcterms:W3CDTF">2024-11-09T03:30:07Z</dcterms:modified>
</cp:coreProperties>
</file>