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DM Sans" pitchFamily="2" charset="0"/>
      <p:regular r:id="rId11"/>
      <p:bold r:id="rId12"/>
    </p:embeddedFont>
    <p:embeddedFont>
      <p:font typeface="PT Serif" panose="020A0603040505020204" pitchFamily="18"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096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hyperlink" Target="https://antoannamviet.com/tai-lieu-an-toan-lao-dong-san-xuat-may-massage-cam-tay/"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864037" y="746284"/>
            <a:ext cx="9636152" cy="4471988"/>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a:t>
            </a:r>
            <a:r>
              <a:rPr lang="en-US" sz="7000" dirty="0" err="1">
                <a:solidFill>
                  <a:srgbClr val="020202"/>
                </a:solidFill>
                <a:latin typeface="PT Serif" pitchFamily="34" charset="0"/>
                <a:ea typeface="PT Serif" pitchFamily="34" charset="-122"/>
                <a:cs typeface="PT Serif" pitchFamily="34" charset="-120"/>
              </a:rPr>
              <a:t>Xuất</a:t>
            </a:r>
            <a:r>
              <a:rPr lang="en-US" sz="7000" dirty="0">
                <a:solidFill>
                  <a:srgbClr val="020202"/>
                </a:solidFill>
                <a:latin typeface="PT Serif" pitchFamily="34" charset="0"/>
                <a:ea typeface="PT Serif" pitchFamily="34" charset="-122"/>
                <a:cs typeface="PT Serif" pitchFamily="34" charset="-120"/>
              </a:rPr>
              <a:t> </a:t>
            </a:r>
          </a:p>
          <a:p>
            <a:pPr marL="0" indent="0">
              <a:lnSpc>
                <a:spcPts val="8800"/>
              </a:lnSpc>
              <a:buNone/>
            </a:pPr>
            <a:r>
              <a:rPr lang="en-US" sz="7000" b="1" dirty="0" err="1">
                <a:solidFill>
                  <a:srgbClr val="020202"/>
                </a:solidFill>
                <a:latin typeface="PT Serif" pitchFamily="34" charset="0"/>
                <a:ea typeface="PT Serif" pitchFamily="34" charset="-122"/>
                <a:cs typeface="PT Serif" pitchFamily="34" charset="-120"/>
              </a:rPr>
              <a:t>Máy</a:t>
            </a:r>
            <a:r>
              <a:rPr lang="en-US" sz="7000" b="1" dirty="0">
                <a:solidFill>
                  <a:srgbClr val="020202"/>
                </a:solidFill>
                <a:latin typeface="PT Serif" pitchFamily="34" charset="0"/>
                <a:ea typeface="PT Serif" pitchFamily="34" charset="-122"/>
                <a:cs typeface="PT Serif" pitchFamily="34" charset="-120"/>
              </a:rPr>
              <a:t> Massage Cầm Tay</a:t>
            </a:r>
            <a:endParaRPr lang="en-US" sz="7000" b="1" dirty="0"/>
          </a:p>
        </p:txBody>
      </p:sp>
      <p:sp>
        <p:nvSpPr>
          <p:cNvPr id="4" name="Text 1"/>
          <p:cNvSpPr/>
          <p:nvPr/>
        </p:nvSpPr>
        <p:spPr>
          <a:xfrm>
            <a:off x="864037" y="5588556"/>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Bài giảng này cung cấp thông tin về an toàn lao động trong ngành sản xuất Máy Massage Cầm Tay, bao gồm các nguy cơ tiềm ẩn, biện pháp phòng ngừa và xử lý tình huống khẩn cấp.</a:t>
            </a:r>
            <a:endParaRPr lang="en-US" sz="1900" dirty="0"/>
          </a:p>
        </p:txBody>
      </p:sp>
      <p:sp>
        <p:nvSpPr>
          <p:cNvPr id="5" name="Shape 2"/>
          <p:cNvSpPr/>
          <p:nvPr/>
        </p:nvSpPr>
        <p:spPr>
          <a:xfrm>
            <a:off x="864037" y="7069812"/>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3"/>
          <a:stretch>
            <a:fillRect/>
          </a:stretch>
        </p:blipFill>
        <p:spPr>
          <a:xfrm>
            <a:off x="871657" y="7077432"/>
            <a:ext cx="379690" cy="379690"/>
          </a:xfrm>
          <a:prstGeom prst="rect">
            <a:avLst/>
          </a:prstGeom>
        </p:spPr>
      </p:pic>
      <p:sp>
        <p:nvSpPr>
          <p:cNvPr id="7" name="Text 3"/>
          <p:cNvSpPr/>
          <p:nvPr/>
        </p:nvSpPr>
        <p:spPr>
          <a:xfrm>
            <a:off x="1382316" y="7051358"/>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pitchFamily="2" charset="0"/>
                <a:ea typeface="DM Sans Bold" pitchFamily="34" charset="-122"/>
                <a:cs typeface="DM Sans Bold" pitchFamily="34" charset="-120"/>
              </a:rPr>
              <a:t>Bản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quyền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thuộc</a:t>
            </a:r>
            <a:r>
              <a:rPr lang="en-US" sz="2400" b="1" dirty="0">
                <a:solidFill>
                  <a:srgbClr val="383838"/>
                </a:solidFill>
                <a:latin typeface="DM Sans" pitchFamily="2" charset="0"/>
                <a:ea typeface="DM Sans Bold" pitchFamily="34" charset="-122"/>
                <a:cs typeface="DM Sans Bold" pitchFamily="34" charset="-120"/>
              </a:rPr>
              <a:t> An Toàn Nam Việt</a:t>
            </a:r>
            <a:endParaRPr lang="en-US" sz="2400" dirty="0"/>
          </a:p>
        </p:txBody>
      </p:sp>
      <p:pic>
        <p:nvPicPr>
          <p:cNvPr id="1026" name="Picture 2">
            <a:extLst>
              <a:ext uri="{FF2B5EF4-FFF2-40B4-BE49-F238E27FC236}">
                <a16:creationId xmlns:a16="http://schemas.microsoft.com/office/drawing/2014/main" id="{ED1A42F1-987A-CFB5-A19C-93E2A86DF9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760026">
            <a:off x="9914829" y="2147500"/>
            <a:ext cx="5572125" cy="5572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782F1AA-4F71-7B09-F385-B4E7BA963BC3}"/>
              </a:ext>
            </a:extLst>
          </p:cNvPr>
          <p:cNvPicPr>
            <a:picLocks noChangeAspect="1"/>
          </p:cNvPicPr>
          <p:nvPr/>
        </p:nvPicPr>
        <p:blipFill>
          <a:blip r:embed="rId5"/>
          <a:stretch>
            <a:fillRect/>
          </a:stretch>
        </p:blipFill>
        <p:spPr>
          <a:xfrm>
            <a:off x="11485265" y="7299830"/>
            <a:ext cx="3002623" cy="9297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080760" y="308610"/>
            <a:ext cx="2468880" cy="2468880"/>
          </a:xfrm>
          <a:prstGeom prst="rect">
            <a:avLst/>
          </a:prstGeom>
        </p:spPr>
      </p:pic>
      <p:sp>
        <p:nvSpPr>
          <p:cNvPr id="3" name="Text 0"/>
          <p:cNvSpPr/>
          <p:nvPr/>
        </p:nvSpPr>
        <p:spPr>
          <a:xfrm>
            <a:off x="864036" y="3304818"/>
            <a:ext cx="12902327" cy="1619964"/>
          </a:xfrm>
          <a:prstGeom prst="rect">
            <a:avLst/>
          </a:prstGeom>
          <a:noFill/>
          <a:ln/>
        </p:spPr>
        <p:txBody>
          <a:bodyPr wrap="squar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Tình hình tai nạn lao động 6 </a:t>
            </a:r>
            <a:r>
              <a:rPr lang="en-US" sz="5100" b="1" dirty="0" err="1">
                <a:solidFill>
                  <a:srgbClr val="020202"/>
                </a:solidFill>
                <a:latin typeface="PT Serif" pitchFamily="34" charset="0"/>
                <a:ea typeface="PT Serif" pitchFamily="34" charset="-122"/>
                <a:cs typeface="PT Serif" pitchFamily="34" charset="-120"/>
              </a:rPr>
              <a:t>tháng</a:t>
            </a:r>
            <a:r>
              <a:rPr lang="en-US" sz="5100" b="1" dirty="0">
                <a:solidFill>
                  <a:srgbClr val="020202"/>
                </a:solidFill>
                <a:latin typeface="PT Serif" pitchFamily="34" charset="0"/>
                <a:ea typeface="PT Serif" pitchFamily="34" charset="-122"/>
                <a:cs typeface="PT Serif" pitchFamily="34" charset="-120"/>
              </a:rPr>
              <a:t> </a:t>
            </a:r>
          </a:p>
          <a:p>
            <a:pPr marL="0" indent="0" algn="ctr">
              <a:lnSpc>
                <a:spcPts val="6350"/>
              </a:lnSpc>
              <a:buNone/>
            </a:pPr>
            <a:r>
              <a:rPr lang="en-US" sz="5100" b="1" dirty="0" err="1">
                <a:solidFill>
                  <a:srgbClr val="020202"/>
                </a:solidFill>
                <a:latin typeface="PT Serif" pitchFamily="34" charset="0"/>
                <a:ea typeface="PT Serif" pitchFamily="34" charset="-122"/>
                <a:cs typeface="PT Serif" pitchFamily="34" charset="-120"/>
              </a:rPr>
              <a:t>đầu</a:t>
            </a:r>
            <a:r>
              <a:rPr lang="en-US" sz="5100" b="1" dirty="0">
                <a:solidFill>
                  <a:srgbClr val="020202"/>
                </a:solidFill>
                <a:latin typeface="PT Serif" pitchFamily="34" charset="0"/>
                <a:ea typeface="PT Serif" pitchFamily="34" charset="-122"/>
                <a:cs typeface="PT Serif" pitchFamily="34" charset="-120"/>
              </a:rPr>
              <a:t> năm 2024</a:t>
            </a:r>
            <a:endParaRPr lang="en-US" sz="5100" b="1" dirty="0"/>
          </a:p>
        </p:txBody>
      </p:sp>
      <p:sp>
        <p:nvSpPr>
          <p:cNvPr id="4" name="Shape 1"/>
          <p:cNvSpPr/>
          <p:nvPr/>
        </p:nvSpPr>
        <p:spPr>
          <a:xfrm>
            <a:off x="1115246" y="5727383"/>
            <a:ext cx="555427" cy="55542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5" name="Text 2"/>
          <p:cNvSpPr/>
          <p:nvPr/>
        </p:nvSpPr>
        <p:spPr>
          <a:xfrm>
            <a:off x="1289315" y="5810607"/>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1917489" y="5727383"/>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vụ tai nạn</a:t>
            </a:r>
            <a:endParaRPr lang="en-US" sz="2550" dirty="0"/>
          </a:p>
        </p:txBody>
      </p:sp>
      <p:sp>
        <p:nvSpPr>
          <p:cNvPr id="7" name="Text 4"/>
          <p:cNvSpPr/>
          <p:nvPr/>
        </p:nvSpPr>
        <p:spPr>
          <a:xfrm>
            <a:off x="1917489" y="6280547"/>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3.201 vụ, giảm 7,09%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sp>
        <p:nvSpPr>
          <p:cNvPr id="8" name="Shape 5"/>
          <p:cNvSpPr/>
          <p:nvPr/>
        </p:nvSpPr>
        <p:spPr>
          <a:xfrm>
            <a:off x="5498293" y="5727383"/>
            <a:ext cx="555427" cy="55542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9" name="Text 6"/>
          <p:cNvSpPr/>
          <p:nvPr/>
        </p:nvSpPr>
        <p:spPr>
          <a:xfrm>
            <a:off x="5672363" y="5810607"/>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6300537" y="5727383"/>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bị nạn</a:t>
            </a:r>
            <a:endParaRPr lang="en-US" sz="2550" dirty="0"/>
          </a:p>
        </p:txBody>
      </p:sp>
      <p:sp>
        <p:nvSpPr>
          <p:cNvPr id="11" name="Text 8"/>
          <p:cNvSpPr/>
          <p:nvPr/>
        </p:nvSpPr>
        <p:spPr>
          <a:xfrm>
            <a:off x="6300537" y="6280547"/>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3.065 người, giảm 6,04% so với cùng kỳ năm 2023.</a:t>
            </a:r>
            <a:endParaRPr lang="en-US" sz="1900" dirty="0"/>
          </a:p>
        </p:txBody>
      </p:sp>
      <p:sp>
        <p:nvSpPr>
          <p:cNvPr id="12" name="Shape 9"/>
          <p:cNvSpPr/>
          <p:nvPr/>
        </p:nvSpPr>
        <p:spPr>
          <a:xfrm>
            <a:off x="9881341" y="5727383"/>
            <a:ext cx="555427" cy="55542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3" name="Text 10"/>
          <p:cNvSpPr/>
          <p:nvPr/>
        </p:nvSpPr>
        <p:spPr>
          <a:xfrm>
            <a:off x="10055411" y="5810607"/>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10683584" y="5727383"/>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chết</a:t>
            </a:r>
            <a:endParaRPr lang="en-US" sz="2550" dirty="0"/>
          </a:p>
        </p:txBody>
      </p:sp>
      <p:sp>
        <p:nvSpPr>
          <p:cNvPr id="15" name="Text 12"/>
          <p:cNvSpPr/>
          <p:nvPr/>
        </p:nvSpPr>
        <p:spPr>
          <a:xfrm>
            <a:off x="10683584" y="6280547"/>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346 người, giảm 1,98%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pic>
        <p:nvPicPr>
          <p:cNvPr id="16" name="Picture 15">
            <a:extLst>
              <a:ext uri="{FF2B5EF4-FFF2-40B4-BE49-F238E27FC236}">
                <a16:creationId xmlns:a16="http://schemas.microsoft.com/office/drawing/2014/main" id="{A1D96427-1598-4715-3EC3-755F09876EEB}"/>
              </a:ext>
            </a:extLst>
          </p:cNvPr>
          <p:cNvPicPr>
            <a:picLocks noChangeAspect="1"/>
          </p:cNvPicPr>
          <p:nvPr/>
        </p:nvPicPr>
        <p:blipFill>
          <a:blip r:embed="rId4"/>
          <a:stretch>
            <a:fillRect/>
          </a:stretch>
        </p:blipFill>
        <p:spPr>
          <a:xfrm>
            <a:off x="11485265" y="7299830"/>
            <a:ext cx="3002623" cy="92977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648080" y="433745"/>
            <a:ext cx="5334119" cy="516969"/>
          </a:xfrm>
          <a:prstGeom prst="rect">
            <a:avLst/>
          </a:prstGeom>
          <a:noFill/>
          <a:ln/>
        </p:spPr>
        <p:txBody>
          <a:bodyPr wrap="none" lIns="0" tIns="0" rIns="0" bIns="0" rtlCol="0" anchor="t"/>
          <a:lstStyle/>
          <a:p>
            <a:pPr marL="0" indent="0">
              <a:lnSpc>
                <a:spcPts val="4050"/>
              </a:lnSpc>
              <a:buNone/>
            </a:pPr>
            <a:r>
              <a:rPr lang="en-US" sz="3600" b="1" dirty="0">
                <a:solidFill>
                  <a:srgbClr val="020202"/>
                </a:solidFill>
                <a:latin typeface="PT Serif" pitchFamily="34" charset="0"/>
                <a:ea typeface="PT Serif" pitchFamily="34" charset="-122"/>
                <a:cs typeface="PT Serif" pitchFamily="34" charset="-120"/>
              </a:rPr>
              <a:t>Một số vụ tai nạn lao động</a:t>
            </a:r>
            <a:endParaRPr lang="en-US" sz="3600" dirty="0"/>
          </a:p>
        </p:txBody>
      </p:sp>
      <p:pic>
        <p:nvPicPr>
          <p:cNvPr id="3" name="Image 0" descr="preencoded.png"/>
          <p:cNvPicPr>
            <a:picLocks noChangeAspect="1"/>
          </p:cNvPicPr>
          <p:nvPr/>
        </p:nvPicPr>
        <p:blipFill>
          <a:blip r:embed="rId3"/>
          <a:stretch>
            <a:fillRect/>
          </a:stretch>
        </p:blipFill>
        <p:spPr>
          <a:xfrm>
            <a:off x="6330434" y="1265753"/>
            <a:ext cx="1969413" cy="1735455"/>
          </a:xfrm>
          <a:prstGeom prst="rect">
            <a:avLst/>
          </a:prstGeom>
        </p:spPr>
      </p:pic>
      <p:sp>
        <p:nvSpPr>
          <p:cNvPr id="4" name="Shape 1"/>
          <p:cNvSpPr/>
          <p:nvPr/>
        </p:nvSpPr>
        <p:spPr>
          <a:xfrm>
            <a:off x="572095" y="3355538"/>
            <a:ext cx="354449" cy="354449"/>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5" name="Text 2"/>
          <p:cNvSpPr/>
          <p:nvPr/>
        </p:nvSpPr>
        <p:spPr>
          <a:xfrm>
            <a:off x="683181" y="3408640"/>
            <a:ext cx="132278" cy="248126"/>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1</a:t>
            </a:r>
            <a:endParaRPr lang="en-US" sz="1950" dirty="0"/>
          </a:p>
        </p:txBody>
      </p:sp>
      <p:sp>
        <p:nvSpPr>
          <p:cNvPr id="6" name="Text 3"/>
          <p:cNvSpPr/>
          <p:nvPr/>
        </p:nvSpPr>
        <p:spPr>
          <a:xfrm>
            <a:off x="1084064" y="3355538"/>
            <a:ext cx="12974241" cy="620316"/>
          </a:xfrm>
          <a:prstGeom prst="rect">
            <a:avLst/>
          </a:prstGeom>
          <a:noFill/>
          <a:ln/>
        </p:spPr>
        <p:txBody>
          <a:bodyPr wrap="square" lIns="0" tIns="0" rIns="0" bIns="0" rtlCol="0" anchor="t"/>
          <a:lstStyle/>
          <a:p>
            <a:pPr marL="0" indent="0">
              <a:lnSpc>
                <a:spcPts val="2400"/>
              </a:lnSpc>
              <a:buNone/>
            </a:pPr>
            <a:r>
              <a:rPr lang="vi-VN" sz="1600" b="1" dirty="0">
                <a:solidFill>
                  <a:srgbClr val="383838"/>
                </a:solidFill>
                <a:latin typeface="PT Serif" pitchFamily="34" charset="0"/>
                <a:ea typeface="PT Serif" pitchFamily="34" charset="-122"/>
                <a:cs typeface="PT Serif" pitchFamily="34" charset="-120"/>
              </a:rPr>
              <a:t>Tai nạn do tiếp xúc với máy móc: </a:t>
            </a:r>
            <a:r>
              <a:rPr lang="vi-VN" sz="1600" dirty="0">
                <a:solidFill>
                  <a:schemeClr val="accent3">
                    <a:lumMod val="50000"/>
                  </a:schemeClr>
                </a:solidFill>
                <a:latin typeface="PT Serif" pitchFamily="34" charset="0"/>
                <a:ea typeface="PT Serif" pitchFamily="34" charset="-122"/>
                <a:cs typeface="PT Serif" pitchFamily="34" charset="-120"/>
              </a:rPr>
              <a:t>Một số công nhân bị thương khi tiếp xúc trực tiếp với các bộ phận máy móc trong quá trình vận hành hoặc bảo trì.</a:t>
            </a:r>
            <a:endParaRPr lang="en-US" sz="1600" dirty="0">
              <a:solidFill>
                <a:schemeClr val="accent3">
                  <a:lumMod val="50000"/>
                </a:schemeClr>
              </a:solidFill>
            </a:endParaRPr>
          </a:p>
        </p:txBody>
      </p:sp>
      <p:sp>
        <p:nvSpPr>
          <p:cNvPr id="7" name="Shape 4"/>
          <p:cNvSpPr/>
          <p:nvPr/>
        </p:nvSpPr>
        <p:spPr>
          <a:xfrm>
            <a:off x="572095" y="4310539"/>
            <a:ext cx="354449" cy="354449"/>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8" name="Text 5"/>
          <p:cNvSpPr/>
          <p:nvPr/>
        </p:nvSpPr>
        <p:spPr>
          <a:xfrm>
            <a:off x="683181" y="4363641"/>
            <a:ext cx="132278" cy="248126"/>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2</a:t>
            </a:r>
            <a:endParaRPr lang="en-US" sz="1950" dirty="0"/>
          </a:p>
        </p:txBody>
      </p:sp>
      <p:sp>
        <p:nvSpPr>
          <p:cNvPr id="9" name="Text 6"/>
          <p:cNvSpPr/>
          <p:nvPr/>
        </p:nvSpPr>
        <p:spPr>
          <a:xfrm>
            <a:off x="1084064" y="4310539"/>
            <a:ext cx="12974241" cy="620316"/>
          </a:xfrm>
          <a:prstGeom prst="rect">
            <a:avLst/>
          </a:prstGeom>
          <a:noFill/>
          <a:ln/>
        </p:spPr>
        <p:txBody>
          <a:bodyPr wrap="square" lIns="0" tIns="0" rIns="0" bIns="0" rtlCol="0" anchor="t"/>
          <a:lstStyle/>
          <a:p>
            <a:pPr marL="0" indent="0">
              <a:lnSpc>
                <a:spcPts val="2400"/>
              </a:lnSpc>
              <a:buNone/>
            </a:pPr>
            <a:r>
              <a:rPr lang="en-US" sz="1600" b="1" dirty="0">
                <a:solidFill>
                  <a:srgbClr val="383838"/>
                </a:solidFill>
                <a:latin typeface="PT Serif" pitchFamily="34" charset="0"/>
                <a:ea typeface="PT Serif" pitchFamily="34" charset="-122"/>
                <a:cs typeface="PT Serif" pitchFamily="34" charset="-120"/>
              </a:rPr>
              <a:t>Sự cố với thiết bị điện</a:t>
            </a:r>
            <a:r>
              <a:rPr lang="en-US" sz="1600" dirty="0">
                <a:solidFill>
                  <a:srgbClr val="383838"/>
                </a:solidFill>
                <a:latin typeface="PT Serif" pitchFamily="34" charset="0"/>
                <a:ea typeface="PT Serif" pitchFamily="34" charset="-122"/>
                <a:cs typeface="PT Serif" pitchFamily="34" charset="-120"/>
              </a:rPr>
              <a:t>: </a:t>
            </a:r>
            <a:r>
              <a:rPr lang="en-US" sz="1600" dirty="0">
                <a:solidFill>
                  <a:schemeClr val="accent3">
                    <a:lumMod val="50000"/>
                  </a:schemeClr>
                </a:solidFill>
                <a:latin typeface="PT Serif" pitchFamily="34" charset="0"/>
                <a:ea typeface="PT Serif" pitchFamily="34" charset="-122"/>
                <a:cs typeface="PT Serif" pitchFamily="34" charset="-120"/>
              </a:rPr>
              <a:t>Việc sử dụng thiết bị điện không đạt tiêu chuẩn hoặc không được bảo trì định kỳ có thể gây ra nguy cơ điện giật hoặc cháy nổ.</a:t>
            </a:r>
            <a:endParaRPr lang="en-US" sz="1600" dirty="0">
              <a:solidFill>
                <a:schemeClr val="accent3">
                  <a:lumMod val="50000"/>
                </a:schemeClr>
              </a:solidFill>
            </a:endParaRPr>
          </a:p>
        </p:txBody>
      </p:sp>
      <p:sp>
        <p:nvSpPr>
          <p:cNvPr id="10" name="Shape 7"/>
          <p:cNvSpPr/>
          <p:nvPr/>
        </p:nvSpPr>
        <p:spPr>
          <a:xfrm>
            <a:off x="572095" y="5265539"/>
            <a:ext cx="354449" cy="354449"/>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1" name="Text 8"/>
          <p:cNvSpPr/>
          <p:nvPr/>
        </p:nvSpPr>
        <p:spPr>
          <a:xfrm>
            <a:off x="683181" y="5318641"/>
            <a:ext cx="132278" cy="248126"/>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3</a:t>
            </a:r>
            <a:endParaRPr lang="en-US" sz="1950" dirty="0"/>
          </a:p>
        </p:txBody>
      </p:sp>
      <p:sp>
        <p:nvSpPr>
          <p:cNvPr id="12" name="Text 9"/>
          <p:cNvSpPr/>
          <p:nvPr/>
        </p:nvSpPr>
        <p:spPr>
          <a:xfrm>
            <a:off x="1084064" y="5265539"/>
            <a:ext cx="12974241" cy="620316"/>
          </a:xfrm>
          <a:prstGeom prst="rect">
            <a:avLst/>
          </a:prstGeom>
          <a:noFill/>
          <a:ln/>
        </p:spPr>
        <p:txBody>
          <a:bodyPr wrap="square" lIns="0" tIns="0" rIns="0" bIns="0" rtlCol="0" anchor="t"/>
          <a:lstStyle/>
          <a:p>
            <a:pPr marL="0" indent="0">
              <a:lnSpc>
                <a:spcPts val="2400"/>
              </a:lnSpc>
              <a:buNone/>
            </a:pPr>
            <a:r>
              <a:rPr lang="en-US" sz="1600" b="1" dirty="0">
                <a:solidFill>
                  <a:srgbClr val="383838"/>
                </a:solidFill>
                <a:latin typeface="PT Serif" pitchFamily="34" charset="0"/>
                <a:ea typeface="PT Serif" pitchFamily="34" charset="-122"/>
                <a:cs typeface="PT Serif" pitchFamily="34" charset="-120"/>
              </a:rPr>
              <a:t>Tai nạn do sự cố trong vận chuyển và lưu kho</a:t>
            </a:r>
            <a:r>
              <a:rPr lang="en-US" sz="1600" dirty="0">
                <a:solidFill>
                  <a:srgbClr val="383838"/>
                </a:solidFill>
                <a:latin typeface="PT Serif" pitchFamily="34" charset="0"/>
                <a:ea typeface="PT Serif" pitchFamily="34" charset="-122"/>
                <a:cs typeface="PT Serif" pitchFamily="34" charset="-120"/>
              </a:rPr>
              <a:t>: </a:t>
            </a:r>
            <a:r>
              <a:rPr lang="en-US" sz="1600" dirty="0">
                <a:solidFill>
                  <a:schemeClr val="accent3">
                    <a:lumMod val="50000"/>
                  </a:schemeClr>
                </a:solidFill>
                <a:latin typeface="PT Serif" pitchFamily="34" charset="0"/>
                <a:ea typeface="PT Serif" pitchFamily="34" charset="-122"/>
                <a:cs typeface="PT Serif" pitchFamily="34" charset="-120"/>
              </a:rPr>
              <a:t>Một số công nhân gặp phải chấn thương khi xử lý hoặc vận chuyển các linh kiện máy massage cầm tay.</a:t>
            </a:r>
            <a:endParaRPr lang="en-US" sz="1600" dirty="0">
              <a:solidFill>
                <a:schemeClr val="accent3">
                  <a:lumMod val="50000"/>
                </a:schemeClr>
              </a:solidFill>
            </a:endParaRPr>
          </a:p>
        </p:txBody>
      </p:sp>
      <p:sp>
        <p:nvSpPr>
          <p:cNvPr id="13" name="Shape 10"/>
          <p:cNvSpPr/>
          <p:nvPr/>
        </p:nvSpPr>
        <p:spPr>
          <a:xfrm>
            <a:off x="572095" y="6220539"/>
            <a:ext cx="354449" cy="354449"/>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4" name="Text 11"/>
          <p:cNvSpPr/>
          <p:nvPr/>
        </p:nvSpPr>
        <p:spPr>
          <a:xfrm>
            <a:off x="683181" y="6273641"/>
            <a:ext cx="132278" cy="248126"/>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4</a:t>
            </a:r>
            <a:endParaRPr lang="en-US" sz="1950" dirty="0"/>
          </a:p>
        </p:txBody>
      </p:sp>
      <p:sp>
        <p:nvSpPr>
          <p:cNvPr id="15" name="Text 12"/>
          <p:cNvSpPr/>
          <p:nvPr/>
        </p:nvSpPr>
        <p:spPr>
          <a:xfrm>
            <a:off x="1084064" y="6220539"/>
            <a:ext cx="12974241" cy="620316"/>
          </a:xfrm>
          <a:prstGeom prst="rect">
            <a:avLst/>
          </a:prstGeom>
          <a:noFill/>
          <a:ln/>
        </p:spPr>
        <p:txBody>
          <a:bodyPr wrap="square" lIns="0" tIns="0" rIns="0" bIns="0" rtlCol="0" anchor="t"/>
          <a:lstStyle/>
          <a:p>
            <a:pPr marL="0" indent="0">
              <a:lnSpc>
                <a:spcPts val="2400"/>
              </a:lnSpc>
              <a:buNone/>
            </a:pPr>
            <a:r>
              <a:rPr lang="en-US" sz="1600" b="1" dirty="0">
                <a:solidFill>
                  <a:srgbClr val="383838"/>
                </a:solidFill>
                <a:latin typeface="PT Serif" pitchFamily="34" charset="0"/>
                <a:ea typeface="PT Serif" pitchFamily="34" charset="-122"/>
                <a:cs typeface="PT Serif" pitchFamily="34" charset="-120"/>
              </a:rPr>
              <a:t>Tai nạn do thiếu bảo hộ cá nhân</a:t>
            </a:r>
            <a:r>
              <a:rPr lang="en-US" sz="1600" dirty="0">
                <a:solidFill>
                  <a:srgbClr val="383838"/>
                </a:solidFill>
                <a:latin typeface="PT Serif" pitchFamily="34" charset="0"/>
                <a:ea typeface="PT Serif" pitchFamily="34" charset="-122"/>
                <a:cs typeface="PT Serif" pitchFamily="34" charset="-120"/>
              </a:rPr>
              <a:t>: </a:t>
            </a:r>
            <a:r>
              <a:rPr lang="en-US" sz="1600" dirty="0">
                <a:solidFill>
                  <a:schemeClr val="accent3">
                    <a:lumMod val="50000"/>
                  </a:schemeClr>
                </a:solidFill>
                <a:latin typeface="PT Serif" pitchFamily="34" charset="0"/>
                <a:ea typeface="PT Serif" pitchFamily="34" charset="-122"/>
                <a:cs typeface="PT Serif" pitchFamily="34" charset="-120"/>
              </a:rPr>
              <a:t>Nhiều tai nạn xảy ra khi công nhân không sử dụng đủ thiết bị bảo hộ cá nhân như găng tay, kính bảo hộ, hoặc khẩu trang.</a:t>
            </a:r>
            <a:endParaRPr lang="en-US" sz="1600" dirty="0">
              <a:solidFill>
                <a:schemeClr val="accent3">
                  <a:lumMod val="50000"/>
                </a:schemeClr>
              </a:solidFill>
            </a:endParaRPr>
          </a:p>
        </p:txBody>
      </p:sp>
      <p:sp>
        <p:nvSpPr>
          <p:cNvPr id="16" name="Shape 13"/>
          <p:cNvSpPr/>
          <p:nvPr/>
        </p:nvSpPr>
        <p:spPr>
          <a:xfrm>
            <a:off x="572095" y="7175540"/>
            <a:ext cx="354449" cy="354449"/>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7" name="Text 14"/>
          <p:cNvSpPr/>
          <p:nvPr/>
        </p:nvSpPr>
        <p:spPr>
          <a:xfrm>
            <a:off x="683181" y="7228642"/>
            <a:ext cx="132278" cy="248126"/>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5</a:t>
            </a:r>
            <a:endParaRPr lang="en-US" sz="1950" dirty="0"/>
          </a:p>
        </p:txBody>
      </p:sp>
      <p:sp>
        <p:nvSpPr>
          <p:cNvPr id="18" name="Text 15"/>
          <p:cNvSpPr/>
          <p:nvPr/>
        </p:nvSpPr>
        <p:spPr>
          <a:xfrm>
            <a:off x="1084064" y="7175540"/>
            <a:ext cx="12974241" cy="620316"/>
          </a:xfrm>
          <a:prstGeom prst="rect">
            <a:avLst/>
          </a:prstGeom>
          <a:noFill/>
          <a:ln/>
        </p:spPr>
        <p:txBody>
          <a:bodyPr wrap="square" lIns="0" tIns="0" rIns="0" bIns="0" rtlCol="0" anchor="t"/>
          <a:lstStyle/>
          <a:p>
            <a:pPr marL="0" indent="0">
              <a:lnSpc>
                <a:spcPts val="2400"/>
              </a:lnSpc>
              <a:buNone/>
            </a:pPr>
            <a:r>
              <a:rPr lang="en-US" sz="1600" b="1" dirty="0">
                <a:solidFill>
                  <a:srgbClr val="383838"/>
                </a:solidFill>
                <a:latin typeface="PT Serif" pitchFamily="34" charset="0"/>
                <a:ea typeface="PT Serif" pitchFamily="34" charset="-122"/>
                <a:cs typeface="PT Serif" pitchFamily="34" charset="-120"/>
              </a:rPr>
              <a:t>Tai nạn do hóa chất</a:t>
            </a:r>
            <a:r>
              <a:rPr lang="en-US" sz="1600" dirty="0">
                <a:solidFill>
                  <a:srgbClr val="383838"/>
                </a:solidFill>
                <a:latin typeface="PT Serif" pitchFamily="34" charset="0"/>
                <a:ea typeface="PT Serif" pitchFamily="34" charset="-122"/>
                <a:cs typeface="PT Serif" pitchFamily="34" charset="-120"/>
              </a:rPr>
              <a:t>: </a:t>
            </a:r>
            <a:r>
              <a:rPr lang="en-US" sz="1600" dirty="0">
                <a:solidFill>
                  <a:schemeClr val="accent3">
                    <a:lumMod val="50000"/>
                  </a:schemeClr>
                </a:solidFill>
                <a:latin typeface="PT Serif" pitchFamily="34" charset="0"/>
                <a:ea typeface="PT Serif" pitchFamily="34" charset="-122"/>
                <a:cs typeface="PT Serif" pitchFamily="34" charset="-120"/>
              </a:rPr>
              <a:t>Trong quá trình sản xuất, việc tiếp xúc với hóa chất như dung môi hoặc chất tẩy rửa có thể gây ra các vấn đề về sức khỏe.</a:t>
            </a:r>
            <a:endParaRPr lang="en-US" sz="1600" dirty="0">
              <a:solidFill>
                <a:schemeClr val="accent3">
                  <a:lumMod val="50000"/>
                </a:schemeClr>
              </a:solidFill>
            </a:endParaRPr>
          </a:p>
        </p:txBody>
      </p:sp>
      <p:pic>
        <p:nvPicPr>
          <p:cNvPr id="19" name="Picture 18">
            <a:extLst>
              <a:ext uri="{FF2B5EF4-FFF2-40B4-BE49-F238E27FC236}">
                <a16:creationId xmlns:a16="http://schemas.microsoft.com/office/drawing/2014/main" id="{FD8EB4A6-F607-8185-AED0-F971006605EC}"/>
              </a:ext>
            </a:extLst>
          </p:cNvPr>
          <p:cNvPicPr>
            <a:picLocks noChangeAspect="1"/>
          </p:cNvPicPr>
          <p:nvPr/>
        </p:nvPicPr>
        <p:blipFill>
          <a:blip r:embed="rId4"/>
          <a:stretch>
            <a:fillRect/>
          </a:stretch>
        </p:blipFill>
        <p:spPr>
          <a:xfrm>
            <a:off x="11485265" y="7299830"/>
            <a:ext cx="3002623" cy="92977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529" y="537138"/>
            <a:ext cx="6689408" cy="442913"/>
          </a:xfrm>
          <a:prstGeom prst="rect">
            <a:avLst/>
          </a:prstGeom>
          <a:noFill/>
          <a:ln/>
        </p:spPr>
        <p:txBody>
          <a:bodyPr wrap="none" lIns="0" tIns="0" rIns="0" bIns="0" rtlCol="0" anchor="t"/>
          <a:lstStyle/>
          <a:p>
            <a:pPr marL="0" indent="0">
              <a:lnSpc>
                <a:spcPts val="3450"/>
              </a:lnSpc>
              <a:buNone/>
            </a:pPr>
            <a:r>
              <a:rPr lang="en-US" sz="3200" b="1" dirty="0">
                <a:solidFill>
                  <a:srgbClr val="020202"/>
                </a:solidFill>
                <a:latin typeface="PT Serif" pitchFamily="34" charset="0"/>
                <a:ea typeface="PT Serif" pitchFamily="34" charset="-122"/>
                <a:cs typeface="PT Serif" pitchFamily="34" charset="-120"/>
              </a:rPr>
              <a:t>Các công đoạn sản xuất trong nhà máy </a:t>
            </a:r>
            <a:endParaRPr lang="en-US" sz="3200" dirty="0"/>
          </a:p>
        </p:txBody>
      </p:sp>
      <p:sp>
        <p:nvSpPr>
          <p:cNvPr id="4" name="Shape 1"/>
          <p:cNvSpPr/>
          <p:nvPr/>
        </p:nvSpPr>
        <p:spPr>
          <a:xfrm>
            <a:off x="1254252" y="1757124"/>
            <a:ext cx="45719" cy="5799236"/>
          </a:xfrm>
          <a:prstGeom prst="roundRect">
            <a:avLst>
              <a:gd name="adj" fmla="val 132844"/>
            </a:avLst>
          </a:prstGeom>
          <a:ln/>
        </p:spPr>
        <p:style>
          <a:lnRef idx="2">
            <a:schemeClr val="accent2"/>
          </a:lnRef>
          <a:fillRef idx="1">
            <a:schemeClr val="lt1"/>
          </a:fillRef>
          <a:effectRef idx="0">
            <a:schemeClr val="accent2"/>
          </a:effectRef>
          <a:fontRef idx="minor">
            <a:schemeClr val="dk1"/>
          </a:fontRef>
        </p:style>
      </p:sp>
      <p:sp>
        <p:nvSpPr>
          <p:cNvPr id="5" name="Shape 2"/>
          <p:cNvSpPr/>
          <p:nvPr/>
        </p:nvSpPr>
        <p:spPr>
          <a:xfrm>
            <a:off x="1110068" y="1908929"/>
            <a:ext cx="303609" cy="303609"/>
          </a:xfrm>
          <a:prstGeom prst="roundRect">
            <a:avLst>
              <a:gd name="adj" fmla="val 6668"/>
            </a:avLst>
          </a:prstGeom>
          <a:ln/>
        </p:spPr>
        <p:style>
          <a:lnRef idx="2">
            <a:schemeClr val="accent1"/>
          </a:lnRef>
          <a:fillRef idx="1">
            <a:schemeClr val="lt1"/>
          </a:fillRef>
          <a:effectRef idx="0">
            <a:schemeClr val="accent1"/>
          </a:effectRef>
          <a:fontRef idx="minor">
            <a:schemeClr val="dk1"/>
          </a:fontRef>
        </p:style>
      </p:sp>
      <p:sp>
        <p:nvSpPr>
          <p:cNvPr id="6" name="Text 3"/>
          <p:cNvSpPr/>
          <p:nvPr/>
        </p:nvSpPr>
        <p:spPr>
          <a:xfrm>
            <a:off x="1205199" y="2000011"/>
            <a:ext cx="113228" cy="212527"/>
          </a:xfrm>
          <a:prstGeom prst="rect">
            <a:avLst/>
          </a:prstGeom>
          <a:noFill/>
          <a:ln/>
        </p:spPr>
        <p:txBody>
          <a:bodyPr wrap="none" lIns="0" tIns="0" rIns="0" bIns="0" rtlCol="0" anchor="t"/>
          <a:lstStyle/>
          <a:p>
            <a:pPr marL="0" indent="0" algn="ctr">
              <a:lnSpc>
                <a:spcPts val="1650"/>
              </a:lnSpc>
              <a:buNone/>
            </a:pPr>
            <a:r>
              <a:rPr lang="en-US" sz="2000" dirty="0">
                <a:solidFill>
                  <a:srgbClr val="383838"/>
                </a:solidFill>
                <a:latin typeface="PT Serif" pitchFamily="34" charset="0"/>
                <a:ea typeface="PT Serif" pitchFamily="34" charset="-122"/>
                <a:cs typeface="PT Serif" pitchFamily="34" charset="-120"/>
              </a:rPr>
              <a:t>1</a:t>
            </a:r>
            <a:endParaRPr lang="en-US" sz="2000" dirty="0"/>
          </a:p>
        </p:txBody>
      </p:sp>
      <p:sp>
        <p:nvSpPr>
          <p:cNvPr id="7" name="Text 4"/>
          <p:cNvSpPr/>
          <p:nvPr/>
        </p:nvSpPr>
        <p:spPr>
          <a:xfrm>
            <a:off x="1531787" y="1892022"/>
            <a:ext cx="2142292" cy="265628"/>
          </a:xfrm>
          <a:prstGeom prst="rect">
            <a:avLst/>
          </a:prstGeom>
          <a:noFill/>
          <a:ln/>
        </p:spPr>
        <p:txBody>
          <a:bodyPr wrap="none" lIns="0" tIns="0" rIns="0" bIns="0" rtlCol="0" anchor="t"/>
          <a:lstStyle/>
          <a:p>
            <a:pPr marL="0" indent="0">
              <a:lnSpc>
                <a:spcPts val="2050"/>
              </a:lnSpc>
              <a:buNone/>
            </a:pPr>
            <a:r>
              <a:rPr lang="en-US" sz="2000" b="1" dirty="0">
                <a:solidFill>
                  <a:srgbClr val="383838"/>
                </a:solidFill>
                <a:latin typeface="PT Serif" pitchFamily="34" charset="0"/>
                <a:ea typeface="PT Serif" pitchFamily="34" charset="-122"/>
                <a:cs typeface="PT Serif" pitchFamily="34" charset="-120"/>
              </a:rPr>
              <a:t>Cắt nhựa và kim loại</a:t>
            </a:r>
            <a:endParaRPr lang="en-US" sz="2000" dirty="0"/>
          </a:p>
        </p:txBody>
      </p:sp>
      <p:sp>
        <p:nvSpPr>
          <p:cNvPr id="8" name="Text 5"/>
          <p:cNvSpPr/>
          <p:nvPr/>
        </p:nvSpPr>
        <p:spPr>
          <a:xfrm>
            <a:off x="1531787" y="2238613"/>
            <a:ext cx="13013888" cy="215979"/>
          </a:xfrm>
          <a:prstGeom prst="rect">
            <a:avLst/>
          </a:prstGeom>
          <a:noFill/>
          <a:ln/>
        </p:spPr>
        <p:txBody>
          <a:bodyPr wrap="none" lIns="0" tIns="0" rIns="0" bIns="0" rtlCol="0" anchor="t"/>
          <a:lstStyle/>
          <a:p>
            <a:pPr marL="0" indent="0" algn="l">
              <a:lnSpc>
                <a:spcPts val="1700"/>
              </a:lnSpc>
              <a:buNone/>
            </a:pPr>
            <a:r>
              <a:rPr lang="en-US" sz="1200" dirty="0">
                <a:solidFill>
                  <a:srgbClr val="383838"/>
                </a:solidFill>
                <a:latin typeface="DM Sans" pitchFamily="34" charset="0"/>
                <a:ea typeface="DM Sans" pitchFamily="34" charset="-122"/>
                <a:cs typeface="DM Sans" pitchFamily="34" charset="-120"/>
              </a:rPr>
              <a:t>Đưa các nguyên liệu vào các máy cắt chuyên dụng</a:t>
            </a:r>
            <a:endParaRPr lang="en-US" sz="1200" dirty="0"/>
          </a:p>
        </p:txBody>
      </p:sp>
      <p:sp>
        <p:nvSpPr>
          <p:cNvPr id="9" name="Shape 6"/>
          <p:cNvSpPr/>
          <p:nvPr/>
        </p:nvSpPr>
        <p:spPr>
          <a:xfrm>
            <a:off x="1110068" y="2876193"/>
            <a:ext cx="303609" cy="303609"/>
          </a:xfrm>
          <a:prstGeom prst="roundRect">
            <a:avLst>
              <a:gd name="adj" fmla="val 6668"/>
            </a:avLst>
          </a:prstGeom>
          <a:ln/>
        </p:spPr>
        <p:style>
          <a:lnRef idx="2">
            <a:schemeClr val="accent1"/>
          </a:lnRef>
          <a:fillRef idx="1">
            <a:schemeClr val="lt1"/>
          </a:fillRef>
          <a:effectRef idx="0">
            <a:schemeClr val="accent1"/>
          </a:effectRef>
          <a:fontRef idx="minor">
            <a:schemeClr val="dk1"/>
          </a:fontRef>
        </p:style>
      </p:sp>
      <p:sp>
        <p:nvSpPr>
          <p:cNvPr id="10" name="Text 7"/>
          <p:cNvSpPr/>
          <p:nvPr/>
        </p:nvSpPr>
        <p:spPr>
          <a:xfrm>
            <a:off x="1205199" y="2967275"/>
            <a:ext cx="113228" cy="212527"/>
          </a:xfrm>
          <a:prstGeom prst="rect">
            <a:avLst/>
          </a:prstGeom>
          <a:noFill/>
          <a:ln/>
        </p:spPr>
        <p:txBody>
          <a:bodyPr wrap="none" lIns="0" tIns="0" rIns="0" bIns="0" rtlCol="0" anchor="t"/>
          <a:lstStyle/>
          <a:p>
            <a:pPr marL="0" indent="0" algn="ctr">
              <a:lnSpc>
                <a:spcPts val="1650"/>
              </a:lnSpc>
              <a:buNone/>
            </a:pPr>
            <a:r>
              <a:rPr lang="en-US" sz="2000" dirty="0">
                <a:solidFill>
                  <a:srgbClr val="383838"/>
                </a:solidFill>
                <a:latin typeface="PT Serif" pitchFamily="34" charset="0"/>
                <a:ea typeface="PT Serif" pitchFamily="34" charset="-122"/>
                <a:cs typeface="PT Serif" pitchFamily="34" charset="-120"/>
              </a:rPr>
              <a:t>2</a:t>
            </a:r>
            <a:endParaRPr lang="en-US" sz="2000" dirty="0"/>
          </a:p>
        </p:txBody>
      </p:sp>
      <p:sp>
        <p:nvSpPr>
          <p:cNvPr id="11" name="Text 8"/>
          <p:cNvSpPr/>
          <p:nvPr/>
        </p:nvSpPr>
        <p:spPr>
          <a:xfrm>
            <a:off x="1531787" y="2859286"/>
            <a:ext cx="2125742" cy="265628"/>
          </a:xfrm>
          <a:prstGeom prst="rect">
            <a:avLst/>
          </a:prstGeom>
          <a:noFill/>
          <a:ln/>
        </p:spPr>
        <p:txBody>
          <a:bodyPr wrap="none" lIns="0" tIns="0" rIns="0" bIns="0" rtlCol="0" anchor="t"/>
          <a:lstStyle/>
          <a:p>
            <a:pPr marL="0" indent="0">
              <a:lnSpc>
                <a:spcPts val="2050"/>
              </a:lnSpc>
              <a:buNone/>
            </a:pPr>
            <a:r>
              <a:rPr lang="en-US" sz="2000" b="1" dirty="0">
                <a:solidFill>
                  <a:srgbClr val="383838"/>
                </a:solidFill>
                <a:latin typeface="PT Serif" pitchFamily="34" charset="0"/>
                <a:ea typeface="PT Serif" pitchFamily="34" charset="-122"/>
                <a:cs typeface="PT Serif" pitchFamily="34" charset="-120"/>
              </a:rPr>
              <a:t>Gia công chi tiết</a:t>
            </a:r>
            <a:endParaRPr lang="en-US" sz="2000" dirty="0"/>
          </a:p>
        </p:txBody>
      </p:sp>
      <p:sp>
        <p:nvSpPr>
          <p:cNvPr id="12" name="Text 9"/>
          <p:cNvSpPr/>
          <p:nvPr/>
        </p:nvSpPr>
        <p:spPr>
          <a:xfrm>
            <a:off x="1531787" y="3205877"/>
            <a:ext cx="13013888" cy="215979"/>
          </a:xfrm>
          <a:prstGeom prst="rect">
            <a:avLst/>
          </a:prstGeom>
          <a:noFill/>
          <a:ln/>
        </p:spPr>
        <p:txBody>
          <a:bodyPr wrap="none" lIns="0" tIns="0" rIns="0" bIns="0" rtlCol="0" anchor="t"/>
          <a:lstStyle/>
          <a:p>
            <a:pPr marL="0" indent="0" algn="l">
              <a:lnSpc>
                <a:spcPts val="1700"/>
              </a:lnSpc>
              <a:buNone/>
            </a:pPr>
            <a:r>
              <a:rPr lang="en-US" sz="1200" dirty="0" err="1">
                <a:solidFill>
                  <a:srgbClr val="383838"/>
                </a:solidFill>
                <a:latin typeface="DM Sans" pitchFamily="34" charset="0"/>
                <a:ea typeface="DM Sans" pitchFamily="34" charset="-122"/>
                <a:cs typeface="DM Sans" pitchFamily="34" charset="-120"/>
              </a:rPr>
              <a:t>Các</a:t>
            </a:r>
            <a:r>
              <a:rPr lang="en-US" sz="1200" dirty="0">
                <a:solidFill>
                  <a:srgbClr val="383838"/>
                </a:solidFill>
                <a:latin typeface="DM Sans" pitchFamily="34" charset="0"/>
                <a:ea typeface="DM Sans" pitchFamily="34" charset="-122"/>
                <a:cs typeface="DM Sans" pitchFamily="34" charset="-120"/>
              </a:rPr>
              <a:t> chi tiết được xử lý bằng các công nghệ gia công tiên tiến như tiện, phay và mài, </a:t>
            </a:r>
          </a:p>
          <a:p>
            <a:pPr marL="0" indent="0" algn="l">
              <a:lnSpc>
                <a:spcPts val="1700"/>
              </a:lnSpc>
              <a:buNone/>
            </a:pPr>
            <a:r>
              <a:rPr lang="en-US" sz="1200" dirty="0" err="1">
                <a:solidFill>
                  <a:srgbClr val="383838"/>
                </a:solidFill>
                <a:latin typeface="DM Sans" pitchFamily="34" charset="0"/>
                <a:ea typeface="DM Sans" pitchFamily="34" charset="-122"/>
                <a:cs typeface="DM Sans" pitchFamily="34" charset="-120"/>
              </a:rPr>
              <a:t>nhằm</a:t>
            </a:r>
            <a:r>
              <a:rPr lang="en-US" sz="1200" dirty="0">
                <a:solidFill>
                  <a:srgbClr val="383838"/>
                </a:solidFill>
                <a:latin typeface="DM Sans" pitchFamily="34" charset="0"/>
                <a:ea typeface="DM Sans" pitchFamily="34" charset="-122"/>
                <a:cs typeface="DM Sans" pitchFamily="34" charset="-120"/>
              </a:rPr>
              <a:t> đạt được kích thước và hình dạng chính xác theo yêu cầu thiết kế.</a:t>
            </a:r>
            <a:endParaRPr lang="en-US" sz="1200" dirty="0"/>
          </a:p>
        </p:txBody>
      </p:sp>
      <p:sp>
        <p:nvSpPr>
          <p:cNvPr id="13" name="Shape 10"/>
          <p:cNvSpPr/>
          <p:nvPr/>
        </p:nvSpPr>
        <p:spPr>
          <a:xfrm>
            <a:off x="1110068" y="4004143"/>
            <a:ext cx="303609" cy="303609"/>
          </a:xfrm>
          <a:prstGeom prst="roundRect">
            <a:avLst>
              <a:gd name="adj" fmla="val 6668"/>
            </a:avLst>
          </a:prstGeom>
          <a:ln/>
        </p:spPr>
        <p:style>
          <a:lnRef idx="2">
            <a:schemeClr val="accent1"/>
          </a:lnRef>
          <a:fillRef idx="1">
            <a:schemeClr val="lt1"/>
          </a:fillRef>
          <a:effectRef idx="0">
            <a:schemeClr val="accent1"/>
          </a:effectRef>
          <a:fontRef idx="minor">
            <a:schemeClr val="dk1"/>
          </a:fontRef>
        </p:style>
      </p:sp>
      <p:sp>
        <p:nvSpPr>
          <p:cNvPr id="14" name="Text 11"/>
          <p:cNvSpPr/>
          <p:nvPr/>
        </p:nvSpPr>
        <p:spPr>
          <a:xfrm>
            <a:off x="1205199" y="4095225"/>
            <a:ext cx="113228" cy="212527"/>
          </a:xfrm>
          <a:prstGeom prst="rect">
            <a:avLst/>
          </a:prstGeom>
          <a:noFill/>
          <a:ln/>
        </p:spPr>
        <p:txBody>
          <a:bodyPr wrap="none" lIns="0" tIns="0" rIns="0" bIns="0" rtlCol="0" anchor="t"/>
          <a:lstStyle/>
          <a:p>
            <a:pPr marL="0" indent="0" algn="ctr">
              <a:lnSpc>
                <a:spcPts val="1650"/>
              </a:lnSpc>
              <a:buNone/>
            </a:pPr>
            <a:r>
              <a:rPr lang="en-US" sz="2000" dirty="0">
                <a:solidFill>
                  <a:srgbClr val="383838"/>
                </a:solidFill>
                <a:latin typeface="PT Serif" pitchFamily="34" charset="0"/>
                <a:ea typeface="PT Serif" pitchFamily="34" charset="-122"/>
                <a:cs typeface="PT Serif" pitchFamily="34" charset="-120"/>
              </a:rPr>
              <a:t>3</a:t>
            </a:r>
            <a:endParaRPr lang="en-US" sz="2000" dirty="0"/>
          </a:p>
        </p:txBody>
      </p:sp>
      <p:sp>
        <p:nvSpPr>
          <p:cNvPr id="15" name="Text 12"/>
          <p:cNvSpPr/>
          <p:nvPr/>
        </p:nvSpPr>
        <p:spPr>
          <a:xfrm>
            <a:off x="1531787" y="3987236"/>
            <a:ext cx="3073360" cy="265628"/>
          </a:xfrm>
          <a:prstGeom prst="rect">
            <a:avLst/>
          </a:prstGeom>
          <a:noFill/>
          <a:ln/>
        </p:spPr>
        <p:txBody>
          <a:bodyPr wrap="none" lIns="0" tIns="0" rIns="0" bIns="0" rtlCol="0" anchor="t"/>
          <a:lstStyle/>
          <a:p>
            <a:pPr marL="0" indent="0">
              <a:lnSpc>
                <a:spcPts val="2050"/>
              </a:lnSpc>
              <a:buNone/>
            </a:pPr>
            <a:r>
              <a:rPr lang="en-US" sz="2000" b="1" dirty="0">
                <a:solidFill>
                  <a:srgbClr val="383838"/>
                </a:solidFill>
                <a:latin typeface="PT Serif" pitchFamily="34" charset="0"/>
                <a:ea typeface="PT Serif" pitchFamily="34" charset="-122"/>
                <a:cs typeface="PT Serif" pitchFamily="34" charset="-120"/>
              </a:rPr>
              <a:t>Lắp ráp động cơ và mạch điện</a:t>
            </a:r>
            <a:endParaRPr lang="en-US" sz="2000" dirty="0"/>
          </a:p>
        </p:txBody>
      </p:sp>
      <p:sp>
        <p:nvSpPr>
          <p:cNvPr id="16" name="Text 13"/>
          <p:cNvSpPr/>
          <p:nvPr/>
        </p:nvSpPr>
        <p:spPr>
          <a:xfrm>
            <a:off x="1531787" y="4333827"/>
            <a:ext cx="13013888" cy="215979"/>
          </a:xfrm>
          <a:prstGeom prst="rect">
            <a:avLst/>
          </a:prstGeom>
          <a:noFill/>
          <a:ln/>
        </p:spPr>
        <p:txBody>
          <a:bodyPr wrap="none" lIns="0" tIns="0" rIns="0" bIns="0" rtlCol="0" anchor="t"/>
          <a:lstStyle/>
          <a:p>
            <a:pPr marL="0" indent="0" algn="l">
              <a:lnSpc>
                <a:spcPts val="1700"/>
              </a:lnSpc>
              <a:buNone/>
            </a:pPr>
            <a:r>
              <a:rPr lang="en-US" sz="1200" dirty="0" err="1">
                <a:solidFill>
                  <a:srgbClr val="383838"/>
                </a:solidFill>
                <a:latin typeface="DM Sans" pitchFamily="34" charset="0"/>
                <a:ea typeface="DM Sans" pitchFamily="34" charset="-122"/>
                <a:cs typeface="DM Sans" pitchFamily="34" charset="-120"/>
              </a:rPr>
              <a:t>Các</a:t>
            </a:r>
            <a:r>
              <a:rPr lang="en-US" sz="1200" dirty="0">
                <a:solidFill>
                  <a:srgbClr val="383838"/>
                </a:solidFill>
                <a:latin typeface="DM Sans" pitchFamily="34" charset="0"/>
                <a:ea typeface="DM Sans" pitchFamily="34" charset="-122"/>
                <a:cs typeface="DM Sans" pitchFamily="34" charset="-120"/>
              </a:rPr>
              <a:t> linh kiện điện tử và động cơ được lắp ráp vào vỏ máy theo đúng quy trình kỹ </a:t>
            </a:r>
            <a:r>
              <a:rPr lang="en-US" sz="1200" dirty="0" err="1">
                <a:solidFill>
                  <a:srgbClr val="383838"/>
                </a:solidFill>
                <a:latin typeface="DM Sans" pitchFamily="34" charset="0"/>
                <a:ea typeface="DM Sans" pitchFamily="34" charset="-122"/>
                <a:cs typeface="DM Sans" pitchFamily="34" charset="-120"/>
              </a:rPr>
              <a:t>thuật</a:t>
            </a:r>
            <a:r>
              <a:rPr lang="en-US" sz="1200" dirty="0">
                <a:solidFill>
                  <a:srgbClr val="383838"/>
                </a:solidFill>
                <a:latin typeface="DM Sans" pitchFamily="34" charset="0"/>
                <a:ea typeface="DM Sans" pitchFamily="34" charset="-122"/>
                <a:cs typeface="DM Sans" pitchFamily="34" charset="-120"/>
              </a:rPr>
              <a:t> </a:t>
            </a:r>
          </a:p>
          <a:p>
            <a:pPr marL="0" indent="0" algn="l">
              <a:lnSpc>
                <a:spcPts val="1700"/>
              </a:lnSpc>
              <a:buNone/>
            </a:pPr>
            <a:r>
              <a:rPr lang="en-US" sz="1200" dirty="0" err="1">
                <a:solidFill>
                  <a:srgbClr val="383838"/>
                </a:solidFill>
                <a:latin typeface="DM Sans" pitchFamily="34" charset="0"/>
                <a:ea typeface="DM Sans" pitchFamily="34" charset="-122"/>
                <a:cs typeface="DM Sans" pitchFamily="34" charset="-120"/>
              </a:rPr>
              <a:t>để</a:t>
            </a:r>
            <a:r>
              <a:rPr lang="en-US" sz="1200" dirty="0">
                <a:solidFill>
                  <a:srgbClr val="383838"/>
                </a:solidFill>
                <a:latin typeface="DM Sans" pitchFamily="34" charset="0"/>
                <a:ea typeface="DM Sans" pitchFamily="34" charset="-122"/>
                <a:cs typeface="DM Sans" pitchFamily="34" charset="-120"/>
              </a:rPr>
              <a:t> đảm bảo máy hoạt động hiệu quả</a:t>
            </a:r>
            <a:endParaRPr lang="en-US" sz="1200" dirty="0"/>
          </a:p>
        </p:txBody>
      </p:sp>
      <p:sp>
        <p:nvSpPr>
          <p:cNvPr id="17" name="Shape 14"/>
          <p:cNvSpPr/>
          <p:nvPr/>
        </p:nvSpPr>
        <p:spPr>
          <a:xfrm>
            <a:off x="1110068" y="5294241"/>
            <a:ext cx="303609" cy="303609"/>
          </a:xfrm>
          <a:prstGeom prst="roundRect">
            <a:avLst>
              <a:gd name="adj" fmla="val 6668"/>
            </a:avLst>
          </a:prstGeom>
          <a:ln/>
        </p:spPr>
        <p:style>
          <a:lnRef idx="2">
            <a:schemeClr val="accent1"/>
          </a:lnRef>
          <a:fillRef idx="1">
            <a:schemeClr val="lt1"/>
          </a:fillRef>
          <a:effectRef idx="0">
            <a:schemeClr val="accent1"/>
          </a:effectRef>
          <a:fontRef idx="minor">
            <a:schemeClr val="dk1"/>
          </a:fontRef>
        </p:style>
      </p:sp>
      <p:sp>
        <p:nvSpPr>
          <p:cNvPr id="18" name="Text 15"/>
          <p:cNvSpPr/>
          <p:nvPr/>
        </p:nvSpPr>
        <p:spPr>
          <a:xfrm>
            <a:off x="1205199" y="5385323"/>
            <a:ext cx="113228" cy="212527"/>
          </a:xfrm>
          <a:prstGeom prst="rect">
            <a:avLst/>
          </a:prstGeom>
          <a:noFill/>
          <a:ln/>
        </p:spPr>
        <p:txBody>
          <a:bodyPr wrap="none" lIns="0" tIns="0" rIns="0" bIns="0" rtlCol="0" anchor="t"/>
          <a:lstStyle/>
          <a:p>
            <a:pPr marL="0" indent="0" algn="ctr">
              <a:lnSpc>
                <a:spcPts val="1650"/>
              </a:lnSpc>
              <a:buNone/>
            </a:pPr>
            <a:r>
              <a:rPr lang="en-US" sz="2000" dirty="0">
                <a:solidFill>
                  <a:srgbClr val="383838"/>
                </a:solidFill>
                <a:latin typeface="PT Serif" pitchFamily="34" charset="0"/>
                <a:ea typeface="PT Serif" pitchFamily="34" charset="-122"/>
                <a:cs typeface="PT Serif" pitchFamily="34" charset="-120"/>
              </a:rPr>
              <a:t>4</a:t>
            </a:r>
            <a:endParaRPr lang="en-US" sz="2000" dirty="0"/>
          </a:p>
        </p:txBody>
      </p:sp>
      <p:sp>
        <p:nvSpPr>
          <p:cNvPr id="19" name="Text 16"/>
          <p:cNvSpPr/>
          <p:nvPr/>
        </p:nvSpPr>
        <p:spPr>
          <a:xfrm>
            <a:off x="1531787" y="5277335"/>
            <a:ext cx="2380536" cy="265628"/>
          </a:xfrm>
          <a:prstGeom prst="rect">
            <a:avLst/>
          </a:prstGeom>
          <a:noFill/>
          <a:ln/>
        </p:spPr>
        <p:txBody>
          <a:bodyPr wrap="none" lIns="0" tIns="0" rIns="0" bIns="0" rtlCol="0" anchor="t"/>
          <a:lstStyle/>
          <a:p>
            <a:pPr marL="0" indent="0">
              <a:lnSpc>
                <a:spcPts val="2050"/>
              </a:lnSpc>
              <a:buNone/>
            </a:pPr>
            <a:r>
              <a:rPr lang="en-US" sz="2000" b="1" dirty="0">
                <a:solidFill>
                  <a:srgbClr val="383838"/>
                </a:solidFill>
                <a:latin typeface="PT Serif" pitchFamily="34" charset="0"/>
                <a:ea typeface="PT Serif" pitchFamily="34" charset="-122"/>
                <a:cs typeface="PT Serif" pitchFamily="34" charset="-120"/>
              </a:rPr>
              <a:t>Gắn các bộ phận cơ khí</a:t>
            </a:r>
            <a:endParaRPr lang="en-US" sz="2000" dirty="0"/>
          </a:p>
        </p:txBody>
      </p:sp>
      <p:sp>
        <p:nvSpPr>
          <p:cNvPr id="20" name="Text 17"/>
          <p:cNvSpPr/>
          <p:nvPr/>
        </p:nvSpPr>
        <p:spPr>
          <a:xfrm>
            <a:off x="1531787" y="5623926"/>
            <a:ext cx="13013888" cy="215979"/>
          </a:xfrm>
          <a:prstGeom prst="rect">
            <a:avLst/>
          </a:prstGeom>
          <a:noFill/>
          <a:ln/>
        </p:spPr>
        <p:txBody>
          <a:bodyPr wrap="none" lIns="0" tIns="0" rIns="0" bIns="0" rtlCol="0" anchor="t"/>
          <a:lstStyle/>
          <a:p>
            <a:pPr marL="0" indent="0" algn="l">
              <a:lnSpc>
                <a:spcPts val="1700"/>
              </a:lnSpc>
              <a:buNone/>
            </a:pPr>
            <a:r>
              <a:rPr lang="en-US" sz="1200" dirty="0" err="1">
                <a:solidFill>
                  <a:srgbClr val="383838"/>
                </a:solidFill>
                <a:latin typeface="DM Sans" pitchFamily="34" charset="0"/>
                <a:ea typeface="DM Sans" pitchFamily="34" charset="-122"/>
                <a:cs typeface="DM Sans" pitchFamily="34" charset="-120"/>
              </a:rPr>
              <a:t>Lắp</a:t>
            </a:r>
            <a:r>
              <a:rPr lang="en-US" sz="1200" dirty="0">
                <a:solidFill>
                  <a:srgbClr val="383838"/>
                </a:solidFill>
                <a:latin typeface="DM Sans" pitchFamily="34" charset="0"/>
                <a:ea typeface="DM Sans" pitchFamily="34" charset="-122"/>
                <a:cs typeface="DM Sans" pitchFamily="34" charset="-120"/>
              </a:rPr>
              <a:t> ráp các bộ phận quan trọng như đầu massage, tay cầm và các bộ phận điều </a:t>
            </a:r>
            <a:r>
              <a:rPr lang="en-US" sz="1200" dirty="0" err="1">
                <a:solidFill>
                  <a:srgbClr val="383838"/>
                </a:solidFill>
                <a:latin typeface="DM Sans" pitchFamily="34" charset="0"/>
                <a:ea typeface="DM Sans" pitchFamily="34" charset="-122"/>
                <a:cs typeface="DM Sans" pitchFamily="34" charset="-120"/>
              </a:rPr>
              <a:t>chỉnh</a:t>
            </a:r>
            <a:r>
              <a:rPr lang="en-US" sz="1200" dirty="0">
                <a:solidFill>
                  <a:srgbClr val="383838"/>
                </a:solidFill>
                <a:latin typeface="DM Sans" pitchFamily="34" charset="0"/>
                <a:ea typeface="DM Sans" pitchFamily="34" charset="-122"/>
                <a:cs typeface="DM Sans" pitchFamily="34" charset="-120"/>
              </a:rPr>
              <a:t> </a:t>
            </a:r>
          </a:p>
          <a:p>
            <a:pPr marL="0" indent="0" algn="l">
              <a:lnSpc>
                <a:spcPts val="1700"/>
              </a:lnSpc>
              <a:buNone/>
            </a:pPr>
            <a:r>
              <a:rPr lang="en-US" sz="1200" dirty="0" err="1">
                <a:solidFill>
                  <a:srgbClr val="383838"/>
                </a:solidFill>
                <a:latin typeface="DM Sans" pitchFamily="34" charset="0"/>
                <a:ea typeface="DM Sans" pitchFamily="34" charset="-122"/>
                <a:cs typeface="DM Sans" pitchFamily="34" charset="-120"/>
              </a:rPr>
              <a:t>vào</a:t>
            </a:r>
            <a:r>
              <a:rPr lang="en-US" sz="1200" dirty="0">
                <a:solidFill>
                  <a:srgbClr val="383838"/>
                </a:solidFill>
                <a:latin typeface="DM Sans" pitchFamily="34" charset="0"/>
                <a:ea typeface="DM Sans" pitchFamily="34" charset="-122"/>
                <a:cs typeface="DM Sans" pitchFamily="34" charset="-120"/>
              </a:rPr>
              <a:t> trong vỏ máy</a:t>
            </a:r>
            <a:endParaRPr lang="en-US" sz="1200" dirty="0"/>
          </a:p>
        </p:txBody>
      </p:sp>
      <p:sp>
        <p:nvSpPr>
          <p:cNvPr id="21" name="Shape 18"/>
          <p:cNvSpPr/>
          <p:nvPr/>
        </p:nvSpPr>
        <p:spPr>
          <a:xfrm>
            <a:off x="1110068" y="6477485"/>
            <a:ext cx="303609" cy="303609"/>
          </a:xfrm>
          <a:prstGeom prst="roundRect">
            <a:avLst>
              <a:gd name="adj" fmla="val 6668"/>
            </a:avLst>
          </a:prstGeom>
          <a:ln/>
        </p:spPr>
        <p:style>
          <a:lnRef idx="2">
            <a:schemeClr val="accent1"/>
          </a:lnRef>
          <a:fillRef idx="1">
            <a:schemeClr val="lt1"/>
          </a:fillRef>
          <a:effectRef idx="0">
            <a:schemeClr val="accent1"/>
          </a:effectRef>
          <a:fontRef idx="minor">
            <a:schemeClr val="dk1"/>
          </a:fontRef>
        </p:style>
      </p:sp>
      <p:sp>
        <p:nvSpPr>
          <p:cNvPr id="22" name="Text 19"/>
          <p:cNvSpPr/>
          <p:nvPr/>
        </p:nvSpPr>
        <p:spPr>
          <a:xfrm>
            <a:off x="1205199" y="6568567"/>
            <a:ext cx="113228" cy="212527"/>
          </a:xfrm>
          <a:prstGeom prst="rect">
            <a:avLst/>
          </a:prstGeom>
          <a:noFill/>
          <a:ln/>
        </p:spPr>
        <p:txBody>
          <a:bodyPr wrap="none" lIns="0" tIns="0" rIns="0" bIns="0" rtlCol="0" anchor="t"/>
          <a:lstStyle/>
          <a:p>
            <a:pPr marL="0" indent="0" algn="ctr">
              <a:lnSpc>
                <a:spcPts val="1650"/>
              </a:lnSpc>
              <a:buNone/>
            </a:pPr>
            <a:r>
              <a:rPr lang="en-US" sz="2000" dirty="0">
                <a:solidFill>
                  <a:srgbClr val="383838"/>
                </a:solidFill>
                <a:latin typeface="PT Serif" pitchFamily="34" charset="0"/>
                <a:ea typeface="PT Serif" pitchFamily="34" charset="-122"/>
                <a:cs typeface="PT Serif" pitchFamily="34" charset="-120"/>
              </a:rPr>
              <a:t>5</a:t>
            </a:r>
            <a:endParaRPr lang="en-US" sz="2000" dirty="0"/>
          </a:p>
        </p:txBody>
      </p:sp>
      <p:sp>
        <p:nvSpPr>
          <p:cNvPr id="23" name="Text 20"/>
          <p:cNvSpPr/>
          <p:nvPr/>
        </p:nvSpPr>
        <p:spPr>
          <a:xfrm>
            <a:off x="1531787" y="6460578"/>
            <a:ext cx="2125742" cy="265628"/>
          </a:xfrm>
          <a:prstGeom prst="rect">
            <a:avLst/>
          </a:prstGeom>
          <a:noFill/>
          <a:ln/>
        </p:spPr>
        <p:txBody>
          <a:bodyPr wrap="none" lIns="0" tIns="0" rIns="0" bIns="0" rtlCol="0" anchor="t"/>
          <a:lstStyle/>
          <a:p>
            <a:pPr marL="0" indent="0">
              <a:lnSpc>
                <a:spcPts val="2050"/>
              </a:lnSpc>
              <a:buNone/>
            </a:pPr>
            <a:r>
              <a:rPr lang="en-US" sz="2000" b="1" dirty="0">
                <a:solidFill>
                  <a:srgbClr val="383838"/>
                </a:solidFill>
                <a:latin typeface="PT Serif" pitchFamily="34" charset="0"/>
                <a:ea typeface="PT Serif" pitchFamily="34" charset="-122"/>
                <a:cs typeface="PT Serif" pitchFamily="34" charset="-120"/>
              </a:rPr>
              <a:t>Kiểm tra chức năng</a:t>
            </a:r>
            <a:endParaRPr lang="en-US" sz="2000" dirty="0"/>
          </a:p>
        </p:txBody>
      </p:sp>
      <p:sp>
        <p:nvSpPr>
          <p:cNvPr id="24" name="Text 21"/>
          <p:cNvSpPr/>
          <p:nvPr/>
        </p:nvSpPr>
        <p:spPr>
          <a:xfrm>
            <a:off x="1531787" y="6807169"/>
            <a:ext cx="13013888" cy="431959"/>
          </a:xfrm>
          <a:prstGeom prst="rect">
            <a:avLst/>
          </a:prstGeom>
          <a:noFill/>
          <a:ln/>
        </p:spPr>
        <p:txBody>
          <a:bodyPr wrap="square" lIns="0" tIns="0" rIns="0" bIns="0" rtlCol="0" anchor="t"/>
          <a:lstStyle/>
          <a:p>
            <a:pPr marL="0" indent="0" algn="l">
              <a:lnSpc>
                <a:spcPts val="1700"/>
              </a:lnSpc>
              <a:buNone/>
            </a:pPr>
            <a:r>
              <a:rPr lang="en-US" sz="1200" dirty="0">
                <a:solidFill>
                  <a:srgbClr val="383838"/>
                </a:solidFill>
                <a:latin typeface="DM Sans" pitchFamily="34" charset="0"/>
                <a:ea typeface="DM Sans" pitchFamily="34" charset="-122"/>
                <a:cs typeface="DM Sans" pitchFamily="34" charset="-120"/>
              </a:rPr>
              <a:t>Máy massage phải được kiểm tra toàn diện từ các bộ phận cơ khí đến các linh kiện điện tử, </a:t>
            </a:r>
          </a:p>
          <a:p>
            <a:pPr marL="0" indent="0" algn="l">
              <a:lnSpc>
                <a:spcPts val="1700"/>
              </a:lnSpc>
              <a:buNone/>
            </a:pPr>
            <a:r>
              <a:rPr lang="en-US" sz="1200" dirty="0" err="1">
                <a:solidFill>
                  <a:srgbClr val="383838"/>
                </a:solidFill>
                <a:latin typeface="DM Sans" pitchFamily="34" charset="0"/>
                <a:ea typeface="DM Sans" pitchFamily="34" charset="-122"/>
                <a:cs typeface="DM Sans" pitchFamily="34" charset="-120"/>
              </a:rPr>
              <a:t>nhằm</a:t>
            </a:r>
            <a:r>
              <a:rPr lang="en-US" sz="1200" dirty="0">
                <a:solidFill>
                  <a:srgbClr val="383838"/>
                </a:solidFill>
                <a:latin typeface="DM Sans" pitchFamily="34" charset="0"/>
                <a:ea typeface="DM Sans" pitchFamily="34" charset="-122"/>
                <a:cs typeface="DM Sans" pitchFamily="34" charset="-120"/>
              </a:rPr>
              <a:t> xác nhận rằng mọi chức năng như chế độ massage, điều chỉnh cường độ và các tính năng khác đều hoạt động một cách ổn định.</a:t>
            </a:r>
            <a:endParaRPr lang="en-US" sz="1200" dirty="0"/>
          </a:p>
        </p:txBody>
      </p:sp>
      <p:pic>
        <p:nvPicPr>
          <p:cNvPr id="2050" name="Picture 2">
            <a:extLst>
              <a:ext uri="{FF2B5EF4-FFF2-40B4-BE49-F238E27FC236}">
                <a16:creationId xmlns:a16="http://schemas.microsoft.com/office/drawing/2014/main" id="{0BA9B566-247E-99A7-FEBB-6544E619A5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4778" y="2535555"/>
            <a:ext cx="5133790" cy="513379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674EE1FF-6BA3-5E77-E553-8F67E803D3EE}"/>
              </a:ext>
            </a:extLst>
          </p:cNvPr>
          <p:cNvPicPr>
            <a:picLocks noChangeAspect="1"/>
          </p:cNvPicPr>
          <p:nvPr/>
        </p:nvPicPr>
        <p:blipFill>
          <a:blip r:embed="rId4"/>
          <a:stretch>
            <a:fillRect/>
          </a:stretch>
        </p:blipFill>
        <p:spPr>
          <a:xfrm>
            <a:off x="11485265" y="7299830"/>
            <a:ext cx="3002623" cy="92977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243793" y="534710"/>
            <a:ext cx="10142815" cy="619125"/>
          </a:xfrm>
          <a:prstGeom prst="rect">
            <a:avLst/>
          </a:prstGeom>
          <a:noFill/>
          <a:ln/>
        </p:spPr>
        <p:txBody>
          <a:bodyPr wrap="none" lIns="0" tIns="0" rIns="0" bIns="0" rtlCol="0" anchor="t"/>
          <a:lstStyle/>
          <a:p>
            <a:pPr marL="0" indent="0">
              <a:lnSpc>
                <a:spcPts val="4850"/>
              </a:lnSpc>
              <a:buNone/>
            </a:pPr>
            <a:r>
              <a:rPr lang="en-US" sz="440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4400" b="1" dirty="0"/>
          </a:p>
        </p:txBody>
      </p:sp>
      <p:pic>
        <p:nvPicPr>
          <p:cNvPr id="3" name="Image 0" descr="preencoded.png"/>
          <p:cNvPicPr>
            <a:picLocks noChangeAspect="1"/>
          </p:cNvPicPr>
          <p:nvPr/>
        </p:nvPicPr>
        <p:blipFill>
          <a:blip r:embed="rId3"/>
          <a:stretch>
            <a:fillRect/>
          </a:stretch>
        </p:blipFill>
        <p:spPr>
          <a:xfrm>
            <a:off x="6303764" y="1490901"/>
            <a:ext cx="2243018" cy="2771418"/>
          </a:xfrm>
          <a:prstGeom prst="rect">
            <a:avLst/>
          </a:prstGeom>
        </p:spPr>
      </p:pic>
      <p:sp>
        <p:nvSpPr>
          <p:cNvPr id="4" name="Shape 1"/>
          <p:cNvSpPr/>
          <p:nvPr/>
        </p:nvSpPr>
        <p:spPr>
          <a:xfrm>
            <a:off x="660321" y="4726900"/>
            <a:ext cx="424458" cy="424458"/>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5" name="Text 2"/>
          <p:cNvSpPr/>
          <p:nvPr/>
        </p:nvSpPr>
        <p:spPr>
          <a:xfrm>
            <a:off x="793313" y="4835967"/>
            <a:ext cx="158353" cy="297180"/>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1</a:t>
            </a:r>
            <a:endParaRPr lang="en-US" sz="2300" dirty="0"/>
          </a:p>
        </p:txBody>
      </p:sp>
      <p:sp>
        <p:nvSpPr>
          <p:cNvPr id="6" name="Text 3"/>
          <p:cNvSpPr/>
          <p:nvPr/>
        </p:nvSpPr>
        <p:spPr>
          <a:xfrm>
            <a:off x="1273373" y="4726900"/>
            <a:ext cx="2505908" cy="309563"/>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Thiếu thiết bị bảo hộ</a:t>
            </a:r>
            <a:endParaRPr lang="en-US" sz="1900" dirty="0"/>
          </a:p>
        </p:txBody>
      </p:sp>
      <p:sp>
        <p:nvSpPr>
          <p:cNvPr id="7" name="Text 4"/>
          <p:cNvSpPr/>
          <p:nvPr/>
        </p:nvSpPr>
        <p:spPr>
          <a:xfrm>
            <a:off x="1273373" y="5149572"/>
            <a:ext cx="3697843" cy="603885"/>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không sử </a:t>
            </a:r>
            <a:r>
              <a:rPr lang="en-US" sz="1450" dirty="0" err="1">
                <a:solidFill>
                  <a:srgbClr val="383838"/>
                </a:solidFill>
                <a:latin typeface="DM Sans" pitchFamily="34" charset="0"/>
                <a:ea typeface="DM Sans" pitchFamily="34" charset="-122"/>
                <a:cs typeface="DM Sans" pitchFamily="34" charset="-120"/>
              </a:rPr>
              <a:t>dụng</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thiết</a:t>
            </a:r>
            <a:r>
              <a:rPr lang="en-US" sz="1450" dirty="0">
                <a:solidFill>
                  <a:srgbClr val="383838"/>
                </a:solidFill>
                <a:latin typeface="DM Sans" pitchFamily="34" charset="0"/>
                <a:ea typeface="DM Sans" pitchFamily="34" charset="-122"/>
                <a:cs typeface="DM Sans" pitchFamily="34" charset="-120"/>
              </a:rPr>
              <a:t> bị bảo hộ cá nhân đúng cách.</a:t>
            </a:r>
            <a:endParaRPr lang="en-US" sz="1450" dirty="0"/>
          </a:p>
        </p:txBody>
      </p:sp>
      <p:sp>
        <p:nvSpPr>
          <p:cNvPr id="8" name="Shape 5"/>
          <p:cNvSpPr/>
          <p:nvPr/>
        </p:nvSpPr>
        <p:spPr>
          <a:xfrm>
            <a:off x="5159812" y="4726900"/>
            <a:ext cx="424458" cy="424458"/>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9" name="Text 6"/>
          <p:cNvSpPr/>
          <p:nvPr/>
        </p:nvSpPr>
        <p:spPr>
          <a:xfrm>
            <a:off x="5292804" y="4835967"/>
            <a:ext cx="158353" cy="297180"/>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2</a:t>
            </a:r>
            <a:endParaRPr lang="en-US" sz="2300" dirty="0"/>
          </a:p>
        </p:txBody>
      </p:sp>
      <p:sp>
        <p:nvSpPr>
          <p:cNvPr id="10" name="Text 7"/>
          <p:cNvSpPr/>
          <p:nvPr/>
        </p:nvSpPr>
        <p:spPr>
          <a:xfrm>
            <a:off x="5772864" y="4726900"/>
            <a:ext cx="2476262" cy="309563"/>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Hư hỏng thiết bị</a:t>
            </a:r>
            <a:endParaRPr lang="en-US" sz="1900" dirty="0"/>
          </a:p>
        </p:txBody>
      </p:sp>
      <p:sp>
        <p:nvSpPr>
          <p:cNvPr id="11" name="Text 8"/>
          <p:cNvSpPr/>
          <p:nvPr/>
        </p:nvSpPr>
        <p:spPr>
          <a:xfrm>
            <a:off x="5772864" y="5149572"/>
            <a:ext cx="3697843" cy="603885"/>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Máy móc bị hỏng hoặc </a:t>
            </a:r>
            <a:r>
              <a:rPr lang="en-US" sz="1450" dirty="0" err="1">
                <a:solidFill>
                  <a:srgbClr val="383838"/>
                </a:solidFill>
                <a:latin typeface="DM Sans" pitchFamily="34" charset="0"/>
                <a:ea typeface="DM Sans" pitchFamily="34" charset="-122"/>
                <a:cs typeface="DM Sans" pitchFamily="34" charset="-120"/>
              </a:rPr>
              <a:t>không</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được</a:t>
            </a:r>
            <a:r>
              <a:rPr lang="en-US" sz="1450" dirty="0">
                <a:solidFill>
                  <a:srgbClr val="383838"/>
                </a:solidFill>
                <a:latin typeface="DM Sans" pitchFamily="34" charset="0"/>
                <a:ea typeface="DM Sans" pitchFamily="34" charset="-122"/>
                <a:cs typeface="DM Sans" pitchFamily="34" charset="-120"/>
              </a:rPr>
              <a:t> bảo trì định kỳ.</a:t>
            </a:r>
            <a:endParaRPr lang="en-US" sz="1450" dirty="0"/>
          </a:p>
        </p:txBody>
      </p:sp>
      <p:sp>
        <p:nvSpPr>
          <p:cNvPr id="12" name="Shape 9"/>
          <p:cNvSpPr/>
          <p:nvPr/>
        </p:nvSpPr>
        <p:spPr>
          <a:xfrm>
            <a:off x="9659303" y="4726900"/>
            <a:ext cx="424458" cy="424458"/>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3" name="Text 10"/>
          <p:cNvSpPr/>
          <p:nvPr/>
        </p:nvSpPr>
        <p:spPr>
          <a:xfrm>
            <a:off x="9792295" y="4835967"/>
            <a:ext cx="158353" cy="297180"/>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3</a:t>
            </a:r>
            <a:endParaRPr lang="en-US" sz="2300" dirty="0"/>
          </a:p>
        </p:txBody>
      </p:sp>
      <p:sp>
        <p:nvSpPr>
          <p:cNvPr id="14" name="Text 11"/>
          <p:cNvSpPr/>
          <p:nvPr/>
        </p:nvSpPr>
        <p:spPr>
          <a:xfrm>
            <a:off x="10272355" y="4726900"/>
            <a:ext cx="2476262" cy="309563"/>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Thiếu đào tạo</a:t>
            </a:r>
            <a:endParaRPr lang="en-US" sz="1900" dirty="0"/>
          </a:p>
        </p:txBody>
      </p:sp>
      <p:sp>
        <p:nvSpPr>
          <p:cNvPr id="15" name="Text 12"/>
          <p:cNvSpPr/>
          <p:nvPr/>
        </p:nvSpPr>
        <p:spPr>
          <a:xfrm>
            <a:off x="10272355" y="5149572"/>
            <a:ext cx="3697843" cy="603885"/>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chưa được đào </a:t>
            </a:r>
            <a:r>
              <a:rPr lang="en-US" sz="1450" dirty="0" err="1">
                <a:solidFill>
                  <a:srgbClr val="383838"/>
                </a:solidFill>
                <a:latin typeface="DM Sans" pitchFamily="34" charset="0"/>
                <a:ea typeface="DM Sans" pitchFamily="34" charset="-122"/>
                <a:cs typeface="DM Sans" pitchFamily="34" charset="-120"/>
              </a:rPr>
              <a:t>tạo</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đầy</a:t>
            </a:r>
            <a:r>
              <a:rPr lang="en-US" sz="1450" dirty="0">
                <a:solidFill>
                  <a:srgbClr val="383838"/>
                </a:solidFill>
                <a:latin typeface="DM Sans" pitchFamily="34" charset="0"/>
                <a:ea typeface="DM Sans" pitchFamily="34" charset="-122"/>
                <a:cs typeface="DM Sans" pitchFamily="34" charset="-120"/>
              </a:rPr>
              <a:t> đủ về quy trình làm việc an toàn.</a:t>
            </a:r>
            <a:endParaRPr lang="en-US" sz="1450" dirty="0"/>
          </a:p>
        </p:txBody>
      </p:sp>
      <p:sp>
        <p:nvSpPr>
          <p:cNvPr id="16" name="Shape 13"/>
          <p:cNvSpPr/>
          <p:nvPr/>
        </p:nvSpPr>
        <p:spPr>
          <a:xfrm>
            <a:off x="660203" y="6481043"/>
            <a:ext cx="424458" cy="424458"/>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7" name="Text 14"/>
          <p:cNvSpPr/>
          <p:nvPr/>
        </p:nvSpPr>
        <p:spPr>
          <a:xfrm>
            <a:off x="793195" y="6590109"/>
            <a:ext cx="158353" cy="297180"/>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4</a:t>
            </a:r>
            <a:endParaRPr lang="en-US" sz="2300" dirty="0"/>
          </a:p>
        </p:txBody>
      </p:sp>
      <p:sp>
        <p:nvSpPr>
          <p:cNvPr id="18" name="Text 15"/>
          <p:cNvSpPr/>
          <p:nvPr/>
        </p:nvSpPr>
        <p:spPr>
          <a:xfrm>
            <a:off x="1273255" y="6481043"/>
            <a:ext cx="3053358" cy="309563"/>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Không tuân thủ quy trình</a:t>
            </a:r>
            <a:endParaRPr lang="en-US" sz="1900" dirty="0"/>
          </a:p>
        </p:txBody>
      </p:sp>
      <p:sp>
        <p:nvSpPr>
          <p:cNvPr id="19" name="Text 16"/>
          <p:cNvSpPr/>
          <p:nvPr/>
        </p:nvSpPr>
        <p:spPr>
          <a:xfrm>
            <a:off x="1273255" y="6903714"/>
            <a:ext cx="3697843" cy="603885"/>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không được đào </a:t>
            </a:r>
            <a:r>
              <a:rPr lang="en-US" sz="1450" dirty="0" err="1">
                <a:solidFill>
                  <a:srgbClr val="383838"/>
                </a:solidFill>
                <a:latin typeface="DM Sans" pitchFamily="34" charset="0"/>
                <a:ea typeface="DM Sans" pitchFamily="34" charset="-122"/>
                <a:cs typeface="DM Sans" pitchFamily="34" charset="-120"/>
              </a:rPr>
              <a:t>tạo</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đầy</a:t>
            </a:r>
            <a:r>
              <a:rPr lang="en-US" sz="1450" dirty="0">
                <a:solidFill>
                  <a:srgbClr val="383838"/>
                </a:solidFill>
                <a:latin typeface="DM Sans" pitchFamily="34" charset="0"/>
                <a:ea typeface="DM Sans" pitchFamily="34" charset="-122"/>
                <a:cs typeface="DM Sans" pitchFamily="34" charset="-120"/>
              </a:rPr>
              <a:t> đủ về các quy trình an toàn.</a:t>
            </a:r>
            <a:endParaRPr lang="en-US" sz="1450" dirty="0"/>
          </a:p>
        </p:txBody>
      </p:sp>
      <p:sp>
        <p:nvSpPr>
          <p:cNvPr id="20" name="Shape 17"/>
          <p:cNvSpPr/>
          <p:nvPr/>
        </p:nvSpPr>
        <p:spPr>
          <a:xfrm>
            <a:off x="5159694" y="6481043"/>
            <a:ext cx="424458" cy="424458"/>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21" name="Text 18"/>
          <p:cNvSpPr/>
          <p:nvPr/>
        </p:nvSpPr>
        <p:spPr>
          <a:xfrm>
            <a:off x="5292686" y="6590109"/>
            <a:ext cx="158353" cy="297180"/>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5</a:t>
            </a:r>
            <a:endParaRPr lang="en-US" sz="2300" dirty="0"/>
          </a:p>
        </p:txBody>
      </p:sp>
      <p:sp>
        <p:nvSpPr>
          <p:cNvPr id="22" name="Text 19"/>
          <p:cNvSpPr/>
          <p:nvPr/>
        </p:nvSpPr>
        <p:spPr>
          <a:xfrm>
            <a:off x="5772746" y="6481043"/>
            <a:ext cx="3304818" cy="309563"/>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Môi trường không đảm bảo</a:t>
            </a:r>
            <a:endParaRPr lang="en-US" sz="1900" dirty="0"/>
          </a:p>
        </p:txBody>
      </p:sp>
      <p:sp>
        <p:nvSpPr>
          <p:cNvPr id="23" name="Text 20"/>
          <p:cNvSpPr/>
          <p:nvPr/>
        </p:nvSpPr>
        <p:spPr>
          <a:xfrm>
            <a:off x="5772746" y="6903714"/>
            <a:ext cx="3697843" cy="603885"/>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Ánh sáng, thông gió, mặt sàn ẩm ướt, …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đều</a:t>
            </a:r>
            <a:r>
              <a:rPr lang="en-US" sz="1450" dirty="0">
                <a:solidFill>
                  <a:srgbClr val="383838"/>
                </a:solidFill>
                <a:latin typeface="DM Sans" pitchFamily="34" charset="0"/>
                <a:ea typeface="DM Sans" pitchFamily="34" charset="-122"/>
                <a:cs typeface="DM Sans" pitchFamily="34" charset="-120"/>
              </a:rPr>
              <a:t> có thể là nguyên nhân </a:t>
            </a:r>
            <a:endParaRPr lang="en-US" sz="1450" dirty="0"/>
          </a:p>
        </p:txBody>
      </p:sp>
      <p:sp>
        <p:nvSpPr>
          <p:cNvPr id="24" name="Shape 21"/>
          <p:cNvSpPr/>
          <p:nvPr/>
        </p:nvSpPr>
        <p:spPr>
          <a:xfrm>
            <a:off x="9659185" y="6481043"/>
            <a:ext cx="424458" cy="424458"/>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25" name="Text 22"/>
          <p:cNvSpPr/>
          <p:nvPr/>
        </p:nvSpPr>
        <p:spPr>
          <a:xfrm>
            <a:off x="9792177" y="6590109"/>
            <a:ext cx="158353" cy="297180"/>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6</a:t>
            </a:r>
            <a:endParaRPr lang="en-US" sz="2300" dirty="0"/>
          </a:p>
        </p:txBody>
      </p:sp>
      <p:sp>
        <p:nvSpPr>
          <p:cNvPr id="26" name="Text 23"/>
          <p:cNvSpPr/>
          <p:nvPr/>
        </p:nvSpPr>
        <p:spPr>
          <a:xfrm>
            <a:off x="10272237" y="6481043"/>
            <a:ext cx="2476262" cy="309563"/>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Bệnh nghề nghiệp</a:t>
            </a:r>
            <a:endParaRPr lang="en-US" sz="1900" dirty="0"/>
          </a:p>
        </p:txBody>
      </p:sp>
      <p:sp>
        <p:nvSpPr>
          <p:cNvPr id="27" name="Text 24"/>
          <p:cNvSpPr/>
          <p:nvPr/>
        </p:nvSpPr>
        <p:spPr>
          <a:xfrm>
            <a:off x="10272237" y="6903714"/>
            <a:ext cx="3697843" cy="603885"/>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Giữ nguyên một tư thế trong thời </a:t>
            </a:r>
            <a:r>
              <a:rPr lang="en-US" sz="1450" dirty="0" err="1">
                <a:solidFill>
                  <a:srgbClr val="383838"/>
                </a:solidFill>
                <a:latin typeface="DM Sans" pitchFamily="34" charset="0"/>
                <a:ea typeface="DM Sans" pitchFamily="34" charset="-122"/>
                <a:cs typeface="DM Sans" pitchFamily="34" charset="-120"/>
              </a:rPr>
              <a:t>gian</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dài</a:t>
            </a:r>
            <a:r>
              <a:rPr lang="en-US" sz="1450" dirty="0">
                <a:solidFill>
                  <a:srgbClr val="383838"/>
                </a:solidFill>
                <a:latin typeface="DM Sans" pitchFamily="34" charset="0"/>
                <a:ea typeface="DM Sans" pitchFamily="34" charset="-122"/>
                <a:cs typeface="DM Sans" pitchFamily="34" charset="-120"/>
              </a:rPr>
              <a:t> hay tiếp xúc với hóa chất, bụi </a:t>
            </a:r>
            <a:endParaRPr lang="en-US" sz="1450" dirty="0"/>
          </a:p>
        </p:txBody>
      </p:sp>
      <p:pic>
        <p:nvPicPr>
          <p:cNvPr id="29" name="Picture 28">
            <a:extLst>
              <a:ext uri="{FF2B5EF4-FFF2-40B4-BE49-F238E27FC236}">
                <a16:creationId xmlns:a16="http://schemas.microsoft.com/office/drawing/2014/main" id="{5036083C-3596-8DAF-4C4E-2870A41E09C1}"/>
              </a:ext>
            </a:extLst>
          </p:cNvPr>
          <p:cNvPicPr>
            <a:picLocks noChangeAspect="1"/>
          </p:cNvPicPr>
          <p:nvPr/>
        </p:nvPicPr>
        <p:blipFill>
          <a:blip r:embed="rId4"/>
          <a:stretch>
            <a:fillRect/>
          </a:stretch>
        </p:blipFill>
        <p:spPr>
          <a:xfrm>
            <a:off x="11485265" y="7299830"/>
            <a:ext cx="3002623" cy="92977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074795" y="927735"/>
            <a:ext cx="6480810" cy="809982"/>
          </a:xfrm>
          <a:prstGeom prst="rect">
            <a:avLst/>
          </a:prstGeom>
          <a:noFill/>
          <a:ln/>
        </p:spPr>
        <p:txBody>
          <a:bodyPr wrap="none" lIns="0" tIns="0" rIns="0" bIns="0" rtlCol="0" anchor="t"/>
          <a:lstStyle/>
          <a:p>
            <a:pPr marL="0" indent="0" algn="ctr">
              <a:lnSpc>
                <a:spcPts val="6350"/>
              </a:lnSpc>
              <a:buNone/>
            </a:pPr>
            <a:r>
              <a:rPr lang="en-US" sz="5400" b="1" dirty="0">
                <a:solidFill>
                  <a:srgbClr val="020202"/>
                </a:solidFill>
                <a:latin typeface="PT Serif" pitchFamily="34" charset="0"/>
                <a:ea typeface="PT Serif" pitchFamily="34" charset="-122"/>
                <a:cs typeface="PT Serif" pitchFamily="34" charset="-120"/>
              </a:rPr>
              <a:t>Quy định chung</a:t>
            </a:r>
            <a:endParaRPr lang="en-US" sz="5400" b="1" dirty="0"/>
          </a:p>
        </p:txBody>
      </p:sp>
      <p:sp>
        <p:nvSpPr>
          <p:cNvPr id="3" name="Shape 1"/>
          <p:cNvSpPr/>
          <p:nvPr/>
        </p:nvSpPr>
        <p:spPr>
          <a:xfrm>
            <a:off x="864037" y="4766667"/>
            <a:ext cx="12902327" cy="30480"/>
          </a:xfrm>
          <a:prstGeom prst="roundRect">
            <a:avLst>
              <a:gd name="adj" fmla="val 121500"/>
            </a:avLst>
          </a:prstGeom>
          <a:ln/>
        </p:spPr>
        <p:style>
          <a:lnRef idx="2">
            <a:schemeClr val="accent2"/>
          </a:lnRef>
          <a:fillRef idx="1">
            <a:schemeClr val="lt1"/>
          </a:fillRef>
          <a:effectRef idx="0">
            <a:schemeClr val="accent2"/>
          </a:effectRef>
          <a:fontRef idx="minor">
            <a:schemeClr val="dk1"/>
          </a:fontRef>
        </p:style>
      </p:sp>
      <p:sp>
        <p:nvSpPr>
          <p:cNvPr id="4" name="Shape 2"/>
          <p:cNvSpPr/>
          <p:nvPr/>
        </p:nvSpPr>
        <p:spPr>
          <a:xfrm>
            <a:off x="3355181" y="3902631"/>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5" name="Shape 3"/>
          <p:cNvSpPr/>
          <p:nvPr/>
        </p:nvSpPr>
        <p:spPr>
          <a:xfrm>
            <a:off x="3154442" y="4550688"/>
            <a:ext cx="431959" cy="431959"/>
          </a:xfrm>
          <a:prstGeom prst="roundRect">
            <a:avLst>
              <a:gd name="adj" fmla="val 8573"/>
            </a:avLst>
          </a:prstGeom>
          <a:ln/>
        </p:spPr>
        <p:style>
          <a:lnRef idx="2">
            <a:schemeClr val="accent1"/>
          </a:lnRef>
          <a:fillRef idx="1">
            <a:schemeClr val="lt1"/>
          </a:fillRef>
          <a:effectRef idx="0">
            <a:schemeClr val="accent1"/>
          </a:effectRef>
          <a:fontRef idx="minor">
            <a:schemeClr val="dk1"/>
          </a:fontRef>
        </p:style>
        <p:txBody>
          <a:bodyPr/>
          <a:lstStyle/>
          <a:p>
            <a:pPr algn="ctr"/>
            <a:r>
              <a:rPr lang="en-US" dirty="0"/>
              <a:t>1</a:t>
            </a:r>
          </a:p>
        </p:txBody>
      </p:sp>
      <p:sp>
        <p:nvSpPr>
          <p:cNvPr id="6" name="Text 4"/>
          <p:cNvSpPr/>
          <p:nvPr/>
        </p:nvSpPr>
        <p:spPr>
          <a:xfrm>
            <a:off x="1426131" y="223146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luyện ATLD</a:t>
            </a:r>
            <a:endParaRPr lang="en-US" sz="3050" dirty="0"/>
          </a:p>
        </p:txBody>
      </p:sp>
      <p:sp>
        <p:nvSpPr>
          <p:cNvPr id="7" name="Text 5"/>
          <p:cNvSpPr/>
          <p:nvPr/>
        </p:nvSpPr>
        <p:spPr>
          <a:xfrm>
            <a:off x="1110853" y="2865596"/>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a:t>
            </a:r>
            <a:r>
              <a:rPr lang="en-US" sz="1900" dirty="0" err="1">
                <a:solidFill>
                  <a:srgbClr val="383838"/>
                </a:solidFill>
                <a:latin typeface="DM Sans" pitchFamily="34" charset="0"/>
                <a:ea typeface="DM Sans" pitchFamily="34" charset="-122"/>
                <a:cs typeface="DM Sans" pitchFamily="34" charset="-120"/>
              </a:rPr>
              <a:t>toàn</a:t>
            </a:r>
            <a:endParaRPr lang="en-US" sz="1900" dirty="0">
              <a:solidFill>
                <a:srgbClr val="383838"/>
              </a:solidFill>
              <a:latin typeface="DM Sans" pitchFamily="34" charset="0"/>
              <a:ea typeface="DM Sans" pitchFamily="34" charset="-122"/>
              <a:cs typeface="DM Sans" pitchFamily="34" charset="-120"/>
            </a:endParaRPr>
          </a:p>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 lao động định kỳ cho công nhân.</a:t>
            </a:r>
            <a:endParaRPr lang="en-US" sz="1900" dirty="0"/>
          </a:p>
        </p:txBody>
      </p:sp>
      <p:sp>
        <p:nvSpPr>
          <p:cNvPr id="8" name="Shape 6"/>
          <p:cNvSpPr/>
          <p:nvPr/>
        </p:nvSpPr>
        <p:spPr>
          <a:xfrm>
            <a:off x="5984915" y="4766667"/>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9" name="Shape 7"/>
          <p:cNvSpPr/>
          <p:nvPr/>
        </p:nvSpPr>
        <p:spPr>
          <a:xfrm>
            <a:off x="5784175" y="4550688"/>
            <a:ext cx="431959" cy="431959"/>
          </a:xfrm>
          <a:prstGeom prst="roundRect">
            <a:avLst>
              <a:gd name="adj" fmla="val 8573"/>
            </a:avLst>
          </a:prstGeom>
          <a:ln/>
        </p:spPr>
        <p:style>
          <a:lnRef idx="2">
            <a:schemeClr val="accent1"/>
          </a:lnRef>
          <a:fillRef idx="1">
            <a:schemeClr val="lt1"/>
          </a:fillRef>
          <a:effectRef idx="0">
            <a:schemeClr val="accent1"/>
          </a:effectRef>
          <a:fontRef idx="minor">
            <a:schemeClr val="dk1"/>
          </a:fontRef>
        </p:style>
        <p:txBody>
          <a:bodyPr/>
          <a:lstStyle/>
          <a:p>
            <a:pPr algn="ctr"/>
            <a:r>
              <a:rPr lang="en-US" dirty="0"/>
              <a:t>2</a:t>
            </a:r>
          </a:p>
        </p:txBody>
      </p:sp>
      <p:sp>
        <p:nvSpPr>
          <p:cNvPr id="10" name="Text 8"/>
          <p:cNvSpPr/>
          <p:nvPr/>
        </p:nvSpPr>
        <p:spPr>
          <a:xfrm>
            <a:off x="4055983" y="587763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dirty="0"/>
          </a:p>
        </p:txBody>
      </p:sp>
      <p:sp>
        <p:nvSpPr>
          <p:cNvPr id="11" name="Text 9"/>
          <p:cNvSpPr/>
          <p:nvPr/>
        </p:nvSpPr>
        <p:spPr>
          <a:xfrm>
            <a:off x="3740587" y="6511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dưỡng máy móc, thiết bị sản xuất.</a:t>
            </a:r>
            <a:endParaRPr lang="en-US" sz="1900" dirty="0"/>
          </a:p>
        </p:txBody>
      </p:sp>
      <p:sp>
        <p:nvSpPr>
          <p:cNvPr id="12" name="Shape 10"/>
          <p:cNvSpPr/>
          <p:nvPr/>
        </p:nvSpPr>
        <p:spPr>
          <a:xfrm>
            <a:off x="8614767" y="3902631"/>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13" name="Shape 11"/>
          <p:cNvSpPr/>
          <p:nvPr/>
        </p:nvSpPr>
        <p:spPr>
          <a:xfrm>
            <a:off x="8414028" y="4550688"/>
            <a:ext cx="431959" cy="431959"/>
          </a:xfrm>
          <a:prstGeom prst="roundRect">
            <a:avLst>
              <a:gd name="adj" fmla="val 8573"/>
            </a:avLst>
          </a:prstGeom>
          <a:ln/>
        </p:spPr>
        <p:style>
          <a:lnRef idx="2">
            <a:schemeClr val="accent1"/>
          </a:lnRef>
          <a:fillRef idx="1">
            <a:schemeClr val="lt1"/>
          </a:fillRef>
          <a:effectRef idx="0">
            <a:schemeClr val="accent1"/>
          </a:effectRef>
          <a:fontRef idx="minor">
            <a:schemeClr val="dk1"/>
          </a:fontRef>
        </p:style>
        <p:txBody>
          <a:bodyPr/>
          <a:lstStyle/>
          <a:p>
            <a:pPr algn="ctr"/>
            <a:r>
              <a:rPr lang="en-US" dirty="0"/>
              <a:t>3</a:t>
            </a:r>
          </a:p>
        </p:txBody>
      </p:sp>
      <p:sp>
        <p:nvSpPr>
          <p:cNvPr id="14" name="Text 12"/>
          <p:cNvSpPr/>
          <p:nvPr/>
        </p:nvSpPr>
        <p:spPr>
          <a:xfrm>
            <a:off x="6685836" y="223146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dirty="0"/>
          </a:p>
        </p:txBody>
      </p:sp>
      <p:sp>
        <p:nvSpPr>
          <p:cNvPr id="15" name="Text 13"/>
          <p:cNvSpPr/>
          <p:nvPr/>
        </p:nvSpPr>
        <p:spPr>
          <a:xfrm>
            <a:off x="6370439" y="286559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dụng </a:t>
            </a:r>
            <a:r>
              <a:rPr lang="en-US" sz="1900" dirty="0" err="1">
                <a:solidFill>
                  <a:srgbClr val="383838"/>
                </a:solidFill>
                <a:latin typeface="DM Sans" pitchFamily="34" charset="0"/>
                <a:ea typeface="DM Sans" pitchFamily="34" charset="-122"/>
                <a:cs typeface="DM Sans" pitchFamily="34" charset="-120"/>
              </a:rPr>
              <a:t>đúng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các</a:t>
            </a:r>
            <a:r>
              <a:rPr lang="en-US" sz="1900" dirty="0">
                <a:solidFill>
                  <a:srgbClr val="383838"/>
                </a:solidFill>
                <a:latin typeface="DM Sans" pitchFamily="34" charset="0"/>
                <a:ea typeface="DM Sans" pitchFamily="34" charset="-122"/>
                <a:cs typeface="DM Sans" pitchFamily="34" charset="-120"/>
              </a:rPr>
              <a:t> thiết bị bảo hộ cá nhân.</a:t>
            </a:r>
            <a:endParaRPr lang="en-US" sz="1900" dirty="0"/>
          </a:p>
        </p:txBody>
      </p:sp>
      <p:sp>
        <p:nvSpPr>
          <p:cNvPr id="16" name="Shape 14"/>
          <p:cNvSpPr/>
          <p:nvPr/>
        </p:nvSpPr>
        <p:spPr>
          <a:xfrm>
            <a:off x="11244620" y="4766667"/>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17" name="Shape 15"/>
          <p:cNvSpPr/>
          <p:nvPr/>
        </p:nvSpPr>
        <p:spPr>
          <a:xfrm>
            <a:off x="11043880" y="4550688"/>
            <a:ext cx="431959" cy="431959"/>
          </a:xfrm>
          <a:prstGeom prst="roundRect">
            <a:avLst>
              <a:gd name="adj" fmla="val 8573"/>
            </a:avLst>
          </a:prstGeom>
          <a:ln/>
        </p:spPr>
        <p:style>
          <a:lnRef idx="2">
            <a:schemeClr val="accent1"/>
          </a:lnRef>
          <a:fillRef idx="1">
            <a:schemeClr val="lt1"/>
          </a:fillRef>
          <a:effectRef idx="0">
            <a:schemeClr val="accent1"/>
          </a:effectRef>
          <a:fontRef idx="minor">
            <a:schemeClr val="dk1"/>
          </a:fontRef>
        </p:style>
        <p:txBody>
          <a:bodyPr/>
          <a:lstStyle/>
          <a:p>
            <a:pPr algn="ctr"/>
            <a:r>
              <a:rPr lang="en-US" dirty="0"/>
              <a:t>4</a:t>
            </a:r>
          </a:p>
        </p:txBody>
      </p:sp>
      <p:sp>
        <p:nvSpPr>
          <p:cNvPr id="18" name="Text 16"/>
          <p:cNvSpPr/>
          <p:nvPr/>
        </p:nvSpPr>
        <p:spPr>
          <a:xfrm>
            <a:off x="9315688" y="587763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dirty="0"/>
          </a:p>
        </p:txBody>
      </p:sp>
      <p:sp>
        <p:nvSpPr>
          <p:cNvPr id="19" name="Text 17"/>
          <p:cNvSpPr/>
          <p:nvPr/>
        </p:nvSpPr>
        <p:spPr>
          <a:xfrm>
            <a:off x="9000292" y="6511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0" name="Picture 19">
            <a:extLst>
              <a:ext uri="{FF2B5EF4-FFF2-40B4-BE49-F238E27FC236}">
                <a16:creationId xmlns:a16="http://schemas.microsoft.com/office/drawing/2014/main" id="{D3936EEC-B5C2-C7FF-515A-BD3678013858}"/>
              </a:ext>
            </a:extLst>
          </p:cNvPr>
          <p:cNvPicPr>
            <a:picLocks noChangeAspect="1"/>
          </p:cNvPicPr>
          <p:nvPr/>
        </p:nvPicPr>
        <p:blipFill>
          <a:blip r:embed="rId3"/>
          <a:stretch>
            <a:fillRect/>
          </a:stretch>
        </p:blipFill>
        <p:spPr>
          <a:xfrm>
            <a:off x="11485265" y="7299830"/>
            <a:ext cx="3002623" cy="92977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81210" y="1908810"/>
            <a:ext cx="4411980" cy="4411980"/>
          </a:xfrm>
          <a:prstGeom prst="rect">
            <a:avLst/>
          </a:prstGeom>
        </p:spPr>
      </p:pic>
      <p:sp>
        <p:nvSpPr>
          <p:cNvPr id="3" name="Text 0"/>
          <p:cNvSpPr/>
          <p:nvPr/>
        </p:nvSpPr>
        <p:spPr>
          <a:xfrm>
            <a:off x="702469" y="990005"/>
            <a:ext cx="6231493" cy="658535"/>
          </a:xfrm>
          <a:prstGeom prst="rect">
            <a:avLst/>
          </a:prstGeom>
          <a:noFill/>
          <a:ln/>
        </p:spPr>
        <p:txBody>
          <a:bodyPr wrap="none" lIns="0" tIns="0" rIns="0" bIns="0" rtlCol="0" anchor="t"/>
          <a:lstStyle/>
          <a:p>
            <a:pPr marL="0" indent="0">
              <a:lnSpc>
                <a:spcPts val="5150"/>
              </a:lnSpc>
              <a:buNone/>
            </a:pPr>
            <a:r>
              <a:rPr lang="en-US" sz="4100" dirty="0">
                <a:solidFill>
                  <a:srgbClr val="020202"/>
                </a:solidFill>
                <a:latin typeface="PT Serif" pitchFamily="34" charset="0"/>
                <a:ea typeface="PT Serif" pitchFamily="34" charset="-122"/>
                <a:cs typeface="PT Serif" pitchFamily="34" charset="-120"/>
              </a:rPr>
              <a:t>Xử lý tình huống khẩn cấp</a:t>
            </a:r>
            <a:endParaRPr lang="en-US" sz="4100" dirty="0"/>
          </a:p>
        </p:txBody>
      </p:sp>
      <p:sp>
        <p:nvSpPr>
          <p:cNvPr id="4" name="Shape 1"/>
          <p:cNvSpPr/>
          <p:nvPr/>
        </p:nvSpPr>
        <p:spPr>
          <a:xfrm>
            <a:off x="992029" y="1949529"/>
            <a:ext cx="22860" cy="5290066"/>
          </a:xfrm>
          <a:prstGeom prst="roundRect">
            <a:avLst>
              <a:gd name="adj" fmla="val 131708"/>
            </a:avLst>
          </a:prstGeom>
          <a:ln/>
        </p:spPr>
        <p:style>
          <a:lnRef idx="2">
            <a:schemeClr val="accent2"/>
          </a:lnRef>
          <a:fillRef idx="1">
            <a:schemeClr val="lt1"/>
          </a:fillRef>
          <a:effectRef idx="0">
            <a:schemeClr val="accent2"/>
          </a:effectRef>
          <a:fontRef idx="minor">
            <a:schemeClr val="dk1"/>
          </a:fontRef>
        </p:style>
      </p:sp>
      <p:sp>
        <p:nvSpPr>
          <p:cNvPr id="5" name="Shape 2"/>
          <p:cNvSpPr/>
          <p:nvPr/>
        </p:nvSpPr>
        <p:spPr>
          <a:xfrm>
            <a:off x="1206401" y="2389584"/>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6" name="Shape 3"/>
          <p:cNvSpPr/>
          <p:nvPr/>
        </p:nvSpPr>
        <p:spPr>
          <a:xfrm>
            <a:off x="777657" y="2175272"/>
            <a:ext cx="451604" cy="451604"/>
          </a:xfrm>
          <a:prstGeom prst="roundRect">
            <a:avLst>
              <a:gd name="adj" fmla="val 6667"/>
            </a:avLst>
          </a:prstGeom>
          <a:ln/>
        </p:spPr>
        <p:style>
          <a:lnRef idx="2">
            <a:schemeClr val="accent1"/>
          </a:lnRef>
          <a:fillRef idx="1">
            <a:schemeClr val="lt1"/>
          </a:fillRef>
          <a:effectRef idx="0">
            <a:schemeClr val="accent1"/>
          </a:effectRef>
          <a:fontRef idx="minor">
            <a:schemeClr val="dk1"/>
          </a:fontRef>
        </p:style>
      </p:sp>
      <p:sp>
        <p:nvSpPr>
          <p:cNvPr id="7" name="Text 4"/>
          <p:cNvSpPr/>
          <p:nvPr/>
        </p:nvSpPr>
        <p:spPr>
          <a:xfrm>
            <a:off x="919222" y="2243018"/>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107406" y="215015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dirty="0"/>
          </a:p>
        </p:txBody>
      </p:sp>
      <p:sp>
        <p:nvSpPr>
          <p:cNvPr id="9" name="Text 6"/>
          <p:cNvSpPr/>
          <p:nvPr/>
        </p:nvSpPr>
        <p:spPr>
          <a:xfrm>
            <a:off x="2107406" y="2599849"/>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229261" y="3762256"/>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11" name="Shape 8"/>
          <p:cNvSpPr/>
          <p:nvPr/>
        </p:nvSpPr>
        <p:spPr>
          <a:xfrm>
            <a:off x="777657" y="3547943"/>
            <a:ext cx="451604" cy="451604"/>
          </a:xfrm>
          <a:prstGeom prst="roundRect">
            <a:avLst>
              <a:gd name="adj" fmla="val 6667"/>
            </a:avLst>
          </a:prstGeom>
          <a:ln/>
        </p:spPr>
        <p:style>
          <a:lnRef idx="2">
            <a:schemeClr val="accent1"/>
          </a:lnRef>
          <a:fillRef idx="1">
            <a:schemeClr val="lt1"/>
          </a:fillRef>
          <a:effectRef idx="0">
            <a:schemeClr val="accent1"/>
          </a:effectRef>
          <a:fontRef idx="minor">
            <a:schemeClr val="dk1"/>
          </a:fontRef>
        </p:style>
      </p:sp>
      <p:sp>
        <p:nvSpPr>
          <p:cNvPr id="12" name="Text 9"/>
          <p:cNvSpPr/>
          <p:nvPr/>
        </p:nvSpPr>
        <p:spPr>
          <a:xfrm>
            <a:off x="919222" y="3615690"/>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107406" y="3522821"/>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dirty="0"/>
          </a:p>
        </p:txBody>
      </p:sp>
      <p:sp>
        <p:nvSpPr>
          <p:cNvPr id="14" name="Text 11"/>
          <p:cNvSpPr/>
          <p:nvPr/>
        </p:nvSpPr>
        <p:spPr>
          <a:xfrm>
            <a:off x="2107406" y="3972520"/>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229261" y="5134928"/>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16" name="Shape 13"/>
          <p:cNvSpPr/>
          <p:nvPr/>
        </p:nvSpPr>
        <p:spPr>
          <a:xfrm>
            <a:off x="800517" y="4920615"/>
            <a:ext cx="451604" cy="451604"/>
          </a:xfrm>
          <a:prstGeom prst="roundRect">
            <a:avLst>
              <a:gd name="adj" fmla="val 6667"/>
            </a:avLst>
          </a:prstGeom>
          <a:ln/>
        </p:spPr>
        <p:style>
          <a:lnRef idx="2">
            <a:schemeClr val="accent1"/>
          </a:lnRef>
          <a:fillRef idx="1">
            <a:schemeClr val="lt1"/>
          </a:fillRef>
          <a:effectRef idx="0">
            <a:schemeClr val="accent1"/>
          </a:effectRef>
          <a:fontRef idx="minor">
            <a:schemeClr val="dk1"/>
          </a:fontRef>
        </p:style>
      </p:sp>
      <p:sp>
        <p:nvSpPr>
          <p:cNvPr id="17" name="Text 14"/>
          <p:cNvSpPr/>
          <p:nvPr/>
        </p:nvSpPr>
        <p:spPr>
          <a:xfrm>
            <a:off x="919222" y="4988362"/>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107406" y="489549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dirty="0"/>
          </a:p>
        </p:txBody>
      </p:sp>
      <p:sp>
        <p:nvSpPr>
          <p:cNvPr id="19" name="Text 16"/>
          <p:cNvSpPr/>
          <p:nvPr/>
        </p:nvSpPr>
        <p:spPr>
          <a:xfrm>
            <a:off x="2107406" y="534519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229261" y="6507599"/>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21" name="Shape 18"/>
          <p:cNvSpPr/>
          <p:nvPr/>
        </p:nvSpPr>
        <p:spPr>
          <a:xfrm>
            <a:off x="800517" y="6293287"/>
            <a:ext cx="451604" cy="451604"/>
          </a:xfrm>
          <a:prstGeom prst="roundRect">
            <a:avLst>
              <a:gd name="adj" fmla="val 6667"/>
            </a:avLst>
          </a:prstGeom>
          <a:ln/>
        </p:spPr>
        <p:style>
          <a:lnRef idx="2">
            <a:schemeClr val="accent1"/>
          </a:lnRef>
          <a:fillRef idx="1">
            <a:schemeClr val="lt1"/>
          </a:fillRef>
          <a:effectRef idx="0">
            <a:schemeClr val="accent1"/>
          </a:effectRef>
          <a:fontRef idx="minor">
            <a:schemeClr val="dk1"/>
          </a:fontRef>
        </p:style>
      </p:sp>
      <p:sp>
        <p:nvSpPr>
          <p:cNvPr id="22" name="Text 19"/>
          <p:cNvSpPr/>
          <p:nvPr/>
        </p:nvSpPr>
        <p:spPr>
          <a:xfrm>
            <a:off x="919222" y="6361033"/>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107406" y="6268164"/>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dirty="0"/>
          </a:p>
        </p:txBody>
      </p:sp>
      <p:sp>
        <p:nvSpPr>
          <p:cNvPr id="24" name="Text 21"/>
          <p:cNvSpPr/>
          <p:nvPr/>
        </p:nvSpPr>
        <p:spPr>
          <a:xfrm>
            <a:off x="2107406" y="6717863"/>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550" dirty="0"/>
          </a:p>
        </p:txBody>
      </p:sp>
      <p:pic>
        <p:nvPicPr>
          <p:cNvPr id="25" name="Picture 24">
            <a:extLst>
              <a:ext uri="{FF2B5EF4-FFF2-40B4-BE49-F238E27FC236}">
                <a16:creationId xmlns:a16="http://schemas.microsoft.com/office/drawing/2014/main" id="{B0F91F56-F6AC-A2F7-8F31-18DD8C569702}"/>
              </a:ext>
            </a:extLst>
          </p:cNvPr>
          <p:cNvPicPr>
            <a:picLocks noChangeAspect="1"/>
          </p:cNvPicPr>
          <p:nvPr/>
        </p:nvPicPr>
        <p:blipFill>
          <a:blip r:embed="rId4"/>
          <a:stretch>
            <a:fillRect/>
          </a:stretch>
        </p:blipFill>
        <p:spPr>
          <a:xfrm>
            <a:off x="11485265" y="7299830"/>
            <a:ext cx="3002623" cy="92977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56905" y="629085"/>
            <a:ext cx="6480810" cy="809982"/>
          </a:xfrm>
          <a:prstGeom prst="rect">
            <a:avLst/>
          </a:prstGeom>
          <a:noFill/>
          <a:ln/>
        </p:spPr>
        <p:txBody>
          <a:bodyPr wrap="non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Tài liệu tham khảo</a:t>
            </a:r>
            <a:endParaRPr lang="en-US" sz="5100" b="1" dirty="0"/>
          </a:p>
        </p:txBody>
      </p:sp>
      <p:sp>
        <p:nvSpPr>
          <p:cNvPr id="3" name="Text 1"/>
          <p:cNvSpPr/>
          <p:nvPr/>
        </p:nvSpPr>
        <p:spPr>
          <a:xfrm>
            <a:off x="864037" y="264902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tra ATLD nhóm 3</a:t>
            </a:r>
            <a:endParaRPr lang="en-US" sz="3050" dirty="0"/>
          </a:p>
        </p:txBody>
      </p:sp>
      <p:sp>
        <p:nvSpPr>
          <p:cNvPr id="4" name="Text 2"/>
          <p:cNvSpPr/>
          <p:nvPr/>
        </p:nvSpPr>
        <p:spPr>
          <a:xfrm>
            <a:off x="864037" y="3060536"/>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2371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372626"/>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39841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5736193"/>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Máy massage cầm tay</a:t>
            </a:r>
            <a:endParaRPr lang="en-US" sz="1900" dirty="0"/>
          </a:p>
        </p:txBody>
      </p:sp>
      <p:pic>
        <p:nvPicPr>
          <p:cNvPr id="9" name="Image 0" descr="preencoded.png"/>
          <p:cNvPicPr>
            <a:picLocks noChangeAspect="1"/>
          </p:cNvPicPr>
          <p:nvPr/>
        </p:nvPicPr>
        <p:blipFill>
          <a:blip r:embed="rId6"/>
          <a:stretch>
            <a:fillRect/>
          </a:stretch>
        </p:blipFill>
        <p:spPr>
          <a:xfrm>
            <a:off x="8455399" y="3641645"/>
            <a:ext cx="5609868" cy="1736169"/>
          </a:xfrm>
          <a:prstGeom prst="rect">
            <a:avLst/>
          </a:prstGeom>
        </p:spPr>
      </p:pic>
      <p:pic>
        <p:nvPicPr>
          <p:cNvPr id="11" name="Picture 10">
            <a:extLst>
              <a:ext uri="{FF2B5EF4-FFF2-40B4-BE49-F238E27FC236}">
                <a16:creationId xmlns:a16="http://schemas.microsoft.com/office/drawing/2014/main" id="{DD80DDDE-EFA0-25E4-E69E-EBF7CC626F4E}"/>
              </a:ext>
            </a:extLst>
          </p:cNvPr>
          <p:cNvPicPr>
            <a:picLocks noChangeAspect="1"/>
          </p:cNvPicPr>
          <p:nvPr/>
        </p:nvPicPr>
        <p:blipFill>
          <a:blip r:embed="rId7"/>
          <a:stretch>
            <a:fillRect/>
          </a:stretch>
        </p:blipFill>
        <p:spPr>
          <a:xfrm>
            <a:off x="11485265" y="7299830"/>
            <a:ext cx="3002623" cy="92977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852</Words>
  <Application>Microsoft Office PowerPoint</Application>
  <PresentationFormat>Custom</PresentationFormat>
  <Paragraphs>116</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PT Serif</vt:lpstr>
      <vt:lpstr>Arial</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2024-11-12T06:28:16Z</dcterms:created>
  <dcterms:modified xsi:type="dcterms:W3CDTF">2024-11-12T06:42:49Z</dcterms:modified>
</cp:coreProperties>
</file>