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DM Sans" pitchFamily="2" charset="0"/>
      <p:regular r:id="rId14"/>
      <p:bold r:id="rId15"/>
    </p:embeddedFont>
    <p:embeddedFont>
      <p:font typeface="DM Sans Bold" pitchFamily="2" charset="0"/>
      <p:bold r:id="rId16"/>
    </p:embeddedFont>
    <p:embeddedFont>
      <p:font typeface="PT Serif" panose="020A0603040505020204" pitchFamily="18" charset="0"/>
      <p:regular r:id="rId17"/>
      <p:bold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027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hyperlink" Target="https://antoannamviet.com/tai-lieu-an-toan-lao-dong-san-xuat-may-pha-ca-phe/"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59940" y="2094192"/>
            <a:ext cx="4566193" cy="5475681"/>
          </a:xfrm>
          <a:prstGeom prst="rect">
            <a:avLst/>
          </a:prstGeom>
        </p:spPr>
      </p:pic>
      <p:sp>
        <p:nvSpPr>
          <p:cNvPr id="3" name="Text 0"/>
          <p:cNvSpPr/>
          <p:nvPr/>
        </p:nvSpPr>
        <p:spPr>
          <a:xfrm>
            <a:off x="864037" y="1107758"/>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a:t>
            </a:r>
            <a:r>
              <a:rPr lang="en-US" sz="7000" dirty="0" err="1">
                <a:solidFill>
                  <a:srgbClr val="020202"/>
                </a:solidFill>
                <a:latin typeface="PT Serif" pitchFamily="34" charset="0"/>
                <a:ea typeface="PT Serif" pitchFamily="34" charset="-122"/>
                <a:cs typeface="PT Serif" pitchFamily="34" charset="-120"/>
              </a:rPr>
              <a:t>sản</a:t>
            </a:r>
            <a:r>
              <a:rPr lang="en-US" sz="7000" dirty="0">
                <a:solidFill>
                  <a:srgbClr val="020202"/>
                </a:solidFill>
                <a:latin typeface="PT Serif" pitchFamily="34" charset="0"/>
                <a:ea typeface="PT Serif" pitchFamily="34" charset="-122"/>
                <a:cs typeface="PT Serif" pitchFamily="34" charset="-120"/>
              </a:rPr>
              <a:t> </a:t>
            </a:r>
            <a:r>
              <a:rPr lang="en-US" sz="7000" dirty="0" err="1">
                <a:solidFill>
                  <a:srgbClr val="020202"/>
                </a:solidFill>
                <a:latin typeface="PT Serif" pitchFamily="34" charset="0"/>
                <a:ea typeface="PT Serif" pitchFamily="34" charset="-122"/>
                <a:cs typeface="PT Serif" pitchFamily="34" charset="-120"/>
              </a:rPr>
              <a:t>xuất</a:t>
            </a:r>
            <a:endParaRPr lang="en-US" sz="7000" dirty="0">
              <a:solidFill>
                <a:srgbClr val="020202"/>
              </a:solidFill>
              <a:latin typeface="PT Serif" pitchFamily="34" charset="0"/>
              <a:ea typeface="PT Serif" pitchFamily="34" charset="-122"/>
              <a:cs typeface="PT Serif" pitchFamily="34" charset="-120"/>
            </a:endParaRPr>
          </a:p>
          <a:p>
            <a:pPr marL="0" indent="0">
              <a:lnSpc>
                <a:spcPts val="8800"/>
              </a:lnSpc>
              <a:buNone/>
            </a:pPr>
            <a:r>
              <a:rPr lang="en-US" sz="7000" b="1" dirty="0" err="1">
                <a:solidFill>
                  <a:srgbClr val="020202"/>
                </a:solidFill>
                <a:latin typeface="PT Serif" pitchFamily="34" charset="0"/>
                <a:ea typeface="PT Serif" pitchFamily="34" charset="-122"/>
                <a:cs typeface="PT Serif" pitchFamily="34" charset="-120"/>
              </a:rPr>
              <a:t>Máy</a:t>
            </a:r>
            <a:r>
              <a:rPr lang="en-US" sz="7000" b="1" dirty="0">
                <a:solidFill>
                  <a:srgbClr val="020202"/>
                </a:solidFill>
                <a:latin typeface="PT Serif" pitchFamily="34" charset="0"/>
                <a:ea typeface="PT Serif" pitchFamily="34" charset="-122"/>
                <a:cs typeface="PT Serif" pitchFamily="34" charset="-120"/>
              </a:rPr>
              <a:t> Pha </a:t>
            </a:r>
            <a:r>
              <a:rPr lang="en-US" sz="7000" b="1" dirty="0" err="1">
                <a:solidFill>
                  <a:srgbClr val="020202"/>
                </a:solidFill>
                <a:latin typeface="PT Serif" pitchFamily="34" charset="0"/>
                <a:ea typeface="PT Serif" pitchFamily="34" charset="-122"/>
                <a:cs typeface="PT Serif" pitchFamily="34" charset="-120"/>
              </a:rPr>
              <a:t>Cà</a:t>
            </a:r>
            <a:r>
              <a:rPr lang="en-US" sz="7000" b="1" dirty="0">
                <a:solidFill>
                  <a:srgbClr val="020202"/>
                </a:solidFill>
                <a:latin typeface="PT Serif" pitchFamily="34" charset="0"/>
                <a:ea typeface="PT Serif" pitchFamily="34" charset="-122"/>
                <a:cs typeface="PT Serif" pitchFamily="34" charset="-120"/>
              </a:rPr>
              <a:t> </a:t>
            </a:r>
            <a:r>
              <a:rPr lang="en-US" sz="7000" b="1" dirty="0" err="1">
                <a:solidFill>
                  <a:srgbClr val="020202"/>
                </a:solidFill>
                <a:latin typeface="PT Serif" pitchFamily="34" charset="0"/>
                <a:ea typeface="PT Serif" pitchFamily="34" charset="-122"/>
                <a:cs typeface="PT Serif" pitchFamily="34" charset="-120"/>
              </a:rPr>
              <a:t>Phê</a:t>
            </a:r>
            <a:endParaRPr lang="en-US" sz="7000" b="1" dirty="0"/>
          </a:p>
        </p:txBody>
      </p:sp>
      <p:sp>
        <p:nvSpPr>
          <p:cNvPr id="4" name="Text 1"/>
          <p:cNvSpPr/>
          <p:nvPr/>
        </p:nvSpPr>
        <p:spPr>
          <a:xfrm>
            <a:off x="864037" y="483203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Báo cáo tình hình tai nạn lao động 6 tháng đầu năm 2024 và các biện pháp an toàn trong sản xuất máy pha cà phê. Tập trung vào các công đoạn gia công cơ khí, sản xuất linh kiện điện tử, lắp ráp cơ khí và điện tử.</a:t>
            </a:r>
            <a:endParaRPr lang="en-US" sz="1900" dirty="0"/>
          </a:p>
        </p:txBody>
      </p:sp>
      <p:sp>
        <p:nvSpPr>
          <p:cNvPr id="5" name="Shape 2"/>
          <p:cNvSpPr/>
          <p:nvPr/>
        </p:nvSpPr>
        <p:spPr>
          <a:xfrm>
            <a:off x="864037" y="670833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715958"/>
            <a:ext cx="379690" cy="379690"/>
          </a:xfrm>
          <a:prstGeom prst="rect">
            <a:avLst/>
          </a:prstGeom>
        </p:spPr>
      </p:pic>
      <p:sp>
        <p:nvSpPr>
          <p:cNvPr id="7" name="Text 3"/>
          <p:cNvSpPr/>
          <p:nvPr/>
        </p:nvSpPr>
        <p:spPr>
          <a:xfrm>
            <a:off x="1382316" y="6689884"/>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Bold" pitchFamily="34" charset="0"/>
                <a:ea typeface="DM Sans Bold" pitchFamily="34" charset="-122"/>
                <a:cs typeface="DM Sans Bold" pitchFamily="34" charset="-120"/>
              </a:rPr>
              <a:t>Bản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quyền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thuộc</a:t>
            </a:r>
            <a:r>
              <a:rPr lang="en-US" sz="2400" b="1" dirty="0">
                <a:solidFill>
                  <a:srgbClr val="383838"/>
                </a:solidFill>
                <a:latin typeface="DM Sans Bold" pitchFamily="34" charset="0"/>
                <a:ea typeface="DM Sans Bold" pitchFamily="34" charset="-122"/>
                <a:cs typeface="DM Sans Bold" pitchFamily="34" charset="-120"/>
              </a:rPr>
              <a:t> An Toàn Nam Việt</a:t>
            </a:r>
            <a:endParaRPr lang="en-US" sz="2400" dirty="0"/>
          </a:p>
        </p:txBody>
      </p:sp>
      <p:pic>
        <p:nvPicPr>
          <p:cNvPr id="8" name="Picture 7">
            <a:extLst>
              <a:ext uri="{FF2B5EF4-FFF2-40B4-BE49-F238E27FC236}">
                <a16:creationId xmlns:a16="http://schemas.microsoft.com/office/drawing/2014/main" id="{21CCE1D3-31A5-FE23-128A-0B7BAD45C9F6}"/>
              </a:ext>
            </a:extLst>
          </p:cNvPr>
          <p:cNvPicPr>
            <a:picLocks noChangeAspect="1"/>
          </p:cNvPicPr>
          <p:nvPr/>
        </p:nvPicPr>
        <p:blipFill>
          <a:blip r:embed="rId5"/>
          <a:stretch>
            <a:fillRect/>
          </a:stretch>
        </p:blipFill>
        <p:spPr>
          <a:xfrm>
            <a:off x="12045359" y="7455878"/>
            <a:ext cx="2432481" cy="7532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48919" y="3378100"/>
            <a:ext cx="4876443" cy="3649504"/>
          </a:xfrm>
          <a:prstGeom prst="rect">
            <a:avLst/>
          </a:prstGeom>
        </p:spPr>
      </p:pic>
      <p:sp>
        <p:nvSpPr>
          <p:cNvPr id="3" name="Text 0"/>
          <p:cNvSpPr/>
          <p:nvPr/>
        </p:nvSpPr>
        <p:spPr>
          <a:xfrm>
            <a:off x="1225743" y="670798"/>
            <a:ext cx="12178915" cy="2401014"/>
          </a:xfrm>
          <a:prstGeom prst="rect">
            <a:avLst/>
          </a:prstGeom>
          <a:noFill/>
          <a:ln/>
        </p:spPr>
        <p:txBody>
          <a:bodyPr wrap="square" lIns="0" tIns="0" rIns="0" bIns="0" rtlCol="0" anchor="t"/>
          <a:lstStyle/>
          <a:p>
            <a:pPr marL="0" indent="0" algn="ctr">
              <a:lnSpc>
                <a:spcPts val="6300"/>
              </a:lnSpc>
              <a:buNone/>
            </a:pPr>
            <a:r>
              <a:rPr lang="en-US" sz="5400" b="1" dirty="0">
                <a:solidFill>
                  <a:srgbClr val="020202"/>
                </a:solidFill>
                <a:latin typeface="PT Serif" pitchFamily="34" charset="0"/>
                <a:ea typeface="PT Serif" pitchFamily="34" charset="-122"/>
                <a:cs typeface="PT Serif" pitchFamily="34" charset="-120"/>
              </a:rPr>
              <a:t>Tình hình tai nạn lao động 6 </a:t>
            </a:r>
            <a:r>
              <a:rPr lang="en-US" sz="5400" b="1" dirty="0" err="1">
                <a:solidFill>
                  <a:srgbClr val="020202"/>
                </a:solidFill>
                <a:latin typeface="PT Serif" pitchFamily="34" charset="0"/>
                <a:ea typeface="PT Serif" pitchFamily="34" charset="-122"/>
                <a:cs typeface="PT Serif" pitchFamily="34" charset="-120"/>
              </a:rPr>
              <a:t>tháng</a:t>
            </a:r>
            <a:r>
              <a:rPr lang="en-US" sz="5400" b="1" dirty="0">
                <a:solidFill>
                  <a:srgbClr val="020202"/>
                </a:solidFill>
                <a:latin typeface="PT Serif" pitchFamily="34" charset="0"/>
                <a:ea typeface="PT Serif" pitchFamily="34" charset="-122"/>
                <a:cs typeface="PT Serif" pitchFamily="34" charset="-120"/>
              </a:rPr>
              <a:t> </a:t>
            </a:r>
          </a:p>
          <a:p>
            <a:pPr marL="0" indent="0" algn="ctr">
              <a:lnSpc>
                <a:spcPts val="6300"/>
              </a:lnSpc>
              <a:buNone/>
            </a:pPr>
            <a:r>
              <a:rPr lang="en-US" sz="5400" b="1" dirty="0" err="1">
                <a:solidFill>
                  <a:srgbClr val="020202"/>
                </a:solidFill>
                <a:latin typeface="PT Serif" pitchFamily="34" charset="0"/>
                <a:ea typeface="PT Serif" pitchFamily="34" charset="-122"/>
                <a:cs typeface="PT Serif" pitchFamily="34" charset="-120"/>
              </a:rPr>
              <a:t>đầu</a:t>
            </a:r>
            <a:r>
              <a:rPr lang="en-US" sz="5400" b="1" dirty="0">
                <a:solidFill>
                  <a:srgbClr val="020202"/>
                </a:solidFill>
                <a:latin typeface="PT Serif" pitchFamily="34" charset="0"/>
                <a:ea typeface="PT Serif" pitchFamily="34" charset="-122"/>
                <a:cs typeface="PT Serif" pitchFamily="34" charset="-120"/>
              </a:rPr>
              <a:t> năm 2024</a:t>
            </a:r>
            <a:endParaRPr lang="en-US" sz="5400" b="1" dirty="0"/>
          </a:p>
        </p:txBody>
      </p:sp>
      <p:sp>
        <p:nvSpPr>
          <p:cNvPr id="4" name="Shape 1"/>
          <p:cNvSpPr/>
          <p:nvPr/>
        </p:nvSpPr>
        <p:spPr>
          <a:xfrm>
            <a:off x="1108114" y="3178016"/>
            <a:ext cx="548878" cy="548878"/>
          </a:xfrm>
          <a:prstGeom prst="roundRect">
            <a:avLst>
              <a:gd name="adj" fmla="val 6667"/>
            </a:avLst>
          </a:prstGeom>
          <a:solidFill>
            <a:srgbClr val="F2EEEE"/>
          </a:solidFill>
          <a:ln/>
        </p:spPr>
      </p:sp>
      <p:sp>
        <p:nvSpPr>
          <p:cNvPr id="5" name="Text 2"/>
          <p:cNvSpPr/>
          <p:nvPr/>
        </p:nvSpPr>
        <p:spPr>
          <a:xfrm>
            <a:off x="1280160" y="3260288"/>
            <a:ext cx="204787" cy="384215"/>
          </a:xfrm>
          <a:prstGeom prst="rect">
            <a:avLst/>
          </a:prstGeom>
          <a:noFill/>
          <a:ln/>
        </p:spPr>
        <p:txBody>
          <a:bodyPr wrap="none" lIns="0" tIns="0" rIns="0" bIns="0" rtlCol="0" anchor="t"/>
          <a:lstStyle/>
          <a:p>
            <a:pPr marL="0" indent="0" algn="ctr">
              <a:lnSpc>
                <a:spcPts val="3000"/>
              </a:lnSpc>
              <a:buNone/>
            </a:pPr>
            <a:r>
              <a:rPr lang="en-US" sz="3000" dirty="0">
                <a:solidFill>
                  <a:srgbClr val="383838"/>
                </a:solidFill>
                <a:latin typeface="PT Serif" pitchFamily="34" charset="0"/>
                <a:ea typeface="PT Serif" pitchFamily="34" charset="-122"/>
                <a:cs typeface="PT Serif" pitchFamily="34" charset="-120"/>
              </a:rPr>
              <a:t>1</a:t>
            </a:r>
            <a:endParaRPr lang="en-US" sz="3000" dirty="0"/>
          </a:p>
        </p:txBody>
      </p:sp>
      <p:sp>
        <p:nvSpPr>
          <p:cNvPr id="6" name="Text 3"/>
          <p:cNvSpPr/>
          <p:nvPr/>
        </p:nvSpPr>
        <p:spPr>
          <a:xfrm>
            <a:off x="1900832" y="3178016"/>
            <a:ext cx="3201829" cy="400169"/>
          </a:xfrm>
          <a:prstGeom prst="rect">
            <a:avLst/>
          </a:prstGeom>
          <a:noFill/>
          <a:ln/>
        </p:spPr>
        <p:txBody>
          <a:bodyPr wrap="none" lIns="0" tIns="0" rIns="0" bIns="0" rtlCol="0" anchor="t"/>
          <a:lstStyle/>
          <a:p>
            <a:pPr marL="0" indent="0">
              <a:lnSpc>
                <a:spcPts val="3150"/>
              </a:lnSpc>
              <a:buNone/>
            </a:pPr>
            <a:r>
              <a:rPr lang="en-US" sz="2500" b="1" dirty="0">
                <a:solidFill>
                  <a:srgbClr val="383838"/>
                </a:solidFill>
                <a:latin typeface="PT Serif" pitchFamily="34" charset="0"/>
                <a:ea typeface="PT Serif" pitchFamily="34" charset="-122"/>
                <a:cs typeface="PT Serif" pitchFamily="34" charset="-120"/>
              </a:rPr>
              <a:t>Số vụ tai nạn</a:t>
            </a:r>
            <a:endParaRPr lang="en-US" sz="2500" b="1" dirty="0"/>
          </a:p>
        </p:txBody>
      </p:sp>
      <p:sp>
        <p:nvSpPr>
          <p:cNvPr id="7" name="Text 4"/>
          <p:cNvSpPr/>
          <p:nvPr/>
        </p:nvSpPr>
        <p:spPr>
          <a:xfrm>
            <a:off x="1900832" y="3535239"/>
            <a:ext cx="6643688" cy="390287"/>
          </a:xfrm>
          <a:prstGeom prst="rect">
            <a:avLst/>
          </a:prstGeom>
          <a:noFill/>
          <a:ln/>
        </p:spPr>
        <p:txBody>
          <a:bodyPr wrap="none" lIns="0" tIns="0" rIns="0" bIns="0" rtlCol="0" anchor="t"/>
          <a:lstStyle/>
          <a:p>
            <a:pPr marL="0" indent="0">
              <a:lnSpc>
                <a:spcPts val="3050"/>
              </a:lnSpc>
              <a:buNone/>
            </a:pPr>
            <a:r>
              <a:rPr lang="en-US" sz="1900" dirty="0">
                <a:solidFill>
                  <a:srgbClr val="383838"/>
                </a:solidFill>
                <a:latin typeface="DM Sans" pitchFamily="34" charset="0"/>
                <a:ea typeface="DM Sans" pitchFamily="34" charset="-122"/>
                <a:cs typeface="DM Sans" pitchFamily="34" charset="-120"/>
              </a:rPr>
              <a:t>3.201 vụ, giảm 7,09% so với cùng kỳ năm 2023.</a:t>
            </a:r>
            <a:endParaRPr lang="en-US" sz="1900" dirty="0"/>
          </a:p>
        </p:txBody>
      </p:sp>
      <p:sp>
        <p:nvSpPr>
          <p:cNvPr id="8" name="Shape 5"/>
          <p:cNvSpPr/>
          <p:nvPr/>
        </p:nvSpPr>
        <p:spPr>
          <a:xfrm>
            <a:off x="1108114" y="4633078"/>
            <a:ext cx="548878" cy="548878"/>
          </a:xfrm>
          <a:prstGeom prst="roundRect">
            <a:avLst>
              <a:gd name="adj" fmla="val 6667"/>
            </a:avLst>
          </a:prstGeom>
          <a:solidFill>
            <a:srgbClr val="F2EEEE"/>
          </a:solidFill>
          <a:ln/>
        </p:spPr>
      </p:sp>
      <p:sp>
        <p:nvSpPr>
          <p:cNvPr id="9" name="Text 6"/>
          <p:cNvSpPr/>
          <p:nvPr/>
        </p:nvSpPr>
        <p:spPr>
          <a:xfrm>
            <a:off x="1280160" y="4715351"/>
            <a:ext cx="204787" cy="384215"/>
          </a:xfrm>
          <a:prstGeom prst="rect">
            <a:avLst/>
          </a:prstGeom>
          <a:noFill/>
          <a:ln/>
        </p:spPr>
        <p:txBody>
          <a:bodyPr wrap="none" lIns="0" tIns="0" rIns="0" bIns="0" rtlCol="0" anchor="t"/>
          <a:lstStyle/>
          <a:p>
            <a:pPr marL="0" indent="0" algn="ctr">
              <a:lnSpc>
                <a:spcPts val="3000"/>
              </a:lnSpc>
              <a:buNone/>
            </a:pPr>
            <a:r>
              <a:rPr lang="en-US" sz="3000" dirty="0">
                <a:solidFill>
                  <a:srgbClr val="383838"/>
                </a:solidFill>
                <a:latin typeface="PT Serif" pitchFamily="34" charset="0"/>
                <a:ea typeface="PT Serif" pitchFamily="34" charset="-122"/>
                <a:cs typeface="PT Serif" pitchFamily="34" charset="-120"/>
              </a:rPr>
              <a:t>2</a:t>
            </a:r>
            <a:endParaRPr lang="en-US" sz="3000" dirty="0"/>
          </a:p>
        </p:txBody>
      </p:sp>
      <p:sp>
        <p:nvSpPr>
          <p:cNvPr id="10" name="Text 7"/>
          <p:cNvSpPr/>
          <p:nvPr/>
        </p:nvSpPr>
        <p:spPr>
          <a:xfrm>
            <a:off x="1900832" y="4633078"/>
            <a:ext cx="3201829" cy="400169"/>
          </a:xfrm>
          <a:prstGeom prst="rect">
            <a:avLst/>
          </a:prstGeom>
          <a:noFill/>
          <a:ln/>
        </p:spPr>
        <p:txBody>
          <a:bodyPr wrap="none" lIns="0" tIns="0" rIns="0" bIns="0" rtlCol="0" anchor="t"/>
          <a:lstStyle/>
          <a:p>
            <a:pPr marL="0" indent="0">
              <a:lnSpc>
                <a:spcPts val="3150"/>
              </a:lnSpc>
              <a:buNone/>
            </a:pPr>
            <a:r>
              <a:rPr lang="en-US" sz="2500" b="1" dirty="0">
                <a:solidFill>
                  <a:srgbClr val="383838"/>
                </a:solidFill>
                <a:latin typeface="PT Serif" pitchFamily="34" charset="0"/>
                <a:ea typeface="PT Serif" pitchFamily="34" charset="-122"/>
                <a:cs typeface="PT Serif" pitchFamily="34" charset="-120"/>
              </a:rPr>
              <a:t>Số người chết</a:t>
            </a:r>
            <a:endParaRPr lang="en-US" sz="2500" b="1" dirty="0"/>
          </a:p>
        </p:txBody>
      </p:sp>
      <p:sp>
        <p:nvSpPr>
          <p:cNvPr id="11" name="Text 8"/>
          <p:cNvSpPr/>
          <p:nvPr/>
        </p:nvSpPr>
        <p:spPr>
          <a:xfrm>
            <a:off x="1900832" y="4986812"/>
            <a:ext cx="6643688" cy="390287"/>
          </a:xfrm>
          <a:prstGeom prst="rect">
            <a:avLst/>
          </a:prstGeom>
          <a:noFill/>
          <a:ln/>
        </p:spPr>
        <p:txBody>
          <a:bodyPr wrap="none" lIns="0" tIns="0" rIns="0" bIns="0" rtlCol="0" anchor="t"/>
          <a:lstStyle/>
          <a:p>
            <a:pPr marL="0" indent="0">
              <a:lnSpc>
                <a:spcPts val="3050"/>
              </a:lnSpc>
              <a:buNone/>
            </a:pPr>
            <a:r>
              <a:rPr lang="en-US" sz="1900" dirty="0">
                <a:solidFill>
                  <a:srgbClr val="383838"/>
                </a:solidFill>
                <a:latin typeface="DM Sans" pitchFamily="34" charset="0"/>
                <a:ea typeface="DM Sans" pitchFamily="34" charset="-122"/>
                <a:cs typeface="DM Sans" pitchFamily="34" charset="-120"/>
              </a:rPr>
              <a:t>346 người, giảm 1,98% so với cùng kỳ năm 2023.</a:t>
            </a:r>
            <a:endParaRPr lang="en-US" sz="1900" dirty="0"/>
          </a:p>
        </p:txBody>
      </p:sp>
      <p:sp>
        <p:nvSpPr>
          <p:cNvPr id="12" name="Shape 9"/>
          <p:cNvSpPr/>
          <p:nvPr/>
        </p:nvSpPr>
        <p:spPr>
          <a:xfrm>
            <a:off x="1108114" y="6088141"/>
            <a:ext cx="548878" cy="548878"/>
          </a:xfrm>
          <a:prstGeom prst="roundRect">
            <a:avLst>
              <a:gd name="adj" fmla="val 6667"/>
            </a:avLst>
          </a:prstGeom>
          <a:solidFill>
            <a:srgbClr val="F2EEEE"/>
          </a:solidFill>
          <a:ln/>
        </p:spPr>
      </p:sp>
      <p:sp>
        <p:nvSpPr>
          <p:cNvPr id="13" name="Text 10"/>
          <p:cNvSpPr/>
          <p:nvPr/>
        </p:nvSpPr>
        <p:spPr>
          <a:xfrm>
            <a:off x="1280160" y="6170413"/>
            <a:ext cx="204787" cy="384215"/>
          </a:xfrm>
          <a:prstGeom prst="rect">
            <a:avLst/>
          </a:prstGeom>
          <a:noFill/>
          <a:ln/>
        </p:spPr>
        <p:txBody>
          <a:bodyPr wrap="none" lIns="0" tIns="0" rIns="0" bIns="0" rtlCol="0" anchor="t"/>
          <a:lstStyle/>
          <a:p>
            <a:pPr marL="0" indent="0" algn="ctr">
              <a:lnSpc>
                <a:spcPts val="3000"/>
              </a:lnSpc>
              <a:buNone/>
            </a:pPr>
            <a:r>
              <a:rPr lang="en-US" sz="3000" dirty="0">
                <a:solidFill>
                  <a:srgbClr val="383838"/>
                </a:solidFill>
                <a:latin typeface="PT Serif" pitchFamily="34" charset="0"/>
                <a:ea typeface="PT Serif" pitchFamily="34" charset="-122"/>
                <a:cs typeface="PT Serif" pitchFamily="34" charset="-120"/>
              </a:rPr>
              <a:t>3</a:t>
            </a:r>
            <a:endParaRPr lang="en-US" sz="3000" dirty="0"/>
          </a:p>
        </p:txBody>
      </p:sp>
      <p:sp>
        <p:nvSpPr>
          <p:cNvPr id="14" name="Text 11"/>
          <p:cNvSpPr/>
          <p:nvPr/>
        </p:nvSpPr>
        <p:spPr>
          <a:xfrm>
            <a:off x="1900832" y="6088141"/>
            <a:ext cx="3576161" cy="400169"/>
          </a:xfrm>
          <a:prstGeom prst="rect">
            <a:avLst/>
          </a:prstGeom>
          <a:noFill/>
          <a:ln/>
        </p:spPr>
        <p:txBody>
          <a:bodyPr wrap="none" lIns="0" tIns="0" rIns="0" bIns="0" rtlCol="0" anchor="t"/>
          <a:lstStyle/>
          <a:p>
            <a:pPr marL="0" indent="0">
              <a:lnSpc>
                <a:spcPts val="3150"/>
              </a:lnSpc>
              <a:buNone/>
            </a:pPr>
            <a:r>
              <a:rPr lang="en-US" sz="2500" b="1" dirty="0">
                <a:solidFill>
                  <a:srgbClr val="383838"/>
                </a:solidFill>
                <a:latin typeface="PT Serif" pitchFamily="34" charset="0"/>
                <a:ea typeface="PT Serif" pitchFamily="34" charset="-122"/>
                <a:cs typeface="PT Serif" pitchFamily="34" charset="-120"/>
              </a:rPr>
              <a:t>Số người bị thương nặng</a:t>
            </a:r>
            <a:endParaRPr lang="en-US" sz="2500" b="1" dirty="0"/>
          </a:p>
        </p:txBody>
      </p:sp>
      <p:sp>
        <p:nvSpPr>
          <p:cNvPr id="15" name="Text 12"/>
          <p:cNvSpPr/>
          <p:nvPr/>
        </p:nvSpPr>
        <p:spPr>
          <a:xfrm>
            <a:off x="1900832" y="6441875"/>
            <a:ext cx="6643688" cy="390287"/>
          </a:xfrm>
          <a:prstGeom prst="rect">
            <a:avLst/>
          </a:prstGeom>
          <a:noFill/>
          <a:ln/>
        </p:spPr>
        <p:txBody>
          <a:bodyPr wrap="none" lIns="0" tIns="0" rIns="0" bIns="0" rtlCol="0" anchor="t"/>
          <a:lstStyle/>
          <a:p>
            <a:pPr marL="0" indent="0">
              <a:lnSpc>
                <a:spcPts val="3050"/>
              </a:lnSpc>
              <a:buNone/>
            </a:pPr>
            <a:r>
              <a:rPr lang="en-US" sz="1900" dirty="0">
                <a:solidFill>
                  <a:srgbClr val="383838"/>
                </a:solidFill>
                <a:latin typeface="DM Sans" pitchFamily="34" charset="0"/>
                <a:ea typeface="DM Sans" pitchFamily="34" charset="-122"/>
                <a:cs typeface="DM Sans" pitchFamily="34" charset="-120"/>
              </a:rPr>
              <a:t>810 người, tăng 3,32% so với cùng kỳ năm 2023.</a:t>
            </a:r>
            <a:endParaRPr lang="en-US" sz="1900" dirty="0"/>
          </a:p>
        </p:txBody>
      </p:sp>
      <p:pic>
        <p:nvPicPr>
          <p:cNvPr id="16" name="Picture 15">
            <a:extLst>
              <a:ext uri="{FF2B5EF4-FFF2-40B4-BE49-F238E27FC236}">
                <a16:creationId xmlns:a16="http://schemas.microsoft.com/office/drawing/2014/main" id="{1501367B-BF72-5F39-2F87-0016FDE36E80}"/>
              </a:ext>
            </a:extLst>
          </p:cNvPr>
          <p:cNvPicPr>
            <a:picLocks noChangeAspect="1"/>
          </p:cNvPicPr>
          <p:nvPr/>
        </p:nvPicPr>
        <p:blipFill>
          <a:blip r:embed="rId4"/>
          <a:stretch>
            <a:fillRect/>
          </a:stretch>
        </p:blipFill>
        <p:spPr>
          <a:xfrm>
            <a:off x="12045359" y="7455878"/>
            <a:ext cx="2432481" cy="7532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12048" y="293846"/>
            <a:ext cx="2806184" cy="2351365"/>
          </a:xfrm>
          <a:prstGeom prst="rect">
            <a:avLst/>
          </a:prstGeom>
        </p:spPr>
      </p:pic>
      <p:sp>
        <p:nvSpPr>
          <p:cNvPr id="3" name="Text 0"/>
          <p:cNvSpPr/>
          <p:nvPr/>
        </p:nvSpPr>
        <p:spPr>
          <a:xfrm>
            <a:off x="822960" y="3096220"/>
            <a:ext cx="12984480" cy="1543050"/>
          </a:xfrm>
          <a:prstGeom prst="rect">
            <a:avLst/>
          </a:prstGeom>
          <a:noFill/>
          <a:ln/>
        </p:spPr>
        <p:txBody>
          <a:bodyPr wrap="square" lIns="0" tIns="0" rIns="0" bIns="0" rtlCol="0" anchor="t"/>
          <a:lstStyle/>
          <a:p>
            <a:pPr marL="0" indent="0" algn="ctr">
              <a:lnSpc>
                <a:spcPts val="6050"/>
              </a:lnSpc>
              <a:buNone/>
            </a:pPr>
            <a:r>
              <a:rPr lang="en-US" sz="4850" b="1" dirty="0">
                <a:solidFill>
                  <a:srgbClr val="020202"/>
                </a:solidFill>
                <a:latin typeface="PT Serif" pitchFamily="34" charset="0"/>
                <a:ea typeface="PT Serif" pitchFamily="34" charset="-122"/>
                <a:cs typeface="PT Serif" pitchFamily="34" charset="-120"/>
              </a:rPr>
              <a:t>Tai nạn phổ biến trong sản </a:t>
            </a:r>
            <a:r>
              <a:rPr lang="en-US" sz="4850" b="1" dirty="0" err="1">
                <a:solidFill>
                  <a:srgbClr val="020202"/>
                </a:solidFill>
                <a:latin typeface="PT Serif" pitchFamily="34" charset="0"/>
                <a:ea typeface="PT Serif" pitchFamily="34" charset="-122"/>
                <a:cs typeface="PT Serif" pitchFamily="34" charset="-120"/>
              </a:rPr>
              <a:t>xuất</a:t>
            </a:r>
            <a:r>
              <a:rPr lang="en-US" sz="4850" b="1" dirty="0">
                <a:solidFill>
                  <a:srgbClr val="020202"/>
                </a:solidFill>
                <a:latin typeface="PT Serif" pitchFamily="34" charset="0"/>
                <a:ea typeface="PT Serif" pitchFamily="34" charset="-122"/>
                <a:cs typeface="PT Serif" pitchFamily="34" charset="-120"/>
              </a:rPr>
              <a:t> </a:t>
            </a:r>
          </a:p>
          <a:p>
            <a:pPr marL="0" indent="0" algn="ctr">
              <a:lnSpc>
                <a:spcPts val="6050"/>
              </a:lnSpc>
              <a:buNone/>
            </a:pPr>
            <a:r>
              <a:rPr lang="en-US" sz="4850" b="1" dirty="0" err="1">
                <a:solidFill>
                  <a:srgbClr val="020202"/>
                </a:solidFill>
                <a:latin typeface="PT Serif" pitchFamily="34" charset="0"/>
                <a:ea typeface="PT Serif" pitchFamily="34" charset="-122"/>
                <a:cs typeface="PT Serif" pitchFamily="34" charset="-120"/>
              </a:rPr>
              <a:t>máy</a:t>
            </a:r>
            <a:r>
              <a:rPr lang="en-US" sz="4850" b="1" dirty="0">
                <a:solidFill>
                  <a:srgbClr val="020202"/>
                </a:solidFill>
                <a:latin typeface="PT Serif" pitchFamily="34" charset="0"/>
                <a:ea typeface="PT Serif" pitchFamily="34" charset="-122"/>
                <a:cs typeface="PT Serif" pitchFamily="34" charset="-120"/>
              </a:rPr>
              <a:t> pha cà phê</a:t>
            </a:r>
            <a:endParaRPr lang="en-US" sz="4850" b="1" dirty="0"/>
          </a:p>
        </p:txBody>
      </p:sp>
      <p:pic>
        <p:nvPicPr>
          <p:cNvPr id="4" name="Image 1" descr="preencoded.png"/>
          <p:cNvPicPr>
            <a:picLocks noChangeAspect="1"/>
          </p:cNvPicPr>
          <p:nvPr/>
        </p:nvPicPr>
        <p:blipFill>
          <a:blip r:embed="rId4"/>
          <a:stretch>
            <a:fillRect/>
          </a:stretch>
        </p:blipFill>
        <p:spPr>
          <a:xfrm>
            <a:off x="822960" y="5481280"/>
            <a:ext cx="587812" cy="587812"/>
          </a:xfrm>
          <a:prstGeom prst="rect">
            <a:avLst/>
          </a:prstGeom>
        </p:spPr>
      </p:pic>
      <p:sp>
        <p:nvSpPr>
          <p:cNvPr id="5" name="Text 1"/>
          <p:cNvSpPr/>
          <p:nvPr/>
        </p:nvSpPr>
        <p:spPr>
          <a:xfrm>
            <a:off x="822960" y="6304121"/>
            <a:ext cx="3554135" cy="385763"/>
          </a:xfrm>
          <a:prstGeom prst="rect">
            <a:avLst/>
          </a:prstGeom>
          <a:noFill/>
          <a:ln/>
        </p:spPr>
        <p:txBody>
          <a:bodyPr wrap="none" lIns="0" tIns="0" rIns="0" bIns="0" rtlCol="0" anchor="t"/>
          <a:lstStyle/>
          <a:p>
            <a:pPr marL="0" indent="0" algn="l">
              <a:lnSpc>
                <a:spcPts val="3000"/>
              </a:lnSpc>
              <a:buNone/>
            </a:pPr>
            <a:r>
              <a:rPr lang="en-US" sz="2400" b="1" dirty="0">
                <a:solidFill>
                  <a:srgbClr val="383838"/>
                </a:solidFill>
                <a:latin typeface="PT Serif" pitchFamily="34" charset="0"/>
                <a:ea typeface="PT Serif" pitchFamily="34" charset="-122"/>
                <a:cs typeface="PT Serif" pitchFamily="34" charset="-120"/>
              </a:rPr>
              <a:t>Chấn thương do máy móc</a:t>
            </a:r>
            <a:endParaRPr lang="en-US" sz="2400" b="1" dirty="0"/>
          </a:p>
        </p:txBody>
      </p:sp>
      <p:sp>
        <p:nvSpPr>
          <p:cNvPr id="6" name="Text 2"/>
          <p:cNvSpPr/>
          <p:nvPr/>
        </p:nvSpPr>
        <p:spPr>
          <a:xfrm>
            <a:off x="822960" y="6830854"/>
            <a:ext cx="4093012" cy="752475"/>
          </a:xfrm>
          <a:prstGeom prst="rect">
            <a:avLst/>
          </a:prstGeom>
          <a:noFill/>
          <a:ln/>
        </p:spPr>
        <p:txBody>
          <a:bodyPr wrap="square" lIns="0" tIns="0" rIns="0" bIns="0" rtlCol="0" anchor="t"/>
          <a:lstStyle/>
          <a:p>
            <a:pPr marL="0" indent="0" algn="l">
              <a:lnSpc>
                <a:spcPts val="2950"/>
              </a:lnSpc>
              <a:buNone/>
            </a:pPr>
            <a:r>
              <a:rPr lang="en-US" sz="1850" dirty="0">
                <a:solidFill>
                  <a:srgbClr val="383838"/>
                </a:solidFill>
                <a:latin typeface="DM Sans" pitchFamily="34" charset="0"/>
                <a:ea typeface="DM Sans" pitchFamily="34" charset="-122"/>
                <a:cs typeface="DM Sans" pitchFamily="34" charset="-120"/>
              </a:rPr>
              <a:t>Gây ra bởi máy cắt, ép hoặc khoan khi không sử dụng thiết bị bảo hộ.</a:t>
            </a:r>
            <a:endParaRPr lang="en-US" sz="1850" dirty="0"/>
          </a:p>
        </p:txBody>
      </p:sp>
      <p:pic>
        <p:nvPicPr>
          <p:cNvPr id="7" name="Image 2" descr="preencoded.png"/>
          <p:cNvPicPr>
            <a:picLocks noChangeAspect="1"/>
          </p:cNvPicPr>
          <p:nvPr/>
        </p:nvPicPr>
        <p:blipFill>
          <a:blip r:embed="rId5"/>
          <a:stretch>
            <a:fillRect/>
          </a:stretch>
        </p:blipFill>
        <p:spPr>
          <a:xfrm>
            <a:off x="5621297" y="5481280"/>
            <a:ext cx="587812" cy="587812"/>
          </a:xfrm>
          <a:prstGeom prst="rect">
            <a:avLst/>
          </a:prstGeom>
        </p:spPr>
      </p:pic>
      <p:sp>
        <p:nvSpPr>
          <p:cNvPr id="8" name="Text 3"/>
          <p:cNvSpPr/>
          <p:nvPr/>
        </p:nvSpPr>
        <p:spPr>
          <a:xfrm>
            <a:off x="5621297" y="6304121"/>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383838"/>
                </a:solidFill>
                <a:latin typeface="PT Serif" pitchFamily="34" charset="0"/>
                <a:ea typeface="PT Serif" pitchFamily="34" charset="-122"/>
                <a:cs typeface="PT Serif" pitchFamily="34" charset="-120"/>
              </a:rPr>
              <a:t>Rủi ro từ điện</a:t>
            </a:r>
            <a:endParaRPr lang="en-US" sz="2400" b="1" dirty="0"/>
          </a:p>
        </p:txBody>
      </p:sp>
      <p:sp>
        <p:nvSpPr>
          <p:cNvPr id="9" name="Text 4"/>
          <p:cNvSpPr/>
          <p:nvPr/>
        </p:nvSpPr>
        <p:spPr>
          <a:xfrm>
            <a:off x="5621297" y="6830854"/>
            <a:ext cx="4093012" cy="752475"/>
          </a:xfrm>
          <a:prstGeom prst="rect">
            <a:avLst/>
          </a:prstGeom>
          <a:noFill/>
          <a:ln/>
        </p:spPr>
        <p:txBody>
          <a:bodyPr wrap="square" lIns="0" tIns="0" rIns="0" bIns="0" rtlCol="0" anchor="t"/>
          <a:lstStyle/>
          <a:p>
            <a:pPr marL="0" indent="0" algn="l">
              <a:lnSpc>
                <a:spcPts val="2950"/>
              </a:lnSpc>
              <a:buNone/>
            </a:pPr>
            <a:r>
              <a:rPr lang="en-US" sz="1850" dirty="0">
                <a:solidFill>
                  <a:srgbClr val="383838"/>
                </a:solidFill>
                <a:latin typeface="DM Sans" pitchFamily="34" charset="0"/>
                <a:ea typeface="DM Sans" pitchFamily="34" charset="-122"/>
                <a:cs typeface="DM Sans" pitchFamily="34" charset="-120"/>
              </a:rPr>
              <a:t>Điện giật hoặc cháy nổ do </a:t>
            </a:r>
            <a:r>
              <a:rPr lang="en-US" sz="1850" dirty="0" err="1">
                <a:solidFill>
                  <a:srgbClr val="383838"/>
                </a:solidFill>
                <a:latin typeface="DM Sans" pitchFamily="34" charset="0"/>
                <a:ea typeface="DM Sans" pitchFamily="34" charset="-122"/>
                <a:cs typeface="DM Sans" pitchFamily="34" charset="-120"/>
              </a:rPr>
              <a:t>lỗi</a:t>
            </a:r>
            <a:r>
              <a:rPr lang="en-US" sz="1850" dirty="0">
                <a:solidFill>
                  <a:srgbClr val="383838"/>
                </a:solidFill>
                <a:latin typeface="DM Sans" pitchFamily="34" charset="0"/>
                <a:ea typeface="DM Sans" pitchFamily="34" charset="-122"/>
                <a:cs typeface="DM Sans" pitchFamily="34" charset="-120"/>
              </a:rPr>
              <a:t> </a:t>
            </a:r>
          </a:p>
          <a:p>
            <a:pPr marL="0" indent="0" algn="l">
              <a:lnSpc>
                <a:spcPts val="2950"/>
              </a:lnSpc>
              <a:buNone/>
            </a:pPr>
            <a:r>
              <a:rPr lang="en-US" sz="1850" dirty="0" err="1">
                <a:solidFill>
                  <a:srgbClr val="383838"/>
                </a:solidFill>
                <a:latin typeface="DM Sans" pitchFamily="34" charset="0"/>
                <a:ea typeface="DM Sans" pitchFamily="34" charset="-122"/>
                <a:cs typeface="DM Sans" pitchFamily="34" charset="-120"/>
              </a:rPr>
              <a:t>kỹ</a:t>
            </a:r>
            <a:r>
              <a:rPr lang="en-US" sz="1850" dirty="0">
                <a:solidFill>
                  <a:srgbClr val="383838"/>
                </a:solidFill>
                <a:latin typeface="DM Sans" pitchFamily="34" charset="0"/>
                <a:ea typeface="DM Sans" pitchFamily="34" charset="-122"/>
                <a:cs typeface="DM Sans" pitchFamily="34" charset="-120"/>
              </a:rPr>
              <a:t> thuật hoặc thiết bị hỏng hóc.</a:t>
            </a:r>
            <a:endParaRPr lang="en-US" sz="1850" dirty="0"/>
          </a:p>
        </p:txBody>
      </p:sp>
      <p:pic>
        <p:nvPicPr>
          <p:cNvPr id="10" name="Image 3" descr="preencoded.png"/>
          <p:cNvPicPr>
            <a:picLocks noChangeAspect="1"/>
          </p:cNvPicPr>
          <p:nvPr/>
        </p:nvPicPr>
        <p:blipFill>
          <a:blip r:embed="rId6"/>
          <a:stretch>
            <a:fillRect/>
          </a:stretch>
        </p:blipFill>
        <p:spPr>
          <a:xfrm>
            <a:off x="9951599" y="5481280"/>
            <a:ext cx="587812" cy="587812"/>
          </a:xfrm>
          <a:prstGeom prst="rect">
            <a:avLst/>
          </a:prstGeom>
        </p:spPr>
      </p:pic>
      <p:sp>
        <p:nvSpPr>
          <p:cNvPr id="11" name="Text 5"/>
          <p:cNvSpPr/>
          <p:nvPr/>
        </p:nvSpPr>
        <p:spPr>
          <a:xfrm>
            <a:off x="9951599" y="6304121"/>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383838"/>
                </a:solidFill>
                <a:latin typeface="PT Serif" pitchFamily="34" charset="0"/>
                <a:ea typeface="PT Serif" pitchFamily="34" charset="-122"/>
                <a:cs typeface="PT Serif" pitchFamily="34" charset="-120"/>
              </a:rPr>
              <a:t>Ngộ độc hóa chất</a:t>
            </a:r>
            <a:endParaRPr lang="en-US" sz="2400" b="1" dirty="0"/>
          </a:p>
        </p:txBody>
      </p:sp>
      <p:sp>
        <p:nvSpPr>
          <p:cNvPr id="12" name="Text 6"/>
          <p:cNvSpPr/>
          <p:nvPr/>
        </p:nvSpPr>
        <p:spPr>
          <a:xfrm>
            <a:off x="9951599" y="6830854"/>
            <a:ext cx="4093012" cy="752475"/>
          </a:xfrm>
          <a:prstGeom prst="rect">
            <a:avLst/>
          </a:prstGeom>
          <a:noFill/>
          <a:ln/>
        </p:spPr>
        <p:txBody>
          <a:bodyPr wrap="square" lIns="0" tIns="0" rIns="0" bIns="0" rtlCol="0" anchor="t"/>
          <a:lstStyle/>
          <a:p>
            <a:pPr marL="0" indent="0" algn="l">
              <a:lnSpc>
                <a:spcPts val="2950"/>
              </a:lnSpc>
              <a:buNone/>
            </a:pPr>
            <a:r>
              <a:rPr lang="en-US" sz="1850" dirty="0">
                <a:solidFill>
                  <a:srgbClr val="383838"/>
                </a:solidFill>
                <a:latin typeface="DM Sans" pitchFamily="34" charset="0"/>
                <a:ea typeface="DM Sans" pitchFamily="34" charset="-122"/>
                <a:cs typeface="DM Sans" pitchFamily="34" charset="-120"/>
              </a:rPr>
              <a:t>Do tiếp xúc với hóa chất tẩy </a:t>
            </a:r>
            <a:r>
              <a:rPr lang="en-US" sz="1850" dirty="0" err="1">
                <a:solidFill>
                  <a:srgbClr val="383838"/>
                </a:solidFill>
                <a:latin typeface="DM Sans" pitchFamily="34" charset="0"/>
                <a:ea typeface="DM Sans" pitchFamily="34" charset="-122"/>
                <a:cs typeface="DM Sans" pitchFamily="34" charset="-120"/>
              </a:rPr>
              <a:t>rửa</a:t>
            </a:r>
            <a:r>
              <a:rPr lang="en-US" sz="1850" dirty="0">
                <a:solidFill>
                  <a:srgbClr val="383838"/>
                </a:solidFill>
                <a:latin typeface="DM Sans" pitchFamily="34" charset="0"/>
                <a:ea typeface="DM Sans" pitchFamily="34" charset="-122"/>
                <a:cs typeface="DM Sans" pitchFamily="34" charset="-120"/>
              </a:rPr>
              <a:t> </a:t>
            </a:r>
          </a:p>
          <a:p>
            <a:pPr marL="0" indent="0" algn="l">
              <a:lnSpc>
                <a:spcPts val="2950"/>
              </a:lnSpc>
              <a:buNone/>
            </a:pPr>
            <a:r>
              <a:rPr lang="en-US" sz="1850" dirty="0" err="1">
                <a:solidFill>
                  <a:srgbClr val="383838"/>
                </a:solidFill>
                <a:latin typeface="DM Sans" pitchFamily="34" charset="0"/>
                <a:ea typeface="DM Sans" pitchFamily="34" charset="-122"/>
                <a:cs typeface="DM Sans" pitchFamily="34" charset="-120"/>
              </a:rPr>
              <a:t>hoặc</a:t>
            </a:r>
            <a:r>
              <a:rPr lang="en-US" sz="1850" dirty="0">
                <a:solidFill>
                  <a:srgbClr val="383838"/>
                </a:solidFill>
                <a:latin typeface="DM Sans" pitchFamily="34" charset="0"/>
                <a:ea typeface="DM Sans" pitchFamily="34" charset="-122"/>
                <a:cs typeface="DM Sans" pitchFamily="34" charset="-120"/>
              </a:rPr>
              <a:t> dung môi không đúng cách.</a:t>
            </a:r>
            <a:endParaRPr lang="en-US" sz="1850" dirty="0"/>
          </a:p>
        </p:txBody>
      </p:sp>
      <p:pic>
        <p:nvPicPr>
          <p:cNvPr id="13" name="Picture 12">
            <a:extLst>
              <a:ext uri="{FF2B5EF4-FFF2-40B4-BE49-F238E27FC236}">
                <a16:creationId xmlns:a16="http://schemas.microsoft.com/office/drawing/2014/main" id="{D299839B-75C0-83CF-89A8-F5E6AC33BB37}"/>
              </a:ext>
            </a:extLst>
          </p:cNvPr>
          <p:cNvPicPr>
            <a:picLocks noChangeAspect="1"/>
          </p:cNvPicPr>
          <p:nvPr/>
        </p:nvPicPr>
        <p:blipFill>
          <a:blip r:embed="rId7"/>
          <a:stretch>
            <a:fillRect/>
          </a:stretch>
        </p:blipFill>
        <p:spPr>
          <a:xfrm>
            <a:off x="12045359" y="7455878"/>
            <a:ext cx="2432481" cy="7532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50334" y="-692839"/>
            <a:ext cx="4083917" cy="4083917"/>
          </a:xfrm>
          <a:prstGeom prst="rect">
            <a:avLst/>
          </a:prstGeom>
        </p:spPr>
      </p:pic>
      <p:sp>
        <p:nvSpPr>
          <p:cNvPr id="3" name="Text 0"/>
          <p:cNvSpPr/>
          <p:nvPr/>
        </p:nvSpPr>
        <p:spPr>
          <a:xfrm>
            <a:off x="4059555" y="2563116"/>
            <a:ext cx="7521773" cy="602694"/>
          </a:xfrm>
          <a:prstGeom prst="rect">
            <a:avLst/>
          </a:prstGeom>
          <a:noFill/>
          <a:ln/>
        </p:spPr>
        <p:txBody>
          <a:bodyPr wrap="none" lIns="0" tIns="0" rIns="0" bIns="0" rtlCol="0" anchor="t"/>
          <a:lstStyle/>
          <a:p>
            <a:pPr marL="0" indent="0" algn="r">
              <a:lnSpc>
                <a:spcPts val="4700"/>
              </a:lnSpc>
              <a:buNone/>
            </a:pPr>
            <a:r>
              <a:rPr lang="en-US" sz="4000" b="1" dirty="0">
                <a:solidFill>
                  <a:srgbClr val="020202"/>
                </a:solidFill>
                <a:latin typeface="PT Serif" pitchFamily="34" charset="0"/>
                <a:ea typeface="PT Serif" pitchFamily="34" charset="-122"/>
                <a:cs typeface="PT Serif" pitchFamily="34" charset="-120"/>
              </a:rPr>
              <a:t>Đặc điểm công việc gia công cơ khí</a:t>
            </a:r>
            <a:endParaRPr lang="en-US" sz="4000" b="1" dirty="0"/>
          </a:p>
        </p:txBody>
      </p:sp>
      <p:sp>
        <p:nvSpPr>
          <p:cNvPr id="4" name="Shape 1"/>
          <p:cNvSpPr/>
          <p:nvPr/>
        </p:nvSpPr>
        <p:spPr>
          <a:xfrm>
            <a:off x="7303770" y="3681413"/>
            <a:ext cx="22860" cy="4041219"/>
          </a:xfrm>
          <a:prstGeom prst="roundRect">
            <a:avLst>
              <a:gd name="adj" fmla="val 120546"/>
            </a:avLst>
          </a:prstGeom>
          <a:solidFill>
            <a:srgbClr val="D8D4D4"/>
          </a:solidFill>
          <a:ln/>
        </p:spPr>
      </p:sp>
      <p:sp>
        <p:nvSpPr>
          <p:cNvPr id="5" name="Shape 2"/>
          <p:cNvSpPr/>
          <p:nvPr/>
        </p:nvSpPr>
        <p:spPr>
          <a:xfrm>
            <a:off x="6488490" y="4083129"/>
            <a:ext cx="642938" cy="22860"/>
          </a:xfrm>
          <a:prstGeom prst="roundRect">
            <a:avLst>
              <a:gd name="adj" fmla="val 120546"/>
            </a:avLst>
          </a:prstGeom>
          <a:solidFill>
            <a:srgbClr val="D8D4D4"/>
          </a:solidFill>
          <a:ln/>
        </p:spPr>
      </p:sp>
      <p:sp>
        <p:nvSpPr>
          <p:cNvPr id="6" name="Shape 3"/>
          <p:cNvSpPr/>
          <p:nvPr/>
        </p:nvSpPr>
        <p:spPr>
          <a:xfrm>
            <a:off x="7108567" y="3887986"/>
            <a:ext cx="413266" cy="413266"/>
          </a:xfrm>
          <a:prstGeom prst="roundRect">
            <a:avLst>
              <a:gd name="adj" fmla="val 6668"/>
            </a:avLst>
          </a:prstGeom>
          <a:solidFill>
            <a:srgbClr val="F2EEEE"/>
          </a:solidFill>
          <a:ln/>
        </p:spPr>
      </p:sp>
      <p:sp>
        <p:nvSpPr>
          <p:cNvPr id="7" name="Text 4"/>
          <p:cNvSpPr/>
          <p:nvPr/>
        </p:nvSpPr>
        <p:spPr>
          <a:xfrm>
            <a:off x="7237988" y="3949898"/>
            <a:ext cx="154305" cy="289322"/>
          </a:xfrm>
          <a:prstGeom prst="rect">
            <a:avLst/>
          </a:prstGeom>
          <a:noFill/>
          <a:ln/>
        </p:spPr>
        <p:txBody>
          <a:bodyPr wrap="none" lIns="0" tIns="0" rIns="0" bIns="0" rtlCol="0" anchor="t"/>
          <a:lstStyle/>
          <a:p>
            <a:pPr marL="0" indent="0" algn="ctr">
              <a:lnSpc>
                <a:spcPts val="2250"/>
              </a:lnSpc>
              <a:buNone/>
            </a:pPr>
            <a:r>
              <a:rPr lang="en-US" sz="2250" dirty="0">
                <a:solidFill>
                  <a:srgbClr val="383838"/>
                </a:solidFill>
                <a:latin typeface="PT Serif" pitchFamily="34" charset="0"/>
                <a:ea typeface="PT Serif" pitchFamily="34" charset="-122"/>
                <a:cs typeface="PT Serif" pitchFamily="34" charset="-120"/>
              </a:rPr>
              <a:t>1</a:t>
            </a:r>
            <a:endParaRPr lang="en-US" sz="2250" dirty="0"/>
          </a:p>
        </p:txBody>
      </p:sp>
      <p:sp>
        <p:nvSpPr>
          <p:cNvPr id="8" name="Text 5"/>
          <p:cNvSpPr/>
          <p:nvPr/>
        </p:nvSpPr>
        <p:spPr>
          <a:xfrm>
            <a:off x="3937962" y="3865007"/>
            <a:ext cx="2411135" cy="301347"/>
          </a:xfrm>
          <a:prstGeom prst="rect">
            <a:avLst/>
          </a:prstGeom>
          <a:noFill/>
          <a:ln/>
        </p:spPr>
        <p:txBody>
          <a:bodyPr wrap="none" lIns="0" tIns="0" rIns="0" bIns="0" rtlCol="0" anchor="t"/>
          <a:lstStyle/>
          <a:p>
            <a:pPr marL="0" indent="0" algn="r">
              <a:lnSpc>
                <a:spcPts val="2350"/>
              </a:lnSpc>
              <a:buNone/>
            </a:pPr>
            <a:r>
              <a:rPr lang="en-US" sz="2000" b="1" dirty="0">
                <a:solidFill>
                  <a:srgbClr val="383838"/>
                </a:solidFill>
                <a:latin typeface="PT Serif" pitchFamily="34" charset="0"/>
                <a:ea typeface="PT Serif" pitchFamily="34" charset="-122"/>
                <a:cs typeface="PT Serif" pitchFamily="34" charset="-120"/>
              </a:rPr>
              <a:t>Cắt kim loại</a:t>
            </a:r>
            <a:endParaRPr lang="en-US" sz="2000" b="1" dirty="0"/>
          </a:p>
        </p:txBody>
      </p:sp>
      <p:sp>
        <p:nvSpPr>
          <p:cNvPr id="9" name="Text 6"/>
          <p:cNvSpPr/>
          <p:nvPr/>
        </p:nvSpPr>
        <p:spPr>
          <a:xfrm>
            <a:off x="642938" y="4129564"/>
            <a:ext cx="5661898" cy="293846"/>
          </a:xfrm>
          <a:prstGeom prst="rect">
            <a:avLst/>
          </a:prstGeom>
          <a:noFill/>
          <a:ln/>
        </p:spPr>
        <p:txBody>
          <a:bodyPr wrap="none" lIns="0" tIns="0" rIns="0" bIns="0" rtlCol="0" anchor="t"/>
          <a:lstStyle/>
          <a:p>
            <a:pPr marL="0" indent="0" algn="r">
              <a:lnSpc>
                <a:spcPts val="2300"/>
              </a:lnSpc>
              <a:buNone/>
            </a:pPr>
            <a:r>
              <a:rPr lang="en-US" dirty="0">
                <a:solidFill>
                  <a:srgbClr val="383838"/>
                </a:solidFill>
                <a:latin typeface="DM Sans" pitchFamily="34" charset="0"/>
                <a:ea typeface="DM Sans" pitchFamily="34" charset="-122"/>
                <a:cs typeface="DM Sans" pitchFamily="34" charset="-120"/>
              </a:rPr>
              <a:t>Tạo các phần nhỏ theo kích thước yêu cầu.</a:t>
            </a:r>
            <a:endParaRPr lang="en-US" dirty="0"/>
          </a:p>
        </p:txBody>
      </p:sp>
      <p:sp>
        <p:nvSpPr>
          <p:cNvPr id="10" name="Shape 7"/>
          <p:cNvSpPr/>
          <p:nvPr/>
        </p:nvSpPr>
        <p:spPr>
          <a:xfrm>
            <a:off x="7498973" y="5001458"/>
            <a:ext cx="642938" cy="22860"/>
          </a:xfrm>
          <a:prstGeom prst="roundRect">
            <a:avLst>
              <a:gd name="adj" fmla="val 120546"/>
            </a:avLst>
          </a:prstGeom>
          <a:solidFill>
            <a:srgbClr val="D8D4D4"/>
          </a:solidFill>
          <a:ln/>
        </p:spPr>
      </p:sp>
      <p:sp>
        <p:nvSpPr>
          <p:cNvPr id="11" name="Shape 8"/>
          <p:cNvSpPr/>
          <p:nvPr/>
        </p:nvSpPr>
        <p:spPr>
          <a:xfrm>
            <a:off x="7108567" y="4806315"/>
            <a:ext cx="413266" cy="413266"/>
          </a:xfrm>
          <a:prstGeom prst="roundRect">
            <a:avLst>
              <a:gd name="adj" fmla="val 6668"/>
            </a:avLst>
          </a:prstGeom>
          <a:solidFill>
            <a:srgbClr val="F2EEEE"/>
          </a:solidFill>
          <a:ln/>
        </p:spPr>
      </p:sp>
      <p:sp>
        <p:nvSpPr>
          <p:cNvPr id="12" name="Text 9"/>
          <p:cNvSpPr/>
          <p:nvPr/>
        </p:nvSpPr>
        <p:spPr>
          <a:xfrm>
            <a:off x="7237988" y="4868228"/>
            <a:ext cx="154305" cy="289322"/>
          </a:xfrm>
          <a:prstGeom prst="rect">
            <a:avLst/>
          </a:prstGeom>
          <a:noFill/>
          <a:ln/>
        </p:spPr>
        <p:txBody>
          <a:bodyPr wrap="none" lIns="0" tIns="0" rIns="0" bIns="0" rtlCol="0" anchor="t"/>
          <a:lstStyle/>
          <a:p>
            <a:pPr marL="0" indent="0" algn="ctr">
              <a:lnSpc>
                <a:spcPts val="2250"/>
              </a:lnSpc>
              <a:buNone/>
            </a:pPr>
            <a:r>
              <a:rPr lang="en-US" sz="2250" dirty="0">
                <a:solidFill>
                  <a:srgbClr val="383838"/>
                </a:solidFill>
                <a:latin typeface="PT Serif" pitchFamily="34" charset="0"/>
                <a:ea typeface="PT Serif" pitchFamily="34" charset="-122"/>
                <a:cs typeface="PT Serif" pitchFamily="34" charset="-120"/>
              </a:rPr>
              <a:t>2</a:t>
            </a:r>
            <a:endParaRPr lang="en-US" sz="2250" dirty="0"/>
          </a:p>
        </p:txBody>
      </p:sp>
      <p:sp>
        <p:nvSpPr>
          <p:cNvPr id="13" name="Text 10"/>
          <p:cNvSpPr/>
          <p:nvPr/>
        </p:nvSpPr>
        <p:spPr>
          <a:xfrm>
            <a:off x="8325564" y="4783336"/>
            <a:ext cx="2411135" cy="301347"/>
          </a:xfrm>
          <a:prstGeom prst="rect">
            <a:avLst/>
          </a:prstGeom>
          <a:noFill/>
          <a:ln/>
        </p:spPr>
        <p:txBody>
          <a:bodyPr wrap="none" lIns="0" tIns="0" rIns="0" bIns="0" rtlCol="0" anchor="t"/>
          <a:lstStyle/>
          <a:p>
            <a:pPr marL="0" indent="0" algn="l">
              <a:lnSpc>
                <a:spcPts val="2350"/>
              </a:lnSpc>
              <a:buNone/>
            </a:pPr>
            <a:r>
              <a:rPr lang="en-US" sz="2000" b="1" dirty="0">
                <a:solidFill>
                  <a:srgbClr val="383838"/>
                </a:solidFill>
                <a:latin typeface="PT Serif" pitchFamily="34" charset="0"/>
                <a:ea typeface="PT Serif" pitchFamily="34" charset="-122"/>
                <a:cs typeface="PT Serif" pitchFamily="34" charset="-120"/>
              </a:rPr>
              <a:t>Khoan</a:t>
            </a:r>
            <a:endParaRPr lang="en-US" sz="2000" b="1" dirty="0"/>
          </a:p>
        </p:txBody>
      </p:sp>
      <p:sp>
        <p:nvSpPr>
          <p:cNvPr id="14" name="Text 11"/>
          <p:cNvSpPr/>
          <p:nvPr/>
        </p:nvSpPr>
        <p:spPr>
          <a:xfrm>
            <a:off x="8325564" y="5096993"/>
            <a:ext cx="5661898" cy="293846"/>
          </a:xfrm>
          <a:prstGeom prst="rect">
            <a:avLst/>
          </a:prstGeom>
          <a:noFill/>
          <a:ln/>
        </p:spPr>
        <p:txBody>
          <a:bodyPr wrap="none" lIns="0" tIns="0" rIns="0" bIns="0" rtlCol="0" anchor="t"/>
          <a:lstStyle/>
          <a:p>
            <a:pPr marL="0" indent="0" algn="l">
              <a:lnSpc>
                <a:spcPts val="2300"/>
              </a:lnSpc>
              <a:buNone/>
            </a:pPr>
            <a:r>
              <a:rPr lang="en-US" dirty="0">
                <a:solidFill>
                  <a:srgbClr val="383838"/>
                </a:solidFill>
                <a:latin typeface="DM Sans" pitchFamily="34" charset="0"/>
                <a:ea typeface="DM Sans" pitchFamily="34" charset="-122"/>
                <a:cs typeface="DM Sans" pitchFamily="34" charset="-120"/>
              </a:rPr>
              <a:t>Tạo lỗ hoặc rãnh cần thiết cho lắp ráp.</a:t>
            </a:r>
            <a:endParaRPr lang="en-US" dirty="0"/>
          </a:p>
        </p:txBody>
      </p:sp>
      <p:sp>
        <p:nvSpPr>
          <p:cNvPr id="15" name="Shape 12"/>
          <p:cNvSpPr/>
          <p:nvPr/>
        </p:nvSpPr>
        <p:spPr>
          <a:xfrm>
            <a:off x="6488490" y="5827990"/>
            <a:ext cx="642938" cy="22860"/>
          </a:xfrm>
          <a:prstGeom prst="roundRect">
            <a:avLst>
              <a:gd name="adj" fmla="val 120546"/>
            </a:avLst>
          </a:prstGeom>
          <a:solidFill>
            <a:srgbClr val="D8D4D4"/>
          </a:solidFill>
          <a:ln/>
        </p:spPr>
      </p:sp>
      <p:sp>
        <p:nvSpPr>
          <p:cNvPr id="16" name="Shape 13"/>
          <p:cNvSpPr/>
          <p:nvPr/>
        </p:nvSpPr>
        <p:spPr>
          <a:xfrm>
            <a:off x="7108567" y="5632847"/>
            <a:ext cx="413266" cy="413266"/>
          </a:xfrm>
          <a:prstGeom prst="roundRect">
            <a:avLst>
              <a:gd name="adj" fmla="val 6668"/>
            </a:avLst>
          </a:prstGeom>
          <a:solidFill>
            <a:srgbClr val="F2EEEE"/>
          </a:solidFill>
          <a:ln/>
        </p:spPr>
      </p:sp>
      <p:sp>
        <p:nvSpPr>
          <p:cNvPr id="17" name="Text 14"/>
          <p:cNvSpPr/>
          <p:nvPr/>
        </p:nvSpPr>
        <p:spPr>
          <a:xfrm>
            <a:off x="7237988" y="5694759"/>
            <a:ext cx="154305" cy="289322"/>
          </a:xfrm>
          <a:prstGeom prst="rect">
            <a:avLst/>
          </a:prstGeom>
          <a:noFill/>
          <a:ln/>
        </p:spPr>
        <p:txBody>
          <a:bodyPr wrap="none" lIns="0" tIns="0" rIns="0" bIns="0" rtlCol="0" anchor="t"/>
          <a:lstStyle/>
          <a:p>
            <a:pPr marL="0" indent="0" algn="ctr">
              <a:lnSpc>
                <a:spcPts val="2250"/>
              </a:lnSpc>
              <a:buNone/>
            </a:pPr>
            <a:r>
              <a:rPr lang="en-US" sz="2250" dirty="0">
                <a:solidFill>
                  <a:srgbClr val="383838"/>
                </a:solidFill>
                <a:latin typeface="PT Serif" pitchFamily="34" charset="0"/>
                <a:ea typeface="PT Serif" pitchFamily="34" charset="-122"/>
                <a:cs typeface="PT Serif" pitchFamily="34" charset="-120"/>
              </a:rPr>
              <a:t>3</a:t>
            </a:r>
            <a:endParaRPr lang="en-US" sz="2250" dirty="0"/>
          </a:p>
        </p:txBody>
      </p:sp>
      <p:sp>
        <p:nvSpPr>
          <p:cNvPr id="18" name="Text 15"/>
          <p:cNvSpPr/>
          <p:nvPr/>
        </p:nvSpPr>
        <p:spPr>
          <a:xfrm>
            <a:off x="3937962" y="5609868"/>
            <a:ext cx="2411135" cy="301347"/>
          </a:xfrm>
          <a:prstGeom prst="rect">
            <a:avLst/>
          </a:prstGeom>
          <a:noFill/>
          <a:ln/>
        </p:spPr>
        <p:txBody>
          <a:bodyPr wrap="none" lIns="0" tIns="0" rIns="0" bIns="0" rtlCol="0" anchor="t"/>
          <a:lstStyle/>
          <a:p>
            <a:pPr marL="0" indent="0" algn="r">
              <a:lnSpc>
                <a:spcPts val="2350"/>
              </a:lnSpc>
              <a:buNone/>
            </a:pPr>
            <a:r>
              <a:rPr lang="en-US" sz="2000" b="1" dirty="0">
                <a:solidFill>
                  <a:srgbClr val="383838"/>
                </a:solidFill>
                <a:latin typeface="PT Serif" pitchFamily="34" charset="0"/>
                <a:ea typeface="PT Serif" pitchFamily="34" charset="-122"/>
                <a:cs typeface="PT Serif" pitchFamily="34" charset="-120"/>
              </a:rPr>
              <a:t>Hàn</a:t>
            </a:r>
            <a:endParaRPr lang="en-US" sz="2000" b="1" dirty="0"/>
          </a:p>
        </p:txBody>
      </p:sp>
      <p:sp>
        <p:nvSpPr>
          <p:cNvPr id="19" name="Text 16"/>
          <p:cNvSpPr/>
          <p:nvPr/>
        </p:nvSpPr>
        <p:spPr>
          <a:xfrm>
            <a:off x="642938" y="5850850"/>
            <a:ext cx="5661898" cy="293846"/>
          </a:xfrm>
          <a:prstGeom prst="rect">
            <a:avLst/>
          </a:prstGeom>
          <a:noFill/>
          <a:ln/>
        </p:spPr>
        <p:txBody>
          <a:bodyPr wrap="none" lIns="0" tIns="0" rIns="0" bIns="0" rtlCol="0" anchor="t"/>
          <a:lstStyle/>
          <a:p>
            <a:pPr marL="0" indent="0" algn="r">
              <a:lnSpc>
                <a:spcPts val="2300"/>
              </a:lnSpc>
              <a:buNone/>
            </a:pPr>
            <a:r>
              <a:rPr lang="en-US" dirty="0">
                <a:solidFill>
                  <a:srgbClr val="383838"/>
                </a:solidFill>
                <a:latin typeface="DM Sans" pitchFamily="34" charset="0"/>
                <a:ea typeface="DM Sans" pitchFamily="34" charset="-122"/>
                <a:cs typeface="DM Sans" pitchFamily="34" charset="-120"/>
              </a:rPr>
              <a:t>Kết nối các phần kim loại tạo thành cấu trúc.</a:t>
            </a:r>
            <a:endParaRPr lang="en-US" dirty="0"/>
          </a:p>
        </p:txBody>
      </p:sp>
      <p:sp>
        <p:nvSpPr>
          <p:cNvPr id="20" name="Shape 17"/>
          <p:cNvSpPr/>
          <p:nvPr/>
        </p:nvSpPr>
        <p:spPr>
          <a:xfrm>
            <a:off x="7498973" y="6654641"/>
            <a:ext cx="642938" cy="22860"/>
          </a:xfrm>
          <a:prstGeom prst="roundRect">
            <a:avLst>
              <a:gd name="adj" fmla="val 120546"/>
            </a:avLst>
          </a:prstGeom>
          <a:solidFill>
            <a:srgbClr val="D8D4D4"/>
          </a:solidFill>
          <a:ln/>
        </p:spPr>
      </p:sp>
      <p:sp>
        <p:nvSpPr>
          <p:cNvPr id="21" name="Shape 18"/>
          <p:cNvSpPr/>
          <p:nvPr/>
        </p:nvSpPr>
        <p:spPr>
          <a:xfrm>
            <a:off x="7108567" y="6459498"/>
            <a:ext cx="413266" cy="413266"/>
          </a:xfrm>
          <a:prstGeom prst="roundRect">
            <a:avLst>
              <a:gd name="adj" fmla="val 6668"/>
            </a:avLst>
          </a:prstGeom>
          <a:solidFill>
            <a:srgbClr val="F2EEEE"/>
          </a:solidFill>
          <a:ln/>
        </p:spPr>
      </p:sp>
      <p:sp>
        <p:nvSpPr>
          <p:cNvPr id="22" name="Text 19"/>
          <p:cNvSpPr/>
          <p:nvPr/>
        </p:nvSpPr>
        <p:spPr>
          <a:xfrm>
            <a:off x="7237988" y="6521410"/>
            <a:ext cx="154305" cy="289322"/>
          </a:xfrm>
          <a:prstGeom prst="rect">
            <a:avLst/>
          </a:prstGeom>
          <a:noFill/>
          <a:ln/>
        </p:spPr>
        <p:txBody>
          <a:bodyPr wrap="none" lIns="0" tIns="0" rIns="0" bIns="0" rtlCol="0" anchor="t"/>
          <a:lstStyle/>
          <a:p>
            <a:pPr marL="0" indent="0" algn="ctr">
              <a:lnSpc>
                <a:spcPts val="2250"/>
              </a:lnSpc>
              <a:buNone/>
            </a:pPr>
            <a:r>
              <a:rPr lang="en-US" sz="2250" dirty="0">
                <a:solidFill>
                  <a:srgbClr val="383838"/>
                </a:solidFill>
                <a:latin typeface="PT Serif" pitchFamily="34" charset="0"/>
                <a:ea typeface="PT Serif" pitchFamily="34" charset="-122"/>
                <a:cs typeface="PT Serif" pitchFamily="34" charset="-120"/>
              </a:rPr>
              <a:t>4</a:t>
            </a:r>
            <a:endParaRPr lang="en-US" sz="2250" dirty="0"/>
          </a:p>
        </p:txBody>
      </p:sp>
      <p:sp>
        <p:nvSpPr>
          <p:cNvPr id="23" name="Text 20"/>
          <p:cNvSpPr/>
          <p:nvPr/>
        </p:nvSpPr>
        <p:spPr>
          <a:xfrm>
            <a:off x="8325564" y="6436519"/>
            <a:ext cx="2411135" cy="301347"/>
          </a:xfrm>
          <a:prstGeom prst="rect">
            <a:avLst/>
          </a:prstGeom>
          <a:noFill/>
          <a:ln/>
        </p:spPr>
        <p:txBody>
          <a:bodyPr wrap="none" lIns="0" tIns="0" rIns="0" bIns="0" rtlCol="0" anchor="t"/>
          <a:lstStyle/>
          <a:p>
            <a:pPr marL="0" indent="0" algn="l">
              <a:lnSpc>
                <a:spcPts val="2350"/>
              </a:lnSpc>
              <a:buNone/>
            </a:pPr>
            <a:r>
              <a:rPr lang="en-US" sz="2000" b="1" dirty="0">
                <a:solidFill>
                  <a:srgbClr val="383838"/>
                </a:solidFill>
                <a:latin typeface="PT Serif" pitchFamily="34" charset="0"/>
                <a:ea typeface="PT Serif" pitchFamily="34" charset="-122"/>
                <a:cs typeface="PT Serif" pitchFamily="34" charset="-120"/>
              </a:rPr>
              <a:t>Gia công chính xác</a:t>
            </a:r>
            <a:endParaRPr lang="en-US" sz="2000" b="1" dirty="0"/>
          </a:p>
        </p:txBody>
      </p:sp>
      <p:sp>
        <p:nvSpPr>
          <p:cNvPr id="24" name="Text 21"/>
          <p:cNvSpPr/>
          <p:nvPr/>
        </p:nvSpPr>
        <p:spPr>
          <a:xfrm>
            <a:off x="8325564" y="6785176"/>
            <a:ext cx="5661898" cy="293846"/>
          </a:xfrm>
          <a:prstGeom prst="rect">
            <a:avLst/>
          </a:prstGeom>
          <a:noFill/>
          <a:ln/>
        </p:spPr>
        <p:txBody>
          <a:bodyPr wrap="none" lIns="0" tIns="0" rIns="0" bIns="0" rtlCol="0" anchor="t"/>
          <a:lstStyle/>
          <a:p>
            <a:pPr marL="0" indent="0" algn="l">
              <a:lnSpc>
                <a:spcPts val="2300"/>
              </a:lnSpc>
              <a:buNone/>
            </a:pPr>
            <a:r>
              <a:rPr lang="en-US" dirty="0">
                <a:solidFill>
                  <a:srgbClr val="383838"/>
                </a:solidFill>
                <a:latin typeface="DM Sans" pitchFamily="34" charset="0"/>
                <a:ea typeface="DM Sans" pitchFamily="34" charset="-122"/>
                <a:cs typeface="DM Sans" pitchFamily="34" charset="-120"/>
              </a:rPr>
              <a:t>Đảm bảo độ chính xác cao về kích thước và hình dạng.</a:t>
            </a:r>
            <a:endParaRPr lang="en-US" dirty="0"/>
          </a:p>
        </p:txBody>
      </p:sp>
      <p:pic>
        <p:nvPicPr>
          <p:cNvPr id="25" name="Picture 24">
            <a:extLst>
              <a:ext uri="{FF2B5EF4-FFF2-40B4-BE49-F238E27FC236}">
                <a16:creationId xmlns:a16="http://schemas.microsoft.com/office/drawing/2014/main" id="{8C8C55A1-C1E5-695C-99AB-93F7364FD45E}"/>
              </a:ext>
            </a:extLst>
          </p:cNvPr>
          <p:cNvPicPr>
            <a:picLocks noChangeAspect="1"/>
          </p:cNvPicPr>
          <p:nvPr/>
        </p:nvPicPr>
        <p:blipFill>
          <a:blip r:embed="rId4"/>
          <a:stretch>
            <a:fillRect/>
          </a:stretch>
        </p:blipFill>
        <p:spPr>
          <a:xfrm>
            <a:off x="12045359" y="7455878"/>
            <a:ext cx="2432481" cy="7532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83600" y="2580085"/>
            <a:ext cx="4457700" cy="4457700"/>
          </a:xfrm>
          <a:prstGeom prst="rect">
            <a:avLst/>
          </a:prstGeom>
        </p:spPr>
      </p:pic>
      <p:sp>
        <p:nvSpPr>
          <p:cNvPr id="3" name="Text 0"/>
          <p:cNvSpPr/>
          <p:nvPr/>
        </p:nvSpPr>
        <p:spPr>
          <a:xfrm>
            <a:off x="2290523" y="546734"/>
            <a:ext cx="7767876" cy="1290161"/>
          </a:xfrm>
          <a:prstGeom prst="rect">
            <a:avLst/>
          </a:prstGeom>
          <a:noFill/>
          <a:ln/>
        </p:spPr>
        <p:txBody>
          <a:bodyPr wrap="square" lIns="0" tIns="0" rIns="0" bIns="0" rtlCol="0" anchor="t"/>
          <a:lstStyle/>
          <a:p>
            <a:pPr marL="0" indent="0" algn="ctr">
              <a:lnSpc>
                <a:spcPts val="5050"/>
              </a:lnSpc>
              <a:buNone/>
            </a:pPr>
            <a:r>
              <a:rPr lang="en-US" sz="4800" b="1" dirty="0">
                <a:solidFill>
                  <a:srgbClr val="020202"/>
                </a:solidFill>
                <a:latin typeface="PT Serif" pitchFamily="34" charset="0"/>
                <a:ea typeface="PT Serif" pitchFamily="34" charset="-122"/>
                <a:cs typeface="PT Serif" pitchFamily="34" charset="-120"/>
              </a:rPr>
              <a:t>Biện pháp phòng tránh tai nạn khi gia công cơ khí</a:t>
            </a:r>
            <a:endParaRPr lang="en-US" sz="4800" b="1" dirty="0"/>
          </a:p>
        </p:txBody>
      </p:sp>
      <p:sp>
        <p:nvSpPr>
          <p:cNvPr id="4" name="Shape 1"/>
          <p:cNvSpPr/>
          <p:nvPr/>
        </p:nvSpPr>
        <p:spPr>
          <a:xfrm>
            <a:off x="6174462" y="2316599"/>
            <a:ext cx="7767876" cy="1147882"/>
          </a:xfrm>
          <a:prstGeom prst="roundRect">
            <a:avLst>
              <a:gd name="adj" fmla="val 2569"/>
            </a:avLst>
          </a:prstGeom>
          <a:solidFill>
            <a:srgbClr val="F2EEEE"/>
          </a:solidFill>
          <a:ln/>
        </p:spPr>
      </p:sp>
      <p:sp>
        <p:nvSpPr>
          <p:cNvPr id="5" name="Text 2"/>
          <p:cNvSpPr/>
          <p:nvPr/>
        </p:nvSpPr>
        <p:spPr>
          <a:xfrm>
            <a:off x="6371034" y="2513171"/>
            <a:ext cx="2580442" cy="322421"/>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Đào tạo</a:t>
            </a:r>
            <a:endParaRPr lang="en-US" sz="2000" b="1" dirty="0"/>
          </a:p>
        </p:txBody>
      </p:sp>
      <p:sp>
        <p:nvSpPr>
          <p:cNvPr id="6" name="Text 3"/>
          <p:cNvSpPr/>
          <p:nvPr/>
        </p:nvSpPr>
        <p:spPr>
          <a:xfrm>
            <a:off x="6371034" y="2953464"/>
            <a:ext cx="7374731" cy="314444"/>
          </a:xfrm>
          <a:prstGeom prst="rect">
            <a:avLst/>
          </a:prstGeom>
          <a:noFill/>
          <a:ln/>
        </p:spPr>
        <p:txBody>
          <a:bodyPr wrap="none" lIns="0" tIns="0" rIns="0" bIns="0" rtlCol="0" anchor="t"/>
          <a:lstStyle/>
          <a:p>
            <a:pPr marL="0" indent="0">
              <a:lnSpc>
                <a:spcPts val="2450"/>
              </a:lnSpc>
              <a:buNone/>
            </a:pPr>
            <a:r>
              <a:rPr lang="en-US" sz="1500" dirty="0">
                <a:solidFill>
                  <a:srgbClr val="383838"/>
                </a:solidFill>
                <a:latin typeface="DM Sans" pitchFamily="34" charset="0"/>
                <a:ea typeface="DM Sans" pitchFamily="34" charset="-122"/>
                <a:cs typeface="DM Sans" pitchFamily="34" charset="-120"/>
              </a:rPr>
              <a:t>Huấn luyện công nhân về quy trình vận hành an toàn và nhận diện nguy cơ.</a:t>
            </a:r>
            <a:endParaRPr lang="en-US" sz="1500" dirty="0"/>
          </a:p>
        </p:txBody>
      </p:sp>
      <p:sp>
        <p:nvSpPr>
          <p:cNvPr id="7" name="Shape 4"/>
          <p:cNvSpPr/>
          <p:nvPr/>
        </p:nvSpPr>
        <p:spPr>
          <a:xfrm>
            <a:off x="6174462" y="3661053"/>
            <a:ext cx="7767876" cy="1147882"/>
          </a:xfrm>
          <a:prstGeom prst="roundRect">
            <a:avLst>
              <a:gd name="adj" fmla="val 2569"/>
            </a:avLst>
          </a:prstGeom>
          <a:solidFill>
            <a:srgbClr val="F2EEEE"/>
          </a:solidFill>
          <a:ln/>
        </p:spPr>
      </p:sp>
      <p:sp>
        <p:nvSpPr>
          <p:cNvPr id="8" name="Text 5"/>
          <p:cNvSpPr/>
          <p:nvPr/>
        </p:nvSpPr>
        <p:spPr>
          <a:xfrm>
            <a:off x="6371034" y="3857625"/>
            <a:ext cx="2580442" cy="322421"/>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Bảo hộ</a:t>
            </a:r>
            <a:endParaRPr lang="en-US" sz="2000" b="1" dirty="0"/>
          </a:p>
        </p:txBody>
      </p:sp>
      <p:sp>
        <p:nvSpPr>
          <p:cNvPr id="9" name="Text 6"/>
          <p:cNvSpPr/>
          <p:nvPr/>
        </p:nvSpPr>
        <p:spPr>
          <a:xfrm>
            <a:off x="6371034" y="4297918"/>
            <a:ext cx="7374731" cy="314444"/>
          </a:xfrm>
          <a:prstGeom prst="rect">
            <a:avLst/>
          </a:prstGeom>
          <a:noFill/>
          <a:ln/>
        </p:spPr>
        <p:txBody>
          <a:bodyPr wrap="none" lIns="0" tIns="0" rIns="0" bIns="0" rtlCol="0" anchor="t"/>
          <a:lstStyle/>
          <a:p>
            <a:pPr marL="0" indent="0">
              <a:lnSpc>
                <a:spcPts val="2450"/>
              </a:lnSpc>
              <a:buNone/>
            </a:pPr>
            <a:r>
              <a:rPr lang="en-US" sz="1500" dirty="0">
                <a:solidFill>
                  <a:srgbClr val="383838"/>
                </a:solidFill>
                <a:latin typeface="DM Sans" pitchFamily="34" charset="0"/>
                <a:ea typeface="DM Sans" pitchFamily="34" charset="-122"/>
                <a:cs typeface="DM Sans" pitchFamily="34" charset="-120"/>
              </a:rPr>
              <a:t>Sử dụng đúng thiết bị bảo hộ cá nhân như găng tay, kính bảo vệ.</a:t>
            </a:r>
            <a:endParaRPr lang="en-US" sz="1500" dirty="0"/>
          </a:p>
        </p:txBody>
      </p:sp>
      <p:sp>
        <p:nvSpPr>
          <p:cNvPr id="10" name="Shape 7"/>
          <p:cNvSpPr/>
          <p:nvPr/>
        </p:nvSpPr>
        <p:spPr>
          <a:xfrm>
            <a:off x="6174462" y="5005507"/>
            <a:ext cx="7767876" cy="1147882"/>
          </a:xfrm>
          <a:prstGeom prst="roundRect">
            <a:avLst>
              <a:gd name="adj" fmla="val 2569"/>
            </a:avLst>
          </a:prstGeom>
          <a:solidFill>
            <a:srgbClr val="F2EEEE"/>
          </a:solidFill>
          <a:ln/>
        </p:spPr>
      </p:sp>
      <p:sp>
        <p:nvSpPr>
          <p:cNvPr id="11" name="Text 8"/>
          <p:cNvSpPr/>
          <p:nvPr/>
        </p:nvSpPr>
        <p:spPr>
          <a:xfrm>
            <a:off x="6371034" y="5202079"/>
            <a:ext cx="2580442" cy="322421"/>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Bảo trì</a:t>
            </a:r>
            <a:endParaRPr lang="en-US" sz="2000" b="1" dirty="0"/>
          </a:p>
        </p:txBody>
      </p:sp>
      <p:sp>
        <p:nvSpPr>
          <p:cNvPr id="12" name="Text 9"/>
          <p:cNvSpPr/>
          <p:nvPr/>
        </p:nvSpPr>
        <p:spPr>
          <a:xfrm>
            <a:off x="6371034" y="5642372"/>
            <a:ext cx="7374731" cy="314444"/>
          </a:xfrm>
          <a:prstGeom prst="rect">
            <a:avLst/>
          </a:prstGeom>
          <a:noFill/>
          <a:ln/>
        </p:spPr>
        <p:txBody>
          <a:bodyPr wrap="none" lIns="0" tIns="0" rIns="0" bIns="0" rtlCol="0" anchor="t"/>
          <a:lstStyle/>
          <a:p>
            <a:pPr marL="0" indent="0">
              <a:lnSpc>
                <a:spcPts val="2450"/>
              </a:lnSpc>
              <a:buNone/>
            </a:pPr>
            <a:r>
              <a:rPr lang="en-US" sz="1500" dirty="0">
                <a:solidFill>
                  <a:srgbClr val="383838"/>
                </a:solidFill>
                <a:latin typeface="DM Sans" pitchFamily="34" charset="0"/>
                <a:ea typeface="DM Sans" pitchFamily="34" charset="-122"/>
                <a:cs typeface="DM Sans" pitchFamily="34" charset="-120"/>
              </a:rPr>
              <a:t>Kiểm tra và bảo trì định kỳ tất cả thiết bị máy móc.</a:t>
            </a:r>
            <a:endParaRPr lang="en-US" sz="1500" dirty="0"/>
          </a:p>
        </p:txBody>
      </p:sp>
      <p:sp>
        <p:nvSpPr>
          <p:cNvPr id="13" name="Shape 10"/>
          <p:cNvSpPr/>
          <p:nvPr/>
        </p:nvSpPr>
        <p:spPr>
          <a:xfrm>
            <a:off x="6174462" y="6349960"/>
            <a:ext cx="7767876" cy="1147882"/>
          </a:xfrm>
          <a:prstGeom prst="roundRect">
            <a:avLst>
              <a:gd name="adj" fmla="val 2569"/>
            </a:avLst>
          </a:prstGeom>
          <a:solidFill>
            <a:srgbClr val="F2EEEE"/>
          </a:solidFill>
          <a:ln/>
        </p:spPr>
      </p:sp>
      <p:sp>
        <p:nvSpPr>
          <p:cNvPr id="14" name="Text 11"/>
          <p:cNvSpPr/>
          <p:nvPr/>
        </p:nvSpPr>
        <p:spPr>
          <a:xfrm>
            <a:off x="6371034" y="6546533"/>
            <a:ext cx="2580442" cy="322421"/>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Môi trường</a:t>
            </a:r>
            <a:endParaRPr lang="en-US" sz="2000" b="1" dirty="0"/>
          </a:p>
        </p:txBody>
      </p:sp>
      <p:sp>
        <p:nvSpPr>
          <p:cNvPr id="15" name="Text 12"/>
          <p:cNvSpPr/>
          <p:nvPr/>
        </p:nvSpPr>
        <p:spPr>
          <a:xfrm>
            <a:off x="6371034" y="6986826"/>
            <a:ext cx="7374731" cy="314444"/>
          </a:xfrm>
          <a:prstGeom prst="rect">
            <a:avLst/>
          </a:prstGeom>
          <a:noFill/>
          <a:ln/>
        </p:spPr>
        <p:txBody>
          <a:bodyPr wrap="none" lIns="0" tIns="0" rIns="0" bIns="0" rtlCol="0" anchor="t"/>
          <a:lstStyle/>
          <a:p>
            <a:pPr marL="0" indent="0">
              <a:lnSpc>
                <a:spcPts val="2450"/>
              </a:lnSpc>
              <a:buNone/>
            </a:pPr>
            <a:r>
              <a:rPr lang="en-US" sz="1500" dirty="0">
                <a:solidFill>
                  <a:srgbClr val="383838"/>
                </a:solidFill>
                <a:latin typeface="DM Sans" pitchFamily="34" charset="0"/>
                <a:ea typeface="DM Sans" pitchFamily="34" charset="-122"/>
                <a:cs typeface="DM Sans" pitchFamily="34" charset="-120"/>
              </a:rPr>
              <a:t>Giữ khu vực làm việc gọn gàng, sạch sẽ và không để vật liệu thừa.</a:t>
            </a:r>
            <a:endParaRPr lang="en-US" sz="1500" dirty="0"/>
          </a:p>
        </p:txBody>
      </p:sp>
      <p:pic>
        <p:nvPicPr>
          <p:cNvPr id="16" name="Picture 15">
            <a:extLst>
              <a:ext uri="{FF2B5EF4-FFF2-40B4-BE49-F238E27FC236}">
                <a16:creationId xmlns:a16="http://schemas.microsoft.com/office/drawing/2014/main" id="{22FFA4E0-1A4F-C41B-8467-DB957DFD603C}"/>
              </a:ext>
            </a:extLst>
          </p:cNvPr>
          <p:cNvPicPr>
            <a:picLocks noChangeAspect="1"/>
          </p:cNvPicPr>
          <p:nvPr/>
        </p:nvPicPr>
        <p:blipFill>
          <a:blip r:embed="rId4"/>
          <a:stretch>
            <a:fillRect/>
          </a:stretch>
        </p:blipFill>
        <p:spPr>
          <a:xfrm>
            <a:off x="12045359" y="7455878"/>
            <a:ext cx="2432481" cy="7532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13170" y="250388"/>
            <a:ext cx="2003941" cy="2003941"/>
          </a:xfrm>
          <a:prstGeom prst="rect">
            <a:avLst/>
          </a:prstGeom>
        </p:spPr>
      </p:pic>
      <p:sp>
        <p:nvSpPr>
          <p:cNvPr id="3" name="Text 0"/>
          <p:cNvSpPr/>
          <p:nvPr/>
        </p:nvSpPr>
        <p:spPr>
          <a:xfrm>
            <a:off x="2965251" y="2442000"/>
            <a:ext cx="10784681" cy="657463"/>
          </a:xfrm>
          <a:prstGeom prst="rect">
            <a:avLst/>
          </a:prstGeom>
          <a:noFill/>
          <a:ln/>
        </p:spPr>
        <p:txBody>
          <a:bodyPr wrap="none" lIns="0" tIns="0" rIns="0" bIns="0" rtlCol="0" anchor="t"/>
          <a:lstStyle/>
          <a:p>
            <a:pPr marL="0" indent="0" algn="r">
              <a:lnSpc>
                <a:spcPts val="5150"/>
              </a:lnSpc>
              <a:buNone/>
            </a:pPr>
            <a:r>
              <a:rPr lang="en-US" sz="4400" b="1" dirty="0">
                <a:solidFill>
                  <a:srgbClr val="020202"/>
                </a:solidFill>
                <a:latin typeface="PT Serif" pitchFamily="34" charset="0"/>
                <a:ea typeface="PT Serif" pitchFamily="34" charset="-122"/>
                <a:cs typeface="PT Serif" pitchFamily="34" charset="-120"/>
              </a:rPr>
              <a:t>Đặc điểm công việc sản xuất linh kiện điện tử</a:t>
            </a:r>
            <a:endParaRPr lang="en-US" sz="4400" b="1" dirty="0"/>
          </a:p>
        </p:txBody>
      </p:sp>
      <p:sp>
        <p:nvSpPr>
          <p:cNvPr id="4" name="Shape 1"/>
          <p:cNvSpPr/>
          <p:nvPr/>
        </p:nvSpPr>
        <p:spPr>
          <a:xfrm>
            <a:off x="701278" y="5685830"/>
            <a:ext cx="13227844" cy="22860"/>
          </a:xfrm>
          <a:prstGeom prst="roundRect">
            <a:avLst>
              <a:gd name="adj" fmla="val 131482"/>
            </a:avLst>
          </a:prstGeom>
          <a:solidFill>
            <a:srgbClr val="D8D4D4"/>
          </a:solidFill>
          <a:ln/>
        </p:spPr>
      </p:sp>
      <p:sp>
        <p:nvSpPr>
          <p:cNvPr id="5" name="Shape 2"/>
          <p:cNvSpPr/>
          <p:nvPr/>
        </p:nvSpPr>
        <p:spPr>
          <a:xfrm>
            <a:off x="3275290" y="4984552"/>
            <a:ext cx="22860" cy="701278"/>
          </a:xfrm>
          <a:prstGeom prst="roundRect">
            <a:avLst>
              <a:gd name="adj" fmla="val 131482"/>
            </a:avLst>
          </a:prstGeom>
          <a:solidFill>
            <a:srgbClr val="D8D4D4"/>
          </a:solidFill>
          <a:ln/>
        </p:spPr>
      </p:sp>
      <p:sp>
        <p:nvSpPr>
          <p:cNvPr id="6" name="Shape 3"/>
          <p:cNvSpPr/>
          <p:nvPr/>
        </p:nvSpPr>
        <p:spPr>
          <a:xfrm>
            <a:off x="3061335" y="5460444"/>
            <a:ext cx="450771" cy="450771"/>
          </a:xfrm>
          <a:prstGeom prst="roundRect">
            <a:avLst>
              <a:gd name="adj" fmla="val 6668"/>
            </a:avLst>
          </a:prstGeom>
          <a:solidFill>
            <a:srgbClr val="F2EEEE"/>
          </a:solidFill>
          <a:ln/>
        </p:spPr>
      </p:sp>
      <p:sp>
        <p:nvSpPr>
          <p:cNvPr id="7" name="Text 4"/>
          <p:cNvSpPr/>
          <p:nvPr/>
        </p:nvSpPr>
        <p:spPr>
          <a:xfrm>
            <a:off x="3202543" y="5527953"/>
            <a:ext cx="168235" cy="315635"/>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1971675" y="4014788"/>
            <a:ext cx="2629972" cy="328732"/>
          </a:xfrm>
          <a:prstGeom prst="rect">
            <a:avLst/>
          </a:prstGeom>
          <a:noFill/>
          <a:ln/>
        </p:spPr>
        <p:txBody>
          <a:bodyPr wrap="none" lIns="0" tIns="0" rIns="0" bIns="0" rtlCol="0" anchor="t"/>
          <a:lstStyle/>
          <a:p>
            <a:pPr marL="0" indent="0" algn="ctr">
              <a:lnSpc>
                <a:spcPts val="2550"/>
              </a:lnSpc>
              <a:buNone/>
            </a:pPr>
            <a:r>
              <a:rPr lang="en-US" sz="2050" b="1" dirty="0">
                <a:solidFill>
                  <a:srgbClr val="383838"/>
                </a:solidFill>
                <a:latin typeface="PT Serif" pitchFamily="34" charset="0"/>
                <a:ea typeface="PT Serif" pitchFamily="34" charset="-122"/>
                <a:cs typeface="PT Serif" pitchFamily="34" charset="-120"/>
              </a:rPr>
              <a:t>Lắp ráp linh kiện</a:t>
            </a:r>
            <a:endParaRPr lang="en-US" sz="2050" b="1" dirty="0"/>
          </a:p>
        </p:txBody>
      </p:sp>
      <p:sp>
        <p:nvSpPr>
          <p:cNvPr id="9" name="Text 6"/>
          <p:cNvSpPr/>
          <p:nvPr/>
        </p:nvSpPr>
        <p:spPr>
          <a:xfrm>
            <a:off x="942022" y="4343520"/>
            <a:ext cx="4770358" cy="320516"/>
          </a:xfrm>
          <a:prstGeom prst="rect">
            <a:avLst/>
          </a:prstGeom>
          <a:noFill/>
          <a:ln/>
        </p:spPr>
        <p:txBody>
          <a:bodyPr wrap="none" lIns="0" tIns="0" rIns="0" bIns="0" rtlCol="0" anchor="t"/>
          <a:lstStyle/>
          <a:p>
            <a:pPr marL="0" indent="0" algn="ctr">
              <a:lnSpc>
                <a:spcPts val="2500"/>
              </a:lnSpc>
              <a:buNone/>
            </a:pPr>
            <a:r>
              <a:rPr lang="en-US" sz="1550" dirty="0">
                <a:solidFill>
                  <a:srgbClr val="383838"/>
                </a:solidFill>
                <a:latin typeface="DM Sans" pitchFamily="34" charset="0"/>
                <a:ea typeface="DM Sans" pitchFamily="34" charset="-122"/>
                <a:cs typeface="DM Sans" pitchFamily="34" charset="-120"/>
              </a:rPr>
              <a:t>Gắn các linh kiện </a:t>
            </a:r>
            <a:r>
              <a:rPr lang="en-US" sz="1550" dirty="0" err="1">
                <a:solidFill>
                  <a:srgbClr val="383838"/>
                </a:solidFill>
                <a:latin typeface="DM Sans" pitchFamily="34" charset="0"/>
                <a:ea typeface="DM Sans" pitchFamily="34" charset="-122"/>
                <a:cs typeface="DM Sans" pitchFamily="34" charset="-120"/>
              </a:rPr>
              <a:t>nhỏ</a:t>
            </a:r>
            <a:r>
              <a:rPr lang="en-US" sz="1550" dirty="0">
                <a:solidFill>
                  <a:srgbClr val="383838"/>
                </a:solidFill>
                <a:latin typeface="DM Sans" pitchFamily="34" charset="0"/>
                <a:ea typeface="DM Sans" pitchFamily="34" charset="-122"/>
                <a:cs typeface="DM Sans" pitchFamily="34" charset="-120"/>
              </a:rPr>
              <a:t> </a:t>
            </a:r>
          </a:p>
          <a:p>
            <a:pPr marL="0" indent="0" algn="ctr">
              <a:lnSpc>
                <a:spcPts val="2500"/>
              </a:lnSpc>
              <a:buNone/>
            </a:pPr>
            <a:r>
              <a:rPr lang="en-US" sz="1550" dirty="0" err="1">
                <a:solidFill>
                  <a:srgbClr val="383838"/>
                </a:solidFill>
                <a:latin typeface="DM Sans" pitchFamily="34" charset="0"/>
                <a:ea typeface="DM Sans" pitchFamily="34" charset="-122"/>
                <a:cs typeface="DM Sans" pitchFamily="34" charset="-120"/>
              </a:rPr>
              <a:t>trên</a:t>
            </a:r>
            <a:r>
              <a:rPr lang="en-US" sz="1550" dirty="0">
                <a:solidFill>
                  <a:srgbClr val="383838"/>
                </a:solidFill>
                <a:latin typeface="DM Sans" pitchFamily="34" charset="0"/>
                <a:ea typeface="DM Sans" pitchFamily="34" charset="-122"/>
                <a:cs typeface="DM Sans" pitchFamily="34" charset="-120"/>
              </a:rPr>
              <a:t> bảng mạch in.</a:t>
            </a:r>
            <a:endParaRPr lang="en-US" sz="1550" dirty="0"/>
          </a:p>
        </p:txBody>
      </p:sp>
      <p:sp>
        <p:nvSpPr>
          <p:cNvPr id="10" name="Shape 7"/>
          <p:cNvSpPr/>
          <p:nvPr/>
        </p:nvSpPr>
        <p:spPr>
          <a:xfrm>
            <a:off x="5960864" y="5685830"/>
            <a:ext cx="22860" cy="701278"/>
          </a:xfrm>
          <a:prstGeom prst="roundRect">
            <a:avLst>
              <a:gd name="adj" fmla="val 131482"/>
            </a:avLst>
          </a:prstGeom>
          <a:solidFill>
            <a:srgbClr val="D8D4D4"/>
          </a:solidFill>
          <a:ln/>
        </p:spPr>
      </p:sp>
      <p:sp>
        <p:nvSpPr>
          <p:cNvPr id="11" name="Shape 8"/>
          <p:cNvSpPr/>
          <p:nvPr/>
        </p:nvSpPr>
        <p:spPr>
          <a:xfrm>
            <a:off x="5746909" y="5460444"/>
            <a:ext cx="450771" cy="450771"/>
          </a:xfrm>
          <a:prstGeom prst="roundRect">
            <a:avLst>
              <a:gd name="adj" fmla="val 6668"/>
            </a:avLst>
          </a:prstGeom>
          <a:solidFill>
            <a:srgbClr val="F2EEEE"/>
          </a:solidFill>
          <a:ln/>
        </p:spPr>
      </p:sp>
      <p:sp>
        <p:nvSpPr>
          <p:cNvPr id="12" name="Text 9"/>
          <p:cNvSpPr/>
          <p:nvPr/>
        </p:nvSpPr>
        <p:spPr>
          <a:xfrm>
            <a:off x="5888117" y="5527953"/>
            <a:ext cx="168235" cy="315635"/>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4657368" y="6587490"/>
            <a:ext cx="2629972" cy="328732"/>
          </a:xfrm>
          <a:prstGeom prst="rect">
            <a:avLst/>
          </a:prstGeom>
          <a:noFill/>
          <a:ln/>
        </p:spPr>
        <p:txBody>
          <a:bodyPr wrap="none" lIns="0" tIns="0" rIns="0" bIns="0" rtlCol="0" anchor="t"/>
          <a:lstStyle/>
          <a:p>
            <a:pPr marL="0" indent="0" algn="ctr">
              <a:lnSpc>
                <a:spcPts val="2550"/>
              </a:lnSpc>
              <a:buNone/>
            </a:pPr>
            <a:r>
              <a:rPr lang="en-US" sz="2050" b="1" dirty="0">
                <a:solidFill>
                  <a:srgbClr val="383838"/>
                </a:solidFill>
                <a:latin typeface="PT Serif" pitchFamily="34" charset="0"/>
                <a:ea typeface="PT Serif" pitchFamily="34" charset="-122"/>
                <a:cs typeface="PT Serif" pitchFamily="34" charset="-120"/>
              </a:rPr>
              <a:t>Kiểm tra kết nối</a:t>
            </a:r>
            <a:endParaRPr lang="en-US" sz="2050" b="1" dirty="0"/>
          </a:p>
        </p:txBody>
      </p:sp>
      <p:sp>
        <p:nvSpPr>
          <p:cNvPr id="14" name="Text 11"/>
          <p:cNvSpPr/>
          <p:nvPr/>
        </p:nvSpPr>
        <p:spPr>
          <a:xfrm>
            <a:off x="3608188" y="6929887"/>
            <a:ext cx="4770477" cy="320516"/>
          </a:xfrm>
          <a:prstGeom prst="rect">
            <a:avLst/>
          </a:prstGeom>
          <a:noFill/>
          <a:ln/>
        </p:spPr>
        <p:txBody>
          <a:bodyPr wrap="none" lIns="0" tIns="0" rIns="0" bIns="0" rtlCol="0" anchor="t"/>
          <a:lstStyle/>
          <a:p>
            <a:pPr marL="0" indent="0" algn="ctr">
              <a:lnSpc>
                <a:spcPts val="2500"/>
              </a:lnSpc>
              <a:buNone/>
            </a:pPr>
            <a:r>
              <a:rPr lang="en-US" sz="1550" dirty="0">
                <a:solidFill>
                  <a:srgbClr val="383838"/>
                </a:solidFill>
                <a:latin typeface="DM Sans" pitchFamily="34" charset="0"/>
                <a:ea typeface="DM Sans" pitchFamily="34" charset="-122"/>
                <a:cs typeface="DM Sans" pitchFamily="34" charset="-120"/>
              </a:rPr>
              <a:t>Đảm bảo tất cả các kết </a:t>
            </a:r>
            <a:r>
              <a:rPr lang="en-US" sz="1550" dirty="0" err="1">
                <a:solidFill>
                  <a:srgbClr val="383838"/>
                </a:solidFill>
                <a:latin typeface="DM Sans" pitchFamily="34" charset="0"/>
                <a:ea typeface="DM Sans" pitchFamily="34" charset="-122"/>
                <a:cs typeface="DM Sans" pitchFamily="34" charset="-120"/>
              </a:rPr>
              <a:t>nối</a:t>
            </a:r>
            <a:r>
              <a:rPr lang="en-US" sz="1550" dirty="0">
                <a:solidFill>
                  <a:srgbClr val="383838"/>
                </a:solidFill>
                <a:latin typeface="DM Sans" pitchFamily="34" charset="0"/>
                <a:ea typeface="DM Sans" pitchFamily="34" charset="-122"/>
                <a:cs typeface="DM Sans" pitchFamily="34" charset="-120"/>
              </a:rPr>
              <a:t> </a:t>
            </a:r>
          </a:p>
          <a:p>
            <a:pPr marL="0" indent="0" algn="ctr">
              <a:lnSpc>
                <a:spcPts val="2500"/>
              </a:lnSpc>
              <a:buNone/>
            </a:pPr>
            <a:r>
              <a:rPr lang="en-US" sz="1550" dirty="0" err="1">
                <a:solidFill>
                  <a:srgbClr val="383838"/>
                </a:solidFill>
                <a:latin typeface="DM Sans" pitchFamily="34" charset="0"/>
                <a:ea typeface="DM Sans" pitchFamily="34" charset="-122"/>
                <a:cs typeface="DM Sans" pitchFamily="34" charset="-120"/>
              </a:rPr>
              <a:t>hoạt</a:t>
            </a:r>
            <a:r>
              <a:rPr lang="en-US" sz="1550" dirty="0">
                <a:solidFill>
                  <a:srgbClr val="383838"/>
                </a:solidFill>
                <a:latin typeface="DM Sans" pitchFamily="34" charset="0"/>
                <a:ea typeface="DM Sans" pitchFamily="34" charset="-122"/>
                <a:cs typeface="DM Sans" pitchFamily="34" charset="-120"/>
              </a:rPr>
              <a:t> động đúng cách.</a:t>
            </a:r>
            <a:endParaRPr lang="en-US" sz="1550" dirty="0"/>
          </a:p>
        </p:txBody>
      </p:sp>
      <p:sp>
        <p:nvSpPr>
          <p:cNvPr id="15" name="Shape 12"/>
          <p:cNvSpPr/>
          <p:nvPr/>
        </p:nvSpPr>
        <p:spPr>
          <a:xfrm>
            <a:off x="8646438" y="4984552"/>
            <a:ext cx="22860" cy="701278"/>
          </a:xfrm>
          <a:prstGeom prst="roundRect">
            <a:avLst>
              <a:gd name="adj" fmla="val 131482"/>
            </a:avLst>
          </a:prstGeom>
          <a:solidFill>
            <a:srgbClr val="D8D4D4"/>
          </a:solidFill>
          <a:ln/>
        </p:spPr>
      </p:sp>
      <p:sp>
        <p:nvSpPr>
          <p:cNvPr id="16" name="Shape 13"/>
          <p:cNvSpPr/>
          <p:nvPr/>
        </p:nvSpPr>
        <p:spPr>
          <a:xfrm>
            <a:off x="8432483" y="5460444"/>
            <a:ext cx="450771" cy="450771"/>
          </a:xfrm>
          <a:prstGeom prst="roundRect">
            <a:avLst>
              <a:gd name="adj" fmla="val 6668"/>
            </a:avLst>
          </a:prstGeom>
          <a:solidFill>
            <a:srgbClr val="F2EEEE"/>
          </a:solidFill>
          <a:ln/>
        </p:spPr>
      </p:sp>
      <p:sp>
        <p:nvSpPr>
          <p:cNvPr id="17" name="Text 14"/>
          <p:cNvSpPr/>
          <p:nvPr/>
        </p:nvSpPr>
        <p:spPr>
          <a:xfrm>
            <a:off x="8573691" y="5527953"/>
            <a:ext cx="168235" cy="315635"/>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7342942" y="4014788"/>
            <a:ext cx="2629972" cy="328732"/>
          </a:xfrm>
          <a:prstGeom prst="rect">
            <a:avLst/>
          </a:prstGeom>
          <a:noFill/>
          <a:ln/>
        </p:spPr>
        <p:txBody>
          <a:bodyPr wrap="none" lIns="0" tIns="0" rIns="0" bIns="0" rtlCol="0" anchor="t"/>
          <a:lstStyle/>
          <a:p>
            <a:pPr marL="0" indent="0" algn="ctr">
              <a:lnSpc>
                <a:spcPts val="2550"/>
              </a:lnSpc>
              <a:buNone/>
            </a:pPr>
            <a:r>
              <a:rPr lang="en-US" sz="2050" b="1" dirty="0">
                <a:solidFill>
                  <a:srgbClr val="383838"/>
                </a:solidFill>
                <a:latin typeface="PT Serif" pitchFamily="34" charset="0"/>
                <a:ea typeface="PT Serif" pitchFamily="34" charset="-122"/>
                <a:cs typeface="PT Serif" pitchFamily="34" charset="-120"/>
              </a:rPr>
              <a:t>Kiểm tra hiệu suất</a:t>
            </a:r>
            <a:endParaRPr lang="en-US" sz="2050" b="1" dirty="0"/>
          </a:p>
        </p:txBody>
      </p:sp>
      <p:sp>
        <p:nvSpPr>
          <p:cNvPr id="19" name="Text 16"/>
          <p:cNvSpPr/>
          <p:nvPr/>
        </p:nvSpPr>
        <p:spPr>
          <a:xfrm>
            <a:off x="6313170" y="4343520"/>
            <a:ext cx="4770477" cy="320516"/>
          </a:xfrm>
          <a:prstGeom prst="rect">
            <a:avLst/>
          </a:prstGeom>
          <a:noFill/>
          <a:ln/>
        </p:spPr>
        <p:txBody>
          <a:bodyPr wrap="none" lIns="0" tIns="0" rIns="0" bIns="0" rtlCol="0" anchor="t"/>
          <a:lstStyle/>
          <a:p>
            <a:pPr marL="0" indent="0" algn="ctr">
              <a:lnSpc>
                <a:spcPts val="2500"/>
              </a:lnSpc>
              <a:buNone/>
            </a:pPr>
            <a:r>
              <a:rPr lang="en-US" sz="1550" dirty="0">
                <a:solidFill>
                  <a:srgbClr val="383838"/>
                </a:solidFill>
                <a:latin typeface="DM Sans" pitchFamily="34" charset="0"/>
                <a:ea typeface="DM Sans" pitchFamily="34" charset="-122"/>
                <a:cs typeface="DM Sans" pitchFamily="34" charset="-120"/>
              </a:rPr>
              <a:t>Thực hiện các bài </a:t>
            </a:r>
            <a:r>
              <a:rPr lang="en-US" sz="1550" dirty="0" err="1">
                <a:solidFill>
                  <a:srgbClr val="383838"/>
                </a:solidFill>
                <a:latin typeface="DM Sans" pitchFamily="34" charset="0"/>
                <a:ea typeface="DM Sans" pitchFamily="34" charset="-122"/>
                <a:cs typeface="DM Sans" pitchFamily="34" charset="-120"/>
              </a:rPr>
              <a:t>kiểm</a:t>
            </a:r>
            <a:r>
              <a:rPr lang="en-US" sz="1550" dirty="0">
                <a:solidFill>
                  <a:srgbClr val="383838"/>
                </a:solidFill>
                <a:latin typeface="DM Sans" pitchFamily="34" charset="0"/>
                <a:ea typeface="DM Sans" pitchFamily="34" charset="-122"/>
                <a:cs typeface="DM Sans" pitchFamily="34" charset="-120"/>
              </a:rPr>
              <a:t> </a:t>
            </a:r>
            <a:r>
              <a:rPr lang="en-US" sz="1550" dirty="0" err="1">
                <a:solidFill>
                  <a:srgbClr val="383838"/>
                </a:solidFill>
                <a:latin typeface="DM Sans" pitchFamily="34" charset="0"/>
                <a:ea typeface="DM Sans" pitchFamily="34" charset="-122"/>
                <a:cs typeface="DM Sans" pitchFamily="34" charset="-120"/>
              </a:rPr>
              <a:t>tra</a:t>
            </a:r>
            <a:endParaRPr lang="en-US" sz="1550" dirty="0">
              <a:solidFill>
                <a:srgbClr val="383838"/>
              </a:solidFill>
              <a:latin typeface="DM Sans" pitchFamily="34" charset="0"/>
              <a:ea typeface="DM Sans" pitchFamily="34" charset="-122"/>
              <a:cs typeface="DM Sans" pitchFamily="34" charset="-120"/>
            </a:endParaRPr>
          </a:p>
          <a:p>
            <a:pPr marL="0" indent="0" algn="ctr">
              <a:lnSpc>
                <a:spcPts val="2500"/>
              </a:lnSpc>
              <a:buNone/>
            </a:pPr>
            <a:r>
              <a:rPr lang="en-US" sz="1550" dirty="0">
                <a:solidFill>
                  <a:srgbClr val="383838"/>
                </a:solidFill>
                <a:latin typeface="DM Sans" pitchFamily="34" charset="0"/>
                <a:ea typeface="DM Sans" pitchFamily="34" charset="-122"/>
                <a:cs typeface="DM Sans" pitchFamily="34" charset="-120"/>
              </a:rPr>
              <a:t> hiệu suất của linh kiện.</a:t>
            </a:r>
            <a:endParaRPr lang="en-US" sz="1550" dirty="0"/>
          </a:p>
        </p:txBody>
      </p:sp>
      <p:sp>
        <p:nvSpPr>
          <p:cNvPr id="20" name="Shape 17"/>
          <p:cNvSpPr/>
          <p:nvPr/>
        </p:nvSpPr>
        <p:spPr>
          <a:xfrm>
            <a:off x="11332131" y="5685830"/>
            <a:ext cx="22860" cy="701278"/>
          </a:xfrm>
          <a:prstGeom prst="roundRect">
            <a:avLst>
              <a:gd name="adj" fmla="val 131482"/>
            </a:avLst>
          </a:prstGeom>
          <a:solidFill>
            <a:srgbClr val="D8D4D4"/>
          </a:solidFill>
          <a:ln/>
        </p:spPr>
      </p:sp>
      <p:sp>
        <p:nvSpPr>
          <p:cNvPr id="21" name="Shape 18"/>
          <p:cNvSpPr/>
          <p:nvPr/>
        </p:nvSpPr>
        <p:spPr>
          <a:xfrm>
            <a:off x="11118175" y="5460444"/>
            <a:ext cx="450771" cy="450771"/>
          </a:xfrm>
          <a:prstGeom prst="roundRect">
            <a:avLst>
              <a:gd name="adj" fmla="val 6668"/>
            </a:avLst>
          </a:prstGeom>
          <a:solidFill>
            <a:srgbClr val="F2EEEE"/>
          </a:solidFill>
          <a:ln/>
        </p:spPr>
      </p:sp>
      <p:sp>
        <p:nvSpPr>
          <p:cNvPr id="22" name="Text 19"/>
          <p:cNvSpPr/>
          <p:nvPr/>
        </p:nvSpPr>
        <p:spPr>
          <a:xfrm>
            <a:off x="11259383" y="5527953"/>
            <a:ext cx="168235" cy="315635"/>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10028634" y="6587490"/>
            <a:ext cx="2629972" cy="328732"/>
          </a:xfrm>
          <a:prstGeom prst="rect">
            <a:avLst/>
          </a:prstGeom>
          <a:noFill/>
          <a:ln/>
        </p:spPr>
        <p:txBody>
          <a:bodyPr wrap="none" lIns="0" tIns="0" rIns="0" bIns="0" rtlCol="0" anchor="t"/>
          <a:lstStyle/>
          <a:p>
            <a:pPr marL="0" indent="0" algn="ctr">
              <a:lnSpc>
                <a:spcPts val="2550"/>
              </a:lnSpc>
              <a:buNone/>
            </a:pPr>
            <a:r>
              <a:rPr lang="en-US" sz="2050" b="1" dirty="0">
                <a:solidFill>
                  <a:srgbClr val="383838"/>
                </a:solidFill>
                <a:latin typeface="PT Serif" pitchFamily="34" charset="0"/>
                <a:ea typeface="PT Serif" pitchFamily="34" charset="-122"/>
                <a:cs typeface="PT Serif" pitchFamily="34" charset="-120"/>
              </a:rPr>
              <a:t>Đánh giá độ bền</a:t>
            </a:r>
            <a:endParaRPr lang="en-US" sz="2050" b="1" dirty="0"/>
          </a:p>
        </p:txBody>
      </p:sp>
      <p:sp>
        <p:nvSpPr>
          <p:cNvPr id="24" name="Text 21"/>
          <p:cNvSpPr/>
          <p:nvPr/>
        </p:nvSpPr>
        <p:spPr>
          <a:xfrm>
            <a:off x="8979455" y="6929887"/>
            <a:ext cx="4770477" cy="641033"/>
          </a:xfrm>
          <a:prstGeom prst="rect">
            <a:avLst/>
          </a:prstGeom>
          <a:noFill/>
          <a:ln/>
        </p:spPr>
        <p:txBody>
          <a:bodyPr wrap="square" lIns="0" tIns="0" rIns="0" bIns="0" rtlCol="0" anchor="t"/>
          <a:lstStyle/>
          <a:p>
            <a:pPr marL="0" indent="0" algn="ctr">
              <a:lnSpc>
                <a:spcPts val="2500"/>
              </a:lnSpc>
              <a:buNone/>
            </a:pPr>
            <a:r>
              <a:rPr lang="en-US" sz="1550" dirty="0">
                <a:solidFill>
                  <a:srgbClr val="383838"/>
                </a:solidFill>
                <a:latin typeface="DM Sans" pitchFamily="34" charset="0"/>
                <a:ea typeface="DM Sans" pitchFamily="34" charset="-122"/>
                <a:cs typeface="DM Sans" pitchFamily="34" charset="-120"/>
              </a:rPr>
              <a:t>Kiểm tra độ bền của linh kiện </a:t>
            </a:r>
            <a:r>
              <a:rPr lang="en-US" sz="1550" dirty="0" err="1">
                <a:solidFill>
                  <a:srgbClr val="383838"/>
                </a:solidFill>
                <a:latin typeface="DM Sans" pitchFamily="34" charset="0"/>
                <a:ea typeface="DM Sans" pitchFamily="34" charset="-122"/>
                <a:cs typeface="DM Sans" pitchFamily="34" charset="-120"/>
              </a:rPr>
              <a:t>dưới</a:t>
            </a:r>
            <a:r>
              <a:rPr lang="en-US" sz="1550" dirty="0">
                <a:solidFill>
                  <a:srgbClr val="383838"/>
                </a:solidFill>
                <a:latin typeface="DM Sans" pitchFamily="34" charset="0"/>
                <a:ea typeface="DM Sans" pitchFamily="34" charset="-122"/>
                <a:cs typeface="DM Sans" pitchFamily="34" charset="-120"/>
              </a:rPr>
              <a:t> </a:t>
            </a:r>
          </a:p>
          <a:p>
            <a:pPr marL="0" indent="0" algn="ctr">
              <a:lnSpc>
                <a:spcPts val="2500"/>
              </a:lnSpc>
              <a:buNone/>
            </a:pPr>
            <a:r>
              <a:rPr lang="en-US" sz="1550" dirty="0" err="1">
                <a:solidFill>
                  <a:srgbClr val="383838"/>
                </a:solidFill>
                <a:latin typeface="DM Sans" pitchFamily="34" charset="0"/>
                <a:ea typeface="DM Sans" pitchFamily="34" charset="-122"/>
                <a:cs typeface="DM Sans" pitchFamily="34" charset="-120"/>
              </a:rPr>
              <a:t>điều</a:t>
            </a:r>
            <a:r>
              <a:rPr lang="en-US" sz="1550" dirty="0">
                <a:solidFill>
                  <a:srgbClr val="383838"/>
                </a:solidFill>
                <a:latin typeface="DM Sans" pitchFamily="34" charset="0"/>
                <a:ea typeface="DM Sans" pitchFamily="34" charset="-122"/>
                <a:cs typeface="DM Sans" pitchFamily="34" charset="-120"/>
              </a:rPr>
              <a:t> kiện làm việc khác nhau.</a:t>
            </a:r>
            <a:endParaRPr lang="en-US" sz="1550" dirty="0"/>
          </a:p>
        </p:txBody>
      </p:sp>
      <p:pic>
        <p:nvPicPr>
          <p:cNvPr id="25" name="Picture 24">
            <a:extLst>
              <a:ext uri="{FF2B5EF4-FFF2-40B4-BE49-F238E27FC236}">
                <a16:creationId xmlns:a16="http://schemas.microsoft.com/office/drawing/2014/main" id="{53760449-632C-A772-2F23-AEB1488F2AA9}"/>
              </a:ext>
            </a:extLst>
          </p:cNvPr>
          <p:cNvPicPr>
            <a:picLocks noChangeAspect="1"/>
          </p:cNvPicPr>
          <p:nvPr/>
        </p:nvPicPr>
        <p:blipFill>
          <a:blip r:embed="rId4"/>
          <a:stretch>
            <a:fillRect/>
          </a:stretch>
        </p:blipFill>
        <p:spPr>
          <a:xfrm>
            <a:off x="12045359" y="7455878"/>
            <a:ext cx="2432481" cy="75322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77400" y="2586156"/>
            <a:ext cx="4419600" cy="4419600"/>
          </a:xfrm>
          <a:prstGeom prst="rect">
            <a:avLst/>
          </a:prstGeom>
        </p:spPr>
      </p:pic>
      <p:sp>
        <p:nvSpPr>
          <p:cNvPr id="3" name="Text 0"/>
          <p:cNvSpPr/>
          <p:nvPr/>
        </p:nvSpPr>
        <p:spPr>
          <a:xfrm>
            <a:off x="867966" y="393263"/>
            <a:ext cx="7793831" cy="1265873"/>
          </a:xfrm>
          <a:prstGeom prst="rect">
            <a:avLst/>
          </a:prstGeom>
          <a:noFill/>
          <a:ln/>
        </p:spPr>
        <p:txBody>
          <a:bodyPr wrap="square" lIns="0" tIns="0" rIns="0" bIns="0" rtlCol="0" anchor="t"/>
          <a:lstStyle/>
          <a:p>
            <a:pPr marL="0" indent="0">
              <a:lnSpc>
                <a:spcPts val="4950"/>
              </a:lnSpc>
              <a:buNone/>
            </a:pPr>
            <a:r>
              <a:rPr lang="en-US" sz="4000" b="1" dirty="0">
                <a:solidFill>
                  <a:srgbClr val="020202"/>
                </a:solidFill>
                <a:latin typeface="PT Serif" pitchFamily="34" charset="0"/>
                <a:ea typeface="PT Serif" pitchFamily="34" charset="-122"/>
                <a:cs typeface="PT Serif" pitchFamily="34" charset="-120"/>
              </a:rPr>
              <a:t>Biện pháp phòng tránh tai nạn khi sản xuất linh kiện điện tử</a:t>
            </a:r>
            <a:endParaRPr lang="en-US" sz="4000" b="1" dirty="0"/>
          </a:p>
        </p:txBody>
      </p:sp>
      <p:sp>
        <p:nvSpPr>
          <p:cNvPr id="4" name="Shape 1"/>
          <p:cNvSpPr/>
          <p:nvPr/>
        </p:nvSpPr>
        <p:spPr>
          <a:xfrm>
            <a:off x="675084" y="2349937"/>
            <a:ext cx="7793831" cy="1126569"/>
          </a:xfrm>
          <a:prstGeom prst="roundRect">
            <a:avLst>
              <a:gd name="adj" fmla="val 2569"/>
            </a:avLst>
          </a:prstGeom>
          <a:solidFill>
            <a:srgbClr val="F2EEEE"/>
          </a:solidFill>
          <a:ln/>
        </p:spPr>
      </p:sp>
      <p:sp>
        <p:nvSpPr>
          <p:cNvPr id="5" name="Text 2"/>
          <p:cNvSpPr/>
          <p:nvPr/>
        </p:nvSpPr>
        <p:spPr>
          <a:xfrm>
            <a:off x="867966" y="2542818"/>
            <a:ext cx="2531864" cy="316468"/>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Đào tạo</a:t>
            </a:r>
            <a:endParaRPr lang="en-US" sz="1950" b="1" dirty="0"/>
          </a:p>
        </p:txBody>
      </p:sp>
      <p:sp>
        <p:nvSpPr>
          <p:cNvPr id="6" name="Text 3"/>
          <p:cNvSpPr/>
          <p:nvPr/>
        </p:nvSpPr>
        <p:spPr>
          <a:xfrm>
            <a:off x="867966" y="2843236"/>
            <a:ext cx="7408069" cy="308610"/>
          </a:xfrm>
          <a:prstGeom prst="rect">
            <a:avLst/>
          </a:prstGeom>
          <a:noFill/>
          <a:ln/>
        </p:spPr>
        <p:txBody>
          <a:bodyPr wrap="non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Huấn luyện về quy trình làm việc an toàn và xử lý linh kiện điện tử.</a:t>
            </a:r>
            <a:endParaRPr lang="en-US" sz="1500" dirty="0"/>
          </a:p>
        </p:txBody>
      </p:sp>
      <p:sp>
        <p:nvSpPr>
          <p:cNvPr id="7" name="Shape 4"/>
          <p:cNvSpPr/>
          <p:nvPr/>
        </p:nvSpPr>
        <p:spPr>
          <a:xfrm>
            <a:off x="675084" y="3669387"/>
            <a:ext cx="7793831" cy="1126569"/>
          </a:xfrm>
          <a:prstGeom prst="roundRect">
            <a:avLst>
              <a:gd name="adj" fmla="val 2569"/>
            </a:avLst>
          </a:prstGeom>
          <a:solidFill>
            <a:srgbClr val="F2EEEE"/>
          </a:solidFill>
          <a:ln/>
        </p:spPr>
      </p:sp>
      <p:sp>
        <p:nvSpPr>
          <p:cNvPr id="8" name="Text 5"/>
          <p:cNvSpPr/>
          <p:nvPr/>
        </p:nvSpPr>
        <p:spPr>
          <a:xfrm>
            <a:off x="867966" y="3862268"/>
            <a:ext cx="2531864" cy="316468"/>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Môi trường</a:t>
            </a:r>
            <a:endParaRPr lang="en-US" sz="1950" b="1" dirty="0"/>
          </a:p>
        </p:txBody>
      </p:sp>
      <p:sp>
        <p:nvSpPr>
          <p:cNvPr id="9" name="Text 6"/>
          <p:cNvSpPr/>
          <p:nvPr/>
        </p:nvSpPr>
        <p:spPr>
          <a:xfrm>
            <a:off x="867966" y="4162686"/>
            <a:ext cx="7408069" cy="308610"/>
          </a:xfrm>
          <a:prstGeom prst="rect">
            <a:avLst/>
          </a:prstGeom>
          <a:noFill/>
          <a:ln/>
        </p:spPr>
        <p:txBody>
          <a:bodyPr wrap="non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Duy trì khu vực làm việc sạch sẽ, gọn gàng và sắp xếp linh kiện hợp lý.</a:t>
            </a:r>
            <a:endParaRPr lang="en-US" sz="1500" dirty="0"/>
          </a:p>
        </p:txBody>
      </p:sp>
      <p:sp>
        <p:nvSpPr>
          <p:cNvPr id="10" name="Shape 7"/>
          <p:cNvSpPr/>
          <p:nvPr/>
        </p:nvSpPr>
        <p:spPr>
          <a:xfrm>
            <a:off x="675084" y="4988838"/>
            <a:ext cx="7793831" cy="1126569"/>
          </a:xfrm>
          <a:prstGeom prst="roundRect">
            <a:avLst>
              <a:gd name="adj" fmla="val 2569"/>
            </a:avLst>
          </a:prstGeom>
          <a:solidFill>
            <a:srgbClr val="F2EEEE"/>
          </a:solidFill>
          <a:ln/>
        </p:spPr>
      </p:sp>
      <p:sp>
        <p:nvSpPr>
          <p:cNvPr id="11" name="Text 8"/>
          <p:cNvSpPr/>
          <p:nvPr/>
        </p:nvSpPr>
        <p:spPr>
          <a:xfrm>
            <a:off x="867966" y="5181719"/>
            <a:ext cx="2531864" cy="316468"/>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Bảo hộ</a:t>
            </a:r>
            <a:endParaRPr lang="en-US" sz="1950" b="1" dirty="0"/>
          </a:p>
        </p:txBody>
      </p:sp>
      <p:sp>
        <p:nvSpPr>
          <p:cNvPr id="12" name="Text 9"/>
          <p:cNvSpPr/>
          <p:nvPr/>
        </p:nvSpPr>
        <p:spPr>
          <a:xfrm>
            <a:off x="867966" y="5482137"/>
            <a:ext cx="7408069" cy="308610"/>
          </a:xfrm>
          <a:prstGeom prst="rect">
            <a:avLst/>
          </a:prstGeom>
          <a:noFill/>
          <a:ln/>
        </p:spPr>
        <p:txBody>
          <a:bodyPr wrap="non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Sử dụng găng tay cách điện, kính bảo vệ mắt và mặt nạ chống bụi.</a:t>
            </a:r>
            <a:endParaRPr lang="en-US" sz="1500" dirty="0"/>
          </a:p>
        </p:txBody>
      </p:sp>
      <p:sp>
        <p:nvSpPr>
          <p:cNvPr id="13" name="Shape 10"/>
          <p:cNvSpPr/>
          <p:nvPr/>
        </p:nvSpPr>
        <p:spPr>
          <a:xfrm>
            <a:off x="675084" y="6308288"/>
            <a:ext cx="7793831" cy="1126569"/>
          </a:xfrm>
          <a:prstGeom prst="roundRect">
            <a:avLst>
              <a:gd name="adj" fmla="val 2569"/>
            </a:avLst>
          </a:prstGeom>
          <a:solidFill>
            <a:srgbClr val="F2EEEE"/>
          </a:solidFill>
          <a:ln/>
        </p:spPr>
      </p:sp>
      <p:sp>
        <p:nvSpPr>
          <p:cNvPr id="14" name="Text 11"/>
          <p:cNvSpPr/>
          <p:nvPr/>
        </p:nvSpPr>
        <p:spPr>
          <a:xfrm>
            <a:off x="867966" y="6501170"/>
            <a:ext cx="2531864" cy="316468"/>
          </a:xfrm>
          <a:prstGeom prst="rect">
            <a:avLst/>
          </a:prstGeom>
          <a:noFill/>
          <a:ln/>
        </p:spPr>
        <p:txBody>
          <a:bodyPr wrap="none" lIns="0" tIns="0" rIns="0" bIns="0" rtlCol="0" anchor="t"/>
          <a:lstStyle/>
          <a:p>
            <a:pPr marL="0" indent="0">
              <a:lnSpc>
                <a:spcPts val="2450"/>
              </a:lnSpc>
              <a:buNone/>
            </a:pPr>
            <a:r>
              <a:rPr lang="en-US" sz="1950" b="1" dirty="0">
                <a:solidFill>
                  <a:srgbClr val="383838"/>
                </a:solidFill>
                <a:latin typeface="PT Serif" pitchFamily="34" charset="0"/>
                <a:ea typeface="PT Serif" pitchFamily="34" charset="-122"/>
                <a:cs typeface="PT Serif" pitchFamily="34" charset="-120"/>
              </a:rPr>
              <a:t>Kiểm tra</a:t>
            </a:r>
            <a:endParaRPr lang="en-US" sz="1950" b="1" dirty="0"/>
          </a:p>
        </p:txBody>
      </p:sp>
      <p:sp>
        <p:nvSpPr>
          <p:cNvPr id="15" name="Text 12"/>
          <p:cNvSpPr/>
          <p:nvPr/>
        </p:nvSpPr>
        <p:spPr>
          <a:xfrm>
            <a:off x="867966" y="6801588"/>
            <a:ext cx="7408069" cy="308610"/>
          </a:xfrm>
          <a:prstGeom prst="rect">
            <a:avLst/>
          </a:prstGeom>
          <a:noFill/>
          <a:ln/>
        </p:spPr>
        <p:txBody>
          <a:bodyPr wrap="none" lIns="0" tIns="0" rIns="0" bIns="0" rtlCol="0" anchor="t"/>
          <a:lstStyle/>
          <a:p>
            <a:pPr marL="0" indent="0">
              <a:lnSpc>
                <a:spcPts val="2400"/>
              </a:lnSpc>
              <a:buNone/>
            </a:pPr>
            <a:r>
              <a:rPr lang="en-US" sz="1500" dirty="0">
                <a:solidFill>
                  <a:srgbClr val="383838"/>
                </a:solidFill>
                <a:latin typeface="DM Sans" pitchFamily="34" charset="0"/>
                <a:ea typeface="DM Sans" pitchFamily="34" charset="-122"/>
                <a:cs typeface="DM Sans" pitchFamily="34" charset="-120"/>
              </a:rPr>
              <a:t>Thực hiện quy trình kiểm tra chất lượng nghiêm ngặt trong quá trình lắp ráp.</a:t>
            </a:r>
            <a:endParaRPr lang="en-US" sz="1500" dirty="0"/>
          </a:p>
        </p:txBody>
      </p:sp>
      <p:pic>
        <p:nvPicPr>
          <p:cNvPr id="16" name="Picture 15">
            <a:extLst>
              <a:ext uri="{FF2B5EF4-FFF2-40B4-BE49-F238E27FC236}">
                <a16:creationId xmlns:a16="http://schemas.microsoft.com/office/drawing/2014/main" id="{E4E6B318-EBE3-C49B-9AB2-77513AC4A518}"/>
              </a:ext>
            </a:extLst>
          </p:cNvPr>
          <p:cNvPicPr>
            <a:picLocks noChangeAspect="1"/>
          </p:cNvPicPr>
          <p:nvPr/>
        </p:nvPicPr>
        <p:blipFill>
          <a:blip r:embed="rId4"/>
          <a:stretch>
            <a:fillRect/>
          </a:stretch>
        </p:blipFill>
        <p:spPr>
          <a:xfrm>
            <a:off x="12045359" y="7455878"/>
            <a:ext cx="2432481" cy="7532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36371" y="2578409"/>
            <a:ext cx="4938951" cy="4938951"/>
          </a:xfrm>
          <a:prstGeom prst="rect">
            <a:avLst/>
          </a:prstGeom>
        </p:spPr>
      </p:pic>
      <p:sp>
        <p:nvSpPr>
          <p:cNvPr id="3" name="Text 0"/>
          <p:cNvSpPr/>
          <p:nvPr/>
        </p:nvSpPr>
        <p:spPr>
          <a:xfrm>
            <a:off x="766524" y="603528"/>
            <a:ext cx="11341740" cy="1437323"/>
          </a:xfrm>
          <a:prstGeom prst="rect">
            <a:avLst/>
          </a:prstGeom>
          <a:noFill/>
          <a:ln/>
        </p:spPr>
        <p:txBody>
          <a:bodyPr wrap="square" lIns="0" tIns="0" rIns="0" bIns="0" rtlCol="0" anchor="t"/>
          <a:lstStyle/>
          <a:p>
            <a:pPr marL="0" indent="0">
              <a:lnSpc>
                <a:spcPts val="5650"/>
              </a:lnSpc>
              <a:buNone/>
            </a:pPr>
            <a:r>
              <a:rPr lang="en-US" sz="4800" b="1" dirty="0">
                <a:solidFill>
                  <a:srgbClr val="020202"/>
                </a:solidFill>
                <a:latin typeface="PT Serif" pitchFamily="34" charset="0"/>
                <a:ea typeface="PT Serif" pitchFamily="34" charset="-122"/>
                <a:cs typeface="PT Serif" pitchFamily="34" charset="-120"/>
              </a:rPr>
              <a:t>Đặc điểm công việc lắp ráp cơ khí</a:t>
            </a:r>
            <a:endParaRPr lang="en-US" sz="4800" b="1" dirty="0"/>
          </a:p>
        </p:txBody>
      </p:sp>
      <p:pic>
        <p:nvPicPr>
          <p:cNvPr id="4" name="Image 1" descr="preencoded.png"/>
          <p:cNvPicPr>
            <a:picLocks noChangeAspect="1"/>
          </p:cNvPicPr>
          <p:nvPr/>
        </p:nvPicPr>
        <p:blipFill>
          <a:blip r:embed="rId4"/>
          <a:stretch>
            <a:fillRect/>
          </a:stretch>
        </p:blipFill>
        <p:spPr>
          <a:xfrm>
            <a:off x="766524" y="2369344"/>
            <a:ext cx="1095137" cy="1752243"/>
          </a:xfrm>
          <a:prstGeom prst="rect">
            <a:avLst/>
          </a:prstGeom>
        </p:spPr>
      </p:pic>
      <p:sp>
        <p:nvSpPr>
          <p:cNvPr id="5" name="Text 1"/>
          <p:cNvSpPr/>
          <p:nvPr/>
        </p:nvSpPr>
        <p:spPr>
          <a:xfrm>
            <a:off x="2190155" y="2936311"/>
            <a:ext cx="2874764" cy="359331"/>
          </a:xfrm>
          <a:prstGeom prst="rect">
            <a:avLst/>
          </a:prstGeom>
          <a:noFill/>
          <a:ln/>
        </p:spPr>
        <p:txBody>
          <a:bodyPr wrap="none" lIns="0" tIns="0" rIns="0" bIns="0" rtlCol="0" anchor="t"/>
          <a:lstStyle/>
          <a:p>
            <a:pPr marL="0" indent="0" algn="l">
              <a:lnSpc>
                <a:spcPts val="2800"/>
              </a:lnSpc>
              <a:buNone/>
            </a:pPr>
            <a:r>
              <a:rPr lang="en-US" sz="2250" b="1" dirty="0">
                <a:solidFill>
                  <a:srgbClr val="383838"/>
                </a:solidFill>
                <a:latin typeface="PT Serif" pitchFamily="34" charset="0"/>
                <a:ea typeface="PT Serif" pitchFamily="34" charset="-122"/>
                <a:cs typeface="PT Serif" pitchFamily="34" charset="-120"/>
              </a:rPr>
              <a:t>Lắp ráp linh kiện</a:t>
            </a:r>
            <a:endParaRPr lang="en-US" sz="2250" b="1" dirty="0"/>
          </a:p>
        </p:txBody>
      </p:sp>
      <p:sp>
        <p:nvSpPr>
          <p:cNvPr id="6" name="Text 2"/>
          <p:cNvSpPr/>
          <p:nvPr/>
        </p:nvSpPr>
        <p:spPr>
          <a:xfrm>
            <a:off x="2190155" y="3295641"/>
            <a:ext cx="6187321" cy="350520"/>
          </a:xfrm>
          <a:prstGeom prst="rect">
            <a:avLst/>
          </a:prstGeom>
          <a:noFill/>
          <a:ln/>
        </p:spPr>
        <p:txBody>
          <a:bodyPr wrap="non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Kết hợp các bộ phận cơ khí theo thiết kế kỹ thuật.</a:t>
            </a:r>
            <a:endParaRPr lang="en-US" sz="1700" dirty="0"/>
          </a:p>
        </p:txBody>
      </p:sp>
      <p:pic>
        <p:nvPicPr>
          <p:cNvPr id="7" name="Image 2" descr="preencoded.png"/>
          <p:cNvPicPr>
            <a:picLocks noChangeAspect="1"/>
          </p:cNvPicPr>
          <p:nvPr/>
        </p:nvPicPr>
        <p:blipFill>
          <a:blip r:embed="rId5"/>
          <a:stretch>
            <a:fillRect/>
          </a:stretch>
        </p:blipFill>
        <p:spPr>
          <a:xfrm>
            <a:off x="766524" y="4121587"/>
            <a:ext cx="1095137" cy="1752243"/>
          </a:xfrm>
          <a:prstGeom prst="rect">
            <a:avLst/>
          </a:prstGeom>
        </p:spPr>
      </p:pic>
      <p:sp>
        <p:nvSpPr>
          <p:cNvPr id="8" name="Text 3"/>
          <p:cNvSpPr/>
          <p:nvPr/>
        </p:nvSpPr>
        <p:spPr>
          <a:xfrm>
            <a:off x="2190155" y="4688554"/>
            <a:ext cx="2874764" cy="359331"/>
          </a:xfrm>
          <a:prstGeom prst="rect">
            <a:avLst/>
          </a:prstGeom>
          <a:noFill/>
          <a:ln/>
        </p:spPr>
        <p:txBody>
          <a:bodyPr wrap="none" lIns="0" tIns="0" rIns="0" bIns="0" rtlCol="0" anchor="t"/>
          <a:lstStyle/>
          <a:p>
            <a:pPr marL="0" indent="0" algn="l">
              <a:lnSpc>
                <a:spcPts val="2800"/>
              </a:lnSpc>
              <a:buNone/>
            </a:pPr>
            <a:r>
              <a:rPr lang="en-US" sz="2250" b="1" dirty="0">
                <a:solidFill>
                  <a:srgbClr val="383838"/>
                </a:solidFill>
                <a:latin typeface="PT Serif" pitchFamily="34" charset="0"/>
                <a:ea typeface="PT Serif" pitchFamily="34" charset="-122"/>
                <a:cs typeface="PT Serif" pitchFamily="34" charset="-120"/>
              </a:rPr>
              <a:t>Kiểm tra chính xác</a:t>
            </a:r>
            <a:endParaRPr lang="en-US" sz="2250" b="1" dirty="0"/>
          </a:p>
        </p:txBody>
      </p:sp>
      <p:sp>
        <p:nvSpPr>
          <p:cNvPr id="9" name="Text 4"/>
          <p:cNvSpPr/>
          <p:nvPr/>
        </p:nvSpPr>
        <p:spPr>
          <a:xfrm>
            <a:off x="2190155" y="5047884"/>
            <a:ext cx="6187321" cy="350520"/>
          </a:xfrm>
          <a:prstGeom prst="rect">
            <a:avLst/>
          </a:prstGeom>
          <a:noFill/>
          <a:ln/>
        </p:spPr>
        <p:txBody>
          <a:bodyPr wrap="non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Đảm bảo từng chi tiết được lắp đặt đúng vị trí.</a:t>
            </a:r>
            <a:endParaRPr lang="en-US" sz="1700" dirty="0"/>
          </a:p>
        </p:txBody>
      </p:sp>
      <p:pic>
        <p:nvPicPr>
          <p:cNvPr id="10" name="Image 3" descr="preencoded.png"/>
          <p:cNvPicPr>
            <a:picLocks noChangeAspect="1"/>
          </p:cNvPicPr>
          <p:nvPr/>
        </p:nvPicPr>
        <p:blipFill>
          <a:blip r:embed="rId6"/>
          <a:stretch>
            <a:fillRect/>
          </a:stretch>
        </p:blipFill>
        <p:spPr>
          <a:xfrm>
            <a:off x="766524" y="5873829"/>
            <a:ext cx="1095137" cy="1752243"/>
          </a:xfrm>
          <a:prstGeom prst="rect">
            <a:avLst/>
          </a:prstGeom>
        </p:spPr>
      </p:pic>
      <p:sp>
        <p:nvSpPr>
          <p:cNvPr id="11" name="Text 5"/>
          <p:cNvSpPr/>
          <p:nvPr/>
        </p:nvSpPr>
        <p:spPr>
          <a:xfrm>
            <a:off x="2190155" y="6440796"/>
            <a:ext cx="2874764" cy="359331"/>
          </a:xfrm>
          <a:prstGeom prst="rect">
            <a:avLst/>
          </a:prstGeom>
          <a:noFill/>
          <a:ln/>
        </p:spPr>
        <p:txBody>
          <a:bodyPr wrap="none" lIns="0" tIns="0" rIns="0" bIns="0" rtlCol="0" anchor="t"/>
          <a:lstStyle/>
          <a:p>
            <a:pPr marL="0" indent="0" algn="l">
              <a:lnSpc>
                <a:spcPts val="2800"/>
              </a:lnSpc>
              <a:buNone/>
            </a:pPr>
            <a:r>
              <a:rPr lang="en-US" sz="2250" b="1" dirty="0">
                <a:solidFill>
                  <a:srgbClr val="383838"/>
                </a:solidFill>
                <a:latin typeface="PT Serif" pitchFamily="34" charset="0"/>
                <a:ea typeface="PT Serif" pitchFamily="34" charset="-122"/>
                <a:cs typeface="PT Serif" pitchFamily="34" charset="-120"/>
              </a:rPr>
              <a:t>Kiểm tra chất lượng</a:t>
            </a:r>
            <a:endParaRPr lang="en-US" sz="2250" b="1" dirty="0"/>
          </a:p>
        </p:txBody>
      </p:sp>
      <p:sp>
        <p:nvSpPr>
          <p:cNvPr id="12" name="Text 6"/>
          <p:cNvSpPr/>
          <p:nvPr/>
        </p:nvSpPr>
        <p:spPr>
          <a:xfrm>
            <a:off x="2190155" y="6800127"/>
            <a:ext cx="6187321" cy="701040"/>
          </a:xfrm>
          <a:prstGeom prst="rect">
            <a:avLst/>
          </a:prstGeom>
          <a:noFill/>
          <a:ln/>
        </p:spPr>
        <p:txBody>
          <a:bodyPr wrap="square" lIns="0" tIns="0" rIns="0" bIns="0" rtlCol="0" anchor="t"/>
          <a:lstStyle/>
          <a:p>
            <a:pPr marL="0" indent="0" algn="l">
              <a:lnSpc>
                <a:spcPts val="2750"/>
              </a:lnSpc>
              <a:buNone/>
            </a:pPr>
            <a:r>
              <a:rPr lang="en-US" sz="1700" dirty="0">
                <a:solidFill>
                  <a:srgbClr val="383838"/>
                </a:solidFill>
                <a:latin typeface="DM Sans" pitchFamily="34" charset="0"/>
                <a:ea typeface="DM Sans" pitchFamily="34" charset="-122"/>
                <a:cs typeface="DM Sans" pitchFamily="34" charset="-120"/>
              </a:rPr>
              <a:t>Kiểm tra hiệu suất của từng cụm lắp ráp trước khi hoàn thiện.</a:t>
            </a:r>
            <a:endParaRPr lang="en-US" sz="1700" dirty="0"/>
          </a:p>
        </p:txBody>
      </p:sp>
      <p:pic>
        <p:nvPicPr>
          <p:cNvPr id="13" name="Picture 12">
            <a:extLst>
              <a:ext uri="{FF2B5EF4-FFF2-40B4-BE49-F238E27FC236}">
                <a16:creationId xmlns:a16="http://schemas.microsoft.com/office/drawing/2014/main" id="{35C45C7A-DAC4-8F8C-D74C-8965DA2F07CC}"/>
              </a:ext>
            </a:extLst>
          </p:cNvPr>
          <p:cNvPicPr>
            <a:picLocks noChangeAspect="1"/>
          </p:cNvPicPr>
          <p:nvPr/>
        </p:nvPicPr>
        <p:blipFill>
          <a:blip r:embed="rId7"/>
          <a:stretch>
            <a:fillRect/>
          </a:stretch>
        </p:blipFill>
        <p:spPr>
          <a:xfrm>
            <a:off x="12045359" y="7455878"/>
            <a:ext cx="2432481" cy="75322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279511" y="739259"/>
            <a:ext cx="10071378"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Đặc điểm công việc lắp ráp điện tử</a:t>
            </a:r>
            <a:endParaRPr lang="en-US" sz="5100" b="1" dirty="0"/>
          </a:p>
        </p:txBody>
      </p:sp>
      <p:sp>
        <p:nvSpPr>
          <p:cNvPr id="3" name="Text 1"/>
          <p:cNvSpPr/>
          <p:nvPr/>
        </p:nvSpPr>
        <p:spPr>
          <a:xfrm>
            <a:off x="864037" y="2166342"/>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020202"/>
                </a:solidFill>
                <a:latin typeface="PT Serif" pitchFamily="34" charset="0"/>
                <a:ea typeface="PT Serif" pitchFamily="34" charset="-122"/>
                <a:cs typeface="PT Serif" pitchFamily="34" charset="-120"/>
              </a:rPr>
              <a:t>Tích hợp linh kiện</a:t>
            </a:r>
            <a:endParaRPr lang="en-US" sz="2550" b="1" dirty="0"/>
          </a:p>
        </p:txBody>
      </p:sp>
      <p:sp>
        <p:nvSpPr>
          <p:cNvPr id="4" name="Text 2"/>
          <p:cNvSpPr/>
          <p:nvPr/>
        </p:nvSpPr>
        <p:spPr>
          <a:xfrm>
            <a:off x="864037" y="2818209"/>
            <a:ext cx="3898821"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Gắn bảng mạch, cảm biến </a:t>
            </a:r>
            <a:r>
              <a:rPr lang="en-US" sz="1900" dirty="0" err="1">
                <a:solidFill>
                  <a:srgbClr val="383838"/>
                </a:solidFill>
                <a:latin typeface="DM Sans" pitchFamily="34" charset="0"/>
                <a:ea typeface="DM Sans" pitchFamily="34" charset="-122"/>
                <a:cs typeface="DM Sans" pitchFamily="34" charset="-120"/>
              </a:rPr>
              <a:t>vào</a:t>
            </a:r>
            <a:r>
              <a:rPr lang="en-US" sz="1900" dirty="0">
                <a:solidFill>
                  <a:srgbClr val="383838"/>
                </a:solidFill>
                <a:latin typeface="DM Sans" pitchFamily="34" charset="0"/>
                <a:ea typeface="DM Sans" pitchFamily="34" charset="-122"/>
                <a:cs typeface="DM Sans" pitchFamily="34" charset="-120"/>
              </a:rPr>
              <a:t>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vị</a:t>
            </a:r>
            <a:r>
              <a:rPr lang="en-US" sz="1900" dirty="0">
                <a:solidFill>
                  <a:srgbClr val="383838"/>
                </a:solidFill>
                <a:latin typeface="DM Sans" pitchFamily="34" charset="0"/>
                <a:ea typeface="DM Sans" pitchFamily="34" charset="-122"/>
                <a:cs typeface="DM Sans" pitchFamily="34" charset="-120"/>
              </a:rPr>
              <a:t> trí chính xác trên cơ cấu máy.</a:t>
            </a:r>
            <a:endParaRPr lang="en-US" sz="1900" dirty="0"/>
          </a:p>
        </p:txBody>
      </p:sp>
      <p:sp>
        <p:nvSpPr>
          <p:cNvPr id="5" name="Text 3"/>
          <p:cNvSpPr/>
          <p:nvPr/>
        </p:nvSpPr>
        <p:spPr>
          <a:xfrm>
            <a:off x="5573662" y="2166342"/>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020202"/>
                </a:solidFill>
                <a:latin typeface="PT Serif" pitchFamily="34" charset="0"/>
                <a:ea typeface="PT Serif" pitchFamily="34" charset="-122"/>
                <a:cs typeface="PT Serif" pitchFamily="34" charset="-120"/>
              </a:rPr>
              <a:t>Kết nối hệ thống</a:t>
            </a:r>
            <a:endParaRPr lang="en-US" sz="2550" b="1" dirty="0"/>
          </a:p>
        </p:txBody>
      </p:sp>
      <p:sp>
        <p:nvSpPr>
          <p:cNvPr id="6" name="Text 4"/>
          <p:cNvSpPr/>
          <p:nvPr/>
        </p:nvSpPr>
        <p:spPr>
          <a:xfrm>
            <a:off x="5573662" y="2818209"/>
            <a:ext cx="3898821"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Kết nối các linh kiện </a:t>
            </a: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hệ</a:t>
            </a:r>
            <a:r>
              <a:rPr lang="en-US" sz="1900" dirty="0">
                <a:solidFill>
                  <a:srgbClr val="383838"/>
                </a:solidFill>
                <a:latin typeface="DM Sans" pitchFamily="34" charset="0"/>
                <a:ea typeface="DM Sans" pitchFamily="34" charset="-122"/>
                <a:cs typeface="DM Sans" pitchFamily="34" charset="-120"/>
              </a:rPr>
              <a:t> thống điều khiển trung tâm.</a:t>
            </a:r>
            <a:endParaRPr lang="en-US" sz="1900" dirty="0"/>
          </a:p>
        </p:txBody>
      </p:sp>
      <p:sp>
        <p:nvSpPr>
          <p:cNvPr id="7" name="Text 5"/>
          <p:cNvSpPr/>
          <p:nvPr/>
        </p:nvSpPr>
        <p:spPr>
          <a:xfrm>
            <a:off x="9881354" y="2166342"/>
            <a:ext cx="3270052" cy="405051"/>
          </a:xfrm>
          <a:prstGeom prst="rect">
            <a:avLst/>
          </a:prstGeom>
          <a:noFill/>
          <a:ln/>
        </p:spPr>
        <p:txBody>
          <a:bodyPr wrap="none" lIns="0" tIns="0" rIns="0" bIns="0" rtlCol="0" anchor="t"/>
          <a:lstStyle/>
          <a:p>
            <a:pPr marL="0" indent="0">
              <a:lnSpc>
                <a:spcPts val="3150"/>
              </a:lnSpc>
              <a:buNone/>
            </a:pPr>
            <a:r>
              <a:rPr lang="en-US" sz="2550" b="1" dirty="0">
                <a:solidFill>
                  <a:srgbClr val="020202"/>
                </a:solidFill>
                <a:latin typeface="PT Serif" pitchFamily="34" charset="0"/>
                <a:ea typeface="PT Serif" pitchFamily="34" charset="-122"/>
                <a:cs typeface="PT Serif" pitchFamily="34" charset="-120"/>
              </a:rPr>
              <a:t>Kiểm tra và điều chỉnh</a:t>
            </a:r>
            <a:endParaRPr lang="en-US" sz="2550" b="1" dirty="0"/>
          </a:p>
        </p:txBody>
      </p:sp>
      <p:sp>
        <p:nvSpPr>
          <p:cNvPr id="8" name="Text 6"/>
          <p:cNvSpPr/>
          <p:nvPr/>
        </p:nvSpPr>
        <p:spPr>
          <a:xfrm>
            <a:off x="9881354" y="2818209"/>
            <a:ext cx="4357160"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Kiểm tra từng giai đoạn để đảm bảo hệ thống hoạt động đúng yêu cầu.</a:t>
            </a:r>
            <a:endParaRPr lang="en-US" sz="1900" dirty="0"/>
          </a:p>
        </p:txBody>
      </p:sp>
      <p:pic>
        <p:nvPicPr>
          <p:cNvPr id="9" name="Image 0" descr="preencoded.png"/>
          <p:cNvPicPr>
            <a:picLocks noChangeAspect="1"/>
          </p:cNvPicPr>
          <p:nvPr/>
        </p:nvPicPr>
        <p:blipFill>
          <a:blip r:embed="rId3"/>
          <a:stretch>
            <a:fillRect/>
          </a:stretch>
        </p:blipFill>
        <p:spPr>
          <a:xfrm>
            <a:off x="4671060" y="4503182"/>
            <a:ext cx="5288280" cy="2987040"/>
          </a:xfrm>
          <a:prstGeom prst="rect">
            <a:avLst/>
          </a:prstGeom>
        </p:spPr>
      </p:pic>
      <p:pic>
        <p:nvPicPr>
          <p:cNvPr id="10" name="Picture 9">
            <a:extLst>
              <a:ext uri="{FF2B5EF4-FFF2-40B4-BE49-F238E27FC236}">
                <a16:creationId xmlns:a16="http://schemas.microsoft.com/office/drawing/2014/main" id="{3C309025-A860-7D89-A6F7-BD5438F8DB18}"/>
              </a:ext>
            </a:extLst>
          </p:cNvPr>
          <p:cNvPicPr>
            <a:picLocks noChangeAspect="1"/>
          </p:cNvPicPr>
          <p:nvPr/>
        </p:nvPicPr>
        <p:blipFill>
          <a:blip r:embed="rId4"/>
          <a:stretch>
            <a:fillRect/>
          </a:stretch>
        </p:blipFill>
        <p:spPr>
          <a:xfrm>
            <a:off x="12045359" y="7455878"/>
            <a:ext cx="2432481" cy="7532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95444" y="1954768"/>
            <a:ext cx="4411980" cy="4411980"/>
          </a:xfrm>
          <a:prstGeom prst="rect">
            <a:avLst/>
          </a:prstGeom>
        </p:spPr>
      </p:pic>
      <p:sp>
        <p:nvSpPr>
          <p:cNvPr id="3" name="Text 0"/>
          <p:cNvSpPr/>
          <p:nvPr/>
        </p:nvSpPr>
        <p:spPr>
          <a:xfrm>
            <a:off x="6181844" y="546378"/>
            <a:ext cx="6169462" cy="651986"/>
          </a:xfrm>
          <a:prstGeom prst="rect">
            <a:avLst/>
          </a:prstGeom>
          <a:noFill/>
          <a:ln/>
        </p:spPr>
        <p:txBody>
          <a:bodyPr wrap="none" lIns="0" tIns="0" rIns="0" bIns="0" rtlCol="0" anchor="t"/>
          <a:lstStyle/>
          <a:p>
            <a:pPr marL="0" indent="0">
              <a:lnSpc>
                <a:spcPts val="5100"/>
              </a:lnSpc>
              <a:buNone/>
            </a:pPr>
            <a:r>
              <a:rPr lang="en-US" sz="4400" b="1" dirty="0">
                <a:solidFill>
                  <a:srgbClr val="020202"/>
                </a:solidFill>
                <a:latin typeface="PT Serif" pitchFamily="34" charset="0"/>
                <a:ea typeface="PT Serif" pitchFamily="34" charset="-122"/>
                <a:cs typeface="PT Serif" pitchFamily="34" charset="-120"/>
              </a:rPr>
              <a:t>Xử lý tình huống khẩn cấp</a:t>
            </a:r>
            <a:endParaRPr lang="en-US" sz="4400" b="1" dirty="0"/>
          </a:p>
        </p:txBody>
      </p:sp>
      <p:sp>
        <p:nvSpPr>
          <p:cNvPr id="4" name="Shape 1"/>
          <p:cNvSpPr/>
          <p:nvPr/>
        </p:nvSpPr>
        <p:spPr>
          <a:xfrm>
            <a:off x="6468428" y="1496378"/>
            <a:ext cx="22860" cy="6190059"/>
          </a:xfrm>
          <a:prstGeom prst="roundRect">
            <a:avLst>
              <a:gd name="adj" fmla="val 130380"/>
            </a:avLst>
          </a:prstGeom>
          <a:solidFill>
            <a:srgbClr val="D8D4D4"/>
          </a:solidFill>
          <a:ln/>
        </p:spPr>
      </p:sp>
      <p:sp>
        <p:nvSpPr>
          <p:cNvPr id="5" name="Shape 2"/>
          <p:cNvSpPr/>
          <p:nvPr/>
        </p:nvSpPr>
        <p:spPr>
          <a:xfrm>
            <a:off x="6680478" y="2042253"/>
            <a:ext cx="695444" cy="22860"/>
          </a:xfrm>
          <a:prstGeom prst="roundRect">
            <a:avLst>
              <a:gd name="adj" fmla="val 130380"/>
            </a:avLst>
          </a:prstGeom>
          <a:solidFill>
            <a:srgbClr val="D8D4D4"/>
          </a:solidFill>
          <a:ln/>
        </p:spPr>
      </p:sp>
      <p:sp>
        <p:nvSpPr>
          <p:cNvPr id="6" name="Shape 3"/>
          <p:cNvSpPr/>
          <p:nvPr/>
        </p:nvSpPr>
        <p:spPr>
          <a:xfrm>
            <a:off x="6256377" y="1830203"/>
            <a:ext cx="446961" cy="446961"/>
          </a:xfrm>
          <a:prstGeom prst="roundRect">
            <a:avLst>
              <a:gd name="adj" fmla="val 6668"/>
            </a:avLst>
          </a:prstGeom>
          <a:solidFill>
            <a:srgbClr val="F2EEEE"/>
          </a:solidFill>
          <a:ln/>
        </p:spPr>
      </p:sp>
      <p:sp>
        <p:nvSpPr>
          <p:cNvPr id="7" name="Text 4"/>
          <p:cNvSpPr/>
          <p:nvPr/>
        </p:nvSpPr>
        <p:spPr>
          <a:xfrm>
            <a:off x="6396395" y="1897235"/>
            <a:ext cx="166807" cy="312896"/>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7572613" y="1805319"/>
            <a:ext cx="2607826" cy="325874"/>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Ngắt nguồn điện</a:t>
            </a:r>
            <a:endParaRPr lang="en-US" sz="2050" b="1" dirty="0"/>
          </a:p>
        </p:txBody>
      </p:sp>
      <p:sp>
        <p:nvSpPr>
          <p:cNvPr id="9" name="Text 6"/>
          <p:cNvSpPr/>
          <p:nvPr/>
        </p:nvSpPr>
        <p:spPr>
          <a:xfrm>
            <a:off x="7572613" y="2157418"/>
            <a:ext cx="6362343" cy="317897"/>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ngắt nguồn điện khi có tai nạn liên quan đến điện giật.</a:t>
            </a:r>
            <a:endParaRPr lang="en-US" sz="1550" dirty="0"/>
          </a:p>
        </p:txBody>
      </p:sp>
      <p:sp>
        <p:nvSpPr>
          <p:cNvPr id="10" name="Shape 7"/>
          <p:cNvSpPr/>
          <p:nvPr/>
        </p:nvSpPr>
        <p:spPr>
          <a:xfrm>
            <a:off x="6680478" y="3471280"/>
            <a:ext cx="695444" cy="22860"/>
          </a:xfrm>
          <a:prstGeom prst="roundRect">
            <a:avLst>
              <a:gd name="adj" fmla="val 130380"/>
            </a:avLst>
          </a:prstGeom>
          <a:solidFill>
            <a:srgbClr val="D8D4D4"/>
          </a:solidFill>
          <a:ln/>
        </p:spPr>
      </p:sp>
      <p:sp>
        <p:nvSpPr>
          <p:cNvPr id="11" name="Shape 8"/>
          <p:cNvSpPr/>
          <p:nvPr/>
        </p:nvSpPr>
        <p:spPr>
          <a:xfrm>
            <a:off x="6256377" y="3259230"/>
            <a:ext cx="446961" cy="446961"/>
          </a:xfrm>
          <a:prstGeom prst="roundRect">
            <a:avLst>
              <a:gd name="adj" fmla="val 6668"/>
            </a:avLst>
          </a:prstGeom>
          <a:solidFill>
            <a:srgbClr val="F2EEEE"/>
          </a:solidFill>
          <a:ln/>
        </p:spPr>
      </p:sp>
      <p:sp>
        <p:nvSpPr>
          <p:cNvPr id="12" name="Text 9"/>
          <p:cNvSpPr/>
          <p:nvPr/>
        </p:nvSpPr>
        <p:spPr>
          <a:xfrm>
            <a:off x="6396395" y="3326262"/>
            <a:ext cx="166807" cy="312896"/>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7572613" y="3234346"/>
            <a:ext cx="2607826" cy="325874"/>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b="1" dirty="0"/>
          </a:p>
        </p:txBody>
      </p:sp>
      <p:sp>
        <p:nvSpPr>
          <p:cNvPr id="14" name="Text 11"/>
          <p:cNvSpPr/>
          <p:nvPr/>
        </p:nvSpPr>
        <p:spPr>
          <a:xfrm>
            <a:off x="7572612" y="3485083"/>
            <a:ext cx="6362343" cy="635794"/>
          </a:xfrm>
          <a:prstGeom prst="rect">
            <a:avLst/>
          </a:prstGeom>
          <a:noFill/>
          <a:ln/>
        </p:spPr>
        <p:txBody>
          <a:bodyPr wrap="squar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cơ bản như cầm máu hoặc hồi sức tim phổi nếu cần.</a:t>
            </a:r>
            <a:endParaRPr lang="en-US" sz="1550" dirty="0"/>
          </a:p>
        </p:txBody>
      </p:sp>
      <p:sp>
        <p:nvSpPr>
          <p:cNvPr id="15" name="Shape 12"/>
          <p:cNvSpPr/>
          <p:nvPr/>
        </p:nvSpPr>
        <p:spPr>
          <a:xfrm>
            <a:off x="6680478" y="4967288"/>
            <a:ext cx="695444" cy="22860"/>
          </a:xfrm>
          <a:prstGeom prst="roundRect">
            <a:avLst>
              <a:gd name="adj" fmla="val 130380"/>
            </a:avLst>
          </a:prstGeom>
          <a:solidFill>
            <a:srgbClr val="D8D4D4"/>
          </a:solidFill>
          <a:ln/>
        </p:spPr>
      </p:sp>
      <p:sp>
        <p:nvSpPr>
          <p:cNvPr id="16" name="Shape 13"/>
          <p:cNvSpPr/>
          <p:nvPr/>
        </p:nvSpPr>
        <p:spPr>
          <a:xfrm>
            <a:off x="6256377" y="4755237"/>
            <a:ext cx="446961" cy="446961"/>
          </a:xfrm>
          <a:prstGeom prst="roundRect">
            <a:avLst>
              <a:gd name="adj" fmla="val 6668"/>
            </a:avLst>
          </a:prstGeom>
          <a:solidFill>
            <a:srgbClr val="F2EEEE"/>
          </a:solidFill>
          <a:ln/>
        </p:spPr>
      </p:sp>
      <p:sp>
        <p:nvSpPr>
          <p:cNvPr id="17" name="Text 14"/>
          <p:cNvSpPr/>
          <p:nvPr/>
        </p:nvSpPr>
        <p:spPr>
          <a:xfrm>
            <a:off x="6396395" y="4822269"/>
            <a:ext cx="166807" cy="312896"/>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7572613" y="4730353"/>
            <a:ext cx="2607826" cy="325874"/>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b="1" dirty="0"/>
          </a:p>
        </p:txBody>
      </p:sp>
      <p:sp>
        <p:nvSpPr>
          <p:cNvPr id="19" name="Text 16"/>
          <p:cNvSpPr/>
          <p:nvPr/>
        </p:nvSpPr>
        <p:spPr>
          <a:xfrm>
            <a:off x="7572613" y="5078249"/>
            <a:ext cx="6362343" cy="635794"/>
          </a:xfrm>
          <a:prstGeom prst="rect">
            <a:avLst/>
          </a:prstGeom>
          <a:noFill/>
          <a:ln/>
        </p:spPr>
        <p:txBody>
          <a:bodyPr wrap="squar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ngay với dịch vụ y tế khẩn cấp để được hỗ trợ chuyên nghiệp.</a:t>
            </a:r>
            <a:endParaRPr lang="en-US" sz="1550" dirty="0"/>
          </a:p>
        </p:txBody>
      </p:sp>
      <p:sp>
        <p:nvSpPr>
          <p:cNvPr id="20" name="Shape 17"/>
          <p:cNvSpPr/>
          <p:nvPr/>
        </p:nvSpPr>
        <p:spPr>
          <a:xfrm>
            <a:off x="6680478" y="6577202"/>
            <a:ext cx="695444" cy="22860"/>
          </a:xfrm>
          <a:prstGeom prst="roundRect">
            <a:avLst>
              <a:gd name="adj" fmla="val 130380"/>
            </a:avLst>
          </a:prstGeom>
          <a:solidFill>
            <a:srgbClr val="D8D4D4"/>
          </a:solidFill>
          <a:ln/>
        </p:spPr>
      </p:sp>
      <p:sp>
        <p:nvSpPr>
          <p:cNvPr id="21" name="Shape 18"/>
          <p:cNvSpPr/>
          <p:nvPr/>
        </p:nvSpPr>
        <p:spPr>
          <a:xfrm>
            <a:off x="6256377" y="6365151"/>
            <a:ext cx="446961" cy="446961"/>
          </a:xfrm>
          <a:prstGeom prst="roundRect">
            <a:avLst>
              <a:gd name="adj" fmla="val 6668"/>
            </a:avLst>
          </a:prstGeom>
          <a:solidFill>
            <a:srgbClr val="F2EEEE"/>
          </a:solidFill>
          <a:ln/>
        </p:spPr>
      </p:sp>
      <p:sp>
        <p:nvSpPr>
          <p:cNvPr id="22" name="Text 19"/>
          <p:cNvSpPr/>
          <p:nvPr/>
        </p:nvSpPr>
        <p:spPr>
          <a:xfrm>
            <a:off x="6396395" y="6432184"/>
            <a:ext cx="166807" cy="312896"/>
          </a:xfrm>
          <a:prstGeom prst="rect">
            <a:avLst/>
          </a:prstGeom>
          <a:noFill/>
          <a:ln/>
        </p:spPr>
        <p:txBody>
          <a:bodyPr wrap="none" lIns="0" tIns="0" rIns="0" bIns="0" rtlCol="0" anchor="t"/>
          <a:lstStyle/>
          <a:p>
            <a:pPr marL="0" indent="0" algn="ctr">
              <a:lnSpc>
                <a:spcPts val="2450"/>
              </a:lnSpc>
              <a:buNone/>
            </a:pPr>
            <a:r>
              <a:rPr lang="en-US" sz="2450" dirty="0">
                <a:solidFill>
                  <a:srgbClr val="383838"/>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7572613" y="6340267"/>
            <a:ext cx="2607826" cy="325874"/>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 và điều tra</a:t>
            </a:r>
            <a:endParaRPr lang="en-US" sz="2050" b="1" dirty="0"/>
          </a:p>
        </p:txBody>
      </p:sp>
      <p:sp>
        <p:nvSpPr>
          <p:cNvPr id="24" name="Text 21"/>
          <p:cNvSpPr/>
          <p:nvPr/>
        </p:nvSpPr>
        <p:spPr>
          <a:xfrm>
            <a:off x="7572613" y="6723295"/>
            <a:ext cx="6362343" cy="635794"/>
          </a:xfrm>
          <a:prstGeom prst="rect">
            <a:avLst/>
          </a:prstGeom>
          <a:noFill/>
          <a:ln/>
        </p:spPr>
        <p:txBody>
          <a:bodyPr wrap="squar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Ghi chép chi tiết sự cố và nguyên nhân để cải thiện quy trình an toàn.</a:t>
            </a:r>
            <a:endParaRPr lang="en-US" sz="1550" dirty="0"/>
          </a:p>
        </p:txBody>
      </p:sp>
      <p:pic>
        <p:nvPicPr>
          <p:cNvPr id="25" name="Picture 24">
            <a:extLst>
              <a:ext uri="{FF2B5EF4-FFF2-40B4-BE49-F238E27FC236}">
                <a16:creationId xmlns:a16="http://schemas.microsoft.com/office/drawing/2014/main" id="{72975B92-B598-692F-2F4D-B66562CD6D6C}"/>
              </a:ext>
            </a:extLst>
          </p:cNvPr>
          <p:cNvPicPr>
            <a:picLocks noChangeAspect="1"/>
          </p:cNvPicPr>
          <p:nvPr/>
        </p:nvPicPr>
        <p:blipFill>
          <a:blip r:embed="rId4"/>
          <a:stretch>
            <a:fillRect/>
          </a:stretch>
        </p:blipFill>
        <p:spPr>
          <a:xfrm>
            <a:off x="12045359" y="7455878"/>
            <a:ext cx="2432481" cy="75322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074795" y="1221938"/>
            <a:ext cx="6480810" cy="809982"/>
          </a:xfrm>
          <a:prstGeom prst="rect">
            <a:avLst/>
          </a:prstGeom>
          <a:noFill/>
          <a:ln/>
        </p:spPr>
        <p:txBody>
          <a:bodyPr wrap="non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Tài liệu tham khảo</a:t>
            </a:r>
            <a:endParaRPr lang="en-US" sz="5400" b="1"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64037" y="3032284"/>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47637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806530"/>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máy pha cà phê</a:t>
            </a:r>
            <a:endParaRPr lang="en-US" sz="1900" dirty="0"/>
          </a:p>
        </p:txBody>
      </p:sp>
      <p:pic>
        <p:nvPicPr>
          <p:cNvPr id="9" name="Image 0" descr="preencoded.png"/>
          <p:cNvPicPr>
            <a:picLocks noChangeAspect="1"/>
          </p:cNvPicPr>
          <p:nvPr/>
        </p:nvPicPr>
        <p:blipFill>
          <a:blip r:embed="rId6"/>
          <a:stretch>
            <a:fillRect/>
          </a:stretch>
        </p:blipFill>
        <p:spPr>
          <a:xfrm>
            <a:off x="8435303" y="3805817"/>
            <a:ext cx="5609868" cy="1736169"/>
          </a:xfrm>
          <a:prstGeom prst="rect">
            <a:avLst/>
          </a:prstGeom>
        </p:spPr>
      </p:pic>
      <p:pic>
        <p:nvPicPr>
          <p:cNvPr id="11" name="Picture 10">
            <a:extLst>
              <a:ext uri="{FF2B5EF4-FFF2-40B4-BE49-F238E27FC236}">
                <a16:creationId xmlns:a16="http://schemas.microsoft.com/office/drawing/2014/main" id="{6E2D3965-449D-ED5B-34D1-1258387A9F77}"/>
              </a:ext>
            </a:extLst>
          </p:cNvPr>
          <p:cNvPicPr>
            <a:picLocks noChangeAspect="1"/>
          </p:cNvPicPr>
          <p:nvPr/>
        </p:nvPicPr>
        <p:blipFill>
          <a:blip r:embed="rId7"/>
          <a:stretch>
            <a:fillRect/>
          </a:stretch>
        </p:blipFill>
        <p:spPr>
          <a:xfrm>
            <a:off x="12045359" y="7455878"/>
            <a:ext cx="2432481" cy="7532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802</Words>
  <Application>Microsoft Office PowerPoint</Application>
  <PresentationFormat>Custom</PresentationFormat>
  <Paragraphs>120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PT Serif</vt:lpstr>
      <vt:lpstr>DM Sans</vt:lpstr>
      <vt:lpstr>DM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2024-11-11T07:18:37Z</dcterms:created>
  <dcterms:modified xsi:type="dcterms:W3CDTF">2024-11-11T07:27:51Z</dcterms:modified>
</cp:coreProperties>
</file>